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ED7D"/>
    <a:srgbClr val="E3AEE7"/>
    <a:srgbClr val="A641B3"/>
    <a:srgbClr val="983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67"/>
  </p:normalViewPr>
  <p:slideViewPr>
    <p:cSldViewPr snapToGrid="0" snapToObjects="1">
      <p:cViewPr varScale="1">
        <p:scale>
          <a:sx n="80" d="100"/>
          <a:sy n="80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25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87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21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94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3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30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7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64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DA31-5820-614A-9D16-8F4F9317ADA4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2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A85E68F-F9F1-CB43-89EE-BE85AEB782B2}"/>
              </a:ext>
            </a:extLst>
          </p:cNvPr>
          <p:cNvSpPr/>
          <p:nvPr/>
        </p:nvSpPr>
        <p:spPr>
          <a:xfrm>
            <a:off x="7427495" y="613653"/>
            <a:ext cx="994610" cy="307777"/>
          </a:xfrm>
          <a:prstGeom prst="rect">
            <a:avLst/>
          </a:prstGeom>
          <a:solidFill>
            <a:srgbClr val="B7E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73F4E-838C-1846-8895-C286A6767BB6}"/>
              </a:ext>
            </a:extLst>
          </p:cNvPr>
          <p:cNvSpPr txBox="1"/>
          <p:nvPr/>
        </p:nvSpPr>
        <p:spPr>
          <a:xfrm>
            <a:off x="2316158" y="1324851"/>
            <a:ext cx="3130710" cy="3182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File containing model variables opened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127E3-52A8-C94F-B65C-CF70A1DFF37C}"/>
              </a:ext>
            </a:extLst>
          </p:cNvPr>
          <p:cNvSpPr txBox="1"/>
          <p:nvPr/>
        </p:nvSpPr>
        <p:spPr>
          <a:xfrm>
            <a:off x="2317952" y="2346506"/>
            <a:ext cx="73930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Parsing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FA34F-B08B-FA4A-8236-9C6ADFA65C17}"/>
              </a:ext>
            </a:extLst>
          </p:cNvPr>
          <p:cNvSpPr txBox="1"/>
          <p:nvPr/>
        </p:nvSpPr>
        <p:spPr>
          <a:xfrm>
            <a:off x="2317951" y="2951829"/>
            <a:ext cx="120353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Component </a:t>
            </a:r>
          </a:p>
          <a:p>
            <a:r>
              <a:rPr lang="en-GB" sz="1400" dirty="0">
                <a:latin typeface="Corbel" panose="020B0503020204020204" pitchFamily="34" charset="0"/>
              </a:rPr>
              <a:t>properties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E5AD9-9EA7-E944-B7DC-50F1AB6A4EC9}"/>
              </a:ext>
            </a:extLst>
          </p:cNvPr>
          <p:cNvSpPr txBox="1"/>
          <p:nvPr/>
        </p:nvSpPr>
        <p:spPr>
          <a:xfrm>
            <a:off x="4383040" y="3491293"/>
            <a:ext cx="2163842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ii. Integration of:</a:t>
            </a:r>
          </a:p>
          <a:p>
            <a:r>
              <a:rPr lang="en-GB" sz="1400" dirty="0">
                <a:latin typeface="Corbel" panose="020B0503020204020204" pitchFamily="34" charset="0"/>
              </a:rPr>
              <a:t>Gas-phase photochemistry</a:t>
            </a:r>
          </a:p>
          <a:p>
            <a:r>
              <a:rPr lang="en-GB" sz="1400" dirty="0">
                <a:latin typeface="Corbel" panose="020B0503020204020204" pitchFamily="34" charset="0"/>
              </a:rPr>
              <a:t>Gas-particle partitioning</a:t>
            </a:r>
          </a:p>
          <a:p>
            <a:r>
              <a:rPr lang="en-GB" sz="1400" dirty="0">
                <a:latin typeface="Corbel" panose="020B0503020204020204" pitchFamily="34" charset="0"/>
              </a:rPr>
              <a:t>Gas-wall partitioning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A9942-8926-B944-854C-48573B2DA7F2}"/>
              </a:ext>
            </a:extLst>
          </p:cNvPr>
          <p:cNvSpPr txBox="1"/>
          <p:nvPr/>
        </p:nvSpPr>
        <p:spPr>
          <a:xfrm>
            <a:off x="4401855" y="4640327"/>
            <a:ext cx="2145027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iii. Coagulation</a:t>
            </a:r>
          </a:p>
          <a:p>
            <a:r>
              <a:rPr lang="en-GB" sz="1400" dirty="0">
                <a:latin typeface="Corbel" panose="020B0503020204020204" pitchFamily="34" charset="0"/>
              </a:rPr>
              <a:t>Particle loss to walls</a:t>
            </a:r>
          </a:p>
          <a:p>
            <a:r>
              <a:rPr lang="en-GB" sz="1400" dirty="0">
                <a:latin typeface="Corbel" panose="020B0503020204020204" pitchFamily="34" charset="0"/>
              </a:rPr>
              <a:t>Nucleation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FAE83-4CF6-624A-836C-ECD9D4B444AB}"/>
              </a:ext>
            </a:extLst>
          </p:cNvPr>
          <p:cNvSpPr txBox="1"/>
          <p:nvPr/>
        </p:nvSpPr>
        <p:spPr>
          <a:xfrm>
            <a:off x="2335017" y="4916185"/>
            <a:ext cx="118301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Results saved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4C84B-F8D4-8D40-8F52-DC95D27007EC}"/>
              </a:ext>
            </a:extLst>
          </p:cNvPr>
          <p:cNvSpPr txBox="1"/>
          <p:nvPr/>
        </p:nvSpPr>
        <p:spPr>
          <a:xfrm>
            <a:off x="40105" y="1316411"/>
            <a:ext cx="194264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Model Variables .txt File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4531A-0D42-E24A-ACE3-B11894652F21}"/>
              </a:ext>
            </a:extLst>
          </p:cNvPr>
          <p:cNvCxnSpPr>
            <a:cxnSpLocks/>
          </p:cNvCxnSpPr>
          <p:nvPr/>
        </p:nvCxnSpPr>
        <p:spPr>
          <a:xfrm>
            <a:off x="2213339" y="160114"/>
            <a:ext cx="0" cy="6245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7DE91B-B0FB-784B-A655-C62E496FCB22}"/>
              </a:ext>
            </a:extLst>
          </p:cNvPr>
          <p:cNvSpPr txBox="1"/>
          <p:nvPr/>
        </p:nvSpPr>
        <p:spPr>
          <a:xfrm>
            <a:off x="2213339" y="184333"/>
            <a:ext cx="444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rbel" panose="020B0503020204020204" pitchFamily="34" charset="0"/>
              </a:rPr>
              <a:t>Software 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97040-E57C-2046-918B-970153F55795}"/>
              </a:ext>
            </a:extLst>
          </p:cNvPr>
          <p:cNvSpPr txBox="1"/>
          <p:nvPr/>
        </p:nvSpPr>
        <p:spPr>
          <a:xfrm>
            <a:off x="40106" y="175816"/>
            <a:ext cx="2153162" cy="34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rbel" panose="020B0503020204020204" pitchFamily="34" charset="0"/>
              </a:rPr>
              <a:t>GUI Button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878628-BDC6-C147-A4C5-438C8184ADAF}"/>
              </a:ext>
            </a:extLst>
          </p:cNvPr>
          <p:cNvCxnSpPr>
            <a:cxnSpLocks/>
          </p:cNvCxnSpPr>
          <p:nvPr/>
        </p:nvCxnSpPr>
        <p:spPr>
          <a:xfrm>
            <a:off x="0" y="547597"/>
            <a:ext cx="9160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D079ED-93B2-D04A-9646-50720C29E077}"/>
              </a:ext>
            </a:extLst>
          </p:cNvPr>
          <p:cNvSpPr txBox="1"/>
          <p:nvPr/>
        </p:nvSpPr>
        <p:spPr>
          <a:xfrm>
            <a:off x="2332717" y="6090581"/>
            <a:ext cx="2457724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Standard result plot generated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5ECE8F-67B3-7E43-8A32-EDB4F987D6EC}"/>
              </a:ext>
            </a:extLst>
          </p:cNvPr>
          <p:cNvSpPr txBox="1"/>
          <p:nvPr/>
        </p:nvSpPr>
        <p:spPr>
          <a:xfrm>
            <a:off x="40105" y="6080314"/>
            <a:ext cx="105637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Plot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88F145-36A5-7640-9D9B-5B7F122E3688}"/>
              </a:ext>
            </a:extLst>
          </p:cNvPr>
          <p:cNvSpPr txBox="1"/>
          <p:nvPr/>
        </p:nvSpPr>
        <p:spPr>
          <a:xfrm>
            <a:off x="40105" y="2322671"/>
            <a:ext cx="98193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Run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66EF76-DBD0-AD4B-9080-7DCE992344FB}"/>
              </a:ext>
            </a:extLst>
          </p:cNvPr>
          <p:cNvSpPr txBox="1"/>
          <p:nvPr/>
        </p:nvSpPr>
        <p:spPr>
          <a:xfrm>
            <a:off x="2316266" y="613653"/>
            <a:ext cx="31758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File containing chemical scheme opened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836154-3BEB-924B-AF9B-0C1D33DC6F98}"/>
              </a:ext>
            </a:extLst>
          </p:cNvPr>
          <p:cNvSpPr txBox="1"/>
          <p:nvPr/>
        </p:nvSpPr>
        <p:spPr>
          <a:xfrm>
            <a:off x="40105" y="613653"/>
            <a:ext cx="20974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Chemical Scheme .txt File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CB4B04-272B-A24A-8909-B254FB4FED4D}"/>
              </a:ext>
            </a:extLst>
          </p:cNvPr>
          <p:cNvSpPr txBox="1"/>
          <p:nvPr/>
        </p:nvSpPr>
        <p:spPr>
          <a:xfrm>
            <a:off x="41442" y="971307"/>
            <a:ext cx="216322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Chemical Scheme .xml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5283DA-3358-9D45-A2F9-457F1172A633}"/>
              </a:ext>
            </a:extLst>
          </p:cNvPr>
          <p:cNvSpPr txBox="1"/>
          <p:nvPr/>
        </p:nvSpPr>
        <p:spPr>
          <a:xfrm>
            <a:off x="2313771" y="972469"/>
            <a:ext cx="37046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File for component identifier conversion opened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33A2F4-59F0-C547-94A3-8E633546A255}"/>
              </a:ext>
            </a:extLst>
          </p:cNvPr>
          <p:cNvSpPr txBox="1"/>
          <p:nvPr/>
        </p:nvSpPr>
        <p:spPr>
          <a:xfrm>
            <a:off x="6607162" y="192639"/>
            <a:ext cx="2591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rbel" panose="020B0503020204020204" pitchFamily="34" charset="0"/>
              </a:rPr>
              <a:t>Temporal Resolution Notes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8910A1-C78E-7249-B49E-26910A357F8D}"/>
              </a:ext>
            </a:extLst>
          </p:cNvPr>
          <p:cNvCxnSpPr>
            <a:cxnSpLocks/>
          </p:cNvCxnSpPr>
          <p:nvPr/>
        </p:nvCxnSpPr>
        <p:spPr>
          <a:xfrm>
            <a:off x="6657431" y="147240"/>
            <a:ext cx="7578" cy="6258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389025-4F08-4848-AA74-E577EFBD7594}"/>
              </a:ext>
            </a:extLst>
          </p:cNvPr>
          <p:cNvCxnSpPr>
            <a:cxnSpLocks/>
          </p:cNvCxnSpPr>
          <p:nvPr/>
        </p:nvCxnSpPr>
        <p:spPr>
          <a:xfrm>
            <a:off x="0" y="2252866"/>
            <a:ext cx="919838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29F40B-D2E5-7243-9BC8-FCB9BD2B4A79}"/>
              </a:ext>
            </a:extLst>
          </p:cNvPr>
          <p:cNvCxnSpPr>
            <a:cxnSpLocks/>
          </p:cNvCxnSpPr>
          <p:nvPr/>
        </p:nvCxnSpPr>
        <p:spPr>
          <a:xfrm>
            <a:off x="-298938" y="5971764"/>
            <a:ext cx="94589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76EA5-B089-F541-8999-95200403B05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687605" y="1643081"/>
            <a:ext cx="0" cy="7034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402147-87D4-4446-915E-733677F46F66}"/>
              </a:ext>
            </a:extLst>
          </p:cNvPr>
          <p:cNvCxnSpPr>
            <a:cxnSpLocks/>
          </p:cNvCxnSpPr>
          <p:nvPr/>
        </p:nvCxnSpPr>
        <p:spPr>
          <a:xfrm>
            <a:off x="2671277" y="2688998"/>
            <a:ext cx="0" cy="26283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423E11B-1B28-AD40-BB10-5F4911A68477}"/>
              </a:ext>
            </a:extLst>
          </p:cNvPr>
          <p:cNvCxnSpPr>
            <a:cxnSpLocks/>
          </p:cNvCxnSpPr>
          <p:nvPr/>
        </p:nvCxnSpPr>
        <p:spPr>
          <a:xfrm>
            <a:off x="4094390" y="2305970"/>
            <a:ext cx="2500619" cy="1298203"/>
          </a:xfrm>
          <a:prstGeom prst="bentConnector3">
            <a:avLst>
              <a:gd name="adj1" fmla="val 1000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97E5F1-238B-A24D-8E6A-51FE91552E2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21486" y="3213439"/>
            <a:ext cx="283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D05E6AD-0380-5549-BC60-57362BAEA511}"/>
              </a:ext>
            </a:extLst>
          </p:cNvPr>
          <p:cNvSpPr txBox="1"/>
          <p:nvPr/>
        </p:nvSpPr>
        <p:spPr>
          <a:xfrm rot="16200000">
            <a:off x="2887764" y="3699179"/>
            <a:ext cx="2443989" cy="307777"/>
          </a:xfrm>
          <a:prstGeom prst="rect">
            <a:avLst/>
          </a:prstGeom>
          <a:solidFill>
            <a:srgbClr val="B7ED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rbel" panose="020B0503020204020204" pitchFamily="34" charset="0"/>
              </a:rPr>
              <a:t>update time interval loop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37FC724-0894-DD40-BCAE-5DA4B52FB74C}"/>
              </a:ext>
            </a:extLst>
          </p:cNvPr>
          <p:cNvCxnSpPr>
            <a:cxnSpLocks/>
          </p:cNvCxnSpPr>
          <p:nvPr/>
        </p:nvCxnSpPr>
        <p:spPr>
          <a:xfrm>
            <a:off x="2677733" y="5257886"/>
            <a:ext cx="2446" cy="71387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E8F8573-DB80-614C-B25B-FA41D6154608}"/>
              </a:ext>
            </a:extLst>
          </p:cNvPr>
          <p:cNvSpPr txBox="1"/>
          <p:nvPr/>
        </p:nvSpPr>
        <p:spPr>
          <a:xfrm>
            <a:off x="6675812" y="613653"/>
            <a:ext cx="246818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User sets time interval for updates to constants (particle number concentration and natural light intensity (where applicable)) in the model variables file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7186C257-8D35-2B40-AD1F-92678C7066D7}"/>
              </a:ext>
            </a:extLst>
          </p:cNvPr>
          <p:cNvCxnSpPr>
            <a:cxnSpLocks/>
          </p:cNvCxnSpPr>
          <p:nvPr/>
        </p:nvCxnSpPr>
        <p:spPr>
          <a:xfrm rot="5400000">
            <a:off x="5337005" y="4439568"/>
            <a:ext cx="2025727" cy="458208"/>
          </a:xfrm>
          <a:prstGeom prst="bentConnector3">
            <a:avLst>
              <a:gd name="adj1" fmla="val 998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A46F6BA-E609-1D43-8F63-5ACCB1CEBE0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10703" y="3797929"/>
            <a:ext cx="3332375" cy="381860"/>
          </a:xfrm>
          <a:prstGeom prst="bentConnector3">
            <a:avLst>
              <a:gd name="adj1" fmla="val -5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AF5A195-7FAD-F041-8FB1-15595813C940}"/>
              </a:ext>
            </a:extLst>
          </p:cNvPr>
          <p:cNvCxnSpPr>
            <a:cxnSpLocks/>
          </p:cNvCxnSpPr>
          <p:nvPr/>
        </p:nvCxnSpPr>
        <p:spPr>
          <a:xfrm flipH="1">
            <a:off x="4492057" y="5655046"/>
            <a:ext cx="147853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B120BC2-4B93-404B-BD16-AD877CF6B7B8}"/>
              </a:ext>
            </a:extLst>
          </p:cNvPr>
          <p:cNvSpPr txBox="1"/>
          <p:nvPr/>
        </p:nvSpPr>
        <p:spPr>
          <a:xfrm>
            <a:off x="6705557" y="2252866"/>
            <a:ext cx="2454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rbel" panose="020B0503020204020204" pitchFamily="34" charset="0"/>
              </a:rPr>
              <a:t>i</a:t>
            </a:r>
            <a:r>
              <a:rPr lang="en-GB" sz="1400" dirty="0">
                <a:latin typeface="Corbel" panose="020B0503020204020204" pitchFamily="34" charset="0"/>
              </a:rPr>
              <a:t>. Integration time interval automatically adapted to coincide with discontinuous changes to chamber condition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2AA48B-3277-DC40-A9E5-58C6AFCB5637}"/>
              </a:ext>
            </a:extLst>
          </p:cNvPr>
          <p:cNvSpPr txBox="1"/>
          <p:nvPr/>
        </p:nvSpPr>
        <p:spPr>
          <a:xfrm>
            <a:off x="6705557" y="3365011"/>
            <a:ext cx="2310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ii. Integrator sets adaptive time step depending on problem stiffness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F1B82D-2C3D-E842-B87A-016E681812AB}"/>
              </a:ext>
            </a:extLst>
          </p:cNvPr>
          <p:cNvSpPr txBox="1"/>
          <p:nvPr/>
        </p:nvSpPr>
        <p:spPr>
          <a:xfrm>
            <a:off x="6729619" y="4494391"/>
            <a:ext cx="2310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iii. When setting the update time interval, user must consider sensitivity of key system properties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D5E18C4D-87B0-0D40-9A8A-3B9A37B42A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71278" y="4000499"/>
            <a:ext cx="1152261" cy="915685"/>
          </a:xfrm>
          <a:prstGeom prst="bentConnector3">
            <a:avLst>
              <a:gd name="adj1" fmla="val 1001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60C5434-BEFD-5F48-A780-E003C798E7FF}"/>
              </a:ext>
            </a:extLst>
          </p:cNvPr>
          <p:cNvSpPr txBox="1"/>
          <p:nvPr/>
        </p:nvSpPr>
        <p:spPr>
          <a:xfrm>
            <a:off x="4359471" y="2371430"/>
            <a:ext cx="2187411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rbel" panose="020B0503020204020204" pitchFamily="34" charset="0"/>
              </a:rPr>
              <a:t>i</a:t>
            </a:r>
            <a:r>
              <a:rPr lang="en-GB" sz="1400" dirty="0">
                <a:latin typeface="Corbel" panose="020B0503020204020204" pitchFamily="34" charset="0"/>
              </a:rPr>
              <a:t>. Updates to integration constants </a:t>
            </a:r>
            <a:r>
              <a:rPr lang="en-GB" sz="1400">
                <a:latin typeface="Corbel" panose="020B0503020204020204" pitchFamily="34" charset="0"/>
              </a:rPr>
              <a:t>and initial </a:t>
            </a:r>
            <a:r>
              <a:rPr lang="en-GB" sz="1400" dirty="0">
                <a:latin typeface="Corbel" panose="020B0503020204020204" pitchFamily="34" charset="0"/>
              </a:rPr>
              <a:t>values due to change in chamber condition</a:t>
            </a:r>
          </a:p>
        </p:txBody>
      </p:sp>
    </p:spTree>
    <p:extLst>
      <p:ext uri="{BB962C8B-B14F-4D97-AF65-F5344CB8AC3E}">
        <p14:creationId xmlns:p14="http://schemas.microsoft.com/office/powerpoint/2010/main" val="303559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158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O'Meara</dc:creator>
  <cp:lastModifiedBy>Simon O'Meara</cp:lastModifiedBy>
  <cp:revision>29</cp:revision>
  <dcterms:created xsi:type="dcterms:W3CDTF">2020-04-29T11:00:37Z</dcterms:created>
  <dcterms:modified xsi:type="dcterms:W3CDTF">2020-07-09T15:34:57Z</dcterms:modified>
</cp:coreProperties>
</file>