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 autoAdjust="0"/>
    <p:restoredTop sz="81892" autoAdjust="0"/>
  </p:normalViewPr>
  <p:slideViewPr>
    <p:cSldViewPr snapToGrid="0" showGuides="1">
      <p:cViewPr varScale="1">
        <p:scale>
          <a:sx n="113" d="100"/>
          <a:sy n="113" d="100"/>
        </p:scale>
        <p:origin x="14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0D7A0-ABAF-407E-8686-473C2D25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EFCA6-618F-41C5-A06E-6DC396B7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448F0-A6AA-4D32-BAFB-5B61F644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2FDD4-905E-4115-B420-30A210A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87B7-4816-4410-BD37-F8AF43EF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5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8567-8646-44B2-A785-31ACA13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C1ED-34C1-4CE4-906F-2C48B4FD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32447-75C2-46AB-8C4D-ECF72C59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6677-BE12-43BD-B24E-1975C857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4A71-D5FF-4623-9409-B5742D09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14584C-9C5E-405F-93CF-7621F9B71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E7772-79C3-4568-8BA4-7C4614CA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48214-97BD-46AE-883E-3022B1B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22FC-4A6E-44FA-8FF9-AF7292BA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16CC1-00CD-4C30-A6B9-1FDC3C26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E049-BF0A-4470-A615-A0C6763B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E1A48-2987-4A40-89DB-22867B56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E1093-8B66-47BD-9DCF-2FFB3A73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AAB8-3F15-4C5E-8963-7873B02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2E3AC-07DB-4849-989F-1F4834E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262F2-E603-4019-BC1E-815E1B8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E3EEC-E466-454B-858A-69634130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D471A-AA3D-40C5-BEAD-863F5CD1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F3ACE-573E-42FE-BE08-94BA834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B1A4-7DE3-4D12-B4D1-FAE7A2BA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18EBD-B64E-4925-AF82-4CA97C9C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C36D8-DAFE-4996-B1C0-C7F7EF8BB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D3BD2-56DE-4D82-AB69-741B3398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02719-1228-423C-AB70-AB06410E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CAFED-D3D2-4899-A369-A72D1251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5760E-762D-4D9B-8540-B156D036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BA188-9A30-4DB7-A867-E3C6AC18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03678-96C6-4510-BD66-98C1E7CB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F3F7E-86E2-4716-8768-3616CEDA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AD94C-D403-499F-92CA-CE15537FE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65F35-0BC1-457D-9907-6F3BDCB20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C93A1-DE80-47D7-926B-9F0AB122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7C933-FF09-4F09-BE8E-8A73D62F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31CF0-5C41-4C40-98B3-A52F9B05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2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0E79-9BE3-412E-B1BF-D46049BB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D3D2B-E7BD-40F5-914B-617FE72E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D59EB-1189-404F-808F-3D17AFB0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DC1EB-6FE4-4FFB-A3D1-1E5CF947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95E67-7DF6-4EAD-9F1B-788C2588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9E81C-1677-4670-A0A5-51FA0057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4C675-B006-42A6-880D-F6839915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87427-F0EB-4C7D-B68F-583B302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A81C4-D624-4918-A488-307BECE4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36D6A-1692-45FD-AC03-43F2034D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58B36-5620-4378-831D-0C554C4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913EE-3AC9-42B3-8E6E-62B8B8CC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27AA6-ABEA-4DB8-9E04-81000374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12A4-5103-475D-B5F0-42CE06D1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06C75-FA9C-421A-A03C-77BFA2FD3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D285C-249D-44E9-9BCA-ABEB1923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8F7DA-7BFB-4114-A5D6-20EA31F0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F8CD5-9C77-437D-B0B2-17C97793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1AAB6-33EC-4D52-AA88-03ED2C7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E0A75-69F1-4898-A619-A5F0790B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99A68-1DD9-4DD2-9322-60E0D656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1E9FC-D46A-4459-AC30-4C204F029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65FC-4912-4240-88B9-A36D0C099ED7}" type="datetimeFigureOut">
              <a:rPr lang="ko-KR" altLang="en-US" smtClean="0"/>
              <a:t>2021. 9. 5.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908A3-4CE4-478B-9A81-05FF7351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BF30-8175-45B9-9256-E06E424F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86F3-159A-464B-9D2C-0118CC472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Machine learning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DF5CF-3C74-4BC2-B27B-751CCD67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0" y="2199253"/>
            <a:ext cx="10079101" cy="24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857D0C-6AFD-4853-87E5-98711F1F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8" y="808514"/>
            <a:ext cx="10079765" cy="3939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(a)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학습이 진행되기 이전에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Real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데이터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Generator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Discriminator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의 확률분포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Discriminator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Generator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와 기존 확률 분포가 얼마나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다른지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판단하며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Generator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진짜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데이터 확률분포에 맞춰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Discriminator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속이기 위한 쪽으로 생성모델을 수정해 나가고 궁극적으로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Generator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의 확률분포가 진짜 데이터의 확률분포와 차이를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줄여나가는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과정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3538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D1A7F5-1B9C-4B13-93B1-310204B7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8" y="2952791"/>
            <a:ext cx="10079765" cy="95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KLD(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Apple SD Gothic Neo"/>
              </a:rPr>
              <a:t>Kullback-Leibler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 Divergence)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같은 확률변수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개의 확률분포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P(x)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Q(x)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 있을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두 분포사이의 차이를 의미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ans"/>
              </a:rPr>
              <a:t>P :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원 확률분포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ans"/>
              </a:rPr>
              <a:t>Q : Generator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 확률분포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405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E2A8B5-8178-4887-93B6-AD19C40F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8" y="2869013"/>
            <a:ext cx="10079765" cy="111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JSD(Jessen-Shannon Divergence)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KLD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의 문제는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asymmetric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KL(P|Q)KL(P|Q)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와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KL(Q|P)KL(Q|P)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의 값이 서로 다르기 때문에 이를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거리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’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라는 척도로 사용하기에는 애매한 부분이 존재하며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JSD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이러한 문제를 해결할 수 있는 방법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ans"/>
              </a:rPr>
              <a:t>P :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원 확률분포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ans"/>
              </a:rPr>
              <a:t>Q : Generator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 확률분포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ans"/>
              </a:rPr>
              <a:t>M : P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Q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  평균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7090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F4EADC-228A-4BBA-97E6-533E7007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8" y="1273324"/>
            <a:ext cx="10079765" cy="2082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샘플들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윗줄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을 보면 각각의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최빈값들을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각 단계마다 돌아가며 방문하는 것을 볼 수 있음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Mode collapse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는 가장 쉬운 한 가지만 만드는 모델을 학습한다는 것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매 단계마다 최적의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판별자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(D)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를 계산할 수 있다면 이런 문제가 생기지 않겠지만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뉴럴넷으로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모델을 만들 경우 수렴이 될 때까지 계산을 매우 여러 번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해야하고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여러 가정이 깨지면서 수렴이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장되지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않음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따라서 현실적으로는 가치 함수를 각각의 변수에 대해 일정 횟수만큼 번갈아 푸는 방식을 택하는데 이런 방식 때문에 문제가 생기게 됨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학습이 어려운 이유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en-US" altLang="ko-KR" b="1" i="0" dirty="0">
                <a:effectLst/>
                <a:latin typeface="+mj-lt"/>
              </a:rPr>
              <a:t>Mode Collapse</a:t>
            </a:r>
          </a:p>
        </p:txBody>
      </p:sp>
    </p:spTree>
    <p:extLst>
      <p:ext uri="{BB962C8B-B14F-4D97-AF65-F5344CB8AC3E}">
        <p14:creationId xmlns:p14="http://schemas.microsoft.com/office/powerpoint/2010/main" val="303205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실제 학습을 할 때는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G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D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에 대해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번갈아가며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풀어주기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때문에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뉴럴넷의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입장에서는 이러한 최소최대 문제와 아래 같은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최대최소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문제가 구별되지 않음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문제는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최대최소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문제에서 수식의 안 쪽부터 살펴보면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G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에 대한 최소 문제가 먼저 있기 때문에 생성자의 입장에서는 현재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고정되어있는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비최적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 non-optimal)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구별자가 가장 헷갈려 할 수 있는 샘플 하나만 학습하면 됨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즉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가치 함수를 가장 최소화할 수 있는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최빈값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하나만 내보내면 된다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이렇듯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GAN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의 가치 함수 자체와 엮여 있는 문제이기 때문에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mode collapse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문제는 아직도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GAN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에서 완전히 해결되지 않음</a:t>
            </a:r>
            <a:endParaRPr lang="en-US" altLang="ko-KR" dirty="0">
              <a:solidFill>
                <a:srgbClr val="333333"/>
              </a:solidFill>
              <a:latin typeface="Apple SD Gothic 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학습이 어려운 이유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en-US" altLang="ko-KR" b="1" i="0" dirty="0">
                <a:effectLst/>
                <a:latin typeface="+mj-lt"/>
              </a:rPr>
              <a:t>Mode Collapse</a:t>
            </a:r>
          </a:p>
        </p:txBody>
      </p:sp>
    </p:spTree>
    <p:extLst>
      <p:ext uri="{BB962C8B-B14F-4D97-AF65-F5344CB8AC3E}">
        <p14:creationId xmlns:p14="http://schemas.microsoft.com/office/powerpoint/2010/main" val="227054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+mj-lt"/>
              </a:rPr>
              <a:t>생성을 한 이미지를 평가할 수 있는 객관적인 기준을 정하는 것이 매우 어렵기 때문에 새로운 모델이 예전의 모델에 비해 발전한 것인지 평가하는 것이 쉽지 않음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+mj-lt"/>
              </a:rPr>
              <a:t>현재 사용되는 방식을 몇 가지 살펴보자면 대표적인 것이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Amazon Mechanical Turk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사용하여 사람이 직접 평가하도록 하는 방식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이런 방법은 매우 주관적이고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일관된 평가가 어려우며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위에서 설명한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mode collapse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가 일어난 경우 전혀 모델의 문제점을 파악할 수 없다는 단점이 있음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 Mode collapse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가 일어난 모델의 경우 생성하는 이미지의 다양성이 부족할 뿐이지 단일 이미지의 자체는 상당히 질이 좋을 수 있기 때문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+mj-lt"/>
              </a:rPr>
              <a:t>두번째로는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Inception score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라고 하여 구글의 </a:t>
            </a:r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인셉션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이미지 분류 모델에 생성된 이미지를 넣어 나오는 값을 바탕으로 평가를 하는 방식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이 방법은 값이 일관되고 어느 정도 객관성을 보장할 수 있다는 장점이 있어 꽤 자주 사용되고 있지만 굳이 </a:t>
            </a:r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인셉션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모델을 사용해야하는 이유도 없고 어떤 모델의 경우 </a:t>
            </a:r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인셉션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모델에 특화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(overfitting)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되어 실제 이미지의 질과는 무관하게 점수가 좋게 나올 수도 있다는 문제를 안고 있음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학습이 어려운 이유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en-US" altLang="ko-KR" b="1" i="0" dirty="0">
                <a:effectLst/>
                <a:latin typeface="+mj-l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82273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Generator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가 단순 기억으로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generate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하지 않는다는 것을 보여줘야 함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z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의 미세한 변동에 따른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generate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결과가 연속적으로 부드럽게 이루어져야 함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(Walking in the latent space)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684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DCGAN (Deep Convolutional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)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    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"/>
              </a:rPr>
              <a:t>목표</a:t>
            </a:r>
            <a:endParaRPr lang="en-US" altLang="ko-KR" b="1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6398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A514FA-FD35-4000-95D5-27E836ED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3" y="1278501"/>
            <a:ext cx="10089734" cy="2614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j-lt"/>
              </a:rPr>
              <a:t>Max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pooling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과 같이 미분이 되지 않는 부분을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Convolution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으로 대체하여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‘All convolutional net’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을 사용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j-lt"/>
              </a:rPr>
              <a:t>BN (Batch Normalization)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을 추가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 GAN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을 고질적 문제 중 하나인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Mode collapse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어느 정도 완화 해 줌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j-lt"/>
              </a:rPr>
              <a:t>Generator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의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output layer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Discriminator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의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input layer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에는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BN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을 넣지 않음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684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DCGAN (Deep Convolutional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)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     Guide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lines</a:t>
            </a:r>
            <a:endParaRPr lang="en-US" altLang="ko-KR" b="1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7158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A514FA-FD35-4000-95D5-27E836ED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3" y="1278501"/>
            <a:ext cx="10089734" cy="2614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j-lt"/>
              </a:rPr>
              <a:t>Generator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에서는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output layer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제외한 모든 레이어에 활성함수를 </a:t>
            </a:r>
            <a:r>
              <a:rPr lang="en-US" altLang="ko-KR" dirty="0" err="1">
                <a:solidFill>
                  <a:srgbClr val="333333"/>
                </a:solidFill>
                <a:latin typeface="+mj-lt"/>
              </a:rPr>
              <a:t>ReLU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사용하고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, output layer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에는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Tanh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사용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j-lt"/>
              </a:rPr>
              <a:t>Discriminator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에서는 </a:t>
            </a:r>
            <a:r>
              <a:rPr lang="en-US" altLang="ko-KR" dirty="0" err="1">
                <a:solidFill>
                  <a:srgbClr val="333333"/>
                </a:solidFill>
                <a:latin typeface="+mj-lt"/>
              </a:rPr>
              <a:t>Leacky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+mj-lt"/>
              </a:rPr>
              <a:t>ReLU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를 사용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684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DCGAN (Deep Convolutional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)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     Guide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lines</a:t>
            </a:r>
            <a:endParaRPr lang="en-US" altLang="ko-KR" b="1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1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Unupervised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learning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정답이 주어지지 않은 상태에서 학습하는 알고리즘</a:t>
            </a:r>
            <a:endParaRPr lang="en-US" altLang="ko-KR" dirty="0">
              <a:solidFill>
                <a:srgbClr val="333333"/>
              </a:solidFill>
              <a:latin typeface="ffNot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AFDB1-98C3-4250-9B8E-3D5F51F1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1" y="2010398"/>
            <a:ext cx="10084038" cy="34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GAN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은 원 데이터가 가지고 있는 확률분포를 추정하도록 하고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인공신경망이 그 분포를 만들어 낼 수 있도록 함</a:t>
            </a:r>
            <a:endParaRPr lang="en-US" altLang="ko-KR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6CB622-62C9-43AD-B947-7DA7797A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0" y="2680265"/>
            <a:ext cx="10079101" cy="36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A5D529-65D6-4651-807D-AEC4226C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7" y="1025271"/>
            <a:ext cx="5044866" cy="1686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모델을 추정한다는 것은 일반적으로 우리가 알고 싶은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P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라는 진짜 데이터의 분포가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어딘가에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있을 때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이로부터 얻은 샘플들이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 IID (Independent Identically Distributed)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하게 관측되었다고 가정한 후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Q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라는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모수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모델 클래스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(parametric model class)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를 만들어 그 안에서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P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와 가장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가까운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’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모델의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모수를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찾아내는 것</a:t>
            </a: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예시로는 데이터의 분포가 정규 분포를 따를 것이라 가정하여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가우시안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모델을 세우고 현재 내가 갖고 있는 데이터를 가장 잘 설명할 수 있는 평균과 분산 값을 찾는 과정</a:t>
            </a: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P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Q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의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차이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’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혹은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거리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’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를 계산할 수 있고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두 분포 사이의 거리를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줄여나가는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방향으로 모델의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oto Sans"/>
              </a:rPr>
              <a:t>모수들을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 조정할 수 있고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이 과정을 적합이라고 한다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GAN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도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Jensen-Shannon divergence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라는 측도를 사용하여 분포 간의 거리를 계산하고 이를 최소화하는 방향으로 생성기를 학습</a:t>
            </a:r>
            <a:endParaRPr lang="en-US" altLang="ko-KR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902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분류 모델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(Discriminator)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을 먼저 학습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(Ex.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discriminator.trainable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= False)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생성 모델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(Generator)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을 학습시키는 과정을 서로 주고받으면서 반복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분류 모델의 학습은 크게 두 가지 단계로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첫 번째는 진짜 데이터를 입력해서 네트워크가 해당 데이터를 진짜로 분류하도록 학습시키는 과정이고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두 번째는 첫 번째와 반대로 생성 모델에서 생성한 가짜 데이터를 입력해서 해당 데이터를 가짜로 분류하도록 학습하는 과정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분류 모델은 진짜 데이터를 진짜로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가짜 데이터를 가짜로 분류할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분류 모델을 학습시킨 다음에는 학습된 분류 모델을 속이는 방향으로 생성 모델을 학습시켜야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생성 모델에서 만들어낸 가짜 데이터를 판별 모델에 입력하고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가짜 데이터를 진짜라고 분류할 만큼 진짜 데이터와 유사한 데이터를 만들어 내도록 생성 모델을 학습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B634AD-AE1A-406B-B11A-C0392CEA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9" y="4160898"/>
            <a:ext cx="10072642" cy="1767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학습과정을 반복하면 분류 모델과 생성 모델이 서로를 적대적인 경쟁자로 인식하여 모두 발전하게 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생성 모델은 진짜 데이터와 완벽히 유사한 가짜 데이터를 만들 수 있게 되고 이에 따라 분류 모델은 진짜 데이터와 가짜 데이터를 구분할 수 없게 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GAN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은 생성 모델은 분류에 성공할 확률을 낮추려 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분류 모델은 분류에 성공할 확률을 높이려 하면서 서로가 서로를 경쟁적으로 발전시키는 구조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0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Value function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X~P</a:t>
            </a:r>
            <a:r>
              <a:rPr lang="en-US" altLang="ko-KR" b="0" i="0" baseline="-25000" dirty="0" err="1">
                <a:solidFill>
                  <a:srgbClr val="000000"/>
                </a:solidFill>
                <a:effectLst/>
                <a:latin typeface="Noto Sans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실제 데이터에 대한 확률분포에서 샘플링한 데이터를 의미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Z~P</a:t>
            </a:r>
            <a:r>
              <a:rPr lang="en-US" altLang="ko-KR" b="0" i="0" baseline="-25000" dirty="0" err="1">
                <a:solidFill>
                  <a:srgbClr val="000000"/>
                </a:solidFill>
                <a:effectLst/>
                <a:latin typeface="Noto Sans"/>
              </a:rPr>
              <a:t>z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(z)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일반적으로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가우시안분포를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사용하는 임의의 노이즈에서 샘플링한 데이터를 의미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  <a:ea typeface="맑은 고딕" panose="020B050302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통상적으로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latent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라고도 부르는데 차원이 줄어든 채로 데이터를 잘 설명할 수 있는 잠재 공간에서의 벡터를 의미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  <a:ea typeface="맑은 고딕" panose="020B050302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분류자이고 진짜일 확률을 의미하는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사이의 값이라서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데이터가 진짜이면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가짜이면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두 번째 항에 있는 분류자인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D(G(z))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만들어낸 데이터인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G(z)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진짜라고 판단되면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가짜라고 판단되면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의 값을 가지게 됨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5088F-03FE-425D-BC90-472812C8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9" y="1273324"/>
            <a:ext cx="10072642" cy="4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Value function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V(D,G)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최대화하는 관점에서 우변의 첫 번째 항과 두 번째 항 모두 최대가 되어야 하므로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log⁡D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log(1 -⁡D(G(z))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모두 최대가 되어야 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따라서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D(x)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되어야 하며 이는 실제 데이터를 진짜라고 분류하도록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학습하는 것을 의미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마찬가지로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1-D(G(z))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되어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D(G(z))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따라서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이어야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이는 생성자가 만들어낸 가짜 데이터를 가짜라고 분류하도록 분류자를 학습하는 것을 의미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V(D,G)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최대가 되도록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학습하는 것은 판별자가 진짜 데이터를 진짜로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가짜 데이터를 가짜로 분류하도록 학습하는 과정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5088F-03FE-425D-BC90-472812C8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9" y="1273324"/>
            <a:ext cx="10072642" cy="4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27A8-A285-4246-A6A4-48B4B2705A2A}"/>
              </a:ext>
            </a:extLst>
          </p:cNvPr>
          <p:cNvSpPr txBox="1"/>
          <p:nvPr/>
        </p:nvSpPr>
        <p:spPr>
          <a:xfrm>
            <a:off x="700756" y="376016"/>
            <a:ext cx="5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/>
              </a:rPr>
              <a:t>Generative Adversarial Network)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    Value function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DAC56-C29D-417B-843A-F793B1AE230C}"/>
              </a:ext>
            </a:extLst>
          </p:cNvPr>
          <p:cNvSpPr txBox="1"/>
          <p:nvPr/>
        </p:nvSpPr>
        <p:spPr>
          <a:xfrm>
            <a:off x="1051133" y="1247686"/>
            <a:ext cx="1010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V(D,G)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최소화하도록 학습하는 지에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대한 관점에서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우변 첫 번째 항에는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포함되어 있지 않으므로 생성자와 연관이 없어 생략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두 번째 항을 최소화하기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log(1 -⁡ D(G(z))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가 최소가 되어야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함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따라서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log(1 -⁡ D(G(z)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되어야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D(G(z))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되어야 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판별자가 진짜로 분류할 만큼 완벽한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D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가짜 데이터를 생성하도록 생성자를 학습시키는 것을 의미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이처럼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V(D,G)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최대화하는 방향으로 분류자 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학습하고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V(D,G)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최소화하는 방향으로 생성자를 학습하는 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Minmax problem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이라고 함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5088F-03FE-425D-BC90-472812C8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9" y="1273324"/>
            <a:ext cx="10072642" cy="4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1409</Words>
  <Application>Microsoft Macintosh PowerPoint</Application>
  <PresentationFormat>와이드스크린</PresentationFormat>
  <Paragraphs>194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Apple SD Gothic Neo</vt:lpstr>
      <vt:lpstr>ffNoto</vt:lpstr>
      <vt:lpstr>Arial</vt:lpstr>
      <vt:lpstr>Helvetica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KimTaehwan</dc:creator>
  <cp:lastModifiedBy>KimTaehwan</cp:lastModifiedBy>
  <cp:revision>15</cp:revision>
  <dcterms:created xsi:type="dcterms:W3CDTF">2021-09-05T01:13:31Z</dcterms:created>
  <dcterms:modified xsi:type="dcterms:W3CDTF">2021-09-05T13:02:02Z</dcterms:modified>
</cp:coreProperties>
</file>