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77" r:id="rId3"/>
    <p:sldId id="258" r:id="rId4"/>
    <p:sldId id="260" r:id="rId5"/>
    <p:sldId id="275" r:id="rId6"/>
    <p:sldId id="278" r:id="rId7"/>
    <p:sldId id="261" r:id="rId8"/>
    <p:sldId id="283" r:id="rId9"/>
    <p:sldId id="263" r:id="rId10"/>
    <p:sldId id="257" r:id="rId11"/>
    <p:sldId id="265" r:id="rId12"/>
    <p:sldId id="268" r:id="rId13"/>
    <p:sldId id="269" r:id="rId14"/>
    <p:sldId id="270" r:id="rId15"/>
    <p:sldId id="271" r:id="rId16"/>
    <p:sldId id="272" r:id="rId17"/>
    <p:sldId id="282" r:id="rId18"/>
    <p:sldId id="280" r:id="rId19"/>
    <p:sldId id="273" r:id="rId20"/>
    <p:sldId id="281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soosoo0928@gmail.com" initials="k" lastIdx="1" clrIdx="0">
    <p:extLst>
      <p:ext uri="{19B8F6BF-5375-455C-9EA6-DF929625EA0E}">
        <p15:presenceInfo xmlns:p15="http://schemas.microsoft.com/office/powerpoint/2012/main" userId="f82c34a968fcc6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5T11:22:27.21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24DA9-F4DD-4C54-8872-AAA11D0C9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F282C-897A-4A4D-95E4-5F4F8F9C4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D7E5-DAA1-4E12-8818-1DBA7F7D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43C73-513D-4013-8921-4224CEAF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93C05-8DD4-4E6A-9B3F-DE9D8802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55E84-BFBA-4D36-935E-AD4ECC2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11BA6-2DAA-4595-A22C-90F218CD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A7D63-E175-4D41-82FA-82BA1C9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A3C18-4286-4512-B138-3762A50D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AFF8B-356A-4FE0-B327-BBEF949F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0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FEEBA-4BC3-487B-AD59-192784A5F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5BA46-C9BC-485B-AD64-79E7AB72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5444E-C8C4-49AF-9CF6-00894599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DE7A6-20A9-4793-8327-8BAC500A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BC7DC-91BF-45B0-A3D6-6B2879D2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2209-1A10-4E43-98A9-E462CEC7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19F4B-8467-469E-A3AB-4D0B497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32F25-1493-4E23-AEE0-AB93F947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30CC7-060B-446B-BDB4-3431174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F1A5D-4550-41B9-8E6A-02484027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2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B0D0C-D532-4A53-9721-47A6FEE0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A2A46-78BC-4EC3-A28E-A4C46539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8767B-2AAF-4910-B082-61758C2E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1D72D-35CC-4142-BBEB-E45DA4F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3ABF7-0022-4A2A-97D7-7C787BE7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B92AD-71A3-468D-90D4-4AD54572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F68B1-8AAB-424A-9BD0-9E7774B86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73900-8F93-461B-B7D0-6C9F4775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11FDE-E7AD-4CB9-9430-6B6A02C0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82115-B46B-407D-88F0-F1434721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F8034-0D6F-4C3D-8FBA-EEB8CED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073AE-FB84-4660-A002-2E1739A0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FFA04-41E9-4D63-BB1B-7EE4B828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631995-8765-43B0-ABC3-851B772A2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FE277-BBD6-462B-ABD2-8273BC5B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C0FD0-14A1-473F-A115-F43902FAA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900300-31CA-4F3E-B226-2D436253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578C76-0002-4B7B-BA76-F0F7DB35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94EFD-DFD7-45DC-BEBF-A1F74B58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0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3C06-FF3A-4C7F-A8FA-20BD572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27751E-A781-4757-B1E2-8AFDA59B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355CD-FF01-42BA-8651-A26424F8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583DA2-C802-4152-B0CB-F2A72259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9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35BC01-F915-4BE9-91BB-30F1C4D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B7A82-ED47-4F81-8712-0A95449F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0611D-8A26-4061-B78D-9598128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F2B66-EB9D-42D9-A7BA-A1B97EE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488D0-C83F-4840-9C4F-3D68F9D4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F364E-4EED-4AB2-B0D1-3B754CEE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9D90E-7FB9-46D6-9CC2-E33DD8AD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60095-153F-4B38-ABB4-88C96F0C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E4EF8-0F13-4CE3-9DE5-3FB82390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9ADE9-800D-4AA5-862B-6717532D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11F98-A41D-41C7-8870-9FF65514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4AE81-1AFD-4E8D-B431-305FCDA6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E1C5E-73C0-4ACC-B9A3-D6A0711F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E3EC8-ABB0-4F90-A24F-E9E53B52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28E4-2BF2-4B37-95FC-DA56D485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CE7BC3-A861-464B-88EF-3F5A0460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F831A-6B70-4C88-8115-428FEF2B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9CAA7-7CFE-40A3-8FF5-1E45F38FC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7F97-06F8-4FFA-B9AC-8295D7C1D7AC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86D5A-39A6-4B4F-8046-14742D238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60CE2-A9E9-4350-AD16-06F12FEE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65B1-C806-4757-A077-7A9C8BDDB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44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.go.kr/plus/life/li_asset/HELP/basic/help_01_07.j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39631-E70F-4106-B77C-2103F1C0F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모델을 통한 전력소비량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F6B21-ECE0-477E-81BB-B89A0B743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Electricity consumption prediction through ARIMA model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김</a:t>
            </a:r>
            <a:r>
              <a:rPr lang="ko-KR" altLang="en-US" dirty="0"/>
              <a:t>현수</a:t>
            </a:r>
          </a:p>
        </p:txBody>
      </p:sp>
    </p:spTree>
    <p:extLst>
      <p:ext uri="{BB962C8B-B14F-4D97-AF65-F5344CB8AC3E}">
        <p14:creationId xmlns:p14="http://schemas.microsoft.com/office/powerpoint/2010/main" val="146532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351E9-E3B4-494B-9FF4-9AE1AD0A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예측 모델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52C3C-5CF2-47FE-BF4C-81D77E3F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전력소비량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 +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비전기냉방설비운영</a:t>
            </a:r>
            <a:r>
              <a:rPr lang="en-US" altLang="ko-KR" dirty="0"/>
              <a:t>, </a:t>
            </a:r>
            <a:r>
              <a:rPr lang="ko-KR" altLang="en-US" dirty="0"/>
              <a:t>태양광보유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+ </a:t>
            </a:r>
            <a:r>
              <a:rPr lang="ko-KR" altLang="en-US" dirty="0"/>
              <a:t>기간세분화 </a:t>
            </a:r>
            <a:r>
              <a:rPr lang="en-US" altLang="ko-KR" dirty="0"/>
              <a:t>&amp; </a:t>
            </a:r>
            <a:r>
              <a:rPr lang="ko-KR" altLang="en-US" dirty="0"/>
              <a:t>체감온도</a:t>
            </a:r>
            <a:r>
              <a:rPr lang="en-US" altLang="ko-KR" dirty="0"/>
              <a:t>, </a:t>
            </a:r>
            <a:r>
              <a:rPr lang="ko-KR" altLang="en-US" dirty="0"/>
              <a:t>불쾌지수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+ </a:t>
            </a:r>
            <a:r>
              <a:rPr lang="ko-KR" altLang="en-US" dirty="0" err="1"/>
              <a:t>파라미터튜닝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3C086-B9A8-4BFC-AB31-E8B41117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9138"/>
            <a:ext cx="7753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2623-285A-46E1-8BEB-CABE6E2A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전력소비량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0D77B9-AC5E-4B96-B2A3-BEBC33BB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" y="1690688"/>
            <a:ext cx="69701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D2165-D416-4180-B647-1E782012F35D}"/>
              </a:ext>
            </a:extLst>
          </p:cNvPr>
          <p:cNvSpPr txBox="1"/>
          <p:nvPr/>
        </p:nvSpPr>
        <p:spPr>
          <a:xfrm>
            <a:off x="7239699" y="2274838"/>
            <a:ext cx="4638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일정한 패턴 </a:t>
            </a:r>
            <a:r>
              <a:rPr lang="en-US" altLang="ko-KR" dirty="0"/>
              <a:t>-&gt; </a:t>
            </a:r>
            <a:r>
              <a:rPr lang="ko-KR" altLang="en-US" dirty="0"/>
              <a:t>어느정도 잘 예측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큰 폭의 변화 </a:t>
            </a:r>
            <a:r>
              <a:rPr lang="en-US" altLang="ko-KR" dirty="0"/>
              <a:t>-&gt; </a:t>
            </a:r>
            <a:r>
              <a:rPr lang="ko-KR" altLang="en-US" dirty="0"/>
              <a:t>한 박자 느리게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SMAPE : 16.450224238858638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R2 :  0.2724378018239805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95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5978C-40DA-4D8A-AC3F-35149EF4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89" y="373514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전력소비량</a:t>
            </a:r>
            <a:r>
              <a:rPr lang="en-US" altLang="ko-KR" dirty="0"/>
              <a:t>,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 err="1"/>
              <a:t>비전기냉방설비운영</a:t>
            </a:r>
            <a:r>
              <a:rPr lang="en-US" altLang="ko-KR" dirty="0"/>
              <a:t>, </a:t>
            </a:r>
            <a:r>
              <a:rPr lang="ko-KR" altLang="en-US" dirty="0"/>
              <a:t>태양광 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8B4BB8-0F14-4255-A0E6-FC9BFB42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36089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5C9C7-4CC3-4FAE-A5A7-AE5D7E06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전력소비량</a:t>
            </a:r>
            <a:r>
              <a:rPr lang="en-US" altLang="ko-KR" dirty="0"/>
              <a:t>,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 err="1"/>
              <a:t>비전기냉방설비운영</a:t>
            </a:r>
            <a:r>
              <a:rPr lang="en-US" altLang="ko-KR" dirty="0"/>
              <a:t>, </a:t>
            </a:r>
            <a:r>
              <a:rPr lang="ko-KR" altLang="en-US" dirty="0"/>
              <a:t>태양광 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57BC3D-E314-4173-862F-EB828AA3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9" y="1842403"/>
            <a:ext cx="67869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70519-EEFD-4AE5-81CF-F9065F2ED1AB}"/>
              </a:ext>
            </a:extLst>
          </p:cNvPr>
          <p:cNvSpPr txBox="1"/>
          <p:nvPr/>
        </p:nvSpPr>
        <p:spPr>
          <a:xfrm>
            <a:off x="7117066" y="2274838"/>
            <a:ext cx="4638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번과 동일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SMAPE : 18.849769912114347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R2 :  0.503533040894115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66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74B76-2970-4823-A0AA-5D9958D4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기상요소 다양화 반영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F51327-10F5-4AF2-94BC-AB218C0FF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422303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1F6BF-8B6C-415D-8B96-86370FA7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기상요소 다양화 반영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3330BD-F817-4E73-BEB9-AB7B113A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758"/>
            <a:ext cx="785209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2B5EE-CAF3-4719-9F05-DC6A30589671}"/>
              </a:ext>
            </a:extLst>
          </p:cNvPr>
          <p:cNvSpPr txBox="1"/>
          <p:nvPr/>
        </p:nvSpPr>
        <p:spPr>
          <a:xfrm>
            <a:off x="7239699" y="2274838"/>
            <a:ext cx="4638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큰 변화가 있더라도 </a:t>
            </a:r>
            <a:r>
              <a:rPr lang="ko-KR" altLang="en-US" dirty="0" err="1"/>
              <a:t>실제값을</a:t>
            </a:r>
            <a:r>
              <a:rPr lang="ko-KR" altLang="en-US" dirty="0"/>
              <a:t> 어느정도 따라가며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SMAPE : 14.649786701127752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R2 :  0.6040675014510193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31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40445-8062-45A8-995A-370074BB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기상요소 다양화 반영 </a:t>
            </a:r>
            <a:r>
              <a:rPr lang="en-US" altLang="ko-KR" dirty="0"/>
              <a:t>+ </a:t>
            </a:r>
            <a:r>
              <a:rPr lang="ko-KR" altLang="en-US" dirty="0" err="1"/>
              <a:t>파라미터튜닝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6F025E-A9AE-40C5-A063-8DF92618E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9789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5344C-F53B-47B1-9190-51355AD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 </a:t>
            </a:r>
            <a:r>
              <a:rPr lang="en-US" altLang="ko-KR" dirty="0"/>
              <a:t>(p, q, d)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FE3B85-272D-45A0-8AF2-3B691BA7E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94" y="1458260"/>
            <a:ext cx="9362574" cy="5164134"/>
          </a:xfrm>
        </p:spPr>
      </p:pic>
    </p:spTree>
    <p:extLst>
      <p:ext uri="{BB962C8B-B14F-4D97-AF65-F5344CB8AC3E}">
        <p14:creationId xmlns:p14="http://schemas.microsoft.com/office/powerpoint/2010/main" val="142095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00777-56B0-43BB-9346-0145E009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파라미터튜닝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DB8DC83-A88D-4A81-8E38-E0B5AADF1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787"/>
            <a:ext cx="6267680" cy="53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871F0-7979-4EB3-A10F-88A02A92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기상요소 다양화 반영 </a:t>
            </a:r>
            <a:r>
              <a:rPr lang="en-US" altLang="ko-KR" dirty="0"/>
              <a:t>+ </a:t>
            </a:r>
            <a:r>
              <a:rPr lang="ko-KR" altLang="en-US" dirty="0" err="1"/>
              <a:t>파라미터튜닝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74C30C-5F49-44BB-8DCB-30DD33F02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6" y="1690688"/>
            <a:ext cx="774328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ECD35-FABA-4AC9-8FDA-240C0C4FCDA4}"/>
              </a:ext>
            </a:extLst>
          </p:cNvPr>
          <p:cNvSpPr txBox="1"/>
          <p:nvPr/>
        </p:nvSpPr>
        <p:spPr>
          <a:xfrm>
            <a:off x="7239699" y="2274838"/>
            <a:ext cx="4638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큰 변화가 있더라도 </a:t>
            </a:r>
            <a:r>
              <a:rPr lang="ko-KR" altLang="en-US" dirty="0" err="1"/>
              <a:t>실제값을</a:t>
            </a:r>
            <a:r>
              <a:rPr lang="ko-KR" altLang="en-US" dirty="0"/>
              <a:t> 어느정도 따라가며 예측</a:t>
            </a:r>
            <a:r>
              <a:rPr lang="en-US" altLang="ko-KR" dirty="0"/>
              <a:t>, </a:t>
            </a:r>
            <a:r>
              <a:rPr lang="ko-KR" altLang="en-US" dirty="0"/>
              <a:t>최대값 </a:t>
            </a:r>
            <a:r>
              <a:rPr lang="ko-KR" altLang="en-US" dirty="0" err="1"/>
              <a:t>예측률이</a:t>
            </a:r>
            <a:r>
              <a:rPr lang="ko-KR" altLang="en-US" dirty="0"/>
              <a:t> 높아짐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R2 :  0.7101115801081498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SMAPE : 13.934136345950142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C3ED-4937-425E-B30F-D9C51F8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BF77AB4-AB8B-45F8-B998-F61DBCC4E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04" y="1690688"/>
            <a:ext cx="5221996" cy="382300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400333-2E8C-4548-8706-D2DFFE4E4296}"/>
              </a:ext>
            </a:extLst>
          </p:cNvPr>
          <p:cNvSpPr txBox="1"/>
          <p:nvPr/>
        </p:nvSpPr>
        <p:spPr>
          <a:xfrm>
            <a:off x="353004" y="5784783"/>
            <a:ext cx="11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: 2020-06-01 00 ~ 2020-08-24 23, Test : 2020-08-25 00 ~ 2020-08-31 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230BD-595D-4EF3-BF71-F88E5EA0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56" y="1678586"/>
            <a:ext cx="5674206" cy="38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70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6D347-DC30-4BF6-B0A5-8319F66A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상관관계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B87AE2-01A0-4E53-A7DE-EBA292D1E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9" r="15749"/>
          <a:stretch/>
        </p:blipFill>
        <p:spPr>
          <a:xfrm>
            <a:off x="269507" y="2338939"/>
            <a:ext cx="5384937" cy="415393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055E35-FD1E-4A22-AB6D-3E9B4216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44" y="2909043"/>
            <a:ext cx="3533775" cy="191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75FAC-3DBE-4DC1-B164-16CF30E0072B}"/>
              </a:ext>
            </a:extLst>
          </p:cNvPr>
          <p:cNvSpPr txBox="1"/>
          <p:nvPr/>
        </p:nvSpPr>
        <p:spPr>
          <a:xfrm>
            <a:off x="5654444" y="5063281"/>
            <a:ext cx="663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비전기설비운영</a:t>
            </a:r>
            <a:r>
              <a:rPr lang="en-US" altLang="ko-KR" dirty="0"/>
              <a:t>=</a:t>
            </a:r>
            <a:r>
              <a:rPr lang="ko-KR" altLang="en-US" dirty="0"/>
              <a:t>기온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체감온도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불쾌지수</a:t>
            </a:r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풍속</a:t>
            </a:r>
            <a:r>
              <a:rPr lang="en-US" altLang="ko-KR" dirty="0"/>
              <a:t>=</a:t>
            </a:r>
            <a:r>
              <a:rPr lang="ko-KR" altLang="en-US" dirty="0"/>
              <a:t>태양광보유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2FA4589-72B9-4185-8780-3BFDC62D6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4" y="1583480"/>
            <a:ext cx="9324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5433D-70DE-4D96-831F-4BFD5847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478D0-32D7-4ACF-B598-6665425E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데이터로 새로운 데이터 칼럼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시계열 데이터에 </a:t>
            </a:r>
            <a:r>
              <a:rPr lang="en-US" altLang="ko-KR" dirty="0"/>
              <a:t>ARIMA </a:t>
            </a:r>
            <a:r>
              <a:rPr lang="ko-KR" altLang="en-US" dirty="0"/>
              <a:t>모형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향상 한계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90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5FB37-BFB8-4E0C-AB74-A1399B16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45875-2D77-4323-BEB9-D9CDA0D1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288" y="4121390"/>
            <a:ext cx="6535024" cy="2287799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비전기냉방설비운영</a:t>
            </a:r>
            <a:r>
              <a:rPr lang="ko-KR" altLang="en-US" dirty="0"/>
              <a:t> 형태</a:t>
            </a:r>
            <a:r>
              <a:rPr lang="en-US" altLang="ko-KR" dirty="0"/>
              <a:t>, </a:t>
            </a:r>
            <a:r>
              <a:rPr lang="ko-KR" altLang="en-US" dirty="0"/>
              <a:t>태양광보유</a:t>
            </a:r>
            <a:r>
              <a:rPr lang="en-US" altLang="ko-KR" dirty="0"/>
              <a:t>, </a:t>
            </a:r>
            <a:r>
              <a:rPr lang="ko-KR" altLang="en-US" dirty="0" err="1"/>
              <a:t>현재값으로</a:t>
            </a:r>
            <a:r>
              <a:rPr lang="ko-KR" altLang="en-US" dirty="0"/>
              <a:t> </a:t>
            </a:r>
            <a:r>
              <a:rPr lang="en-US" altLang="ko-KR" dirty="0"/>
              <a:t>test </a:t>
            </a:r>
            <a:r>
              <a:rPr lang="ko-KR" altLang="en-US" dirty="0"/>
              <a:t>데이터의 </a:t>
            </a:r>
            <a:r>
              <a:rPr lang="en-US" altLang="ko-KR" dirty="0"/>
              <a:t>Null</a:t>
            </a:r>
            <a:r>
              <a:rPr lang="ko-KR" altLang="en-US" dirty="0"/>
              <a:t>값을 채움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기온</a:t>
            </a:r>
            <a:r>
              <a:rPr lang="en-US" altLang="ko-KR" dirty="0"/>
              <a:t>/</a:t>
            </a:r>
            <a:r>
              <a:rPr lang="ko-KR" altLang="en-US" dirty="0"/>
              <a:t>풍속</a:t>
            </a:r>
            <a:r>
              <a:rPr lang="en-US" altLang="ko-KR" dirty="0"/>
              <a:t>/</a:t>
            </a:r>
            <a:r>
              <a:rPr lang="ko-KR" altLang="en-US" dirty="0"/>
              <a:t>습도</a:t>
            </a:r>
            <a:r>
              <a:rPr lang="en-US" altLang="ko-KR" dirty="0"/>
              <a:t>/</a:t>
            </a:r>
            <a:r>
              <a:rPr lang="ko-KR" altLang="en-US" dirty="0"/>
              <a:t>강수량</a:t>
            </a:r>
            <a:r>
              <a:rPr lang="en-US" altLang="ko-KR" dirty="0"/>
              <a:t>/</a:t>
            </a:r>
            <a:r>
              <a:rPr lang="ko-KR" altLang="en-US" dirty="0"/>
              <a:t>일조는 </a:t>
            </a:r>
            <a:r>
              <a:rPr lang="ko-KR" altLang="en-US" dirty="0" err="1"/>
              <a:t>선형보간으로</a:t>
            </a:r>
            <a:r>
              <a:rPr lang="ko-KR" altLang="en-US" dirty="0"/>
              <a:t> 값을 채움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6F330-438C-4711-80FA-DBF311F9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7" y="1417740"/>
            <a:ext cx="4901911" cy="4883513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74682C6C-CB42-456D-9CDD-30C2E691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88" y="1417740"/>
            <a:ext cx="6655919" cy="244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71F3E-CB91-44E3-B4E0-C774B7F0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-&gt; 3D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645F70-E6E0-42CE-9477-D288B624B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821"/>
            <a:ext cx="1760034" cy="230228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9799BE-F0FD-4839-B2E1-2C34C176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2067"/>
            <a:ext cx="1760034" cy="16503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DFDE72-703D-46BF-81EA-9971BF4AD818}"/>
              </a:ext>
            </a:extLst>
          </p:cNvPr>
          <p:cNvSpPr/>
          <p:nvPr/>
        </p:nvSpPr>
        <p:spPr>
          <a:xfrm>
            <a:off x="992459" y="1834821"/>
            <a:ext cx="1103970" cy="4354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F3337F-F63E-4235-8031-EEB888ABC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37" y="2284523"/>
            <a:ext cx="8718835" cy="22889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982E30-B5B4-49CE-AEE2-3C91AB63BDD2}"/>
              </a:ext>
            </a:extLst>
          </p:cNvPr>
          <p:cNvSpPr txBox="1"/>
          <p:nvPr/>
        </p:nvSpPr>
        <p:spPr>
          <a:xfrm>
            <a:off x="2966224" y="4797979"/>
            <a:ext cx="909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https://dacon.io/competitions/official/235736/codeshare/2753?page=2&amp;dtype=recent</a:t>
            </a:r>
          </a:p>
          <a:p>
            <a:r>
              <a:rPr lang="en-US" altLang="ko-KR" dirty="0"/>
              <a:t>1. 60</a:t>
            </a:r>
            <a:r>
              <a:rPr lang="ko-KR" altLang="en-US" dirty="0"/>
              <a:t>개의 건물정보 반영 </a:t>
            </a:r>
            <a:r>
              <a:rPr lang="en-US" altLang="ko-KR" dirty="0"/>
              <a:t>2. 10</a:t>
            </a:r>
            <a:r>
              <a:rPr lang="ko-KR" altLang="en-US" dirty="0"/>
              <a:t>개의 특성 </a:t>
            </a:r>
            <a:r>
              <a:rPr lang="en-US" altLang="ko-KR" dirty="0"/>
              <a:t>-&gt; 8</a:t>
            </a:r>
            <a:r>
              <a:rPr lang="ko-KR" altLang="en-US" dirty="0"/>
              <a:t>개의 특성 </a:t>
            </a:r>
            <a:r>
              <a:rPr lang="en-US" altLang="ko-KR" dirty="0"/>
              <a:t>(num, </a:t>
            </a:r>
            <a:r>
              <a:rPr lang="en-US" altLang="ko-KR" dirty="0" err="1"/>
              <a:t>date_time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6782B0-299A-44BA-AFD3-D73D55811FC8}"/>
              </a:ext>
            </a:extLst>
          </p:cNvPr>
          <p:cNvSpPr/>
          <p:nvPr/>
        </p:nvSpPr>
        <p:spPr>
          <a:xfrm>
            <a:off x="3456264" y="3015890"/>
            <a:ext cx="4093828" cy="4131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74AEFE-8D94-4F03-AC80-B38C623F86EA}"/>
              </a:ext>
            </a:extLst>
          </p:cNvPr>
          <p:cNvSpPr/>
          <p:nvPr/>
        </p:nvSpPr>
        <p:spPr>
          <a:xfrm>
            <a:off x="3456264" y="4106947"/>
            <a:ext cx="2567031" cy="3502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3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8AE20-540B-4806-AA8B-5DB8A72B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체감온도</a:t>
            </a:r>
            <a:r>
              <a:rPr lang="en-US" altLang="ko-KR" dirty="0"/>
              <a:t>, </a:t>
            </a:r>
            <a:r>
              <a:rPr lang="ko-KR" altLang="en-US" dirty="0"/>
              <a:t>불쾌지수 파생변수 생성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DC291D2-3F2B-4D51-972E-E5266F6B7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39741"/>
            <a:ext cx="10515600" cy="2308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31CFC-6B9F-4772-AD62-C1076367CE25}"/>
              </a:ext>
            </a:extLst>
          </p:cNvPr>
          <p:cNvSpPr txBox="1"/>
          <p:nvPr/>
        </p:nvSpPr>
        <p:spPr>
          <a:xfrm>
            <a:off x="838200" y="2612863"/>
            <a:ext cx="912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7F9F7F"/>
                </a:solidFill>
                <a:effectLst/>
                <a:latin typeface="NotoSansKR"/>
                <a:hlinkClick r:id="rId3"/>
              </a:rPr>
              <a:t>https://www.weather.go.kr/plus/life/li_asset/HELP/basic/help_01_07.jsp</a:t>
            </a:r>
            <a:endParaRPr lang="en-US" altLang="ko-KR" b="0" i="0" dirty="0">
              <a:solidFill>
                <a:srgbClr val="7F9F7F"/>
              </a:solidFill>
              <a:effectLst/>
              <a:latin typeface="NotoSansKR"/>
            </a:endParaRPr>
          </a:p>
          <a:p>
            <a:endParaRPr lang="en-US" altLang="ko-KR" dirty="0">
              <a:solidFill>
                <a:srgbClr val="7F9F7F"/>
              </a:solidFill>
              <a:latin typeface="NotoSansKR"/>
            </a:endParaRPr>
          </a:p>
          <a:p>
            <a:r>
              <a:rPr lang="en-US" altLang="ko-KR" b="0" i="0" dirty="0">
                <a:solidFill>
                  <a:srgbClr val="7F9F7F"/>
                </a:solidFill>
                <a:effectLst/>
                <a:latin typeface="NotoSansKR"/>
              </a:rPr>
              <a:t>http://www.psychiatricnews.net/news/articleView.html?idxno=10116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5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E4C04-92E3-4A2B-A67F-F26F0E35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 세분화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FD1FC8-B38A-4E68-9478-F0087DA1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428" y="1513267"/>
            <a:ext cx="6974006" cy="39421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AA8E6-6F9C-4EB2-B91B-74EC477D98CE}"/>
              </a:ext>
            </a:extLst>
          </p:cNvPr>
          <p:cNvSpPr txBox="1"/>
          <p:nvPr/>
        </p:nvSpPr>
        <p:spPr>
          <a:xfrm>
            <a:off x="3637130" y="5687448"/>
            <a:ext cx="485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https://dacon.io/competitions/official/235736/codeshare/2753?page=2&amp;dtype=recent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9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D67E-ED40-4A41-9945-14611083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ARIMA, SARIMA </a:t>
            </a:r>
            <a:r>
              <a:rPr lang="ko-KR" altLang="en-US" dirty="0"/>
              <a:t>시계열 선형 모델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70AC2-8CA5-4D92-BB7D-F5E53D69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과거의 데이터 </a:t>
            </a:r>
            <a:r>
              <a:rPr lang="en-US" altLang="ko-KR" dirty="0"/>
              <a:t>+ </a:t>
            </a:r>
            <a:r>
              <a:rPr lang="ko-KR" altLang="en-US" dirty="0"/>
              <a:t>과거의 데이터가 지니고 있던 </a:t>
            </a:r>
            <a:r>
              <a:rPr lang="en-US" altLang="ko-KR" dirty="0"/>
              <a:t>‘</a:t>
            </a:r>
            <a:r>
              <a:rPr lang="ko-KR" altLang="en-US" dirty="0"/>
              <a:t>추세</a:t>
            </a:r>
            <a:r>
              <a:rPr lang="en-US" altLang="ko-KR" dirty="0"/>
              <a:t>(Momentum)’</a:t>
            </a:r>
            <a:r>
              <a:rPr lang="ko-KR" altLang="en-US" dirty="0"/>
              <a:t>까지 반영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A2D56-8BED-4BF1-B093-AC5C3E58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64" y="2965411"/>
            <a:ext cx="9253770" cy="3211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4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29CC-6049-492D-91E7-4D5B3D90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모형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2D356-C45A-4BF1-99D9-85B5875E66C5}"/>
              </a:ext>
            </a:extLst>
          </p:cNvPr>
          <p:cNvSpPr txBox="1"/>
          <p:nvPr/>
        </p:nvSpPr>
        <p:spPr>
          <a:xfrm>
            <a:off x="657922" y="3142868"/>
            <a:ext cx="10695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모형과 관련된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q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MA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모형과 그리고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는 시차와 관련된 파라미터 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AR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의미하는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p, MA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의미하는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q,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차분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Diffrence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횟수를 의미하는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d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 그것이다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1) d=0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ARMA(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p,q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모형이라 부르고 이 모형은 정상성을 만족한다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2) p=0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IMA(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d,q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모형이라 부르고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번 차분하면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MA(q)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모형을 따르게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3) q=0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ARI(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 SD Gothic Neo"/>
              </a:rPr>
              <a:t>p,d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모형이라 부르며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번 차분한 시계열이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AR(p)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모형을 따르게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일반적으로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P,Q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간결의 원칙에 따라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P &lt;3 , Q &lt; 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으로 선택하는 것이 이상적이다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모형 개수가 증가하면 예측 모형이 복잡해질 뿐 아니라 추정의 효율성도 떨어지기 때에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모수의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개수가 적은 모형이 좋다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또한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p + q &lt; 2, p x q = 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 값들을 많이 사용한다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 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둘중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하나의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모수가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이라는 것은 실제로 대부분의 시계열 자료에서는 하나의 경향만을 강하게 띄기 때문에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하나의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모수를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으로 설정한다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8C0EA17-C28A-43AF-AA0D-9ECC1177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71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1AB3-5A6F-4727-8D14-0167FE1A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ARIMA, SARIMA </a:t>
            </a:r>
            <a:r>
              <a:rPr lang="ko-KR" altLang="en-US" dirty="0"/>
              <a:t>시계열 선형 모델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579645-30C4-4CB1-9283-6DDD397D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543907" cy="1700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234BFF-754D-4AF9-B86F-1A9C55BC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5835"/>
            <a:ext cx="6543907" cy="2656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438CA-281C-4C5C-89BD-D9DCFC86324F}"/>
              </a:ext>
            </a:extLst>
          </p:cNvPr>
          <p:cNvSpPr txBox="1"/>
          <p:nvPr/>
        </p:nvSpPr>
        <p:spPr>
          <a:xfrm>
            <a:off x="7560528" y="1690688"/>
            <a:ext cx="4270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x_series</a:t>
            </a:r>
            <a:r>
              <a:rPr lang="en-US" altLang="ko-KR" dirty="0"/>
              <a:t> : </a:t>
            </a:r>
            <a:r>
              <a:rPr lang="ko-KR" altLang="en-US" dirty="0"/>
              <a:t>시계열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x_else</a:t>
            </a:r>
            <a:r>
              <a:rPr lang="en-US" altLang="ko-KR" dirty="0"/>
              <a:t> : </a:t>
            </a:r>
            <a:r>
              <a:rPr lang="ko-KR" altLang="en-US" dirty="0"/>
              <a:t>시계열에 영향을 미치는 외부변수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order : </a:t>
            </a:r>
            <a:r>
              <a:rPr lang="ko-KR" altLang="en-US" dirty="0"/>
              <a:t> </a:t>
            </a:r>
            <a:r>
              <a:rPr lang="en-US" altLang="ko-KR" dirty="0"/>
              <a:t>ARIMA</a:t>
            </a:r>
            <a:r>
              <a:rPr lang="ko-KR" altLang="en-US" dirty="0"/>
              <a:t>의 </a:t>
            </a:r>
            <a:r>
              <a:rPr lang="en-US" altLang="ko-KR" dirty="0" err="1"/>
              <a:t>p,d,q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seasonal_order</a:t>
            </a:r>
            <a:r>
              <a:rPr lang="en-US" altLang="ko-KR" dirty="0"/>
              <a:t> : SARIMA</a:t>
            </a:r>
            <a:r>
              <a:rPr lang="ko-KR" altLang="en-US" dirty="0"/>
              <a:t>의 </a:t>
            </a:r>
            <a:r>
              <a:rPr lang="en-US" altLang="ko-KR" dirty="0"/>
              <a:t>P, D, Q, S</a:t>
            </a:r>
          </a:p>
          <a:p>
            <a:endParaRPr lang="en-US" altLang="ko-KR" dirty="0"/>
          </a:p>
          <a:p>
            <a:r>
              <a:rPr lang="en-US" altLang="ko-KR" dirty="0" err="1"/>
              <a:t>enforce_stationary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enforce_invertibility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2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640</Words>
  <Application>Microsoft Office PowerPoint</Application>
  <PresentationFormat>와이드스크린</PresentationFormat>
  <Paragraphs>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Apple SD Gothic Neo</vt:lpstr>
      <vt:lpstr>Noto Sans</vt:lpstr>
      <vt:lpstr>NotoSansKR</vt:lpstr>
      <vt:lpstr>맑은 고딕</vt:lpstr>
      <vt:lpstr>Arial</vt:lpstr>
      <vt:lpstr>Consolas</vt:lpstr>
      <vt:lpstr>Office 테마</vt:lpstr>
      <vt:lpstr>ARIMA 모델을 통한 전력소비량 예측</vt:lpstr>
      <vt:lpstr>데이터</vt:lpstr>
      <vt:lpstr>결측치 처리</vt:lpstr>
      <vt:lpstr>2D -&gt; 3D</vt:lpstr>
      <vt:lpstr>체감온도, 불쾌지수 파생변수 생성</vt:lpstr>
      <vt:lpstr>기간 세분화</vt:lpstr>
      <vt:lpstr>ARIMA, SARIMA 시계열 선형 모델 </vt:lpstr>
      <vt:lpstr>ARIMA모형</vt:lpstr>
      <vt:lpstr>ARIMA, SARIMA 시계열 선형 모델 </vt:lpstr>
      <vt:lpstr>4가지 예측 모델 </vt:lpstr>
      <vt:lpstr>1. 전력소비량</vt:lpstr>
      <vt:lpstr>3. 전력소비량, 기온, 습도, 강수량, 일조, 비전기냉방설비운영, 태양광 보유</vt:lpstr>
      <vt:lpstr>3. 전력소비량, 기온, 습도, 강수량, 일조, 비전기냉방설비운영, 태양광 보유</vt:lpstr>
      <vt:lpstr>4. 기상요소 다양화 반영</vt:lpstr>
      <vt:lpstr>4. 기상요소 다양화 반영</vt:lpstr>
      <vt:lpstr>5. 기상요소 다양화 반영 + 파라미터튜닝</vt:lpstr>
      <vt:lpstr>Auto (p, q, d) </vt:lpstr>
      <vt:lpstr>파라미터튜닝</vt:lpstr>
      <vt:lpstr>5. 기상요소 다양화 반영 + 파라미터튜닝</vt:lpstr>
      <vt:lpstr>상관관계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ARIMA모델을 통한 전력소비량 예측</dc:title>
  <dc:creator>kimsoosoo0928@gmail.com</dc:creator>
  <cp:lastModifiedBy>kimsoosoo0928@gmail.com</cp:lastModifiedBy>
  <cp:revision>7</cp:revision>
  <dcterms:created xsi:type="dcterms:W3CDTF">2021-08-04T05:06:18Z</dcterms:created>
  <dcterms:modified xsi:type="dcterms:W3CDTF">2021-08-09T01:43:40Z</dcterms:modified>
</cp:coreProperties>
</file>