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DF7-9D66-4380-BD77-0080D1883CBD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DA584-4470-4743-998C-6B1A62841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2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0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1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4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7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8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1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DA584-4470-4743-998C-6B1A628419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1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22A81-222E-FC81-7F92-CA51A592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23924D-40C0-E7FF-F335-941ACA0C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8C998-8322-F60B-B8CD-F1E42D4F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8BD9-0961-3FEF-308E-737636FE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2FED2-DBE2-AF4D-9C67-25172F9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CA99A-BEC0-2A2E-1704-C8C03964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88BAA-0471-9EEA-2D45-E86E6B13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58FCE-4BBD-99B4-6E90-AB42BFA0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02044-816B-B65B-5387-DC418B1E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A6994-9DB4-2FB4-0708-09D0C6B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2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058C56-4D6A-73BB-B67E-50523A981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DB28A-BC3D-4530-68D5-101B1797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A879-805C-9746-3643-D69AACC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DD5FB-F91F-6CC7-4950-938F94C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60534-9C53-8D5B-ADD5-9B3F935A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EA753-2AFE-988F-B9EA-07BBBA84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59FAB-0181-DFB7-B766-3B180B4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8140-F139-D489-9CF4-C59C85A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430A-5E57-410D-9BD6-6AC6777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77AE9-D1BE-873F-552C-089148D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B6795-4523-FA1B-43AD-7115B058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79E7D-BEC7-CC53-BA91-AF2FD032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A3EF-A09A-0D6E-AA6A-30C6121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8296-501C-6BDC-8E17-5CF49FCC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67853-758B-E42C-470E-27923340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69DB-E826-1C20-93B5-E7EE727E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F27F0-F2DA-E977-EC1E-DF7363F2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FEB2-5C92-864F-8396-A61E6F55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38B92-3CAA-2571-A575-71B3714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15C18-F8B9-66F8-2CB9-0255364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ACDDF-38E7-43FE-119B-84B05664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C593-2F3E-B04B-26D0-9C39E7E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77325-8906-F54D-32F7-9332F2EC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7FF28-AA39-E248-B737-F97BA18F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E2A47-0BD9-8BB0-1138-746C84D0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33A4FB-C3D3-58A7-15AE-80458816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91842-3C2E-7189-0707-86D7FC31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ACA87-D0AF-6452-03A8-29FCAA2E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5583E-01C4-BE8C-A770-40114522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E87EF-92FC-EBA2-68BA-FD39C405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BAD3C-915F-4FA6-1BBA-5A393F5B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0DE90-DD1C-B3F0-E1BF-DC79CB48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C8D63-8E4D-3614-1C8F-D93F4653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12DF34-F8F7-5E78-AD0A-B6A3A19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1C684-F75F-956D-C88B-7801E44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E3345-3841-2509-F3EE-D84CCFFB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BAF-0E18-30AC-4EFA-DAEDDEC4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23BCF-6C90-0816-26DB-5C5EB605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51A9D-3E3C-5F1C-869F-ECBD3F4E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A4775-D05D-EDEB-DD70-DB9E4E2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15C7A-C033-D48D-5DC5-E893B603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B94A8-D6ED-75AF-0C8E-64FFA21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4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69-5FC4-2BBD-E1AF-EB757F6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17842-7047-356E-5F64-58E92DE3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442B1-C837-FEE6-0206-7A37EC00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37E47-4D94-5FC9-1644-FDF37EF3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B44A2-8088-DCE2-294D-B435246B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626EF-EB7B-0B0A-1943-606EB1E4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127A7-2081-81A8-0C33-7CD3EC80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F2535-FF0C-FE21-B98B-704D75A8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8C46-CFDD-8FEE-1195-F419C63F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AA273-A65C-46DC-8365-73BF90CBA8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E41A5-C29B-8EB2-63F0-B2F4D369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04D97-983A-D375-08F3-C8EBD68C0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ED5A8-9696-47FB-BD16-6869EFB0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study.com/academy/lesson/how-to-recognize-linear-functions-vs-non-linear-functions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85A0-049F-FA1C-4F90-C7DA2822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7" y="2506160"/>
            <a:ext cx="10515600" cy="1325563"/>
          </a:xfrm>
        </p:spPr>
        <p:txBody>
          <a:bodyPr/>
          <a:lstStyle/>
          <a:p>
            <a:r>
              <a:rPr lang="en-US" altLang="ko-KR" sz="4400" b="1" dirty="0"/>
              <a:t>Lec1.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8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46535-09B8-1BBE-D2F1-44149EC2D66B}"/>
              </a:ext>
            </a:extLst>
          </p:cNvPr>
          <p:cNvSpPr txBox="1"/>
          <p:nvPr/>
        </p:nvSpPr>
        <p:spPr>
          <a:xfrm>
            <a:off x="339862" y="746524"/>
            <a:ext cx="113493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Summary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Various Dynamics Formulations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Equilibria and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True Meaning of Control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29EE2-2ED7-24B6-F396-50EBA99A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13" y="3190628"/>
            <a:ext cx="3591548" cy="270237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CE572-41E4-4B86-3AA9-271FD6176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98"/>
          <a:stretch/>
        </p:blipFill>
        <p:spPr>
          <a:xfrm>
            <a:off x="9025897" y="2909478"/>
            <a:ext cx="2220461" cy="1007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2F3595-6DA2-348D-4B1C-D49D1FBC8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503" y="4100473"/>
            <a:ext cx="2109643" cy="610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70B63-2733-025E-9C81-A6CE846F528B}"/>
              </a:ext>
            </a:extLst>
          </p:cNvPr>
          <p:cNvSpPr txBox="1"/>
          <p:nvPr/>
        </p:nvSpPr>
        <p:spPr>
          <a:xfrm>
            <a:off x="5025113" y="2817175"/>
            <a:ext cx="1070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System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88440-E2BA-86D1-9577-59AC693E8D95}"/>
              </a:ext>
            </a:extLst>
          </p:cNvPr>
          <p:cNvSpPr txBox="1"/>
          <p:nvPr/>
        </p:nvSpPr>
        <p:spPr>
          <a:xfrm>
            <a:off x="8897625" y="2817175"/>
            <a:ext cx="150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Dynamics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64D50-6723-920D-4367-09F05C1662A2}"/>
              </a:ext>
            </a:extLst>
          </p:cNvPr>
          <p:cNvSpPr txBox="1"/>
          <p:nvPr/>
        </p:nvSpPr>
        <p:spPr>
          <a:xfrm>
            <a:off x="8897624" y="3800148"/>
            <a:ext cx="1659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Stabilization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ADD8F-F503-9468-2955-5F96077B7CA6}"/>
              </a:ext>
            </a:extLst>
          </p:cNvPr>
          <p:cNvSpPr txBox="1"/>
          <p:nvPr/>
        </p:nvSpPr>
        <p:spPr>
          <a:xfrm>
            <a:off x="10175690" y="5232180"/>
            <a:ext cx="9818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Control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3C97E8-00DC-646F-B20E-7A03117149C7}"/>
              </a:ext>
            </a:extLst>
          </p:cNvPr>
          <p:cNvCxnSpPr>
            <a:cxnSpLocks/>
          </p:cNvCxnSpPr>
          <p:nvPr/>
        </p:nvCxnSpPr>
        <p:spPr>
          <a:xfrm flipH="1" flipV="1">
            <a:off x="9968814" y="4657157"/>
            <a:ext cx="206876" cy="575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3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728A2D-9331-872F-BD58-BC13CDE0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61" y="3992813"/>
            <a:ext cx="3639058" cy="2333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B41867-F88C-A7A9-1A79-F01B18B1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414" y="581049"/>
            <a:ext cx="4544059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1B3BD-A88E-DE62-E8F6-317EF8C006BD}"/>
              </a:ext>
            </a:extLst>
          </p:cNvPr>
          <p:cNvSpPr txBox="1"/>
          <p:nvPr/>
        </p:nvSpPr>
        <p:spPr>
          <a:xfrm>
            <a:off x="6276193" y="396383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 dimension input Vector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8BDAC8-277B-F709-0115-0302B90FC212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6276193" y="581049"/>
            <a:ext cx="0" cy="4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956EA-9AA6-40D7-D322-69E6CFA601B5}"/>
              </a:ext>
            </a:extLst>
          </p:cNvPr>
          <p:cNvSpPr txBox="1"/>
          <p:nvPr/>
        </p:nvSpPr>
        <p:spPr>
          <a:xfrm>
            <a:off x="7333919" y="765715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dimension state Vector</a:t>
            </a:r>
            <a:endParaRPr lang="ko-KR" altLang="en-US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35DF1E7-08A0-E12C-D2D6-47B07E929F47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962273" y="950381"/>
            <a:ext cx="371647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2CF68-1B72-E6AC-3960-9E53EB058B6D}"/>
              </a:ext>
            </a:extLst>
          </p:cNvPr>
          <p:cNvSpPr txBox="1"/>
          <p:nvPr/>
        </p:nvSpPr>
        <p:spPr>
          <a:xfrm>
            <a:off x="5611786" y="2286931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Dynamics</a:t>
            </a:r>
            <a:endParaRPr lang="ko-KR" altLang="en-US" b="1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088DD21-901D-1356-306F-AC89C7D872AB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611786" y="1879631"/>
            <a:ext cx="21676" cy="591967"/>
          </a:xfrm>
          <a:prstGeom prst="bentConnector4">
            <a:avLst>
              <a:gd name="adj1" fmla="val -1054623"/>
              <a:gd name="adj2" fmla="val 655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976B0B-58DC-AA50-D25C-5CBC318FA0F0}"/>
              </a:ext>
            </a:extLst>
          </p:cNvPr>
          <p:cNvSpPr txBox="1"/>
          <p:nvPr/>
        </p:nvSpPr>
        <p:spPr>
          <a:xfrm>
            <a:off x="2679026" y="2286931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Derivative of State X</a:t>
            </a:r>
            <a:endParaRPr lang="ko-KR" altLang="en-US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5A64D9-9ED9-0579-D957-A6C653E74538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916206" y="1902721"/>
            <a:ext cx="454462" cy="313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CC13D4-3DEB-319A-CE4D-A2A69CEA5DA7}"/>
              </a:ext>
            </a:extLst>
          </p:cNvPr>
          <p:cNvSpPr txBox="1"/>
          <p:nvPr/>
        </p:nvSpPr>
        <p:spPr>
          <a:xfrm>
            <a:off x="2993731" y="3680215"/>
            <a:ext cx="746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This can also be expressed like this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A8F9D-70D5-DC34-EB7D-30963FB7F05C}"/>
              </a:ext>
            </a:extLst>
          </p:cNvPr>
          <p:cNvSpPr txBox="1"/>
          <p:nvPr/>
        </p:nvSpPr>
        <p:spPr>
          <a:xfrm>
            <a:off x="6728364" y="4456325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Pose, of “Configuration”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99AAD-C571-6EF7-562F-AB1FB7691EFA}"/>
              </a:ext>
            </a:extLst>
          </p:cNvPr>
          <p:cNvSpPr txBox="1"/>
          <p:nvPr/>
        </p:nvSpPr>
        <p:spPr>
          <a:xfrm>
            <a:off x="6817524" y="5159788"/>
            <a:ext cx="31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Velocity</a:t>
            </a:r>
            <a:endParaRPr lang="ko-KR" altLang="en-US" b="1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83B5515-BAC2-EF53-A75C-E7225624EC37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276194" y="4640991"/>
            <a:ext cx="452171" cy="2094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1B53ECA-C172-66CA-FD98-0BEDD1B38ED5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6276194" y="5344454"/>
            <a:ext cx="541331" cy="90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05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76156-025C-B224-54A9-3640CACF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3" y="975970"/>
            <a:ext cx="11669754" cy="490606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F2E8F59-9F3F-C03E-8B27-59CBB96E3C37}"/>
              </a:ext>
            </a:extLst>
          </p:cNvPr>
          <p:cNvSpPr/>
          <p:nvPr/>
        </p:nvSpPr>
        <p:spPr>
          <a:xfrm>
            <a:off x="7740073" y="3075709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B5EEF-9CB6-63D2-8F3F-16008A064B0C}"/>
              </a:ext>
            </a:extLst>
          </p:cNvPr>
          <p:cNvSpPr txBox="1"/>
          <p:nvPr/>
        </p:nvSpPr>
        <p:spPr>
          <a:xfrm>
            <a:off x="8183418" y="3094258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Convert Dynamics Equations into</a:t>
            </a:r>
          </a:p>
          <a:p>
            <a:r>
              <a:rPr lang="en-US" altLang="ko-KR" sz="1200" b="1" dirty="0"/>
              <a:t>Vector Form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A0E217-D50A-33FF-6609-46D469A23B2F}"/>
              </a:ext>
            </a:extLst>
          </p:cNvPr>
          <p:cNvSpPr/>
          <p:nvPr/>
        </p:nvSpPr>
        <p:spPr>
          <a:xfrm>
            <a:off x="8525163" y="3595254"/>
            <a:ext cx="2826327" cy="1466273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B06CB5-8C7C-C4AE-B867-18BA7FB3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7" y="932264"/>
            <a:ext cx="6268325" cy="1800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C47F6-49B5-F9AF-7DF5-BE3EF9E6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1" y="2905706"/>
            <a:ext cx="10440857" cy="33342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44C6E-B01C-0410-E9F8-880BDD84F9F0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Control Affine Systems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690D6-5B91-AF0A-B3D9-010BBAAB5969}"/>
              </a:ext>
            </a:extLst>
          </p:cNvPr>
          <p:cNvSpPr txBox="1"/>
          <p:nvPr/>
        </p:nvSpPr>
        <p:spPr>
          <a:xfrm>
            <a:off x="339862" y="2841759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 case of pendulum,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9B9EB-E60C-D704-65BD-5B2DE4612E81}"/>
              </a:ext>
            </a:extLst>
          </p:cNvPr>
          <p:cNvSpPr txBox="1"/>
          <p:nvPr/>
        </p:nvSpPr>
        <p:spPr>
          <a:xfrm>
            <a:off x="2988908" y="2299461"/>
            <a:ext cx="7770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Drift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EEE48E-46AB-C03A-33E2-2164127961C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3964" y="2198255"/>
            <a:ext cx="254944" cy="28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1ACB0C-A734-80FE-823E-0149D0259D55}"/>
              </a:ext>
            </a:extLst>
          </p:cNvPr>
          <p:cNvSpPr txBox="1"/>
          <p:nvPr/>
        </p:nvSpPr>
        <p:spPr>
          <a:xfrm>
            <a:off x="6605887" y="2299461"/>
            <a:ext cx="1820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Input Jacobian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87BD43-B6AA-9D2A-91D4-A780E0D5E59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350943" y="2198255"/>
            <a:ext cx="254944" cy="28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CE70C-59D0-3B7B-4CC5-DFD677242884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Manipulator Dynamics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0D640-49C5-AE47-207F-26F0B72C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70" y="1177900"/>
            <a:ext cx="7591159" cy="11168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A0DAE-22B7-C2BE-BC33-AB542E25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0" y="5423775"/>
            <a:ext cx="2479289" cy="814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309BF2-8F52-F382-FF33-BC4B9F7A1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449" y="4980366"/>
            <a:ext cx="6172906" cy="154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1332F-AECE-0748-6240-8F7D2E2A52A5}"/>
              </a:ext>
            </a:extLst>
          </p:cNvPr>
          <p:cNvSpPr txBox="1"/>
          <p:nvPr/>
        </p:nvSpPr>
        <p:spPr>
          <a:xfrm>
            <a:off x="942393" y="2348224"/>
            <a:ext cx="14431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Mass Matrix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1BDE24-F406-41D3-84DB-EF0A78B241D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85527" y="2174266"/>
            <a:ext cx="646921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F5C33A-EFA3-FF6D-2590-E857426105A1}"/>
              </a:ext>
            </a:extLst>
          </p:cNvPr>
          <p:cNvSpPr txBox="1"/>
          <p:nvPr/>
        </p:nvSpPr>
        <p:spPr>
          <a:xfrm>
            <a:off x="3032449" y="2395129"/>
            <a:ext cx="19967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Dynamics Bias</a:t>
            </a:r>
          </a:p>
          <a:p>
            <a:r>
              <a:rPr lang="en-US" altLang="ko-KR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coriolis</a:t>
            </a:r>
            <a:r>
              <a:rPr lang="en-US" altLang="ko-KR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+ gravity term)</a:t>
            </a:r>
            <a:endParaRPr lang="ko-KR" altLang="en-US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B0A241-FD76-3ECB-2184-20CB407271C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029201" y="2174266"/>
            <a:ext cx="500738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87BD-793E-0F58-9A2C-29C1E5DC4F02}"/>
              </a:ext>
            </a:extLst>
          </p:cNvPr>
          <p:cNvSpPr txBox="1"/>
          <p:nvPr/>
        </p:nvSpPr>
        <p:spPr>
          <a:xfrm>
            <a:off x="5794314" y="2402695"/>
            <a:ext cx="16266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Input Jacobian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FD8204-703C-0DA8-CCF8-1B120BC812C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420946" y="2228737"/>
            <a:ext cx="463423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0AAE87-B32C-4728-7545-AD7B17F769E4}"/>
              </a:ext>
            </a:extLst>
          </p:cNvPr>
          <p:cNvSpPr txBox="1"/>
          <p:nvPr/>
        </p:nvSpPr>
        <p:spPr>
          <a:xfrm>
            <a:off x="9775376" y="2395129"/>
            <a:ext cx="16266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External Force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63F8D5-3AD5-04A4-816D-5B2AA2A2F521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467465" y="2221171"/>
            <a:ext cx="307911" cy="343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B94CF6-9A59-A53F-D41A-70277B9B6EE3}"/>
              </a:ext>
            </a:extLst>
          </p:cNvPr>
          <p:cNvSpPr txBox="1"/>
          <p:nvPr/>
        </p:nvSpPr>
        <p:spPr>
          <a:xfrm>
            <a:off x="1779206" y="3333435"/>
            <a:ext cx="649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 can get this from easily by using symbolic toolbox in python/</a:t>
            </a:r>
            <a:r>
              <a:rPr lang="en-US" altLang="ko-KR" sz="2400" b="1" dirty="0" err="1"/>
              <a:t>matlab</a:t>
            </a:r>
            <a:endParaRPr lang="ko-KR" altLang="en-US" sz="2400" b="1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C1FBCEC-FE13-BF9E-1AC9-3F5AB650454C}"/>
              </a:ext>
            </a:extLst>
          </p:cNvPr>
          <p:cNvSpPr/>
          <p:nvPr/>
        </p:nvSpPr>
        <p:spPr>
          <a:xfrm rot="16200000">
            <a:off x="1188288" y="3526874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149CE-01F1-AE02-066E-C1EDE0CA59E5}"/>
              </a:ext>
            </a:extLst>
          </p:cNvPr>
          <p:cNvSpPr txBox="1"/>
          <p:nvPr/>
        </p:nvSpPr>
        <p:spPr>
          <a:xfrm>
            <a:off x="339862" y="486573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Velocity Kinematics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17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D72E51-A15F-98C0-1C83-6ACFAB54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72" y="1282945"/>
            <a:ext cx="5868219" cy="1371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B4996-ED96-8C8F-7088-269124DF652A}"/>
              </a:ext>
            </a:extLst>
          </p:cNvPr>
          <p:cNvSpPr txBox="1"/>
          <p:nvPr/>
        </p:nvSpPr>
        <p:spPr>
          <a:xfrm>
            <a:off x="339862" y="746524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Linear Systems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CB700-E74A-1DB8-D01C-F385C0361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82" y="3964697"/>
            <a:ext cx="4802909" cy="24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6547D-DCD7-71C5-5FB7-4524E747BD19}"/>
              </a:ext>
            </a:extLst>
          </p:cNvPr>
          <p:cNvSpPr txBox="1"/>
          <p:nvPr/>
        </p:nvSpPr>
        <p:spPr>
          <a:xfrm>
            <a:off x="5982854" y="6478430"/>
            <a:ext cx="64515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image from : </a:t>
            </a:r>
            <a:r>
              <a:rPr lang="en-US" altLang="ko-KR" sz="900" dirty="0">
                <a:effectLst/>
                <a:hlinkClick r:id="rId5"/>
              </a:rPr>
              <a:t>https://study.com/academy/lesson/how-to-recognize-linear-functions-vs-non-linear-functions.html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F304F-7837-1A5D-A44B-C325A121968D}"/>
              </a:ext>
            </a:extLst>
          </p:cNvPr>
          <p:cNvSpPr txBox="1"/>
          <p:nvPr/>
        </p:nvSpPr>
        <p:spPr>
          <a:xfrm>
            <a:off x="1440873" y="2348224"/>
            <a:ext cx="9446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System Matrix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5F1818-5EAE-7A7D-099F-9536B768246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85527" y="2174266"/>
            <a:ext cx="646921" cy="46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A2D782-EADE-0BC2-CBF3-454E9AC1119F}"/>
              </a:ext>
            </a:extLst>
          </p:cNvPr>
          <p:cNvSpPr txBox="1"/>
          <p:nvPr/>
        </p:nvSpPr>
        <p:spPr>
          <a:xfrm>
            <a:off x="3766721" y="2370113"/>
            <a:ext cx="9446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Control Matrix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0757F4-CDC9-C73A-EFAC-4BA81337CF7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11375" y="2196155"/>
            <a:ext cx="646921" cy="46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AB398C-4898-245F-132F-B42FD2C4BBD7}"/>
              </a:ext>
            </a:extLst>
          </p:cNvPr>
          <p:cNvSpPr txBox="1"/>
          <p:nvPr/>
        </p:nvSpPr>
        <p:spPr>
          <a:xfrm>
            <a:off x="658516" y="3160197"/>
            <a:ext cx="5437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“Time Invariant” if fulfill below conditions 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9544BC-BCCB-3A70-D64B-2E5565412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94" y="3621862"/>
            <a:ext cx="2893394" cy="524734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98ABF08-9D9B-17AA-2AC0-36C106B7007C}"/>
              </a:ext>
            </a:extLst>
          </p:cNvPr>
          <p:cNvSpPr/>
          <p:nvPr/>
        </p:nvSpPr>
        <p:spPr>
          <a:xfrm rot="16200000">
            <a:off x="6571674" y="1698593"/>
            <a:ext cx="452581" cy="49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926B1-C354-B4FF-413B-9F82C517F076}"/>
              </a:ext>
            </a:extLst>
          </p:cNvPr>
          <p:cNvSpPr txBox="1"/>
          <p:nvPr/>
        </p:nvSpPr>
        <p:spPr>
          <a:xfrm>
            <a:off x="7047347" y="821280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Linear Approximate</a:t>
            </a:r>
            <a:endParaRPr lang="ko-KR" altLang="en-US" sz="2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C23212-91E0-573C-F605-A9142C0EF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686" y="1208189"/>
            <a:ext cx="3321963" cy="1401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D5C054-C8C2-09A8-E86C-0C21FC7480D3}"/>
              </a:ext>
            </a:extLst>
          </p:cNvPr>
          <p:cNvSpPr txBox="1"/>
          <p:nvPr/>
        </p:nvSpPr>
        <p:spPr>
          <a:xfrm>
            <a:off x="7170546" y="2592906"/>
            <a:ext cx="466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Time Variant &amp; Linear Approx ex) TDLQR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8358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84EF3B-7426-9490-FBC4-9C8B5520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60" y="1208189"/>
            <a:ext cx="5363323" cy="14003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B23B6-0D87-11C8-DAF8-91747C2FEDE1}"/>
              </a:ext>
            </a:extLst>
          </p:cNvPr>
          <p:cNvSpPr txBox="1"/>
          <p:nvPr/>
        </p:nvSpPr>
        <p:spPr>
          <a:xfrm>
            <a:off x="339862" y="746524"/>
            <a:ext cx="113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Equilibria – A point where the system becomes “Stable”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9734E-8BEB-68AC-3756-447F7130CBB4}"/>
              </a:ext>
            </a:extLst>
          </p:cNvPr>
          <p:cNvSpPr txBox="1"/>
          <p:nvPr/>
        </p:nvSpPr>
        <p:spPr>
          <a:xfrm>
            <a:off x="339862" y="2668793"/>
            <a:ext cx="6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Let’s find (0,0) point in pendulum case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E8A20-B46F-03CE-3781-773298B6B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0" y="3263931"/>
            <a:ext cx="7126182" cy="29425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2E09E9-B151-E4AA-96C2-ABBD074B9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654" y="3263931"/>
            <a:ext cx="3989583" cy="2812957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767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6EA7F-A9E3-B0EE-E582-296DF56A025B}"/>
              </a:ext>
            </a:extLst>
          </p:cNvPr>
          <p:cNvSpPr txBox="1"/>
          <p:nvPr/>
        </p:nvSpPr>
        <p:spPr>
          <a:xfrm>
            <a:off x="339862" y="746524"/>
            <a:ext cx="113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First Control Problem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806FF-DB0B-436D-B596-651E36F8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62" y="1447535"/>
            <a:ext cx="4192429" cy="2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1E6CF0-2946-F5E0-B62D-2300E139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63" y="1447535"/>
            <a:ext cx="5354504" cy="2410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C7973-A561-EBA1-AF04-EDB6024AC73E}"/>
              </a:ext>
            </a:extLst>
          </p:cNvPr>
          <p:cNvSpPr txBox="1"/>
          <p:nvPr/>
        </p:nvSpPr>
        <p:spPr>
          <a:xfrm>
            <a:off x="3107092" y="3273050"/>
            <a:ext cx="1992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Manipulate</a:t>
            </a:r>
          </a:p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For new Equilibria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002A42-3F09-0C03-0D45-144BF768F834}"/>
              </a:ext>
            </a:extLst>
          </p:cNvPr>
          <p:cNvCxnSpPr>
            <a:cxnSpLocks/>
          </p:cNvCxnSpPr>
          <p:nvPr/>
        </p:nvCxnSpPr>
        <p:spPr>
          <a:xfrm flipH="1" flipV="1">
            <a:off x="2450969" y="2432115"/>
            <a:ext cx="656124" cy="8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B8FE1AD-B674-680B-8206-C3EF339B3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954" y="2471669"/>
            <a:ext cx="925582" cy="761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19ACFA-3E46-7736-D3CB-D209ADEE0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7" y="4956381"/>
            <a:ext cx="3138629" cy="908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A3EF5F-064F-2091-B795-5C8C464429E4}"/>
              </a:ext>
            </a:extLst>
          </p:cNvPr>
          <p:cNvSpPr txBox="1"/>
          <p:nvPr/>
        </p:nvSpPr>
        <p:spPr>
          <a:xfrm>
            <a:off x="339862" y="4264955"/>
            <a:ext cx="2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Stabilization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6BF54-5FFB-9614-9557-F8A497404798}"/>
              </a:ext>
            </a:extLst>
          </p:cNvPr>
          <p:cNvSpPr txBox="1"/>
          <p:nvPr/>
        </p:nvSpPr>
        <p:spPr>
          <a:xfrm>
            <a:off x="2436076" y="5950546"/>
            <a:ext cx="31386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Find control signal that satisfy new equilibria state x*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D2B603-AB99-ACBF-AC12-04D22891FFE4}"/>
              </a:ext>
            </a:extLst>
          </p:cNvPr>
          <p:cNvCxnSpPr>
            <a:cxnSpLocks/>
          </p:cNvCxnSpPr>
          <p:nvPr/>
        </p:nvCxnSpPr>
        <p:spPr>
          <a:xfrm flipH="1" flipV="1">
            <a:off x="2328421" y="5693790"/>
            <a:ext cx="107655" cy="28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8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DD5D78-987D-6590-4034-71B23F25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3" y="1208189"/>
            <a:ext cx="5190842" cy="23312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5DAE52B-DD45-3A36-8908-FEC2974F4D61}"/>
              </a:ext>
            </a:extLst>
          </p:cNvPr>
          <p:cNvSpPr txBox="1"/>
          <p:nvPr/>
        </p:nvSpPr>
        <p:spPr>
          <a:xfrm>
            <a:off x="0" y="-16042"/>
            <a:ext cx="310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Lec1. Dynamics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6EA7F-A9E3-B0EE-E582-296DF56A025B}"/>
              </a:ext>
            </a:extLst>
          </p:cNvPr>
          <p:cNvSpPr txBox="1"/>
          <p:nvPr/>
        </p:nvSpPr>
        <p:spPr>
          <a:xfrm>
            <a:off x="151326" y="617279"/>
            <a:ext cx="113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Stability of Equilibria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C7973-A561-EBA1-AF04-EDB6024AC73E}"/>
              </a:ext>
            </a:extLst>
          </p:cNvPr>
          <p:cNvSpPr txBox="1"/>
          <p:nvPr/>
        </p:nvSpPr>
        <p:spPr>
          <a:xfrm>
            <a:off x="3107094" y="3133496"/>
            <a:ext cx="14649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Stable Point</a:t>
            </a:r>
            <a:endParaRPr lang="ko-KR" altLang="en-US" sz="1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002A42-3F09-0C03-0D45-144BF768F834}"/>
              </a:ext>
            </a:extLst>
          </p:cNvPr>
          <p:cNvCxnSpPr>
            <a:cxnSpLocks/>
          </p:cNvCxnSpPr>
          <p:nvPr/>
        </p:nvCxnSpPr>
        <p:spPr>
          <a:xfrm flipH="1" flipV="1">
            <a:off x="2900218" y="2558473"/>
            <a:ext cx="206876" cy="575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8DAF88F-A3BD-20BE-1EA9-93B6BF42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54" y="1098443"/>
            <a:ext cx="1219938" cy="8076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F3903E-27DF-545B-D1C1-D36D777A3F30}"/>
              </a:ext>
            </a:extLst>
          </p:cNvPr>
          <p:cNvSpPr txBox="1"/>
          <p:nvPr/>
        </p:nvSpPr>
        <p:spPr>
          <a:xfrm>
            <a:off x="1078201" y="3122578"/>
            <a:ext cx="1617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Unstable Point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BD7B74-D5DA-B4FA-354B-86836BFDD359}"/>
              </a:ext>
            </a:extLst>
          </p:cNvPr>
          <p:cNvCxnSpPr>
            <a:cxnSpLocks/>
          </p:cNvCxnSpPr>
          <p:nvPr/>
        </p:nvCxnSpPr>
        <p:spPr>
          <a:xfrm flipH="1" flipV="1">
            <a:off x="871325" y="2547555"/>
            <a:ext cx="206876" cy="575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3301FB-2BBB-E753-4FF2-D88F2EF64A96}"/>
              </a:ext>
            </a:extLst>
          </p:cNvPr>
          <p:cNvSpPr txBox="1"/>
          <p:nvPr/>
        </p:nvSpPr>
        <p:spPr>
          <a:xfrm>
            <a:off x="5129854" y="3090446"/>
            <a:ext cx="1617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Unstable Point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29DDCC-DB80-3F21-47E7-79AF4A6D4C14}"/>
              </a:ext>
            </a:extLst>
          </p:cNvPr>
          <p:cNvCxnSpPr>
            <a:cxnSpLocks/>
          </p:cNvCxnSpPr>
          <p:nvPr/>
        </p:nvCxnSpPr>
        <p:spPr>
          <a:xfrm flipH="1" flipV="1">
            <a:off x="4922978" y="2515423"/>
            <a:ext cx="206876" cy="575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2EB70F-3D3A-7F1D-67FA-8DD2C2028144}"/>
              </a:ext>
            </a:extLst>
          </p:cNvPr>
          <p:cNvSpPr/>
          <p:nvPr/>
        </p:nvSpPr>
        <p:spPr>
          <a:xfrm>
            <a:off x="2117421" y="1841830"/>
            <a:ext cx="637310" cy="315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27CD09E-DB5A-DEFF-C866-BA63D6DBF92F}"/>
              </a:ext>
            </a:extLst>
          </p:cNvPr>
          <p:cNvSpPr/>
          <p:nvPr/>
        </p:nvSpPr>
        <p:spPr>
          <a:xfrm rot="10800000">
            <a:off x="2923866" y="1836829"/>
            <a:ext cx="637310" cy="315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3C03D67-98BC-8DE5-F967-CB3F24EDF009}"/>
              </a:ext>
            </a:extLst>
          </p:cNvPr>
          <p:cNvSpPr/>
          <p:nvPr/>
        </p:nvSpPr>
        <p:spPr>
          <a:xfrm rot="10800000">
            <a:off x="4112033" y="1841829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1FB43D5-5977-AA81-A619-30836CEC79AA}"/>
              </a:ext>
            </a:extLst>
          </p:cNvPr>
          <p:cNvSpPr/>
          <p:nvPr/>
        </p:nvSpPr>
        <p:spPr>
          <a:xfrm rot="10800000">
            <a:off x="108013" y="1836829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9DC07AC-6F9D-A50E-7B55-15255C0D619E}"/>
              </a:ext>
            </a:extLst>
          </p:cNvPr>
          <p:cNvSpPr/>
          <p:nvPr/>
        </p:nvSpPr>
        <p:spPr>
          <a:xfrm>
            <a:off x="887116" y="1841828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D15BE05-D038-5482-30A4-25DC2B84438F}"/>
              </a:ext>
            </a:extLst>
          </p:cNvPr>
          <p:cNvSpPr/>
          <p:nvPr/>
        </p:nvSpPr>
        <p:spPr>
          <a:xfrm>
            <a:off x="4960615" y="1836829"/>
            <a:ext cx="637310" cy="3156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3D6B685-A316-58D9-AA8D-6F591A3A2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448" y="1208189"/>
            <a:ext cx="2520411" cy="119450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6052FDA-9EF7-2DC2-4175-6B5E89E28DCE}"/>
              </a:ext>
            </a:extLst>
          </p:cNvPr>
          <p:cNvSpPr txBox="1"/>
          <p:nvPr/>
        </p:nvSpPr>
        <p:spPr>
          <a:xfrm>
            <a:off x="7318448" y="837848"/>
            <a:ext cx="16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Scalar Case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ECFBFA-FBE8-1C12-3144-54284D8FFAE9}"/>
              </a:ext>
            </a:extLst>
          </p:cNvPr>
          <p:cNvSpPr txBox="1"/>
          <p:nvPr/>
        </p:nvSpPr>
        <p:spPr>
          <a:xfrm>
            <a:off x="7318448" y="2533692"/>
            <a:ext cx="16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Vector Case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BE4F205-80FA-3E1A-86FE-CB034C816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448" y="2913942"/>
            <a:ext cx="3191351" cy="113714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66DAF60-1C12-28A7-FB5F-7CEEF3B336EC}"/>
              </a:ext>
            </a:extLst>
          </p:cNvPr>
          <p:cNvSpPr txBox="1"/>
          <p:nvPr/>
        </p:nvSpPr>
        <p:spPr>
          <a:xfrm>
            <a:off x="383863" y="4242029"/>
            <a:ext cx="374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 case of pendulum,</a:t>
            </a:r>
            <a:endParaRPr lang="ko-KR" altLang="en-US" sz="24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51BF556-7326-C410-9EE1-E7AD32EEA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68" y="4889747"/>
            <a:ext cx="5832730" cy="125242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6B165E9-0DA8-505E-AFF2-749861E05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6379" y="4455304"/>
            <a:ext cx="4606222" cy="2057722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87B3945-D02E-4446-C3DE-4499F53ACD62}"/>
              </a:ext>
            </a:extLst>
          </p:cNvPr>
          <p:cNvSpPr/>
          <p:nvPr/>
        </p:nvSpPr>
        <p:spPr>
          <a:xfrm>
            <a:off x="6429069" y="5173731"/>
            <a:ext cx="637310" cy="684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3BBB67-D39E-73A4-E6A7-B96873786E88}"/>
              </a:ext>
            </a:extLst>
          </p:cNvPr>
          <p:cNvSpPr/>
          <p:nvPr/>
        </p:nvSpPr>
        <p:spPr>
          <a:xfrm>
            <a:off x="9838859" y="4656841"/>
            <a:ext cx="1661842" cy="1677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3BF0D-6517-E5C3-2EDE-4437E7939F95}"/>
              </a:ext>
            </a:extLst>
          </p:cNvPr>
          <p:cNvSpPr txBox="1"/>
          <p:nvPr/>
        </p:nvSpPr>
        <p:spPr>
          <a:xfrm>
            <a:off x="10197670" y="4324738"/>
            <a:ext cx="944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Unstable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DA49F0-3734-AACB-CA25-C7C92D7B45FC}"/>
              </a:ext>
            </a:extLst>
          </p:cNvPr>
          <p:cNvSpPr txBox="1"/>
          <p:nvPr/>
        </p:nvSpPr>
        <p:spPr>
          <a:xfrm>
            <a:off x="10020693" y="5330276"/>
            <a:ext cx="1385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Pure Imaginary</a:t>
            </a:r>
          </a:p>
          <a:p>
            <a:r>
              <a:rPr lang="en-US" altLang="ko-KR" sz="800" b="1" dirty="0"/>
              <a:t>What does this mean…?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88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235</Words>
  <Application>Microsoft Office PowerPoint</Application>
  <PresentationFormat>와이드스크린</PresentationFormat>
  <Paragraphs>72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Lec1. Dynamics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김수영</dc:creator>
  <cp:lastModifiedBy>Sooyoung Kim</cp:lastModifiedBy>
  <cp:revision>120</cp:revision>
  <dcterms:created xsi:type="dcterms:W3CDTF">2024-06-08T04:46:39Z</dcterms:created>
  <dcterms:modified xsi:type="dcterms:W3CDTF">2024-06-08T04:31:08Z</dcterms:modified>
</cp:coreProperties>
</file>