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DF7-9D66-4380-BD77-0080D1883CBD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DA584-4470-4743-998C-6B1A62841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6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0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1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4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7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8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1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22A81-222E-FC81-7F92-CA51A592F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23924D-40C0-E7FF-F335-941ACA0C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8C998-8322-F60B-B8CD-F1E42D4F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8BD9-0961-3FEF-308E-737636FE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2FED2-DBE2-AF4D-9C67-25172F94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CA99A-BEC0-2A2E-1704-C8C03964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88BAA-0471-9EEA-2D45-E86E6B131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58FCE-4BBD-99B4-6E90-AB42BFA0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02044-816B-B65B-5387-DC418B1E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A6994-9DB4-2FB4-0708-09D0C6B1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2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58C56-4D6A-73BB-B67E-50523A981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DB28A-BC3D-4530-68D5-101B1797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A879-805C-9746-3643-D69AACC6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DD5FB-F91F-6CC7-4950-938F94C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60534-9C53-8D5B-ADD5-9B3F935A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EA753-2AFE-988F-B9EA-07BBBA84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59FAB-0181-DFB7-B766-3B180B4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68140-F139-D489-9CF4-C59C85AE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1430A-5E57-410D-9BD6-6AC6777D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77AE9-D1BE-873F-552C-089148D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B6795-4523-FA1B-43AD-7115B058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79E7D-BEC7-CC53-BA91-AF2FD032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A3EF-A09A-0D6E-AA6A-30C61210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8296-501C-6BDC-8E17-5CF49FCC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67853-758B-E42C-470E-27923340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69DB-E826-1C20-93B5-E7EE727E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F27F0-F2DA-E977-EC1E-DF7363F20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CFEB2-5C92-864F-8396-A61E6F55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38B92-3CAA-2571-A575-71B37146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15C18-F8B9-66F8-2CB9-0255364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ACDDF-38E7-43FE-119B-84B05664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5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CC593-2F3E-B04B-26D0-9C39E7EC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77325-8906-F54D-32F7-9332F2EC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A7FF28-AA39-E248-B737-F97BA18F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E2A47-0BD9-8BB0-1138-746C84D0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33A4FB-C3D3-58A7-15AE-80458816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891842-3C2E-7189-0707-86D7FC31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ACA87-D0AF-6452-03A8-29FCAA2E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5583E-01C4-BE8C-A770-40114522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E87EF-92FC-EBA2-68BA-FD39C405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1BAD3C-915F-4FA6-1BBA-5A393F5B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0DE90-DD1C-B3F0-E1BF-DC79CB48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AC8D63-8E4D-3614-1C8F-D93F4653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2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12DF34-F8F7-5E78-AD0A-B6A3A195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1C684-F75F-956D-C88B-7801E44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E3345-3841-2509-F3EE-D84CCFFB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FBAF-0E18-30AC-4EFA-DAEDDEC4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23BCF-6C90-0816-26DB-5C5EB605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51A9D-3E3C-5F1C-869F-ECBD3F4E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A4775-D05D-EDEB-DD70-DB9E4E29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15C7A-C033-D48D-5DC5-E893B603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B94A8-D6ED-75AF-0C8E-64FFA214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4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D5769-5FC4-2BBD-E1AF-EB757F64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17842-7047-356E-5F64-58E92DE38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2442B1-C837-FEE6-0206-7A37EC002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37E47-4D94-5FC9-1644-FDF37EF3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B44A2-8088-DCE2-294D-B435246B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626EF-EB7B-0B0A-1943-606EB1E4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8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127A7-2081-81A8-0C33-7CD3EC80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F2535-FF0C-FE21-B98B-704D75A8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8C46-CFDD-8FEE-1195-F419C63F6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E41A5-C29B-8EB2-63F0-B2F4D369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04D97-983A-D375-08F3-C8EBD68C0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0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study.com/academy/lesson/how-to-recognize-linear-functions-vs-non-linear-functions.html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5728A2D-9331-872F-BD58-BC13CDE0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61" y="3992813"/>
            <a:ext cx="3639058" cy="2333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B41867-F88C-A7A9-1A79-F01B18B1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414" y="581049"/>
            <a:ext cx="4544059" cy="1724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1B3BD-A88E-DE62-E8F6-317EF8C006BD}"/>
              </a:ext>
            </a:extLst>
          </p:cNvPr>
          <p:cNvSpPr txBox="1"/>
          <p:nvPr/>
        </p:nvSpPr>
        <p:spPr>
          <a:xfrm>
            <a:off x="6276193" y="396383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 dimension input Vector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8BDAC8-277B-F709-0115-0302B90FC212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6276193" y="581049"/>
            <a:ext cx="0" cy="4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E956EA-9AA6-40D7-D322-69E6CFA601B5}"/>
              </a:ext>
            </a:extLst>
          </p:cNvPr>
          <p:cNvSpPr txBox="1"/>
          <p:nvPr/>
        </p:nvSpPr>
        <p:spPr>
          <a:xfrm>
            <a:off x="7333919" y="765715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dimension state Vector</a:t>
            </a:r>
            <a:endParaRPr lang="ko-KR" altLang="en-US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35DF1E7-08A0-E12C-D2D6-47B07E929F47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6962273" y="950381"/>
            <a:ext cx="371647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2CF68-1B72-E6AC-3960-9E53EB058B6D}"/>
              </a:ext>
            </a:extLst>
          </p:cNvPr>
          <p:cNvSpPr txBox="1"/>
          <p:nvPr/>
        </p:nvSpPr>
        <p:spPr>
          <a:xfrm>
            <a:off x="5611786" y="2286931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Dynamics</a:t>
            </a:r>
            <a:endParaRPr lang="ko-KR" altLang="en-US" b="1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088DD21-901D-1356-306F-AC89C7D872AB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5611786" y="1879631"/>
            <a:ext cx="21676" cy="591967"/>
          </a:xfrm>
          <a:prstGeom prst="bentConnector4">
            <a:avLst>
              <a:gd name="adj1" fmla="val -1054623"/>
              <a:gd name="adj2" fmla="val 655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976B0B-58DC-AA50-D25C-5CBC318FA0F0}"/>
              </a:ext>
            </a:extLst>
          </p:cNvPr>
          <p:cNvSpPr txBox="1"/>
          <p:nvPr/>
        </p:nvSpPr>
        <p:spPr>
          <a:xfrm>
            <a:off x="2679026" y="2286931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Derivative of State X</a:t>
            </a:r>
            <a:endParaRPr lang="ko-KR" altLang="en-US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55A64D9-9ED9-0579-D957-A6C653E74538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3916206" y="1902721"/>
            <a:ext cx="454462" cy="313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CC13D4-3DEB-319A-CE4D-A2A69CEA5DA7}"/>
              </a:ext>
            </a:extLst>
          </p:cNvPr>
          <p:cNvSpPr txBox="1"/>
          <p:nvPr/>
        </p:nvSpPr>
        <p:spPr>
          <a:xfrm>
            <a:off x="2993731" y="3680215"/>
            <a:ext cx="74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This can also be expressed like this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A8F9D-70D5-DC34-EB7D-30963FB7F05C}"/>
              </a:ext>
            </a:extLst>
          </p:cNvPr>
          <p:cNvSpPr txBox="1"/>
          <p:nvPr/>
        </p:nvSpPr>
        <p:spPr>
          <a:xfrm>
            <a:off x="6728364" y="4456325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Pose, of “Configuration”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A99AAD-C571-6EF7-562F-AB1FB7691EFA}"/>
              </a:ext>
            </a:extLst>
          </p:cNvPr>
          <p:cNvSpPr txBox="1"/>
          <p:nvPr/>
        </p:nvSpPr>
        <p:spPr>
          <a:xfrm>
            <a:off x="6817524" y="5159788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Velocity</a:t>
            </a:r>
            <a:endParaRPr lang="ko-KR" altLang="en-US" b="1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83B5515-BAC2-EF53-A75C-E7225624EC37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276194" y="4640991"/>
            <a:ext cx="452171" cy="2094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1B53ECA-C172-66CA-FD98-0BEDD1B38ED5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6276194" y="5344454"/>
            <a:ext cx="541331" cy="90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070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76156-025C-B224-54A9-3640CACF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3" y="975970"/>
            <a:ext cx="11669754" cy="490606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F2E8F59-9F3F-C03E-8B27-59CBB96E3C37}"/>
              </a:ext>
            </a:extLst>
          </p:cNvPr>
          <p:cNvSpPr/>
          <p:nvPr/>
        </p:nvSpPr>
        <p:spPr>
          <a:xfrm>
            <a:off x="7740073" y="3075709"/>
            <a:ext cx="452581" cy="49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B5EEF-9CB6-63D2-8F3F-16008A064B0C}"/>
              </a:ext>
            </a:extLst>
          </p:cNvPr>
          <p:cNvSpPr txBox="1"/>
          <p:nvPr/>
        </p:nvSpPr>
        <p:spPr>
          <a:xfrm>
            <a:off x="8183418" y="3094258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Convert Dynamics Equations into</a:t>
            </a:r>
          </a:p>
          <a:p>
            <a:r>
              <a:rPr lang="en-US" altLang="ko-KR" sz="1200" b="1" dirty="0"/>
              <a:t>Vector Form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A0E217-D50A-33FF-6609-46D469A23B2F}"/>
              </a:ext>
            </a:extLst>
          </p:cNvPr>
          <p:cNvSpPr/>
          <p:nvPr/>
        </p:nvSpPr>
        <p:spPr>
          <a:xfrm>
            <a:off x="8525163" y="3595254"/>
            <a:ext cx="2826327" cy="1466273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B06CB5-8C7C-C4AE-B867-18BA7FB3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7" y="922837"/>
            <a:ext cx="6268325" cy="1800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DC47F6-49B5-F9AF-7DF5-BE3EF9E6A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71" y="2905706"/>
            <a:ext cx="10440857" cy="33342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44C6E-B01C-0410-E9F8-880BDD84F9F0}"/>
              </a:ext>
            </a:extLst>
          </p:cNvPr>
          <p:cNvSpPr txBox="1"/>
          <p:nvPr/>
        </p:nvSpPr>
        <p:spPr>
          <a:xfrm>
            <a:off x="339862" y="74652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Control Affine Systems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690D6-5B91-AF0A-B3D9-010BBAAB5969}"/>
              </a:ext>
            </a:extLst>
          </p:cNvPr>
          <p:cNvSpPr txBox="1"/>
          <p:nvPr/>
        </p:nvSpPr>
        <p:spPr>
          <a:xfrm>
            <a:off x="339862" y="2668793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 case of pendulum,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9B9EB-E60C-D704-65BD-5B2DE4612E81}"/>
              </a:ext>
            </a:extLst>
          </p:cNvPr>
          <p:cNvSpPr txBox="1"/>
          <p:nvPr/>
        </p:nvSpPr>
        <p:spPr>
          <a:xfrm>
            <a:off x="2988908" y="2299461"/>
            <a:ext cx="7770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Drift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EEE48E-46AB-C03A-33E2-2164127961C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3964" y="2198255"/>
            <a:ext cx="254944" cy="285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1ACB0C-A734-80FE-823E-0149D0259D55}"/>
              </a:ext>
            </a:extLst>
          </p:cNvPr>
          <p:cNvSpPr txBox="1"/>
          <p:nvPr/>
        </p:nvSpPr>
        <p:spPr>
          <a:xfrm>
            <a:off x="6605887" y="2299461"/>
            <a:ext cx="18202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Input Jacobian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87BD43-B6AA-9D2A-91D4-A780E0D5E59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350943" y="2198255"/>
            <a:ext cx="254944" cy="285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CE70C-59D0-3B7B-4CC5-DFD677242884}"/>
              </a:ext>
            </a:extLst>
          </p:cNvPr>
          <p:cNvSpPr txBox="1"/>
          <p:nvPr/>
        </p:nvSpPr>
        <p:spPr>
          <a:xfrm>
            <a:off x="339862" y="74652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Manipulator Dynamics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0D640-49C5-AE47-207F-26F0B72C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670" y="1177900"/>
            <a:ext cx="7591159" cy="11168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5A0DAE-22B7-C2BE-BC33-AB542E25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60" y="5423775"/>
            <a:ext cx="2479289" cy="8143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309BF2-8F52-F382-FF33-BC4B9F7A1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449" y="4980366"/>
            <a:ext cx="6172906" cy="154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31332F-AECE-0748-6240-8F7D2E2A52A5}"/>
              </a:ext>
            </a:extLst>
          </p:cNvPr>
          <p:cNvSpPr txBox="1"/>
          <p:nvPr/>
        </p:nvSpPr>
        <p:spPr>
          <a:xfrm>
            <a:off x="942393" y="2348224"/>
            <a:ext cx="14431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Mass Matrix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1BDE24-F406-41D3-84DB-EF0A78B241D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85527" y="2174266"/>
            <a:ext cx="646921" cy="34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F5C33A-EFA3-FF6D-2590-E857426105A1}"/>
              </a:ext>
            </a:extLst>
          </p:cNvPr>
          <p:cNvSpPr txBox="1"/>
          <p:nvPr/>
        </p:nvSpPr>
        <p:spPr>
          <a:xfrm>
            <a:off x="3032449" y="2395129"/>
            <a:ext cx="19967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Dynamics Bias</a:t>
            </a:r>
          </a:p>
          <a:p>
            <a:r>
              <a:rPr lang="en-US" altLang="ko-KR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corilois</a:t>
            </a:r>
            <a:r>
              <a:rPr lang="en-US" altLang="ko-KR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+ gravity term)</a:t>
            </a:r>
            <a:endParaRPr lang="ko-KR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B0A241-FD76-3ECB-2184-20CB407271C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029201" y="2174266"/>
            <a:ext cx="500738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87BD-793E-0F58-9A2C-29C1E5DC4F02}"/>
              </a:ext>
            </a:extLst>
          </p:cNvPr>
          <p:cNvSpPr txBox="1"/>
          <p:nvPr/>
        </p:nvSpPr>
        <p:spPr>
          <a:xfrm>
            <a:off x="5794314" y="2402695"/>
            <a:ext cx="16266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Input Jacobian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FD8204-703C-0DA8-CCF8-1B120BC812C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420946" y="2228737"/>
            <a:ext cx="463423" cy="34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0AAE87-B32C-4728-7545-AD7B17F769E4}"/>
              </a:ext>
            </a:extLst>
          </p:cNvPr>
          <p:cNvSpPr txBox="1"/>
          <p:nvPr/>
        </p:nvSpPr>
        <p:spPr>
          <a:xfrm>
            <a:off x="9775376" y="2395129"/>
            <a:ext cx="16266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External Force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63F8D5-3AD5-04A4-816D-5B2AA2A2F521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467465" y="2221171"/>
            <a:ext cx="307911" cy="34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B94CF6-9A59-A53F-D41A-70277B9B6EE3}"/>
              </a:ext>
            </a:extLst>
          </p:cNvPr>
          <p:cNvSpPr txBox="1"/>
          <p:nvPr/>
        </p:nvSpPr>
        <p:spPr>
          <a:xfrm>
            <a:off x="1779206" y="3333435"/>
            <a:ext cx="649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 can get this from easily by using symbolic toolbox in python/</a:t>
            </a:r>
            <a:r>
              <a:rPr lang="en-US" altLang="ko-KR" sz="2400" b="1" dirty="0" err="1"/>
              <a:t>matlab</a:t>
            </a:r>
            <a:endParaRPr lang="ko-KR" altLang="en-US" sz="2400" b="1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C1FBCEC-FE13-BF9E-1AC9-3F5AB650454C}"/>
              </a:ext>
            </a:extLst>
          </p:cNvPr>
          <p:cNvSpPr/>
          <p:nvPr/>
        </p:nvSpPr>
        <p:spPr>
          <a:xfrm rot="16200000">
            <a:off x="1188288" y="3526874"/>
            <a:ext cx="452581" cy="49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149CE-01F1-AE02-066E-C1EDE0CA59E5}"/>
              </a:ext>
            </a:extLst>
          </p:cNvPr>
          <p:cNvSpPr txBox="1"/>
          <p:nvPr/>
        </p:nvSpPr>
        <p:spPr>
          <a:xfrm>
            <a:off x="339862" y="486573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Velocity Kinematics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17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D72E51-A15F-98C0-1C83-6ACFAB54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72" y="1282945"/>
            <a:ext cx="5868219" cy="13717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B4996-ED96-8C8F-7088-269124DF652A}"/>
              </a:ext>
            </a:extLst>
          </p:cNvPr>
          <p:cNvSpPr txBox="1"/>
          <p:nvPr/>
        </p:nvSpPr>
        <p:spPr>
          <a:xfrm>
            <a:off x="339862" y="74652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Linear Systems</a:t>
            </a:r>
            <a:endParaRPr lang="ko-KR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CB700-E74A-1DB8-D01C-F385C0361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82" y="3429000"/>
            <a:ext cx="4802909" cy="243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6547D-DCD7-71C5-5FB7-4524E747BD19}"/>
              </a:ext>
            </a:extLst>
          </p:cNvPr>
          <p:cNvSpPr txBox="1"/>
          <p:nvPr/>
        </p:nvSpPr>
        <p:spPr>
          <a:xfrm>
            <a:off x="5982854" y="5942733"/>
            <a:ext cx="645159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image from : </a:t>
            </a:r>
            <a:r>
              <a:rPr lang="en-US" altLang="ko-KR" sz="900" dirty="0">
                <a:effectLst/>
                <a:hlinkClick r:id="rId5"/>
              </a:rPr>
              <a:t>https://study.com/academy/lesson/how-to-recognize-linear-functions-vs-non-linear-functions.html</a:t>
            </a:r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F304F-7837-1A5D-A44B-C325A121968D}"/>
              </a:ext>
            </a:extLst>
          </p:cNvPr>
          <p:cNvSpPr txBox="1"/>
          <p:nvPr/>
        </p:nvSpPr>
        <p:spPr>
          <a:xfrm>
            <a:off x="1440873" y="2348224"/>
            <a:ext cx="9446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System </a:t>
            </a:r>
            <a:r>
              <a:rPr lang="en-US" altLang="ko-KR" sz="16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Martix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5F1818-5EAE-7A7D-099F-9536B768246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85527" y="2174266"/>
            <a:ext cx="646921" cy="46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A2D782-EADE-0BC2-CBF3-454E9AC1119F}"/>
              </a:ext>
            </a:extLst>
          </p:cNvPr>
          <p:cNvSpPr txBox="1"/>
          <p:nvPr/>
        </p:nvSpPr>
        <p:spPr>
          <a:xfrm>
            <a:off x="3766721" y="2370113"/>
            <a:ext cx="9446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Control </a:t>
            </a:r>
            <a:r>
              <a:rPr lang="en-US" altLang="ko-KR" sz="16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Martix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0757F4-CDC9-C73A-EFAC-4BA81337CF7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11375" y="2196155"/>
            <a:ext cx="646921" cy="46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AB398C-4898-245F-132F-B42FD2C4BBD7}"/>
              </a:ext>
            </a:extLst>
          </p:cNvPr>
          <p:cNvSpPr txBox="1"/>
          <p:nvPr/>
        </p:nvSpPr>
        <p:spPr>
          <a:xfrm>
            <a:off x="658516" y="3160197"/>
            <a:ext cx="5437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“Time Invariant” if fulfill below conditions </a:t>
            </a:r>
            <a:endParaRPr lang="ko-KR" altLang="en-US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9544BC-BCCB-3A70-D64B-2E5565412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94" y="3621862"/>
            <a:ext cx="2893394" cy="524734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98ABF08-9D9B-17AA-2AC0-36C106B7007C}"/>
              </a:ext>
            </a:extLst>
          </p:cNvPr>
          <p:cNvSpPr/>
          <p:nvPr/>
        </p:nvSpPr>
        <p:spPr>
          <a:xfrm rot="16200000">
            <a:off x="6571674" y="1698593"/>
            <a:ext cx="452581" cy="49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926B1-C354-B4FF-413B-9F82C517F076}"/>
              </a:ext>
            </a:extLst>
          </p:cNvPr>
          <p:cNvSpPr txBox="1"/>
          <p:nvPr/>
        </p:nvSpPr>
        <p:spPr>
          <a:xfrm>
            <a:off x="7047347" y="821280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Linear Approximate</a:t>
            </a:r>
            <a:endParaRPr lang="ko-KR" altLang="en-US" sz="2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C23212-91E0-573C-F605-A9142C0EF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092" y="1220333"/>
            <a:ext cx="3547272" cy="1497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D5C054-C8C2-09A8-E86C-0C21FC7480D3}"/>
              </a:ext>
            </a:extLst>
          </p:cNvPr>
          <p:cNvSpPr txBox="1"/>
          <p:nvPr/>
        </p:nvSpPr>
        <p:spPr>
          <a:xfrm>
            <a:off x="7170546" y="2592906"/>
            <a:ext cx="466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It has no relationship btw </a:t>
            </a:r>
          </a:p>
          <a:p>
            <a:r>
              <a:rPr lang="en-US" altLang="ko-KR" sz="1600" b="1" dirty="0"/>
              <a:t>    Time Invariant &amp; Linear Approx ex) TDLQR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8358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B23B6-0D87-11C8-DAF8-91747C2FEDE1}"/>
              </a:ext>
            </a:extLst>
          </p:cNvPr>
          <p:cNvSpPr txBox="1"/>
          <p:nvPr/>
        </p:nvSpPr>
        <p:spPr>
          <a:xfrm>
            <a:off x="339862" y="74652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Equilibria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767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788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423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156</Words>
  <Application>Microsoft Office PowerPoint</Application>
  <PresentationFormat>와이드스크린</PresentationFormat>
  <Paragraphs>46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김수영</dc:creator>
  <cp:lastModifiedBy>김수영</cp:lastModifiedBy>
  <cp:revision>48</cp:revision>
  <dcterms:created xsi:type="dcterms:W3CDTF">2024-06-08T04:46:39Z</dcterms:created>
  <dcterms:modified xsi:type="dcterms:W3CDTF">2024-06-08T07:36:00Z</dcterms:modified>
</cp:coreProperties>
</file>