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CE19-2F0E-4C4A-9E0C-14BA01A41EE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00C1-270E-43EC-9DB5-61DFDEEF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9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CE19-2F0E-4C4A-9E0C-14BA01A41EE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00C1-270E-43EC-9DB5-61DFDEEF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6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CE19-2F0E-4C4A-9E0C-14BA01A41EE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00C1-270E-43EC-9DB5-61DFDEEF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CE19-2F0E-4C4A-9E0C-14BA01A41EE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00C1-270E-43EC-9DB5-61DFDEEF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8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CE19-2F0E-4C4A-9E0C-14BA01A41EE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00C1-270E-43EC-9DB5-61DFDEEF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1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CE19-2F0E-4C4A-9E0C-14BA01A41EE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00C1-270E-43EC-9DB5-61DFDEEF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8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CE19-2F0E-4C4A-9E0C-14BA01A41EE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00C1-270E-43EC-9DB5-61DFDEEF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5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CE19-2F0E-4C4A-9E0C-14BA01A41EE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00C1-270E-43EC-9DB5-61DFDEEF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7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CE19-2F0E-4C4A-9E0C-14BA01A41EE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00C1-270E-43EC-9DB5-61DFDEEF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1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CE19-2F0E-4C4A-9E0C-14BA01A41EE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00C1-270E-43EC-9DB5-61DFDEEF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2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CE19-2F0E-4C4A-9E0C-14BA01A41EE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600C1-270E-43EC-9DB5-61DFDEEF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9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FCE19-2F0E-4C4A-9E0C-14BA01A41EE5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600C1-270E-43EC-9DB5-61DFDEEF8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7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olt.oso.chalmers.se/loading/" TargetMode="External"/><Relationship Id="rId2" Type="http://schemas.openxmlformats.org/officeDocument/2006/relationships/hyperlink" Target="ftp://ftp.cddis.eosdis.nasa.gov/gnss/products/bias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input 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Observation file</a:t>
            </a:r>
          </a:p>
          <a:p>
            <a:pPr lvl="1"/>
            <a:r>
              <a:rPr lang="en-US" dirty="0" err="1" smtClean="0"/>
              <a:t>crx</a:t>
            </a:r>
            <a:r>
              <a:rPr lang="en-US" dirty="0" smtClean="0"/>
              <a:t> or </a:t>
            </a:r>
            <a:r>
              <a:rPr lang="en-US" dirty="0" err="1" smtClean="0"/>
              <a:t>rnx</a:t>
            </a:r>
            <a:r>
              <a:rPr lang="en-US" dirty="0" smtClean="0"/>
              <a:t> format</a:t>
            </a:r>
            <a:endParaRPr lang="en-US" dirty="0"/>
          </a:p>
          <a:p>
            <a:pPr lvl="1"/>
            <a:r>
              <a:rPr lang="en-US" dirty="0" smtClean="0"/>
              <a:t>Version 2 or 3</a:t>
            </a:r>
          </a:p>
          <a:p>
            <a:r>
              <a:rPr lang="en-US" dirty="0" smtClean="0"/>
              <a:t>Navigation file</a:t>
            </a:r>
          </a:p>
          <a:p>
            <a:pPr lvl="1"/>
            <a:r>
              <a:rPr lang="en-US" dirty="0" smtClean="0"/>
              <a:t>e.g., BRDC00IGS_R_20191810000_01D_MN.rnx</a:t>
            </a:r>
          </a:p>
          <a:p>
            <a:pPr lvl="1"/>
            <a:r>
              <a:rPr lang="en-US" dirty="0" smtClean="0"/>
              <a:t>One or multiple files depending on the file version</a:t>
            </a:r>
          </a:p>
          <a:p>
            <a:pPr lvl="1"/>
            <a:r>
              <a:rPr lang="en-US" dirty="0" smtClean="0"/>
              <a:t>Version 2 or 3</a:t>
            </a:r>
          </a:p>
          <a:p>
            <a:r>
              <a:rPr lang="en-US" dirty="0" smtClean="0"/>
              <a:t>Precise orbit files (optional)</a:t>
            </a:r>
          </a:p>
          <a:p>
            <a:pPr lvl="1"/>
            <a:r>
              <a:rPr lang="en-US" dirty="0" smtClean="0"/>
              <a:t>.sp3 (e.g., COD0MGXFIN_20191800000_01D_05M_ORB.SP3)</a:t>
            </a:r>
          </a:p>
          <a:p>
            <a:pPr lvl="1"/>
            <a:r>
              <a:rPr lang="en-US" dirty="0" smtClean="0"/>
              <a:t>Three sequential days (one day before to one day after)</a:t>
            </a:r>
          </a:p>
          <a:p>
            <a:pPr lvl="1"/>
            <a:r>
              <a:rPr lang="en-US" dirty="0" smtClean="0"/>
              <a:t>ftp</a:t>
            </a:r>
            <a:r>
              <a:rPr lang="en-US" dirty="0"/>
              <a:t>://igs.ign.fr/pub/igs/products/mgex/</a:t>
            </a:r>
            <a:endParaRPr lang="en-US" dirty="0" smtClean="0"/>
          </a:p>
          <a:p>
            <a:r>
              <a:rPr lang="en-US" dirty="0" smtClean="0"/>
              <a:t>Clock information file</a:t>
            </a:r>
            <a:r>
              <a:rPr lang="en-US" dirty="0" smtClean="0"/>
              <a:t> (optional)</a:t>
            </a:r>
            <a:endParaRPr lang="en-US" dirty="0" smtClean="0"/>
          </a:p>
          <a:p>
            <a:pPr lvl="1"/>
            <a:r>
              <a:rPr lang="en-US" dirty="0" smtClean="0"/>
              <a:t>.CLK (e.g., COD0MGXFIN_20191810000_01D_30S_CLK.CLK)</a:t>
            </a:r>
          </a:p>
          <a:p>
            <a:pPr lvl="1"/>
            <a:r>
              <a:rPr lang="en-US" dirty="0" smtClean="0"/>
              <a:t>ftp://igs.ign.fr/pub/igs/products/mgex/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Differential code bias information file (optional)</a:t>
            </a:r>
          </a:p>
          <a:p>
            <a:pPr lvl="1"/>
            <a:r>
              <a:rPr lang="en-US" dirty="0" smtClean="0"/>
              <a:t>.BSX (e.g., CAS0MGXRAP_20191810000_01D_01D_DCB.BSX)</a:t>
            </a:r>
          </a:p>
          <a:p>
            <a:pPr lvl="1"/>
            <a:r>
              <a:rPr lang="en-US" dirty="0" smtClean="0">
                <a:hlinkClick r:id="rId2"/>
              </a:rPr>
              <a:t>ftp://ftp.cddis.eosdis.nasa.gov/gnss/products/bias/</a:t>
            </a:r>
            <a:r>
              <a:rPr lang="en-US" dirty="0" smtClean="0"/>
              <a:t>.</a:t>
            </a:r>
          </a:p>
          <a:p>
            <a:r>
              <a:rPr lang="en-US" dirty="0" smtClean="0"/>
              <a:t>Ocean tide loading information (optional)</a:t>
            </a:r>
          </a:p>
          <a:p>
            <a:pPr lvl="1"/>
            <a:r>
              <a:rPr lang="en-US" dirty="0" smtClean="0">
                <a:hlinkClick r:id="rId3"/>
              </a:rPr>
              <a:t>http://holt.oso.chalmers.se/loading/</a:t>
            </a:r>
            <a:endParaRPr lang="en-US" dirty="0" smtClean="0"/>
          </a:p>
          <a:p>
            <a:r>
              <a:rPr lang="en-US" dirty="0" smtClean="0"/>
              <a:t>Pole tide information (optional)</a:t>
            </a:r>
          </a:p>
          <a:p>
            <a:pPr lvl="1"/>
            <a:r>
              <a:rPr lang="en-US" dirty="0" smtClean="0"/>
              <a:t>https://www.iers.org/IERS/EN/Publications/Bulletins/bulletins.html</a:t>
            </a:r>
          </a:p>
          <a:p>
            <a:pPr lvl="1"/>
            <a:r>
              <a:rPr lang="en-US" dirty="0" smtClean="0"/>
              <a:t>Bulletin B data should be saved in a text format (Bulletin_B.txt)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933091" y="1017917"/>
            <a:ext cx="192369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Observation file</a:t>
            </a:r>
          </a:p>
          <a:p>
            <a:pPr algn="ctr"/>
            <a:r>
              <a:rPr lang="en-US" sz="1400" dirty="0" smtClean="0"/>
              <a:t>Navigation files</a:t>
            </a:r>
          </a:p>
          <a:p>
            <a:pPr algn="ctr"/>
            <a:r>
              <a:rPr lang="en-US" sz="1400" dirty="0" smtClean="0"/>
              <a:t>(Data folder)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933091" y="3898565"/>
            <a:ext cx="192369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input_db</a:t>
            </a:r>
            <a:endParaRPr lang="en-US" sz="1400" dirty="0" smtClean="0"/>
          </a:p>
          <a:p>
            <a:pPr algn="ctr"/>
            <a:r>
              <a:rPr lang="en-US" sz="1400" dirty="0" err="1" smtClean="0"/>
              <a:t>epoch_array</a:t>
            </a:r>
            <a:endParaRPr lang="en-US" sz="1400" dirty="0" smtClean="0"/>
          </a:p>
          <a:p>
            <a:pPr algn="ctr"/>
            <a:r>
              <a:rPr lang="en-US" sz="1400" dirty="0" smtClean="0"/>
              <a:t>options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4639574" y="1017917"/>
            <a:ext cx="192369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Navigation, SP3, CLK, DCB, </a:t>
            </a:r>
            <a:r>
              <a:rPr lang="en-US" sz="1400" dirty="0" err="1" smtClean="0"/>
              <a:t>Antex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chemeClr val="bg1"/>
                </a:solidFill>
              </a:rPr>
              <a:t>Pole tide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85228"/>
              </p:ext>
            </p:extLst>
          </p:nvPr>
        </p:nvGraphicFramePr>
        <p:xfrm>
          <a:off x="3921664" y="2260121"/>
          <a:ext cx="335951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510">
                  <a:extLst>
                    <a:ext uri="{9D8B030D-6E8A-4147-A177-3AD203B41FA5}">
                      <a16:colId xmlns:a16="http://schemas.microsoft.com/office/drawing/2014/main" val="777163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Read correction information files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read_files.m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69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rxnav.m</a:t>
                      </a: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read_sp3.m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read_clk.m</a:t>
                      </a: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read_antex.m</a:t>
                      </a: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read_DCB.m</a:t>
                      </a: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read_recDCB.m</a:t>
                      </a: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read_pole_tide_coeff.m</a:t>
                      </a:r>
                      <a:endParaRPr 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30663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373439"/>
              </p:ext>
            </p:extLst>
          </p:nvPr>
        </p:nvGraphicFramePr>
        <p:xfrm>
          <a:off x="215181" y="2260121"/>
          <a:ext cx="335951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510">
                  <a:extLst>
                    <a:ext uri="{9D8B030D-6E8A-4147-A177-3AD203B41FA5}">
                      <a16:colId xmlns:a16="http://schemas.microsoft.com/office/drawing/2014/main" val="777163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Create Database</a:t>
                      </a:r>
                    </a:p>
                    <a:p>
                      <a:pPr algn="ctr"/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create_DB.m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69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crx2rnx.exe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gfzrnx_win64.exe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multipos.exe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306632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810400"/>
              </p:ext>
            </p:extLst>
          </p:nvPr>
        </p:nvGraphicFramePr>
        <p:xfrm>
          <a:off x="7628147" y="2260121"/>
          <a:ext cx="335951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510">
                  <a:extLst>
                    <a:ext uri="{9D8B030D-6E8A-4147-A177-3AD203B41FA5}">
                      <a16:colId xmlns:a16="http://schemas.microsoft.com/office/drawing/2014/main" val="777163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Compute and apply the corrections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correction_DB.m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69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apply_satDCB.m</a:t>
                      </a: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apply_recDCB.m</a:t>
                      </a: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apply_sat_pos_clk.m</a:t>
                      </a: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wind_up.m</a:t>
                      </a: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relativistic_clock_error_correction.m</a:t>
                      </a: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cal_sat_PCV.m</a:t>
                      </a: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cal_rec_PCO.m</a:t>
                      </a: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cal_rec_PCV.m</a:t>
                      </a: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cal_rec_arp.m</a:t>
                      </a: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SolidTide_comp.m</a:t>
                      </a: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OceanLoad.m</a:t>
                      </a: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PoleTide.m</a:t>
                      </a: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relativistic_range_error_correction.m</a:t>
                      </a:r>
                      <a:endParaRPr lang="en-US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306632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8346056" y="6032165"/>
            <a:ext cx="192369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corr_DB</a:t>
            </a:r>
            <a:endParaRPr lang="en-US" sz="1400" dirty="0" smtClean="0"/>
          </a:p>
          <a:p>
            <a:pPr algn="ctr"/>
            <a:r>
              <a:rPr lang="en-US" sz="1400" dirty="0" err="1" smtClean="0"/>
              <a:t>input_db</a:t>
            </a:r>
            <a:endParaRPr lang="en-US" sz="1400" dirty="0" smtClean="0"/>
          </a:p>
          <a:p>
            <a:pPr algn="ctr"/>
            <a:r>
              <a:rPr lang="en-US" sz="1400" dirty="0" smtClean="0"/>
              <a:t>options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8346057" y="1017917"/>
            <a:ext cx="192369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input_db</a:t>
            </a:r>
            <a:endParaRPr lang="en-US" sz="1400" dirty="0" smtClean="0"/>
          </a:p>
          <a:p>
            <a:pPr algn="ctr"/>
            <a:r>
              <a:rPr lang="en-US" sz="1400" dirty="0" smtClean="0"/>
              <a:t>options</a:t>
            </a:r>
            <a:endParaRPr lang="en-US" sz="14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305203"/>
              </p:ext>
            </p:extLst>
          </p:nvPr>
        </p:nvGraphicFramePr>
        <p:xfrm>
          <a:off x="11334630" y="2260121"/>
          <a:ext cx="335951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510">
                  <a:extLst>
                    <a:ext uri="{9D8B030D-6E8A-4147-A177-3AD203B41FA5}">
                      <a16:colId xmlns:a16="http://schemas.microsoft.com/office/drawing/2014/main" val="777163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Run PPP_OSU</a:t>
                      </a:r>
                    </a:p>
                    <a:p>
                      <a:pPr algn="ctr"/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PPP_KF.m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69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PPP_code_phase_KF.m</a:t>
                      </a:r>
                      <a:r>
                        <a:rPr lang="en-US" sz="1400" dirty="0" smtClean="0"/>
                        <a:t> or </a:t>
                      </a:r>
                      <a:r>
                        <a:rPr lang="en-US" sz="1400" dirty="0" err="1" smtClean="0"/>
                        <a:t>PPP_code_phase_KF_noRecDCB.m</a:t>
                      </a:r>
                      <a:endParaRPr lang="en-US" sz="1400" dirty="0" smtClean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       (depending</a:t>
                      </a:r>
                      <a:r>
                        <a:rPr lang="en-US" sz="1400" baseline="0" dirty="0" smtClean="0"/>
                        <a:t> on </a:t>
                      </a:r>
                      <a:r>
                        <a:rPr lang="en-US" sz="1400" baseline="0" dirty="0" err="1" smtClean="0"/>
                        <a:t>options.recDCB_ind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/>
                        <a:t>Adaptive_Robust_KF.m</a:t>
                      </a:r>
                      <a:r>
                        <a:rPr lang="en-US" sz="1400" dirty="0" smtClean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306632"/>
                  </a:ext>
                </a:extLst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12052540" y="1017917"/>
            <a:ext cx="192369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input_db</a:t>
            </a:r>
            <a:endParaRPr lang="en-US" sz="1400" dirty="0" smtClean="0"/>
          </a:p>
          <a:p>
            <a:pPr algn="ctr"/>
            <a:r>
              <a:rPr lang="en-US" sz="1400" dirty="0" err="1" smtClean="0"/>
              <a:t>epoch_array</a:t>
            </a:r>
            <a:endParaRPr lang="en-US" sz="1400" dirty="0" smtClean="0"/>
          </a:p>
          <a:p>
            <a:pPr algn="ctr"/>
            <a:r>
              <a:rPr lang="en-US" sz="1400" dirty="0" smtClean="0"/>
              <a:t>Options</a:t>
            </a:r>
          </a:p>
          <a:p>
            <a:pPr algn="ctr"/>
            <a:r>
              <a:rPr lang="en-US" sz="1400" dirty="0" err="1" smtClean="0"/>
              <a:t>corr_DB</a:t>
            </a:r>
            <a:endParaRPr lang="en-US" sz="1400" dirty="0"/>
          </a:p>
        </p:txBody>
      </p:sp>
      <p:sp>
        <p:nvSpPr>
          <p:cNvPr id="19" name="Oval 18"/>
          <p:cNvSpPr/>
          <p:nvPr/>
        </p:nvSpPr>
        <p:spPr>
          <a:xfrm>
            <a:off x="12052540" y="4111925"/>
            <a:ext cx="192369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 files in </a:t>
            </a:r>
            <a:r>
              <a:rPr lang="en-US" sz="1400" dirty="0" err="1" smtClean="0"/>
              <a:t>out_dir</a:t>
            </a:r>
            <a:endParaRPr lang="en-US" sz="1400" dirty="0"/>
          </a:p>
        </p:txBody>
      </p:sp>
      <p:sp>
        <p:nvSpPr>
          <p:cNvPr id="20" name="Right Arrow 19"/>
          <p:cNvSpPr/>
          <p:nvPr/>
        </p:nvSpPr>
        <p:spPr>
          <a:xfrm>
            <a:off x="3493201" y="2336819"/>
            <a:ext cx="509954" cy="99546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199684" y="2336819"/>
            <a:ext cx="509954" cy="99546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10906167" y="2336819"/>
            <a:ext cx="509954" cy="995466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5" idx="4"/>
            <a:endCxn id="12" idx="0"/>
          </p:cNvCxnSpPr>
          <p:nvPr/>
        </p:nvCxnSpPr>
        <p:spPr>
          <a:xfrm flipH="1">
            <a:off x="1894936" y="1932317"/>
            <a:ext cx="1" cy="32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4"/>
            <a:endCxn id="11" idx="0"/>
          </p:cNvCxnSpPr>
          <p:nvPr/>
        </p:nvCxnSpPr>
        <p:spPr>
          <a:xfrm flipH="1">
            <a:off x="5601419" y="1932317"/>
            <a:ext cx="1" cy="32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4"/>
            <a:endCxn id="14" idx="0"/>
          </p:cNvCxnSpPr>
          <p:nvPr/>
        </p:nvCxnSpPr>
        <p:spPr>
          <a:xfrm flipH="1">
            <a:off x="9307902" y="1932317"/>
            <a:ext cx="1" cy="32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4"/>
            <a:endCxn id="17" idx="0"/>
          </p:cNvCxnSpPr>
          <p:nvPr/>
        </p:nvCxnSpPr>
        <p:spPr>
          <a:xfrm flipH="1">
            <a:off x="13014385" y="1932317"/>
            <a:ext cx="1" cy="32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2"/>
            <a:endCxn id="19" idx="0"/>
          </p:cNvCxnSpPr>
          <p:nvPr/>
        </p:nvCxnSpPr>
        <p:spPr>
          <a:xfrm>
            <a:off x="13014385" y="3784121"/>
            <a:ext cx="1" cy="32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2"/>
            <a:endCxn id="15" idx="0"/>
          </p:cNvCxnSpPr>
          <p:nvPr/>
        </p:nvCxnSpPr>
        <p:spPr>
          <a:xfrm>
            <a:off x="9307902" y="5704361"/>
            <a:ext cx="0" cy="32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  <a:endCxn id="7" idx="0"/>
          </p:cNvCxnSpPr>
          <p:nvPr/>
        </p:nvCxnSpPr>
        <p:spPr>
          <a:xfrm>
            <a:off x="1894936" y="3570761"/>
            <a:ext cx="1" cy="32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8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1" y="924790"/>
            <a:ext cx="12193301" cy="500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224</Words>
  <Application>Microsoft Office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List of input files</vt:lpstr>
      <vt:lpstr>PowerPoint Presentation</vt:lpstr>
      <vt:lpstr>PowerPoint Presentation</vt:lpstr>
    </vt:vector>
  </TitlesOfParts>
  <Company>OSU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input files</dc:title>
  <dc:creator>Kim, Su-Kyung</dc:creator>
  <cp:lastModifiedBy>Kim, Su-Kyung</cp:lastModifiedBy>
  <cp:revision>9</cp:revision>
  <dcterms:created xsi:type="dcterms:W3CDTF">2021-12-08T20:50:32Z</dcterms:created>
  <dcterms:modified xsi:type="dcterms:W3CDTF">2021-12-08T22:27:06Z</dcterms:modified>
</cp:coreProperties>
</file>