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51" d="100"/>
          <a:sy n="51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4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4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5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467-9F25-418F-8005-740F97194C4B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62841" y="1881487"/>
            <a:ext cx="6886755" cy="991109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사업 영역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47" y="153669"/>
            <a:ext cx="164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highlight>
                  <a:srgbClr val="FFFF00"/>
                </a:highlight>
                <a:latin typeface="+mn-ea"/>
              </a:rPr>
              <a:t>SI </a:t>
            </a:r>
            <a:r>
              <a:rPr lang="ko-KR" altLang="en-US" sz="2400" b="1" u="sng" dirty="0">
                <a:highlight>
                  <a:srgbClr val="FFFF00"/>
                </a:highlight>
                <a:latin typeface="+mn-ea"/>
              </a:rPr>
              <a:t>사업부 </a:t>
            </a:r>
            <a:r>
              <a:rPr lang="en-US" altLang="ko-KR" sz="2400" b="1" u="sng" dirty="0">
                <a:highlight>
                  <a:srgbClr val="FFFF00"/>
                </a:highlight>
                <a:latin typeface="+mn-ea"/>
              </a:rPr>
              <a:t>- </a:t>
            </a:r>
            <a:r>
              <a:rPr lang="ko-KR" altLang="en-US" sz="2400" b="1" u="sng" dirty="0">
                <a:highlight>
                  <a:srgbClr val="FFFF00"/>
                </a:highlight>
                <a:latin typeface="+mn-ea"/>
              </a:rPr>
              <a:t>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81089" y="236180"/>
            <a:ext cx="8735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National </a:t>
            </a:r>
            <a:r>
              <a:rPr lang="ko-KR" altLang="en-US" sz="1600" dirty="0" err="1"/>
              <a:t>Instruments사의</a:t>
            </a:r>
            <a:r>
              <a:rPr lang="ko-KR" altLang="en-US" sz="1600" dirty="0"/>
              <a:t> ​모듈형 ​하드웨어 ​플랫폼과</a:t>
            </a:r>
            <a:r>
              <a:rPr lang="en-US" altLang="ko-KR" sz="1600" dirty="0"/>
              <a:t> </a:t>
            </a:r>
            <a:r>
              <a:rPr lang="ko-KR" altLang="en-US" sz="1600" dirty="0"/>
              <a:t>그래픽언어인 </a:t>
            </a:r>
            <a:r>
              <a:rPr lang="en-US" altLang="ko-KR" sz="1600" dirty="0"/>
              <a:t>LabVIEW</a:t>
            </a:r>
            <a:r>
              <a:rPr lang="ko-KR" altLang="en-US" sz="1600" dirty="0"/>
              <a:t>를 이용하여 </a:t>
            </a:r>
            <a:endParaRPr lang="en-US" altLang="ko-KR" sz="1600" dirty="0"/>
          </a:p>
          <a:p>
            <a:r>
              <a:rPr lang="ko-KR" altLang="en-US" sz="1600" dirty="0"/>
              <a:t>엔지니어의 새로운 기술을 기존시스템에 통합하거나</a:t>
            </a:r>
            <a:r>
              <a:rPr lang="en-US" altLang="ko-KR" sz="1600" dirty="0"/>
              <a:t>,</a:t>
            </a:r>
            <a:r>
              <a:rPr lang="ko-KR" altLang="en-US" sz="1600" dirty="0"/>
              <a:t> 엔지니어가 요구하는 </a:t>
            </a:r>
            <a:r>
              <a:rPr lang="ko-KR" altLang="en-US" sz="1600" dirty="0" err="1"/>
              <a:t>가치있는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r>
              <a:rPr lang="ko-KR" altLang="en-US" sz="1600" dirty="0"/>
              <a:t>가장 효율적이고 엔지니어의 선호에 맞는 방식으로 새로이 구현합니다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SI </a:t>
            </a:r>
            <a:r>
              <a:rPr lang="ko-KR" altLang="en-US" sz="1600" dirty="0"/>
              <a:t>사업부의 </a:t>
            </a:r>
            <a:r>
              <a:rPr lang="en-US" altLang="ko-KR" sz="1600" dirty="0"/>
              <a:t>Goal</a:t>
            </a:r>
            <a:r>
              <a:rPr lang="ko-KR" altLang="en-US" sz="1600" dirty="0"/>
              <a:t>은 </a:t>
            </a:r>
            <a:r>
              <a:rPr lang="en-US" altLang="ko-KR" sz="1600" dirty="0"/>
              <a:t>data</a:t>
            </a:r>
            <a:r>
              <a:rPr lang="ko-KR" altLang="en-US" sz="1600" dirty="0"/>
              <a:t>의 신뢰도와 함께 엔지니어의 효율성과 편의성입니다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827763" y="3705931"/>
            <a:ext cx="30210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FF5050"/>
                </a:solidFill>
              </a:rPr>
              <a:t>S</a:t>
            </a:r>
            <a:r>
              <a:rPr lang="en-US" altLang="ko-KR" sz="2600" dirty="0"/>
              <a:t>ystem </a:t>
            </a:r>
            <a:r>
              <a:rPr lang="en-US" altLang="ko-KR" sz="2600" dirty="0">
                <a:solidFill>
                  <a:srgbClr val="FF5050"/>
                </a:solidFill>
              </a:rPr>
              <a:t>I</a:t>
            </a:r>
            <a:r>
              <a:rPr lang="en-US" altLang="ko-KR" sz="2600" dirty="0"/>
              <a:t>ntegration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63964" y="4300689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egoe Print" panose="02000600000000000000" pitchFamily="2" charset="0"/>
              </a:rPr>
              <a:t>For your own solution</a:t>
            </a:r>
            <a:endParaRPr lang="ko-KR" altLang="en-US" sz="1600" dirty="0">
              <a:latin typeface="Segoe Print" panose="02000600000000000000" pitchFamily="2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929871" y="2098042"/>
            <a:ext cx="4544211" cy="4084476"/>
          </a:xfrm>
          <a:prstGeom prst="ellipse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653902" y="2498613"/>
            <a:ext cx="1734337" cy="11459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2" name="타원 31"/>
          <p:cNvSpPr/>
          <p:nvPr/>
        </p:nvSpPr>
        <p:spPr>
          <a:xfrm>
            <a:off x="3015075" y="2485737"/>
            <a:ext cx="1734337" cy="11459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74000">
                <a:schemeClr val="accent4">
                  <a:lumMod val="50000"/>
                  <a:lumOff val="50000"/>
                </a:schemeClr>
              </a:gs>
              <a:gs pos="90000">
                <a:schemeClr val="accent4">
                  <a:lumMod val="38000"/>
                  <a:lumOff val="62000"/>
                </a:schemeClr>
              </a:gs>
              <a:gs pos="100000">
                <a:schemeClr val="accent4">
                  <a:lumMod val="8000"/>
                  <a:lumOff val="92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33" name="타원 32"/>
          <p:cNvSpPr/>
          <p:nvPr/>
        </p:nvSpPr>
        <p:spPr>
          <a:xfrm>
            <a:off x="7653902" y="4613491"/>
            <a:ext cx="1734337" cy="11459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r>
              <a:rPr lang="en-US" altLang="ko-KR" sz="1500" baseline="30000" dirty="0">
                <a:solidFill>
                  <a:schemeClr val="tx1"/>
                </a:solidFill>
              </a:rPr>
              <a:t>rd</a:t>
            </a:r>
            <a:r>
              <a:rPr lang="en-US" altLang="ko-KR" sz="1500" dirty="0">
                <a:solidFill>
                  <a:schemeClr val="tx1"/>
                </a:solidFill>
              </a:rPr>
              <a:t> Party</a:t>
            </a:r>
          </a:p>
        </p:txBody>
      </p:sp>
      <p:sp>
        <p:nvSpPr>
          <p:cNvPr id="34" name="타원 33"/>
          <p:cNvSpPr/>
          <p:nvPr/>
        </p:nvSpPr>
        <p:spPr>
          <a:xfrm>
            <a:off x="2958710" y="4639243"/>
            <a:ext cx="1734337" cy="1145926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77000">
                <a:schemeClr val="accent4">
                  <a:lumMod val="50000"/>
                  <a:lumOff val="50000"/>
                </a:schemeClr>
              </a:gs>
              <a:gs pos="89000">
                <a:schemeClr val="accent4">
                  <a:lumMod val="28000"/>
                  <a:lumOff val="72000"/>
                </a:schemeClr>
              </a:gs>
              <a:gs pos="100000">
                <a:schemeClr val="accent4">
                  <a:lumMod val="10000"/>
                  <a:lumOff val="9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35" name="타원 34"/>
          <p:cNvSpPr/>
          <p:nvPr/>
        </p:nvSpPr>
        <p:spPr>
          <a:xfrm>
            <a:off x="5287182" y="1383008"/>
            <a:ext cx="1734337" cy="114592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39000"/>
                  <a:lumOff val="6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Data Acquisition</a:t>
            </a:r>
          </a:p>
        </p:txBody>
      </p:sp>
      <p:sp>
        <p:nvSpPr>
          <p:cNvPr id="36" name="타원 35"/>
          <p:cNvSpPr/>
          <p:nvPr/>
        </p:nvSpPr>
        <p:spPr>
          <a:xfrm>
            <a:off x="5353931" y="5609555"/>
            <a:ext cx="1734337" cy="1145926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75000">
                <a:schemeClr val="accent4">
                  <a:lumMod val="50000"/>
                  <a:lumOff val="50000"/>
                </a:schemeClr>
              </a:gs>
              <a:gs pos="90000">
                <a:schemeClr val="accent4">
                  <a:lumMod val="28000"/>
                  <a:lumOff val="72000"/>
                </a:schemeClr>
              </a:gs>
              <a:gs pos="100000">
                <a:schemeClr val="accent4">
                  <a:lumMod val="10000"/>
                  <a:lumOff val="9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61743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7" y="1228725"/>
            <a:ext cx="1620637" cy="11327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81" y="1228725"/>
            <a:ext cx="1929354" cy="11500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0212" y="636123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8934" y="2550230"/>
            <a:ext cx="244234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Project</a:t>
            </a:r>
          </a:p>
          <a:p>
            <a:r>
              <a:rPr lang="en-US" altLang="ko-KR" sz="1400" dirty="0">
                <a:latin typeface="+mn-ea"/>
              </a:rPr>
              <a:t>     - Goal, ROI, Target date</a:t>
            </a:r>
          </a:p>
          <a:p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Application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Leverage Product and Partner</a:t>
            </a:r>
          </a:p>
          <a:p>
            <a:endParaRPr lang="en-US" altLang="ko-KR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307376" y="2550230"/>
            <a:ext cx="2481324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Customized Solution</a:t>
            </a:r>
          </a:p>
          <a:p>
            <a:r>
              <a:rPr lang="en-US" altLang="ko-KR" sz="1400" dirty="0">
                <a:latin typeface="+mn-ea"/>
              </a:rPr>
              <a:t>   - Software, UI, </a:t>
            </a:r>
          </a:p>
          <a:p>
            <a:r>
              <a:rPr lang="en-US" altLang="ko-KR" sz="1400" dirty="0">
                <a:latin typeface="+mn-ea"/>
              </a:rPr>
              <a:t>   - Hardware Platform</a:t>
            </a:r>
          </a:p>
          <a:p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Engineering</a:t>
            </a:r>
          </a:p>
          <a:p>
            <a:r>
              <a:rPr lang="en-US" altLang="ko-KR" sz="1400" dirty="0">
                <a:latin typeface="+mn-ea"/>
              </a:rPr>
              <a:t>   - 3</a:t>
            </a:r>
            <a:r>
              <a:rPr lang="en-US" altLang="ko-KR" sz="1400" baseline="30000" dirty="0">
                <a:latin typeface="+mn-ea"/>
              </a:rPr>
              <a:t>rd</a:t>
            </a:r>
            <a:r>
              <a:rPr lang="en-US" altLang="ko-KR" sz="1400" dirty="0">
                <a:latin typeface="+mn-ea"/>
              </a:rPr>
              <a:t> party</a:t>
            </a:r>
          </a:p>
          <a:p>
            <a:r>
              <a:rPr lang="en-US" altLang="ko-KR" sz="1400" dirty="0">
                <a:latin typeface="+mn-ea"/>
              </a:rPr>
              <a:t>   -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Data Analysis &amp; Report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70476" y="2551659"/>
            <a:ext cx="25142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Debug, Feedback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Project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Review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Deployment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70356" y="6361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21281" y="636600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468" y="1213406"/>
            <a:ext cx="1759913" cy="1132734"/>
          </a:xfrm>
          <a:prstGeom prst="rect">
            <a:avLst/>
          </a:prstGeom>
        </p:spPr>
      </p:pic>
      <p:sp>
        <p:nvSpPr>
          <p:cNvPr id="2" name="화살표: 오른쪽 1"/>
          <p:cNvSpPr/>
          <p:nvPr/>
        </p:nvSpPr>
        <p:spPr>
          <a:xfrm>
            <a:off x="2876071" y="1713390"/>
            <a:ext cx="35510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>
            <a:off x="5536338" y="1719412"/>
            <a:ext cx="35510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633E68-FC26-47E3-8385-EDE58F0A19F0}"/>
              </a:ext>
            </a:extLst>
          </p:cNvPr>
          <p:cNvSpPr txBox="1"/>
          <p:nvPr/>
        </p:nvSpPr>
        <p:spPr>
          <a:xfrm>
            <a:off x="9013540" y="636123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Maintenance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D588C6-B969-4ED7-9967-228DE6CFAF7A}"/>
              </a:ext>
            </a:extLst>
          </p:cNvPr>
          <p:cNvSpPr/>
          <p:nvPr/>
        </p:nvSpPr>
        <p:spPr>
          <a:xfrm>
            <a:off x="8563804" y="2551659"/>
            <a:ext cx="25142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99D1ECA-ACB4-4429-B05F-9AFDD8786FED}"/>
              </a:ext>
            </a:extLst>
          </p:cNvPr>
          <p:cNvSpPr/>
          <p:nvPr/>
        </p:nvSpPr>
        <p:spPr>
          <a:xfrm>
            <a:off x="8129666" y="1719412"/>
            <a:ext cx="35510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E5A1026-3B07-478C-A0DF-46D0D8DA5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461" y="1234874"/>
            <a:ext cx="1792189" cy="11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005692" y="2106430"/>
            <a:ext cx="5773168" cy="4379375"/>
            <a:chOff x="2104007" y="372862"/>
            <a:chExt cx="6640499" cy="5273338"/>
          </a:xfrm>
        </p:grpSpPr>
        <p:sp>
          <p:nvSpPr>
            <p:cNvPr id="3" name="이등변 삼각형 2"/>
            <p:cNvSpPr/>
            <p:nvPr/>
          </p:nvSpPr>
          <p:spPr>
            <a:xfrm>
              <a:off x="3764132" y="372862"/>
              <a:ext cx="3320249" cy="263666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5424257" y="3009531"/>
              <a:ext cx="3320249" cy="2636669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2104007" y="3009530"/>
              <a:ext cx="3320249" cy="263666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52708" y="4477468"/>
              <a:ext cx="920440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센서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7027" y="1800704"/>
              <a:ext cx="1274456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계측기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6636" y="4477469"/>
              <a:ext cx="1274456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서비스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3756112" y="3009530"/>
              <a:ext cx="3320249" cy="263666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46116" y="3499970"/>
              <a:ext cx="1912421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TM </a:t>
              </a:r>
              <a:r>
                <a:rPr lang="ko-KR" altLang="en-US" sz="2400" dirty="0">
                  <a:latin typeface="+mj-ea"/>
                  <a:ea typeface="+mj-ea"/>
                </a:rPr>
                <a:t>사업부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06090" y="2861329"/>
            <a:ext cx="237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Virtual </a:t>
            </a:r>
            <a:r>
              <a:rPr lang="ko-KR" altLang="en-US" sz="1600" dirty="0">
                <a:latin typeface="+mn-ea"/>
              </a:rPr>
              <a:t>계측기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다양한 플랫폼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Leverage solution</a:t>
            </a:r>
          </a:p>
          <a:p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3242" y="5111465"/>
            <a:ext cx="294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Data </a:t>
            </a:r>
            <a:r>
              <a:rPr lang="ko-KR" altLang="en-US" sz="1600" dirty="0">
                <a:latin typeface="+mn-ea"/>
              </a:rPr>
              <a:t>신뢰도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가성비</a:t>
            </a:r>
            <a:r>
              <a:rPr lang="ko-KR" altLang="en-US" sz="1600" dirty="0">
                <a:latin typeface="+mn-ea"/>
              </a:rPr>
              <a:t> 높은 제품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Target</a:t>
            </a:r>
            <a:r>
              <a:rPr lang="ko-KR" altLang="en-US" sz="1600" dirty="0">
                <a:latin typeface="+mn-ea"/>
              </a:rPr>
              <a:t>에 맞는 최적 구성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7034" y="5111466"/>
            <a:ext cx="2330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Software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3</a:t>
            </a:r>
            <a:r>
              <a:rPr lang="en-US" altLang="ko-KR" sz="1600" baseline="30000" dirty="0">
                <a:latin typeface="+mn-ea"/>
              </a:rPr>
              <a:t>rd</a:t>
            </a:r>
            <a:r>
              <a:rPr lang="en-US" altLang="ko-KR" sz="1600" dirty="0">
                <a:latin typeface="+mn-ea"/>
              </a:rPr>
              <a:t> Party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395" y="363984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>
                <a:highlight>
                  <a:srgbClr val="FFFF00"/>
                </a:highlight>
                <a:latin typeface="+mn-ea"/>
              </a:rPr>
              <a:t>TM </a:t>
            </a:r>
            <a:r>
              <a:rPr lang="ko-KR" altLang="en-US" sz="2400" u="sng" dirty="0">
                <a:highlight>
                  <a:srgbClr val="FFFF00"/>
                </a:highlight>
                <a:latin typeface="+mn-ea"/>
              </a:rPr>
              <a:t>사업부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46291" y="468085"/>
            <a:ext cx="8994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TM </a:t>
            </a:r>
            <a:r>
              <a:rPr lang="ko-KR" altLang="en-US" sz="1600" dirty="0">
                <a:latin typeface="+mn-ea"/>
              </a:rPr>
              <a:t>사업부</a:t>
            </a:r>
            <a:r>
              <a:rPr lang="en-US" altLang="ko-KR" sz="1600" dirty="0">
                <a:latin typeface="+mn-ea"/>
              </a:rPr>
              <a:t>(Test &amp; Measurement Dept.)</a:t>
            </a:r>
            <a:r>
              <a:rPr lang="ko-KR" altLang="en-US" sz="1600" dirty="0">
                <a:latin typeface="+mn-ea"/>
              </a:rPr>
              <a:t>에서는 </a:t>
            </a:r>
            <a:r>
              <a:rPr lang="en-US" altLang="ko-KR" sz="1600" dirty="0">
                <a:latin typeface="+mn-ea"/>
              </a:rPr>
              <a:t>market</a:t>
            </a:r>
            <a:r>
              <a:rPr lang="ko-KR" altLang="en-US" sz="1600" dirty="0">
                <a:latin typeface="+mn-ea"/>
              </a:rPr>
              <a:t>내 가장 안정성 높은 제품을 공급함으로써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엔지니어의 업무 신뢰도를 높이고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component</a:t>
            </a:r>
            <a:r>
              <a:rPr lang="ko-KR" altLang="en-US" sz="1600" dirty="0">
                <a:latin typeface="+mn-ea"/>
              </a:rPr>
              <a:t>의 제공이외에도 고객의 </a:t>
            </a:r>
            <a:r>
              <a:rPr lang="en-US" altLang="ko-KR" sz="1600" dirty="0">
                <a:latin typeface="+mn-ea"/>
              </a:rPr>
              <a:t>application</a:t>
            </a:r>
            <a:r>
              <a:rPr lang="ko-KR" altLang="en-US" sz="1600" dirty="0">
                <a:latin typeface="+mn-ea"/>
              </a:rPr>
              <a:t>에 가장 효율적인 업무성과를 위한 </a:t>
            </a:r>
            <a:r>
              <a:rPr lang="en-US" altLang="ko-KR" sz="1600" dirty="0">
                <a:latin typeface="+mn-ea"/>
              </a:rPr>
              <a:t>software </a:t>
            </a:r>
            <a:r>
              <a:rPr lang="ko-KR" altLang="en-US" sz="1600" dirty="0">
                <a:latin typeface="+mn-ea"/>
              </a:rPr>
              <a:t>및 </a:t>
            </a:r>
            <a:r>
              <a:rPr lang="ko-KR" altLang="en-US" sz="1600" dirty="0" err="1">
                <a:latin typeface="+mn-ea"/>
              </a:rPr>
              <a:t>가성비</a:t>
            </a:r>
            <a:r>
              <a:rPr lang="ko-KR" altLang="en-US" sz="1600" dirty="0">
                <a:latin typeface="+mn-ea"/>
              </a:rPr>
              <a:t> 높은 주변장치와 전문 파트너와 </a:t>
            </a:r>
            <a:r>
              <a:rPr lang="ko-KR" altLang="en-US" sz="1600" dirty="0" err="1">
                <a:latin typeface="+mn-ea"/>
              </a:rPr>
              <a:t>협업등을</a:t>
            </a:r>
            <a:r>
              <a:rPr lang="ko-KR" altLang="en-US" sz="1600" dirty="0">
                <a:latin typeface="+mn-ea"/>
              </a:rPr>
              <a:t> 통해 고객 엔지니어의 목표달성을 위한 서비스를 최우선으로 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17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6" y="720847"/>
            <a:ext cx="2186648" cy="6394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73111" y="599267"/>
            <a:ext cx="696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컴퓨터 기반의 계측기 회사인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National Instruments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사의 제품은 동종 업계에서 가장 독보적인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market leader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다양한 하드웨어 플랫폼을 제공함으로 엔지니어의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needs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맞는 구성을 가능하게 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3111" y="1640218"/>
            <a:ext cx="696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대만 일본 일색이던 국내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파워써플라이의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market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생산라인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R&amp;D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Reference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기반으로 국내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SI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업체가 가장 선호하는 제품으로 성장한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ODA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테크놀러지스는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각종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파워써플라이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전자로드를 제공합니다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3111" y="2689532"/>
            <a:ext cx="684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Verivolt</a:t>
            </a:r>
            <a:r>
              <a:rPr lang="ko-KR" altLang="en-US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ko-KR" altLang="en-US" sz="1600" dirty="0" err="1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트랜듀서를</a:t>
            </a:r>
            <a:r>
              <a:rPr lang="ko-KR" altLang="en-US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 제공하며</a:t>
            </a:r>
            <a:r>
              <a:rPr lang="en-US" altLang="ko-KR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전압 및 전류를 원하는 </a:t>
            </a:r>
            <a:r>
              <a:rPr lang="en-US" altLang="ko-KR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Range</a:t>
            </a:r>
            <a:r>
              <a:rPr lang="ko-KR" altLang="en-US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로 변환하면서</a:t>
            </a:r>
            <a:r>
              <a:rPr lang="en-US" altLang="ko-KR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신호 절연 및 차폐가 가능합니다</a:t>
            </a:r>
            <a:r>
              <a:rPr lang="en-US" altLang="ko-KR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. NI </a:t>
            </a:r>
            <a:r>
              <a:rPr lang="ko-KR" altLang="en-US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하드웨어를 지원하며 통합솔루션이 구축가능한 제품입니다</a:t>
            </a:r>
            <a:r>
              <a:rPr lang="en-US" altLang="ko-KR" sz="1600" dirty="0">
                <a:highlight>
                  <a:srgbClr val="FFFF00"/>
                </a:highlight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highlight>
                <a:srgbClr val="FFFF00"/>
              </a:highligh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2715" y="3579406"/>
            <a:ext cx="10271464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2715" y="4555557"/>
            <a:ext cx="10271464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82715" y="5570255"/>
            <a:ext cx="10271464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FA0B2E-05F6-4566-AAD6-AA7F11CD3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2714058"/>
            <a:ext cx="1906512" cy="714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7740CA-1CFC-4B5D-A634-6986A150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1640219"/>
            <a:ext cx="2010264" cy="7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8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245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Segoe Print</vt:lpstr>
      <vt:lpstr>Office 테마</vt:lpstr>
      <vt:lpstr>사업 영역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임해광</dc:creator>
  <cp:lastModifiedBy>민재 김</cp:lastModifiedBy>
  <cp:revision>38</cp:revision>
  <dcterms:created xsi:type="dcterms:W3CDTF">2016-09-16T06:18:41Z</dcterms:created>
  <dcterms:modified xsi:type="dcterms:W3CDTF">2018-07-16T05:52:31Z</dcterms:modified>
</cp:coreProperties>
</file>