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84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13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65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0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09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79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25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17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4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95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4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31467-9F25-418F-8005-740F97194C4B}" type="datetimeFigureOut">
              <a:rPr lang="ko-KR" altLang="en-US" smtClean="0"/>
              <a:t>2016-10-03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95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62841" y="1881487"/>
            <a:ext cx="6886755" cy="991109"/>
          </a:xfrm>
        </p:spPr>
        <p:txBody>
          <a:bodyPr>
            <a:noAutofit/>
          </a:bodyPr>
          <a:lstStyle/>
          <a:p>
            <a:r>
              <a:rPr lang="ko-KR" altLang="en-US" sz="4000" dirty="0"/>
              <a:t>사업 영역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6496050"/>
            <a:ext cx="1219200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74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647" y="153669"/>
            <a:ext cx="1646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u="sng" dirty="0">
                <a:highlight>
                  <a:srgbClr val="FFFF00"/>
                </a:highlight>
                <a:latin typeface="+mn-ea"/>
              </a:rPr>
              <a:t>SI </a:t>
            </a:r>
            <a:r>
              <a:rPr lang="ko-KR" altLang="en-US" sz="2400" b="1" u="sng" dirty="0">
                <a:highlight>
                  <a:srgbClr val="FFFF00"/>
                </a:highlight>
                <a:latin typeface="+mn-ea"/>
              </a:rPr>
              <a:t>사업부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748901" y="126631"/>
            <a:ext cx="87356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National </a:t>
            </a:r>
            <a:r>
              <a:rPr lang="ko-KR" altLang="en-US" sz="1600" dirty="0" err="1"/>
              <a:t>Instruments사의</a:t>
            </a:r>
            <a:r>
              <a:rPr lang="ko-KR" altLang="en-US" sz="1600" dirty="0"/>
              <a:t> ​모듈형 ​하드웨어 ​플랫폼과</a:t>
            </a:r>
            <a:r>
              <a:rPr lang="en-US" altLang="ko-KR" sz="1600" dirty="0"/>
              <a:t> </a:t>
            </a:r>
            <a:r>
              <a:rPr lang="ko-KR" altLang="en-US" sz="1600" dirty="0"/>
              <a:t>그래픽언어인 </a:t>
            </a:r>
            <a:r>
              <a:rPr lang="en-US" altLang="ko-KR" sz="1600" dirty="0"/>
              <a:t>LabVIEW</a:t>
            </a:r>
            <a:r>
              <a:rPr lang="ko-KR" altLang="en-US" sz="1600" dirty="0"/>
              <a:t>를 이용하여 </a:t>
            </a:r>
            <a:endParaRPr lang="en-US" altLang="ko-KR" sz="1600" dirty="0"/>
          </a:p>
          <a:p>
            <a:r>
              <a:rPr lang="ko-KR" altLang="en-US" sz="1600" dirty="0"/>
              <a:t>엔지니어의 새로운 기술을 기존시스템에 통합하거나</a:t>
            </a:r>
            <a:r>
              <a:rPr lang="en-US" altLang="ko-KR" sz="1600" dirty="0"/>
              <a:t>,</a:t>
            </a:r>
            <a:r>
              <a:rPr lang="ko-KR" altLang="en-US" sz="1600" dirty="0"/>
              <a:t> 엔지니어가 요구하는 </a:t>
            </a:r>
            <a:r>
              <a:rPr lang="ko-KR" altLang="en-US" sz="1600" dirty="0" err="1"/>
              <a:t>가치있는</a:t>
            </a:r>
            <a:r>
              <a:rPr lang="ko-KR" altLang="en-US" sz="1600" dirty="0"/>
              <a:t> </a:t>
            </a:r>
            <a:r>
              <a:rPr lang="en-US" altLang="ko-KR" sz="1600" dirty="0"/>
              <a:t>data</a:t>
            </a:r>
            <a:r>
              <a:rPr lang="ko-KR" altLang="en-US" sz="1600" dirty="0"/>
              <a:t>를 </a:t>
            </a:r>
            <a:endParaRPr lang="en-US" altLang="ko-KR" sz="1600" dirty="0"/>
          </a:p>
          <a:p>
            <a:r>
              <a:rPr lang="ko-KR" altLang="en-US" sz="1600" dirty="0"/>
              <a:t>가장 효율적이고 엔지니어의 선호에 맞는 방식으로 새로이 구현합니다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SI </a:t>
            </a:r>
            <a:r>
              <a:rPr lang="ko-KR" altLang="en-US" sz="1600" dirty="0"/>
              <a:t>사업부의 </a:t>
            </a:r>
            <a:r>
              <a:rPr lang="en-US" altLang="ko-KR" sz="1600" dirty="0"/>
              <a:t>Goal</a:t>
            </a:r>
            <a:r>
              <a:rPr lang="ko-KR" altLang="en-US" sz="1600" dirty="0"/>
              <a:t>은 </a:t>
            </a:r>
            <a:r>
              <a:rPr lang="en-US" altLang="ko-KR" sz="1600" dirty="0"/>
              <a:t>data</a:t>
            </a:r>
            <a:r>
              <a:rPr lang="ko-KR" altLang="en-US" sz="1600" dirty="0"/>
              <a:t>의 신뢰도와 함께 엔지니어의 효율성과 편의성입니다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155567" y="3588164"/>
            <a:ext cx="30210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solidFill>
                  <a:srgbClr val="FF5050"/>
                </a:solidFill>
              </a:rPr>
              <a:t>S</a:t>
            </a:r>
            <a:r>
              <a:rPr lang="en-US" altLang="ko-KR" sz="2600" dirty="0"/>
              <a:t>ystem </a:t>
            </a:r>
            <a:r>
              <a:rPr lang="en-US" altLang="ko-KR" sz="2600" dirty="0">
                <a:solidFill>
                  <a:srgbClr val="FF5050"/>
                </a:solidFill>
              </a:rPr>
              <a:t>I</a:t>
            </a:r>
            <a:r>
              <a:rPr lang="en-US" altLang="ko-KR" sz="2600" dirty="0"/>
              <a:t>ntegration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91768" y="4182922"/>
            <a:ext cx="2464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Segoe Print" panose="02000600000000000000" pitchFamily="2" charset="0"/>
              </a:rPr>
              <a:t>For your own solution</a:t>
            </a:r>
            <a:endParaRPr lang="ko-KR" altLang="en-US" sz="1600" dirty="0">
              <a:latin typeface="Segoe Print" panose="02000600000000000000" pitchFamily="2" charset="0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257675" y="1980275"/>
            <a:ext cx="4544211" cy="4084476"/>
          </a:xfrm>
          <a:prstGeom prst="ellipse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7981706" y="2380846"/>
            <a:ext cx="1734337" cy="11459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Sensor</a:t>
            </a:r>
          </a:p>
        </p:txBody>
      </p:sp>
      <p:sp>
        <p:nvSpPr>
          <p:cNvPr id="32" name="타원 31"/>
          <p:cNvSpPr/>
          <p:nvPr/>
        </p:nvSpPr>
        <p:spPr>
          <a:xfrm>
            <a:off x="3342879" y="2367970"/>
            <a:ext cx="1734337" cy="114592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74000">
                <a:schemeClr val="accent4">
                  <a:lumMod val="50000"/>
                  <a:lumOff val="50000"/>
                </a:schemeClr>
              </a:gs>
              <a:gs pos="90000">
                <a:schemeClr val="accent4">
                  <a:lumMod val="38000"/>
                  <a:lumOff val="62000"/>
                </a:schemeClr>
              </a:gs>
              <a:gs pos="100000">
                <a:schemeClr val="accent4">
                  <a:lumMod val="8000"/>
                  <a:lumOff val="92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Software</a:t>
            </a:r>
          </a:p>
        </p:txBody>
      </p:sp>
      <p:sp>
        <p:nvSpPr>
          <p:cNvPr id="33" name="타원 32"/>
          <p:cNvSpPr/>
          <p:nvPr/>
        </p:nvSpPr>
        <p:spPr>
          <a:xfrm>
            <a:off x="7981706" y="4495724"/>
            <a:ext cx="1734337" cy="11459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3</a:t>
            </a:r>
            <a:r>
              <a:rPr lang="en-US" altLang="ko-KR" sz="1500" baseline="30000" dirty="0">
                <a:solidFill>
                  <a:schemeClr val="tx1"/>
                </a:solidFill>
              </a:rPr>
              <a:t>rd</a:t>
            </a:r>
            <a:r>
              <a:rPr lang="en-US" altLang="ko-KR" sz="1500" dirty="0">
                <a:solidFill>
                  <a:schemeClr val="tx1"/>
                </a:solidFill>
              </a:rPr>
              <a:t> Party</a:t>
            </a:r>
          </a:p>
        </p:txBody>
      </p:sp>
      <p:sp>
        <p:nvSpPr>
          <p:cNvPr id="34" name="타원 33"/>
          <p:cNvSpPr/>
          <p:nvPr/>
        </p:nvSpPr>
        <p:spPr>
          <a:xfrm>
            <a:off x="3286514" y="4521476"/>
            <a:ext cx="1734337" cy="1145926"/>
          </a:xfrm>
          <a:prstGeom prst="ellipse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77000">
                <a:schemeClr val="accent4">
                  <a:lumMod val="50000"/>
                  <a:lumOff val="50000"/>
                </a:schemeClr>
              </a:gs>
              <a:gs pos="89000">
                <a:schemeClr val="accent4">
                  <a:lumMod val="28000"/>
                  <a:lumOff val="72000"/>
                </a:schemeClr>
              </a:gs>
              <a:gs pos="100000">
                <a:schemeClr val="accent4">
                  <a:lumMod val="10000"/>
                  <a:lumOff val="9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35" name="타원 34"/>
          <p:cNvSpPr/>
          <p:nvPr/>
        </p:nvSpPr>
        <p:spPr>
          <a:xfrm>
            <a:off x="5614986" y="1265241"/>
            <a:ext cx="1734337" cy="114592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39000"/>
                  <a:lumOff val="61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Data Acquisition</a:t>
            </a:r>
          </a:p>
        </p:txBody>
      </p:sp>
      <p:sp>
        <p:nvSpPr>
          <p:cNvPr id="36" name="타원 35"/>
          <p:cNvSpPr/>
          <p:nvPr/>
        </p:nvSpPr>
        <p:spPr>
          <a:xfrm>
            <a:off x="5681735" y="5491788"/>
            <a:ext cx="1734337" cy="1145926"/>
          </a:xfrm>
          <a:prstGeom prst="ellipse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75000">
                <a:schemeClr val="accent4">
                  <a:lumMod val="50000"/>
                  <a:lumOff val="50000"/>
                </a:schemeClr>
              </a:gs>
              <a:gs pos="90000">
                <a:schemeClr val="accent4">
                  <a:lumMod val="28000"/>
                  <a:lumOff val="72000"/>
                </a:schemeClr>
              </a:gs>
              <a:gs pos="100000">
                <a:schemeClr val="accent4">
                  <a:lumMod val="10000"/>
                  <a:lumOff val="9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2617433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6496050"/>
            <a:ext cx="1219200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850" y="1228725"/>
            <a:ext cx="1620637" cy="11327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194" y="1228725"/>
            <a:ext cx="1929354" cy="11500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252118" y="636123"/>
            <a:ext cx="92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40047" y="2550230"/>
            <a:ext cx="2442344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Project</a:t>
            </a:r>
          </a:p>
          <a:p>
            <a:r>
              <a:rPr lang="en-US" altLang="ko-KR" sz="1400" dirty="0">
                <a:latin typeface="+mn-ea"/>
              </a:rPr>
              <a:t>     - Goal, ROI, Target date</a:t>
            </a:r>
          </a:p>
          <a:p>
            <a:endParaRPr lang="en-US" altLang="ko-KR" sz="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Application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Leverage Product and Partner</a:t>
            </a:r>
          </a:p>
          <a:p>
            <a:endParaRPr lang="en-US" altLang="ko-KR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3538489" y="2550230"/>
            <a:ext cx="2481324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Customized Solution</a:t>
            </a:r>
          </a:p>
          <a:p>
            <a:r>
              <a:rPr lang="en-US" altLang="ko-KR" sz="1400" dirty="0">
                <a:latin typeface="+mn-ea"/>
              </a:rPr>
              <a:t>   - Software, UI, </a:t>
            </a:r>
          </a:p>
          <a:p>
            <a:r>
              <a:rPr lang="en-US" altLang="ko-KR" sz="1400" dirty="0">
                <a:latin typeface="+mn-ea"/>
              </a:rPr>
              <a:t>   - Hardware Platform</a:t>
            </a:r>
          </a:p>
          <a:p>
            <a:endParaRPr lang="en-US" altLang="ko-KR" sz="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Engineering</a:t>
            </a:r>
          </a:p>
          <a:p>
            <a:r>
              <a:rPr lang="en-US" altLang="ko-KR" sz="1400" dirty="0">
                <a:latin typeface="+mn-ea"/>
              </a:rPr>
              <a:t>   - 3</a:t>
            </a:r>
            <a:r>
              <a:rPr lang="en-US" altLang="ko-KR" sz="1400" baseline="30000" dirty="0">
                <a:latin typeface="+mn-ea"/>
              </a:rPr>
              <a:t>rd</a:t>
            </a:r>
            <a:r>
              <a:rPr lang="en-US" altLang="ko-KR" sz="1400" dirty="0">
                <a:latin typeface="+mn-ea"/>
              </a:rPr>
              <a:t> party</a:t>
            </a:r>
          </a:p>
          <a:p>
            <a:r>
              <a:rPr lang="en-US" altLang="ko-KR" sz="1400" dirty="0">
                <a:latin typeface="+mn-ea"/>
              </a:rPr>
              <a:t>   - Component</a:t>
            </a:r>
          </a:p>
          <a:p>
            <a:r>
              <a:rPr lang="en-US" altLang="ko-KR" sz="1400" dirty="0">
                <a:latin typeface="+mn-ea"/>
              </a:rPr>
              <a:t> 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802382" y="2551659"/>
            <a:ext cx="251429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Project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Review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Deployment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01469" y="63612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16743" y="636123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Running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652394" y="636600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Request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7151" y="1213406"/>
            <a:ext cx="1759913" cy="1132734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6254339" y="2564919"/>
            <a:ext cx="2080334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Data Analysis &amp;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Debug, Feedback  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255" y="1166667"/>
            <a:ext cx="1792189" cy="1194792"/>
          </a:xfrm>
          <a:prstGeom prst="rect">
            <a:avLst/>
          </a:prstGeom>
        </p:spPr>
      </p:pic>
      <p:sp>
        <p:nvSpPr>
          <p:cNvPr id="2" name="화살표: 오른쪽 1"/>
          <p:cNvSpPr/>
          <p:nvPr/>
        </p:nvSpPr>
        <p:spPr>
          <a:xfrm>
            <a:off x="3107184" y="1713390"/>
            <a:ext cx="355107" cy="168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/>
          <p:cNvSpPr/>
          <p:nvPr/>
        </p:nvSpPr>
        <p:spPr>
          <a:xfrm>
            <a:off x="8368244" y="1719412"/>
            <a:ext cx="355107" cy="168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/>
          <p:cNvSpPr/>
          <p:nvPr/>
        </p:nvSpPr>
        <p:spPr>
          <a:xfrm>
            <a:off x="5786033" y="1719412"/>
            <a:ext cx="355107" cy="168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43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005692" y="2106430"/>
            <a:ext cx="5773168" cy="4379375"/>
            <a:chOff x="2104007" y="372862"/>
            <a:chExt cx="6640499" cy="5273338"/>
          </a:xfrm>
        </p:grpSpPr>
        <p:sp>
          <p:nvSpPr>
            <p:cNvPr id="3" name="이등변 삼각형 2"/>
            <p:cNvSpPr/>
            <p:nvPr/>
          </p:nvSpPr>
          <p:spPr>
            <a:xfrm>
              <a:off x="3764132" y="372862"/>
              <a:ext cx="3320249" cy="263666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5424257" y="3009531"/>
              <a:ext cx="3320249" cy="2636669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이등변 삼각형 5"/>
            <p:cNvSpPr/>
            <p:nvPr/>
          </p:nvSpPr>
          <p:spPr>
            <a:xfrm>
              <a:off x="2104007" y="3009530"/>
              <a:ext cx="3320249" cy="263666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52708" y="4477468"/>
              <a:ext cx="920440" cy="555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센서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87027" y="1800704"/>
              <a:ext cx="1274456" cy="555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계측기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6636" y="4477469"/>
              <a:ext cx="1274456" cy="555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서비스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rot="10800000">
              <a:off x="3756112" y="3009530"/>
              <a:ext cx="3320249" cy="2636668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446116" y="3499970"/>
              <a:ext cx="1912421" cy="555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+mj-ea"/>
                  <a:ea typeface="+mj-ea"/>
                </a:rPr>
                <a:t>TM </a:t>
              </a:r>
              <a:r>
                <a:rPr lang="ko-KR" altLang="en-US" sz="2400" dirty="0">
                  <a:latin typeface="+mj-ea"/>
                  <a:ea typeface="+mj-ea"/>
                </a:rPr>
                <a:t>사업부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706090" y="2861329"/>
            <a:ext cx="2377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Virtual </a:t>
            </a:r>
            <a:r>
              <a:rPr lang="ko-KR" altLang="en-US" sz="1600" dirty="0">
                <a:latin typeface="+mn-ea"/>
              </a:rPr>
              <a:t>계측기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다양한 플랫폼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Leverage solution</a:t>
            </a:r>
          </a:p>
          <a:p>
            <a:r>
              <a:rPr lang="en-US" altLang="ko-KR" sz="1600" dirty="0">
                <a:latin typeface="+mn-ea"/>
              </a:rPr>
              <a:t>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73242" y="5111465"/>
            <a:ext cx="2947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Data </a:t>
            </a:r>
            <a:r>
              <a:rPr lang="ko-KR" altLang="en-US" sz="1600" dirty="0">
                <a:latin typeface="+mn-ea"/>
              </a:rPr>
              <a:t>신뢰도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+mn-ea"/>
              </a:rPr>
              <a:t>가성비</a:t>
            </a:r>
            <a:r>
              <a:rPr lang="ko-KR" altLang="en-US" sz="1600" dirty="0">
                <a:latin typeface="+mn-ea"/>
              </a:rPr>
              <a:t> 높은 제품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Target</a:t>
            </a:r>
            <a:r>
              <a:rPr lang="ko-KR" altLang="en-US" sz="1600" dirty="0">
                <a:latin typeface="+mn-ea"/>
              </a:rPr>
              <a:t>에 맞는 최적 구성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17034" y="5111466"/>
            <a:ext cx="2330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Software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3</a:t>
            </a:r>
            <a:r>
              <a:rPr lang="en-US" altLang="ko-KR" sz="1600" baseline="30000" dirty="0">
                <a:latin typeface="+mn-ea"/>
              </a:rPr>
              <a:t>rd</a:t>
            </a:r>
            <a:r>
              <a:rPr lang="en-US" altLang="ko-KR" sz="1600" dirty="0">
                <a:latin typeface="+mn-ea"/>
              </a:rPr>
              <a:t> Party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9395" y="363984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u="sng" dirty="0">
                <a:highlight>
                  <a:srgbClr val="FFFF00"/>
                </a:highlight>
                <a:latin typeface="+mn-ea"/>
              </a:rPr>
              <a:t>TM </a:t>
            </a:r>
            <a:r>
              <a:rPr lang="ko-KR" altLang="en-US" sz="2400" u="sng" dirty="0">
                <a:highlight>
                  <a:srgbClr val="FFFF00"/>
                </a:highlight>
                <a:latin typeface="+mn-ea"/>
              </a:rPr>
              <a:t>사업부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46291" y="468085"/>
            <a:ext cx="8994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TM </a:t>
            </a:r>
            <a:r>
              <a:rPr lang="ko-KR" altLang="en-US" sz="1600" dirty="0">
                <a:latin typeface="+mn-ea"/>
              </a:rPr>
              <a:t>사업부</a:t>
            </a:r>
            <a:r>
              <a:rPr lang="en-US" altLang="ko-KR" sz="1600" dirty="0">
                <a:latin typeface="+mn-ea"/>
              </a:rPr>
              <a:t>(Test &amp; Measurement Dept.)</a:t>
            </a:r>
            <a:r>
              <a:rPr lang="ko-KR" altLang="en-US" sz="1600" dirty="0">
                <a:latin typeface="+mn-ea"/>
              </a:rPr>
              <a:t>에서는 </a:t>
            </a:r>
            <a:r>
              <a:rPr lang="en-US" altLang="ko-KR" sz="1600" dirty="0">
                <a:latin typeface="+mn-ea"/>
              </a:rPr>
              <a:t>market</a:t>
            </a:r>
            <a:r>
              <a:rPr lang="ko-KR" altLang="en-US" sz="1600" dirty="0">
                <a:latin typeface="+mn-ea"/>
              </a:rPr>
              <a:t>내 가장 안정성 높은 제품을 공급함으로써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엔지니어의 업무 신뢰도를 높이고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component</a:t>
            </a:r>
            <a:r>
              <a:rPr lang="ko-KR" altLang="en-US" sz="1600" dirty="0">
                <a:latin typeface="+mn-ea"/>
              </a:rPr>
              <a:t>의 제공이외에도 고객의 </a:t>
            </a:r>
            <a:r>
              <a:rPr lang="en-US" altLang="ko-KR" sz="1600" dirty="0">
                <a:latin typeface="+mn-ea"/>
              </a:rPr>
              <a:t>application</a:t>
            </a:r>
            <a:r>
              <a:rPr lang="ko-KR" altLang="en-US" sz="1600" dirty="0">
                <a:latin typeface="+mn-ea"/>
              </a:rPr>
              <a:t>에 가장 효율적인 업무성과를 위한 </a:t>
            </a:r>
            <a:r>
              <a:rPr lang="en-US" altLang="ko-KR" sz="1600" dirty="0">
                <a:latin typeface="+mn-ea"/>
              </a:rPr>
              <a:t>software </a:t>
            </a:r>
            <a:r>
              <a:rPr lang="ko-KR" altLang="en-US" sz="1600" dirty="0">
                <a:latin typeface="+mn-ea"/>
              </a:rPr>
              <a:t>및 </a:t>
            </a:r>
            <a:r>
              <a:rPr lang="ko-KR" altLang="en-US" sz="1600" dirty="0" err="1">
                <a:latin typeface="+mn-ea"/>
              </a:rPr>
              <a:t>가성비</a:t>
            </a:r>
            <a:r>
              <a:rPr lang="ko-KR" altLang="en-US" sz="1600" dirty="0">
                <a:latin typeface="+mn-ea"/>
              </a:rPr>
              <a:t> 높은 주변장치와 전문 파트너와 </a:t>
            </a:r>
            <a:r>
              <a:rPr lang="ko-KR" altLang="en-US" sz="1600" dirty="0" err="1">
                <a:latin typeface="+mn-ea"/>
              </a:rPr>
              <a:t>협업등을</a:t>
            </a:r>
            <a:r>
              <a:rPr lang="ko-KR" altLang="en-US" sz="1600" dirty="0">
                <a:latin typeface="+mn-ea"/>
              </a:rPr>
              <a:t> 통해 고객 엔지니어의 목표달성을 위한 서비스를 최우선으로 합니다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317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6496050"/>
            <a:ext cx="1219200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36" y="720847"/>
            <a:ext cx="2010264" cy="58783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473111" y="599267"/>
            <a:ext cx="6967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컴퓨터 기반의 계측기 회사인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National Instruments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사의 제품은 동종 업계에서 가장 독보적인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market leader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이며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다양한 하드웨어 플랫폼을 제공함으로 엔지니어의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needs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 맞는 구성을 가능하게 합니다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55" y="1833406"/>
            <a:ext cx="1665639" cy="47250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473111" y="1640218"/>
            <a:ext cx="6967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대만 일본 일색이던 국내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파워써플라이의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market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에서 생산라인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R&amp;D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에서의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Reference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기반으로 국내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SI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업체가 가장 선호하는 제품으로 성장한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ODA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테크놀러지스는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각종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파워써플라이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전자로드를 제공합니다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720" y="2918300"/>
            <a:ext cx="1683069" cy="48247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473111" y="2689532"/>
            <a:ext cx="6844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Keyence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Sick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은 광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레이져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자기장등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이용한 다양한 센서로 근접 검출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변위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측정등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엔지니어 설비의 편의를 우선적으로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고련한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옵션을 제공합니다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2047" y="2830631"/>
            <a:ext cx="1349694" cy="60900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82715" y="3579406"/>
            <a:ext cx="10271464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추가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82715" y="4555557"/>
            <a:ext cx="10271464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782715" y="5570255"/>
            <a:ext cx="10271464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2295085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240</Words>
  <Application>Microsoft Office PowerPoint</Application>
  <PresentationFormat>와이드스크린</PresentationFormat>
  <Paragraphs>63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굴림</vt:lpstr>
      <vt:lpstr>맑은 고딕</vt:lpstr>
      <vt:lpstr>Arial</vt:lpstr>
      <vt:lpstr>Segoe Print</vt:lpstr>
      <vt:lpstr>Office 테마</vt:lpstr>
      <vt:lpstr>사업 영역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임해광</dc:creator>
  <cp:lastModifiedBy>임해광</cp:lastModifiedBy>
  <cp:revision>24</cp:revision>
  <dcterms:created xsi:type="dcterms:W3CDTF">2016-09-16T06:18:41Z</dcterms:created>
  <dcterms:modified xsi:type="dcterms:W3CDTF">2016-10-03T09:14:31Z</dcterms:modified>
</cp:coreProperties>
</file>