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318" r:id="rId2"/>
    <p:sldId id="354" r:id="rId3"/>
    <p:sldId id="355" r:id="rId4"/>
    <p:sldId id="356" r:id="rId5"/>
    <p:sldId id="362" r:id="rId6"/>
    <p:sldId id="357" r:id="rId7"/>
    <p:sldId id="358" r:id="rId8"/>
    <p:sldId id="359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36576000" cy="2057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0"/>
    <p:restoredTop sz="94728"/>
  </p:normalViewPr>
  <p:slideViewPr>
    <p:cSldViewPr snapToGrid="0">
      <p:cViewPr varScale="1">
        <p:scale>
          <a:sx n="50" d="100"/>
          <a:sy n="50" d="100"/>
        </p:scale>
        <p:origin x="600" y="168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540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385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65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40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544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63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44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81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82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48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99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51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18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73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53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43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55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66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4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99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466000" y="2222400"/>
            <a:ext cx="314232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96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8652867"/>
            <a:ext cx="2194800" cy="15744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2466000" y="5767400"/>
            <a:ext cx="273576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72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Presentation Title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780100"/>
            <a:ext cx="340824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1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609900"/>
            <a:ext cx="34082400" cy="13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marL="914400" lvl="1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marL="1371600" lvl="2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marL="1828800" lvl="3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marL="2286000" lvl="4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marL="2743200" lvl="5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marL="3200400" lvl="6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marL="3657600" lvl="7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marL="4114800" lvl="8" indent="-584200">
              <a:lnSpc>
                <a:spcPct val="115000"/>
              </a:lnSpc>
              <a:spcBef>
                <a:spcPts val="640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499431" y="19262467"/>
            <a:ext cx="21948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buNone/>
              <a:defRPr sz="4000">
                <a:solidFill>
                  <a:schemeClr val="dk2"/>
                </a:solidFill>
              </a:defRPr>
            </a:lvl2pPr>
            <a:lvl3pPr lvl="2" algn="r" rtl="0">
              <a:buNone/>
              <a:defRPr sz="4000">
                <a:solidFill>
                  <a:schemeClr val="dk2"/>
                </a:solidFill>
              </a:defRPr>
            </a:lvl3pPr>
            <a:lvl4pPr lvl="3" algn="r" rtl="0">
              <a:buNone/>
              <a:defRPr sz="4000">
                <a:solidFill>
                  <a:schemeClr val="dk2"/>
                </a:solidFill>
              </a:defRPr>
            </a:lvl4pPr>
            <a:lvl5pPr lvl="4" algn="r" rtl="0">
              <a:buNone/>
              <a:defRPr sz="4000">
                <a:solidFill>
                  <a:schemeClr val="dk2"/>
                </a:solidFill>
              </a:defRPr>
            </a:lvl5pPr>
            <a:lvl6pPr lvl="5" algn="r" rtl="0">
              <a:buNone/>
              <a:defRPr sz="4000">
                <a:solidFill>
                  <a:schemeClr val="dk2"/>
                </a:solidFill>
              </a:defRPr>
            </a:lvl6pPr>
            <a:lvl7pPr lvl="6" algn="r" rtl="0">
              <a:buNone/>
              <a:defRPr sz="4000">
                <a:solidFill>
                  <a:schemeClr val="dk2"/>
                </a:solidFill>
              </a:defRPr>
            </a:lvl7pPr>
            <a:lvl8pPr lvl="7" algn="r" rtl="0">
              <a:buNone/>
              <a:defRPr sz="4000">
                <a:solidFill>
                  <a:schemeClr val="dk2"/>
                </a:solidFill>
              </a:defRPr>
            </a:lvl8pPr>
            <a:lvl9pPr lvl="8" algn="r" rtl="0">
              <a:buNone/>
              <a:defRPr sz="4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30"/>
          <p:cNvSpPr txBox="1">
            <a:spLocks/>
          </p:cNvSpPr>
          <p:nvPr/>
        </p:nvSpPr>
        <p:spPr>
          <a:xfrm>
            <a:off x="6336125" y="4389100"/>
            <a:ext cx="23903700" cy="125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2000" dirty="0">
                <a:latin typeface="Nanum Gothic" charset="-127"/>
                <a:ea typeface="Nanum Gothic" charset="-127"/>
                <a:cs typeface="Nanum Gothic" charset="-127"/>
              </a:rPr>
              <a:t>Skip-Gram with </a:t>
            </a:r>
          </a:p>
          <a:p>
            <a:pPr algn="ctr"/>
            <a:r>
              <a:rPr lang="en-US" altLang="ko-KR" sz="12000" dirty="0">
                <a:latin typeface="Nanum Gothic" charset="-127"/>
                <a:ea typeface="Nanum Gothic" charset="-127"/>
                <a:cs typeface="Nanum Gothic" charset="-127"/>
              </a:rPr>
              <a:t>Negative Sampling</a:t>
            </a:r>
            <a:endParaRPr lang="ko-KR" altLang="en-US" sz="1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Model Update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/>
              <p:nvPr/>
            </p:nvSpPr>
            <p:spPr>
              <a:xfrm>
                <a:off x="2805235" y="9988061"/>
                <a:ext cx="9078511" cy="210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𝑜𝑙𝑑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235" y="9988061"/>
                <a:ext cx="9078511" cy="2106731"/>
              </a:xfrm>
              <a:prstGeom prst="rect">
                <a:avLst/>
              </a:prstGeom>
              <a:blipFill>
                <a:blip r:embed="rId3"/>
                <a:stretch>
                  <a:fillRect l="-559" t="-599" r="-1257" b="-14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/>
              <p:nvPr/>
            </p:nvSpPr>
            <p:spPr>
              <a:xfrm>
                <a:off x="2750501" y="7694163"/>
                <a:ext cx="11480900" cy="2293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𝑜𝑙𝑑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501" y="7694163"/>
                <a:ext cx="11480900" cy="2293898"/>
              </a:xfrm>
              <a:prstGeom prst="rect">
                <a:avLst/>
              </a:prstGeom>
              <a:blipFill>
                <a:blip r:embed="rId4"/>
                <a:stretch>
                  <a:fillRect l="-331" t="-552" b="-1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문제점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모델을 학습하려면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확률을 반드시 구해야 한다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/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blipFill>
                <a:blip r:embed="rId3"/>
                <a:stretch>
                  <a:fillRect l="-1834" t="-1099" r="-772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7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문제점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모델을 학습하려면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확률을 반드시 구해야 한다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그런데 단어 수가 많아서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보통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만개 이상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계산량이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너무 크다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/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blipFill>
                <a:blip r:embed="rId3"/>
                <a:stretch>
                  <a:fillRect l="-1834" t="-1099" r="-772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08CC18-1F4B-9943-BD40-0C6F9D43AA57}"/>
                  </a:ext>
                </a:extLst>
              </p:cNvPr>
              <p:cNvSpPr txBox="1"/>
              <p:nvPr/>
            </p:nvSpPr>
            <p:spPr>
              <a:xfrm>
                <a:off x="2641600" y="14613846"/>
                <a:ext cx="21875669" cy="230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ko-KR" sz="7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7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7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m:rPr>
                              <m:sty m:val="p"/>
                            </m:rPr>
                            <a:rPr kumimoji="1" lang="en-US" altLang="ko-KR" sz="7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100000</m:t>
                              </m:r>
                            </m:sub>
                          </m:s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08CC18-1F4B-9943-BD40-0C6F9D43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4613846"/>
                <a:ext cx="21875669" cy="2306914"/>
              </a:xfrm>
              <a:prstGeom prst="rect">
                <a:avLst/>
              </a:prstGeom>
              <a:blipFill>
                <a:blip r:embed="rId4"/>
                <a:stretch>
                  <a:fillRect l="-871" t="-6593" r="-871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73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대신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시그모이드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(sigmoid)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써보자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8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대신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시그모이드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(sigmoid)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써보자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시그모이드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0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65;p26"/>
              <p:cNvSpPr txBox="1">
                <a:spLocks/>
              </p:cNvSpPr>
              <p:nvPr/>
            </p:nvSpPr>
            <p:spPr>
              <a:xfrm>
                <a:off x="1735224" y="5600625"/>
                <a:ext cx="30624375" cy="9385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Clr>
                    <a:schemeClr val="dk1"/>
                  </a:buClr>
                  <a:buSzPts val="1100"/>
                </a:pPr>
                <a:r>
                  <a:rPr lang="ko-KR" altLang="en-US" sz="7200" b="1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해결책</a:t>
                </a:r>
                <a:endParaRPr lang="en-US" altLang="ko-KR" sz="7200" b="1" dirty="0">
                  <a:solidFill>
                    <a:schemeClr val="tx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소프트맥스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대신 </a:t>
                </a: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시그모이드</a:t>
                </a:r>
                <a:r>
                  <a:rPr lang="en-US" altLang="ko-KR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(sigmoid)</a:t>
                </a: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를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써보자</a:t>
                </a:r>
                <a:r>
                  <a:rPr lang="en-US" altLang="ko-KR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!</a:t>
                </a: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시그모이드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en-US" altLang="ko-KR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: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7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 Gothic" charset="-127"/>
                        <a:cs typeface="Nanum Gothic" charset="-127"/>
                      </a:rPr>
                      <m:t>𝜎</m:t>
                    </m:r>
                    <m:d>
                      <m:dPr>
                        <m:ctrlP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  <a:cs typeface="Nanum Gothic" charset="-127"/>
                          </a:rPr>
                        </m:ctrlPr>
                      </m:dPr>
                      <m:e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  <a:cs typeface="Nanum Gothic" charset="-127"/>
                          </a:rPr>
                          <m:t>𝑥</m:t>
                        </m:r>
                      </m:e>
                    </m:d>
                    <m:r>
                      <a:rPr lang="en-US" altLang="ko-KR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 Gothic" charset="-127"/>
                        <a:cs typeface="Nanum Gothic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</m:ctrlPr>
                      </m:fPr>
                      <m:num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ko-KR" sz="7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exp</m:t>
                        </m:r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⁡(−</m:t>
                        </m:r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𝑥</m:t>
                        </m:r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))</m:t>
                        </m:r>
                      </m:den>
                    </m:f>
                  </m:oMath>
                </a14:m>
                <a:endParaRPr lang="en-US" altLang="ko-KR" sz="7200" dirty="0">
                  <a:solidFill>
                    <a:srgbClr val="C00000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mc:Choice>
        <mc:Fallback>
          <p:sp>
            <p:nvSpPr>
              <p:cNvPr id="6" name="Google Shape;165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24" y="5600625"/>
                <a:ext cx="30624375" cy="9385200"/>
              </a:xfrm>
              <a:prstGeom prst="rect">
                <a:avLst/>
              </a:prstGeom>
              <a:blipFill>
                <a:blip r:embed="rId3"/>
                <a:stretch>
                  <a:fillRect l="-1783" t="-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372479C-E7A4-1242-B082-344F8DF36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79"/>
          <a:stretch/>
        </p:blipFill>
        <p:spPr>
          <a:xfrm>
            <a:off x="2934306" y="9067800"/>
            <a:ext cx="10934093" cy="84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6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단어를 넣어서 문맥 단어를 맞춘다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mutinomial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classification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문맥 단어 쌍이 실제 등장하는지 여부를 맞춘다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6367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문맥 단어 쌍이 실제 등장하는지 여부를 맞춘다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binary classification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68183-0707-1945-B12B-005BA015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21" y="8255000"/>
            <a:ext cx="22123179" cy="103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학습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포지티브 쌍은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내적값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상향 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코사인 유사도 높아짐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480F1-AC86-D24D-B4C2-FAB49BBA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40" y="8763000"/>
            <a:ext cx="1687576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학습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네거티브 쌍은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내적값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하향 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코사인 유사도 낮아짐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58C2E4-3233-C64D-94CC-6B13F34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8775700"/>
            <a:ext cx="1805178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9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B9D70-52C4-C946-A8D4-F64A5A316058}"/>
              </a:ext>
            </a:extLst>
          </p:cNvPr>
          <p:cNvSpPr/>
          <p:nvPr/>
        </p:nvSpPr>
        <p:spPr>
          <a:xfrm>
            <a:off x="3616203" y="9092896"/>
            <a:ext cx="14999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개울가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에서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속옷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빨래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하는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남녀 가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B9D70-52C4-C946-A8D4-F64A5A316058}"/>
              </a:ext>
            </a:extLst>
          </p:cNvPr>
          <p:cNvSpPr/>
          <p:nvPr/>
        </p:nvSpPr>
        <p:spPr>
          <a:xfrm>
            <a:off x="3616203" y="9092896"/>
            <a:ext cx="14999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개울가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에서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속옷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빨래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하는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남녀 가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EFE0E9-A98B-8340-A601-4185F247F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49472"/>
              </p:ext>
            </p:extLst>
          </p:nvPr>
        </p:nvGraphicFramePr>
        <p:xfrm>
          <a:off x="3835400" y="10940696"/>
          <a:ext cx="13792200" cy="568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96100">
                  <a:extLst>
                    <a:ext uri="{9D8B030D-6E8A-4147-A177-3AD203B41FA5}">
                      <a16:colId xmlns:a16="http://schemas.microsoft.com/office/drawing/2014/main" val="1189119892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4287203194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타겟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입력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문맥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출력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69972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에서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0407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속옷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13319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를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20461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하는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4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B9D70-52C4-C946-A8D4-F64A5A316058}"/>
              </a:ext>
            </a:extLst>
          </p:cNvPr>
          <p:cNvSpPr/>
          <p:nvPr/>
        </p:nvSpPr>
        <p:spPr>
          <a:xfrm>
            <a:off x="3616203" y="9092896"/>
            <a:ext cx="14999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개울가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에서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속옷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빨래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하는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남녀 가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EFE0E9-A98B-8340-A601-4185F247F937}"/>
              </a:ext>
            </a:extLst>
          </p:cNvPr>
          <p:cNvGraphicFramePr>
            <a:graphicFrameLocks noGrp="1"/>
          </p:cNvGraphicFramePr>
          <p:nvPr/>
        </p:nvGraphicFramePr>
        <p:xfrm>
          <a:off x="3835400" y="10940696"/>
          <a:ext cx="13792200" cy="568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96100">
                  <a:extLst>
                    <a:ext uri="{9D8B030D-6E8A-4147-A177-3AD203B41FA5}">
                      <a16:colId xmlns:a16="http://schemas.microsoft.com/office/drawing/2014/main" val="1189119892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4287203194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타겟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입력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문맥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출력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69972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에서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0407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속옷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13319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를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20461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하는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43807"/>
                  </a:ext>
                </a:extLst>
              </a:tr>
            </a:tbl>
          </a:graphicData>
        </a:graphic>
      </p:graphicFrame>
      <p:sp>
        <p:nvSpPr>
          <p:cNvPr id="7" name="Google Shape;165;p26">
            <a:extLst>
              <a:ext uri="{FF2B5EF4-FFF2-40B4-BE49-F238E27FC236}">
                <a16:creationId xmlns:a16="http://schemas.microsoft.com/office/drawing/2014/main" id="{C45A5F04-B3F3-9944-8213-283B323E6D72}"/>
              </a:ext>
            </a:extLst>
          </p:cNvPr>
          <p:cNvSpPr txBox="1">
            <a:spLocks/>
          </p:cNvSpPr>
          <p:nvPr/>
        </p:nvSpPr>
        <p:spPr>
          <a:xfrm>
            <a:off x="3835400" y="17277767"/>
            <a:ext cx="31856680" cy="169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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단어를 입력하면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|V|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차원의 확률 벡터를 </a:t>
            </a:r>
            <a:r>
              <a:rPr lang="ko-KR" altLang="en-US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리턴하는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뉴럴넷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41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parameters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66A309-B423-0647-8133-09B597588F79}"/>
              </a:ext>
            </a:extLst>
          </p:cNvPr>
          <p:cNvSpPr/>
          <p:nvPr/>
        </p:nvSpPr>
        <p:spPr>
          <a:xfrm>
            <a:off x="4775200" y="8940800"/>
            <a:ext cx="4673600" cy="7391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U</a:t>
            </a:r>
          </a:p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타겟 단어</a:t>
            </a:r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73188-88F4-584E-BB4A-2AE74039984F}"/>
              </a:ext>
            </a:extLst>
          </p:cNvPr>
          <p:cNvSpPr/>
          <p:nvPr/>
        </p:nvSpPr>
        <p:spPr>
          <a:xfrm>
            <a:off x="12488776" y="8940800"/>
            <a:ext cx="8059824" cy="3479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</a:t>
            </a:r>
          </a:p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문맥 단어</a:t>
            </a:r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E1F7E-5FC9-F34D-9BD5-CCB7DB5276FC}"/>
                  </a:ext>
                </a:extLst>
              </p:cNvPr>
              <p:cNvSpPr txBox="1"/>
              <p:nvPr/>
            </p:nvSpPr>
            <p:spPr>
              <a:xfrm>
                <a:off x="3022600" y="11866602"/>
                <a:ext cx="144635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E1F7E-5FC9-F34D-9BD5-CCB7DB52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11866602"/>
                <a:ext cx="1446358" cy="1107996"/>
              </a:xfrm>
              <a:prstGeom prst="rect">
                <a:avLst/>
              </a:prstGeom>
              <a:blipFill>
                <a:blip r:embed="rId3"/>
                <a:stretch>
                  <a:fillRect l="-18261" r="-18261" b="-33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7BFD6-4C3D-9642-93DB-2178B2FD1B30}"/>
                  </a:ext>
                </a:extLst>
              </p:cNvPr>
              <p:cNvSpPr txBox="1"/>
              <p:nvPr/>
            </p:nvSpPr>
            <p:spPr>
              <a:xfrm>
                <a:off x="6701407" y="7609004"/>
                <a:ext cx="82118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7BFD6-4C3D-9642-93DB-2178B2FD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407" y="7609004"/>
                <a:ext cx="821186" cy="1107996"/>
              </a:xfrm>
              <a:prstGeom prst="rect">
                <a:avLst/>
              </a:prstGeom>
              <a:blipFill>
                <a:blip r:embed="rId4"/>
                <a:stretch>
                  <a:fillRect l="-25000" r="-2031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5BA388-B9C0-3C43-A4E0-6BD8090E77D4}"/>
                  </a:ext>
                </a:extLst>
              </p:cNvPr>
              <p:cNvSpPr txBox="1"/>
              <p:nvPr/>
            </p:nvSpPr>
            <p:spPr>
              <a:xfrm>
                <a:off x="20781695" y="10126702"/>
                <a:ext cx="82118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5BA388-B9C0-3C43-A4E0-6BD8090E7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695" y="10126702"/>
                <a:ext cx="821186" cy="1107996"/>
              </a:xfrm>
              <a:prstGeom prst="rect">
                <a:avLst/>
              </a:prstGeom>
              <a:blipFill>
                <a:blip r:embed="rId5"/>
                <a:stretch>
                  <a:fillRect l="-22727" r="-19697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136A9-4EB4-FF4F-8487-2DBE83C9F05A}"/>
                  </a:ext>
                </a:extLst>
              </p:cNvPr>
              <p:cNvSpPr txBox="1"/>
              <p:nvPr/>
            </p:nvSpPr>
            <p:spPr>
              <a:xfrm>
                <a:off x="15795509" y="7613804"/>
                <a:ext cx="144635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136A9-4EB4-FF4F-8487-2DBE83C9F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509" y="7613804"/>
                <a:ext cx="1446358" cy="1107996"/>
              </a:xfrm>
              <a:prstGeom prst="rect">
                <a:avLst/>
              </a:prstGeom>
              <a:blipFill>
                <a:blip r:embed="rId6"/>
                <a:stretch>
                  <a:fillRect l="-19130" r="-19130" b="-34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6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Model As DAG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/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/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/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B75198BC-36E4-474C-9DFC-EE30F80E1E7B}"/>
              </a:ext>
            </a:extLst>
          </p:cNvPr>
          <p:cNvSpPr/>
          <p:nvPr/>
        </p:nvSpPr>
        <p:spPr>
          <a:xfrm>
            <a:off x="14410344" y="8651391"/>
            <a:ext cx="5324648" cy="4912210"/>
          </a:xfrm>
          <a:prstGeom prst="ellipse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Softmax</a:t>
            </a:r>
            <a:endParaRPr kumimoji="1" lang="en-US" altLang="ko-KR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 loss</a:t>
            </a:r>
            <a:endParaRPr kumimoji="1" lang="ko-KR" altLang="en-US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FFA643-B744-C443-81A1-C7A55DF3936E}"/>
              </a:ext>
            </a:extLst>
          </p:cNvPr>
          <p:cNvCxnSpPr>
            <a:stCxn id="3" idx="3"/>
          </p:cNvCxnSpPr>
          <p:nvPr/>
        </p:nvCxnSpPr>
        <p:spPr>
          <a:xfrm>
            <a:off x="6731000" y="9372600"/>
            <a:ext cx="2912976" cy="1741207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F37FA2-270A-7D47-BD60-A0A8FB84924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731000" y="11113808"/>
            <a:ext cx="2912976" cy="1999055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1B2B86-8951-AF42-8EE0-B19A3FE5DFC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826240" y="11107496"/>
            <a:ext cx="2584104" cy="631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DAE1FE-7F9E-824F-925A-5759A5725A01}"/>
              </a:ext>
            </a:extLst>
          </p:cNvPr>
          <p:cNvSpPr/>
          <p:nvPr/>
        </p:nvSpPr>
        <p:spPr>
          <a:xfrm>
            <a:off x="12013912" y="9857534"/>
            <a:ext cx="20842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logit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410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Model As DAG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/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/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/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B75198BC-36E4-474C-9DFC-EE30F80E1E7B}"/>
              </a:ext>
            </a:extLst>
          </p:cNvPr>
          <p:cNvSpPr/>
          <p:nvPr/>
        </p:nvSpPr>
        <p:spPr>
          <a:xfrm>
            <a:off x="14410344" y="8651391"/>
            <a:ext cx="5324648" cy="4912210"/>
          </a:xfrm>
          <a:prstGeom prst="ellipse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Softmax</a:t>
            </a:r>
            <a:endParaRPr kumimoji="1" lang="en-US" altLang="ko-KR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 loss</a:t>
            </a:r>
            <a:endParaRPr kumimoji="1" lang="ko-KR" altLang="en-US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FFA643-B744-C443-81A1-C7A55DF3936E}"/>
              </a:ext>
            </a:extLst>
          </p:cNvPr>
          <p:cNvCxnSpPr>
            <a:cxnSpLocks/>
          </p:cNvCxnSpPr>
          <p:nvPr/>
        </p:nvCxnSpPr>
        <p:spPr>
          <a:xfrm>
            <a:off x="6794356" y="9116643"/>
            <a:ext cx="2912976" cy="1741207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F37FA2-270A-7D47-BD60-A0A8FB84924A}"/>
              </a:ext>
            </a:extLst>
          </p:cNvPr>
          <p:cNvCxnSpPr>
            <a:cxnSpLocks/>
          </p:cNvCxnSpPr>
          <p:nvPr/>
        </p:nvCxnSpPr>
        <p:spPr>
          <a:xfrm flipV="1">
            <a:off x="6731000" y="11230617"/>
            <a:ext cx="2912976" cy="1999055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1B2B86-8951-AF42-8EE0-B19A3FE5DFC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826240" y="11107496"/>
            <a:ext cx="2584104" cy="631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DAE1FE-7F9E-824F-925A-5759A5725A01}"/>
              </a:ext>
            </a:extLst>
          </p:cNvPr>
          <p:cNvSpPr/>
          <p:nvPr/>
        </p:nvSpPr>
        <p:spPr>
          <a:xfrm>
            <a:off x="12013912" y="9857534"/>
            <a:ext cx="20842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logit</a:t>
            </a:r>
            <a:endParaRPr lang="ko-KR" altLang="en-US" sz="7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EF1492-6C06-924B-A64C-47CA154D3E04}"/>
              </a:ext>
            </a:extLst>
          </p:cNvPr>
          <p:cNvCxnSpPr>
            <a:cxnSpLocks/>
          </p:cNvCxnSpPr>
          <p:nvPr/>
        </p:nvCxnSpPr>
        <p:spPr>
          <a:xfrm flipV="1">
            <a:off x="11826240" y="11445952"/>
            <a:ext cx="2584104" cy="6312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DFB54D-6EF9-9D43-BD51-36E5977B5660}"/>
              </a:ext>
            </a:extLst>
          </p:cNvPr>
          <p:cNvCxnSpPr/>
          <p:nvPr/>
        </p:nvCxnSpPr>
        <p:spPr>
          <a:xfrm>
            <a:off x="6662824" y="9422621"/>
            <a:ext cx="2912976" cy="1741207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57A636-7F01-DB46-B42E-65868B60B21B}"/>
              </a:ext>
            </a:extLst>
          </p:cNvPr>
          <p:cNvCxnSpPr>
            <a:cxnSpLocks/>
          </p:cNvCxnSpPr>
          <p:nvPr/>
        </p:nvCxnSpPr>
        <p:spPr>
          <a:xfrm flipV="1">
            <a:off x="6824836" y="11564546"/>
            <a:ext cx="2912976" cy="1999055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/>
              <p:nvPr/>
            </p:nvSpPr>
            <p:spPr>
              <a:xfrm>
                <a:off x="12306608" y="11710122"/>
                <a:ext cx="2797369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608" y="11710122"/>
                <a:ext cx="2797369" cy="2301079"/>
              </a:xfrm>
              <a:prstGeom prst="rect">
                <a:avLst/>
              </a:prstGeom>
              <a:blipFill>
                <a:blip r:embed="rId6"/>
                <a:stretch>
                  <a:fillRect l="-9955" t="-549" r="-9502" b="-18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/>
              <p:nvPr/>
            </p:nvSpPr>
            <p:spPr>
              <a:xfrm>
                <a:off x="6720627" y="13296461"/>
                <a:ext cx="5492145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7" y="13296461"/>
                <a:ext cx="5492145" cy="2301079"/>
              </a:xfrm>
              <a:prstGeom prst="rect">
                <a:avLst/>
              </a:prstGeom>
              <a:blipFill>
                <a:blip r:embed="rId7"/>
                <a:stretch>
                  <a:fillRect l="-4839" t="-2747" r="-4378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/>
              <p:nvPr/>
            </p:nvSpPr>
            <p:spPr>
              <a:xfrm>
                <a:off x="7551158" y="7085341"/>
                <a:ext cx="5492145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58" y="7085341"/>
                <a:ext cx="5492145" cy="2301079"/>
              </a:xfrm>
              <a:prstGeom prst="rect">
                <a:avLst/>
              </a:prstGeom>
              <a:blipFill>
                <a:blip r:embed="rId8"/>
                <a:stretch>
                  <a:fillRect l="-4850" t="-2747" r="-4388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Gradients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/>
              <p:nvPr/>
            </p:nvSpPr>
            <p:spPr>
              <a:xfrm>
                <a:off x="2890828" y="7889822"/>
                <a:ext cx="13151742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28" y="7889822"/>
                <a:ext cx="13151742" cy="2301079"/>
              </a:xfrm>
              <a:prstGeom prst="rect">
                <a:avLst/>
              </a:prstGeom>
              <a:blipFill>
                <a:blip r:embed="rId3"/>
                <a:stretch>
                  <a:fillRect l="-1932" t="-549" r="-773" b="-18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/>
              <p:nvPr/>
            </p:nvSpPr>
            <p:spPr>
              <a:xfrm>
                <a:off x="2750501" y="13716997"/>
                <a:ext cx="12896864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501" y="13716997"/>
                <a:ext cx="12896864" cy="2301079"/>
              </a:xfrm>
              <a:prstGeom prst="rect">
                <a:avLst/>
              </a:prstGeom>
              <a:blipFill>
                <a:blip r:embed="rId4"/>
                <a:stretch>
                  <a:fillRect t="-3315" b="-18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/>
              <p:nvPr/>
            </p:nvSpPr>
            <p:spPr>
              <a:xfrm>
                <a:off x="2890828" y="10620243"/>
                <a:ext cx="12616211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28" y="10620243"/>
                <a:ext cx="12616211" cy="2301079"/>
              </a:xfrm>
              <a:prstGeom prst="rect">
                <a:avLst/>
              </a:prstGeom>
              <a:blipFill>
                <a:blip r:embed="rId5"/>
                <a:stretch>
                  <a:fillRect l="-1208" t="-2747" r="-705" b="-18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B696DB-9016-9A45-B582-851C178A08FD}"/>
                  </a:ext>
                </a:extLst>
              </p:cNvPr>
              <p:cNvSpPr txBox="1"/>
              <p:nvPr/>
            </p:nvSpPr>
            <p:spPr>
              <a:xfrm>
                <a:off x="22032268" y="10697956"/>
                <a:ext cx="5646674" cy="110799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B696DB-9016-9A45-B582-851C178A0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268" y="10697956"/>
                <a:ext cx="5646674" cy="1107996"/>
              </a:xfrm>
              <a:prstGeom prst="rect">
                <a:avLst/>
              </a:prstGeom>
              <a:blipFill>
                <a:blip r:embed="rId6"/>
                <a:stretch>
                  <a:fillRect l="-4709" r="-2018" b="-333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714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397</Words>
  <Application>Microsoft Macintosh PowerPoint</Application>
  <PresentationFormat>사용자 지정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Nanum Gothic</vt:lpstr>
      <vt:lpstr>Noto Sans KR Light</vt:lpstr>
      <vt:lpstr>Roboto</vt:lpstr>
      <vt:lpstr>Roboto Light</vt:lpstr>
      <vt:lpstr>Arial</vt:lpstr>
      <vt:lpstr>Cambria Math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105</cp:revision>
  <dcterms:modified xsi:type="dcterms:W3CDTF">2019-11-09T09:49:35Z</dcterms:modified>
</cp:coreProperties>
</file>