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318" r:id="rId2"/>
    <p:sldId id="272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</p:sldIdLst>
  <p:sldSz cx="36576000" cy="2057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/>
    <p:restoredTop sz="94728"/>
  </p:normalViewPr>
  <p:slideViewPr>
    <p:cSldViewPr snapToGrid="0">
      <p:cViewPr varScale="1">
        <p:scale>
          <a:sx n="50" d="100"/>
          <a:sy n="50" d="100"/>
        </p:scale>
        <p:origin x="600" y="168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540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385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297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11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132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683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55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554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317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93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3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3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3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41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99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572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82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81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be167e0f_0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3be167e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8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466000" y="2222400"/>
            <a:ext cx="314232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Font typeface="Roboto Light"/>
              <a:buNone/>
              <a:defRPr sz="96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3889831" y="18652867"/>
            <a:ext cx="2194800" cy="1574400"/>
          </a:xfrm>
          <a:prstGeom prst="rect">
            <a:avLst/>
          </a:prstGeom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2466000" y="5767400"/>
            <a:ext cx="273576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7200"/>
              <a:buFont typeface="Roboto Light"/>
              <a:buNone/>
              <a:defRPr sz="7200">
                <a:solidFill>
                  <a:srgbClr val="424242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Noto Sans KR Light" panose="020B0300000000000000" pitchFamily="34" charset="-127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600"/>
              <a:buNone/>
              <a:defRPr sz="9600">
                <a:solidFill>
                  <a:srgbClr val="42424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Presentation Title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6800" y="1780100"/>
            <a:ext cx="340824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 Light"/>
              <a:buNone/>
              <a:defRPr sz="1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6800" y="4609900"/>
            <a:ext cx="34082400" cy="13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t" anchorCtr="0">
            <a:noAutofit/>
          </a:bodyPr>
          <a:lstStyle>
            <a:lvl1pPr marL="457200" lvl="0" indent="-685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1pPr>
            <a:lvl2pPr marL="914400" lvl="1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2pPr>
            <a:lvl3pPr marL="1371600" lvl="2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3pPr>
            <a:lvl4pPr marL="1828800" lvl="3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4pPr>
            <a:lvl5pPr marL="2286000" lvl="4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5pPr>
            <a:lvl6pPr marL="2743200" lvl="5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6pPr>
            <a:lvl7pPr marL="3200400" lvl="6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●"/>
              <a:defRPr sz="5600">
                <a:solidFill>
                  <a:schemeClr val="dk2"/>
                </a:solidFill>
              </a:defRPr>
            </a:lvl7pPr>
            <a:lvl8pPr marL="3657600" lvl="7" indent="-584200">
              <a:lnSpc>
                <a:spcPct val="115000"/>
              </a:lnSpc>
              <a:spcBef>
                <a:spcPts val="6400"/>
              </a:spcBef>
              <a:spcAft>
                <a:spcPts val="0"/>
              </a:spcAft>
              <a:buClr>
                <a:schemeClr val="dk2"/>
              </a:buClr>
              <a:buSzPts val="5600"/>
              <a:buChar char="○"/>
              <a:defRPr sz="5600">
                <a:solidFill>
                  <a:schemeClr val="dk2"/>
                </a:solidFill>
              </a:defRPr>
            </a:lvl8pPr>
            <a:lvl9pPr marL="4114800" lvl="8" indent="-584200">
              <a:lnSpc>
                <a:spcPct val="115000"/>
              </a:lnSpc>
              <a:spcBef>
                <a:spcPts val="6400"/>
              </a:spcBef>
              <a:spcAft>
                <a:spcPts val="6400"/>
              </a:spcAft>
              <a:buClr>
                <a:schemeClr val="dk2"/>
              </a:buClr>
              <a:buSzPts val="5600"/>
              <a:buChar char="■"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4499431" y="19262467"/>
            <a:ext cx="21948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00" tIns="365700" rIns="365700" bIns="365700" anchor="ctr" anchorCtr="0">
            <a:noAutofit/>
          </a:bodyPr>
          <a:lstStyle>
            <a:lvl1pPr lvl="0" algn="r" rtl="0"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buNone/>
              <a:defRPr sz="4000">
                <a:solidFill>
                  <a:schemeClr val="dk2"/>
                </a:solidFill>
              </a:defRPr>
            </a:lvl2pPr>
            <a:lvl3pPr lvl="2" algn="r" rtl="0">
              <a:buNone/>
              <a:defRPr sz="4000">
                <a:solidFill>
                  <a:schemeClr val="dk2"/>
                </a:solidFill>
              </a:defRPr>
            </a:lvl3pPr>
            <a:lvl4pPr lvl="3" algn="r" rtl="0">
              <a:buNone/>
              <a:defRPr sz="4000">
                <a:solidFill>
                  <a:schemeClr val="dk2"/>
                </a:solidFill>
              </a:defRPr>
            </a:lvl4pPr>
            <a:lvl5pPr lvl="4" algn="r" rtl="0">
              <a:buNone/>
              <a:defRPr sz="4000">
                <a:solidFill>
                  <a:schemeClr val="dk2"/>
                </a:solidFill>
              </a:defRPr>
            </a:lvl5pPr>
            <a:lvl6pPr lvl="5" algn="r" rtl="0">
              <a:buNone/>
              <a:defRPr sz="4000">
                <a:solidFill>
                  <a:schemeClr val="dk2"/>
                </a:solidFill>
              </a:defRPr>
            </a:lvl6pPr>
            <a:lvl7pPr lvl="6" algn="r" rtl="0">
              <a:buNone/>
              <a:defRPr sz="4000">
                <a:solidFill>
                  <a:schemeClr val="dk2"/>
                </a:solidFill>
              </a:defRPr>
            </a:lvl7pPr>
            <a:lvl8pPr lvl="7" algn="r" rtl="0">
              <a:buNone/>
              <a:defRPr sz="4000">
                <a:solidFill>
                  <a:schemeClr val="dk2"/>
                </a:solidFill>
              </a:defRPr>
            </a:lvl8pPr>
            <a:lvl9pPr lvl="8" algn="r" rtl="0">
              <a:buNone/>
              <a:defRPr sz="4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30"/>
          <p:cNvSpPr txBox="1">
            <a:spLocks/>
          </p:cNvSpPr>
          <p:nvPr/>
        </p:nvSpPr>
        <p:spPr>
          <a:xfrm>
            <a:off x="6336125" y="4389100"/>
            <a:ext cx="23903700" cy="125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20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12000" dirty="0" err="1">
                <a:latin typeface="Nanum Gothic" charset="-127"/>
                <a:ea typeface="Nanum Gothic" charset="-127"/>
                <a:cs typeface="Nanum Gothic" charset="-127"/>
              </a:rPr>
              <a:t>임베딩으로</a:t>
            </a:r>
            <a:endParaRPr lang="en-US" altLang="ko-KR" sz="1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ko-KR" altLang="en-US" sz="12000" dirty="0">
                <a:latin typeface="Nanum Gothic" charset="-127"/>
                <a:ea typeface="Nanum Gothic" charset="-127"/>
                <a:cs typeface="Nanum Gothic" charset="-127"/>
              </a:rPr>
              <a:t>문서 분류하기</a:t>
            </a:r>
            <a:r>
              <a:rPr lang="en-US" altLang="ko-KR" sz="120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1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5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73567"/>
              </p:ext>
            </p:extLst>
          </p:nvPr>
        </p:nvGraphicFramePr>
        <p:xfrm>
          <a:off x="2438400" y="11790680"/>
          <a:ext cx="24384000" cy="3700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1.5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95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그런데 쿼리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단어들마다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거리가 들쭉날쭉하다 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1790680"/>
          <a:ext cx="24384000" cy="3700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1.5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그런데 쿼리 </a:t>
            </a:r>
            <a:r>
              <a:rPr lang="ko-KR" altLang="en-US" sz="7200" dirty="0" err="1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단어들마다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거리가 들쭉날쭉하다 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정규화</a:t>
            </a:r>
            <a:r>
              <a:rPr lang="en-US" altLang="ko-KR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(normalization)</a:t>
            </a:r>
            <a:r>
              <a:rPr lang="ko-KR" altLang="en-US" sz="7200" dirty="0">
                <a:solidFill>
                  <a:schemeClr val="tx1"/>
                </a:solidFill>
                <a:latin typeface="Nanum Gothic" charset="-127"/>
                <a:ea typeface="Nanum Gothic" charset="-127"/>
                <a:cs typeface="Nanum Gothic" charset="-127"/>
              </a:rPr>
              <a:t> 시행 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80783"/>
              </p:ext>
            </p:extLst>
          </p:nvPr>
        </p:nvGraphicFramePr>
        <p:xfrm>
          <a:off x="2438400" y="11790680"/>
          <a:ext cx="24384000" cy="3700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0.94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0.86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1.00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0.13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5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정규화 방법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벡터 간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유클리디언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거리를 정규분포로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lang="en-US" altLang="ko-KR" sz="7200" dirty="0">
              <a:solidFill>
                <a:schemeClr val="tx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8B45D-9F88-274F-82CC-A7BDD5514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06" b="50174"/>
          <a:stretch/>
        </p:blipFill>
        <p:spPr>
          <a:xfrm>
            <a:off x="2968437" y="8571379"/>
            <a:ext cx="13999677" cy="10254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17EE1B-6A05-E449-AE61-F66A8EFC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1327" y="9322174"/>
            <a:ext cx="10050037" cy="35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4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50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8A9AF8-00D6-A940-941E-1527D6E184BC}"/>
              </a:ext>
            </a:extLst>
          </p:cNvPr>
          <p:cNvSpPr/>
          <p:nvPr/>
        </p:nvSpPr>
        <p:spPr>
          <a:xfrm>
            <a:off x="4045415" y="9092896"/>
            <a:ext cx="11020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발열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LTE 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폰 의 숙명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ㅠㅠ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48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8A9AF8-00D6-A940-941E-1527D6E184BC}"/>
              </a:ext>
            </a:extLst>
          </p:cNvPr>
          <p:cNvSpPr/>
          <p:nvPr/>
        </p:nvSpPr>
        <p:spPr>
          <a:xfrm>
            <a:off x="4045415" y="9092896"/>
            <a:ext cx="110209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발열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LTE 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폰 의 숙명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ㅠㅠ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8CBED-655C-C448-A932-EF2899C856F9}"/>
              </a:ext>
            </a:extLst>
          </p:cNvPr>
          <p:cNvSpPr/>
          <p:nvPr/>
        </p:nvSpPr>
        <p:spPr>
          <a:xfrm>
            <a:off x="4045414" y="10635933"/>
            <a:ext cx="163028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-KR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0.9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+0.1+0.01+0.01+0.02+0.03+0.01</a:t>
            </a:r>
          </a:p>
        </p:txBody>
      </p:sp>
    </p:spTree>
    <p:extLst>
      <p:ext uri="{BB962C8B-B14F-4D97-AF65-F5344CB8AC3E}">
        <p14:creationId xmlns:p14="http://schemas.microsoft.com/office/powerpoint/2010/main" val="186323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조금 더 스마트하게 할 수 있는 방법은 없을까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596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가중치 행렬로 </a:t>
            </a:r>
            <a:r>
              <a:rPr lang="ko-KR" altLang="en-US" sz="7200" b="1" dirty="0" err="1">
                <a:latin typeface="Nanum Gothic" charset="-127"/>
                <a:ea typeface="Nanum Gothic" charset="-127"/>
                <a:cs typeface="Nanum Gothic" charset="-127"/>
              </a:rPr>
              <a:t>문장별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 스코어 구하기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조금 더 스마트하게 할 수 있는 방법은 없을까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Document-Term Matrix</a:t>
            </a: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와 내적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74818D-B782-7443-A2B1-03752B4E2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1689"/>
              </p:ext>
            </p:extLst>
          </p:nvPr>
        </p:nvGraphicFramePr>
        <p:xfrm>
          <a:off x="2330823" y="11207625"/>
          <a:ext cx="16764000" cy="246684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숙명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0.9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0.02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0.001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008FF47-1126-3B44-B429-1C186D764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87749"/>
              </p:ext>
            </p:extLst>
          </p:nvPr>
        </p:nvGraphicFramePr>
        <p:xfrm>
          <a:off x="23058828" y="8572411"/>
          <a:ext cx="6866966" cy="77372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33483">
                  <a:extLst>
                    <a:ext uri="{9D8B030D-6E8A-4147-A177-3AD203B41FA5}">
                      <a16:colId xmlns:a16="http://schemas.microsoft.com/office/drawing/2014/main" val="730326547"/>
                    </a:ext>
                  </a:extLst>
                </a:gridCol>
                <a:gridCol w="3433483">
                  <a:extLst>
                    <a:ext uri="{9D8B030D-6E8A-4147-A177-3AD203B41FA5}">
                      <a16:colId xmlns:a16="http://schemas.microsoft.com/office/drawing/2014/main" val="2440519798"/>
                    </a:ext>
                  </a:extLst>
                </a:gridCol>
              </a:tblGrid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63078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34240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07700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…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74000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숙명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77224"/>
                  </a:ext>
                </a:extLst>
              </a:tr>
              <a:tr h="1289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349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B6B21-8DBF-ED4B-894A-C8757FA78EAF}"/>
                  </a:ext>
                </a:extLst>
              </p:cNvPr>
              <p:cNvSpPr txBox="1"/>
              <p:nvPr/>
            </p:nvSpPr>
            <p:spPr>
              <a:xfrm>
                <a:off x="20619168" y="11887051"/>
                <a:ext cx="91531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7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B6B21-8DBF-ED4B-894A-C8757FA7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168" y="11887051"/>
                <a:ext cx="915315" cy="1107996"/>
              </a:xfrm>
              <a:prstGeom prst="rect">
                <a:avLst/>
              </a:prstGeom>
              <a:blipFill>
                <a:blip r:embed="rId3"/>
                <a:stretch>
                  <a:fillRect l="-13699" r="-12329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40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핵심 컨셉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유의어가 많이 포함된 문장을 자동으로 추출한다 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3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핵심 컨셉</a:t>
            </a:r>
            <a:endParaRPr lang="en-US" altLang="ko-KR" sz="72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유의어가 많이 포함된 문장을 자동으로 추출한다 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7554ACFB-5493-C849-A6AC-7A9F66DEA790}"/>
              </a:ext>
            </a:extLst>
          </p:cNvPr>
          <p:cNvSpPr txBox="1">
            <a:spLocks/>
          </p:cNvSpPr>
          <p:nvPr/>
        </p:nvSpPr>
        <p:spPr>
          <a:xfrm>
            <a:off x="2371718" y="10293225"/>
            <a:ext cx="20864799" cy="51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배터리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제 스마트폰 </a:t>
            </a:r>
            <a:r>
              <a:rPr lang="ko-KR" altLang="en-US" sz="7200" dirty="0" err="1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밧데리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효율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이 별로 안 좋아요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와 대박 </a:t>
            </a:r>
            <a:r>
              <a:rPr lang="ko-KR" altLang="en-US" sz="7200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변강쇠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7200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베터리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발열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은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LTE 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폰의 숙명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ㅠㅠ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1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5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가까운 곳에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50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9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</a:t>
            </a:r>
            <a:r>
              <a:rPr lang="en-US" altLang="ko-KR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7515F8-D20C-A54A-A1DD-0F2F963E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8883650"/>
            <a:ext cx="12090400" cy="98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2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6"/>
          <p:cNvSpPr txBox="1">
            <a:spLocks/>
          </p:cNvSpPr>
          <p:nvPr/>
        </p:nvSpPr>
        <p:spPr>
          <a:xfrm>
            <a:off x="1735200" y="2130225"/>
            <a:ext cx="32154600" cy="30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9600" dirty="0">
                <a:latin typeface="Nanum Gothic" charset="-127"/>
                <a:ea typeface="Nanum Gothic" charset="-127"/>
                <a:cs typeface="Nanum Gothic" charset="-127"/>
              </a:rPr>
              <a:t>단어 임베딩으로 문서 분류하기</a:t>
            </a:r>
            <a:r>
              <a:rPr lang="en-US" altLang="ko-KR" sz="9600" dirty="0">
                <a:latin typeface="Nanum Gothic" charset="-127"/>
                <a:ea typeface="Nanum Gothic" charset="-127"/>
                <a:cs typeface="Nanum Gothic" charset="-127"/>
              </a:rPr>
              <a:t>(2)</a:t>
            </a:r>
            <a:endParaRPr lang="ko-KR" altLang="en-US" sz="9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Google Shape;165;p26"/>
          <p:cNvSpPr txBox="1">
            <a:spLocks/>
          </p:cNvSpPr>
          <p:nvPr/>
        </p:nvSpPr>
        <p:spPr>
          <a:xfrm>
            <a:off x="1735224" y="5600625"/>
            <a:ext cx="32154575" cy="93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>
                <a:latin typeface="Nanum Gothic" charset="-127"/>
                <a:ea typeface="Nanum Gothic" charset="-127"/>
                <a:cs typeface="Nanum Gothic" charset="-127"/>
              </a:rPr>
              <a:t>어떻게</a:t>
            </a:r>
            <a:r>
              <a:rPr lang="en-US" altLang="ko-KR" sz="7200" b="1" dirty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단어 </a:t>
            </a:r>
            <a:r>
              <a:rPr lang="ko-KR" altLang="en-US" sz="7200" dirty="0" err="1">
                <a:latin typeface="Nanum Gothic" charset="-127"/>
                <a:ea typeface="Nanum Gothic" charset="-127"/>
                <a:cs typeface="Nanum Gothic" charset="-127"/>
              </a:rPr>
              <a:t>임베딩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활용 </a:t>
            </a:r>
            <a:r>
              <a:rPr lang="en-US" altLang="ko-KR" sz="7200" dirty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 의미가 비슷한 단어의 벡터는 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가까운 곳</a:t>
            </a:r>
            <a:r>
              <a:rPr lang="ko-KR" altLang="en-US" sz="7200" dirty="0">
                <a:latin typeface="Nanum Gothic" charset="-127"/>
                <a:ea typeface="Nanum Gothic" charset="-127"/>
                <a:cs typeface="Nanum Gothic" charset="-127"/>
              </a:rPr>
              <a:t>에 몰려있다</a:t>
            </a:r>
            <a:endParaRPr lang="en-US" altLang="ko-KR" sz="72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-KR" altLang="en-US" sz="7200" b="1" dirty="0" err="1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유클리디안</a:t>
            </a:r>
            <a:r>
              <a:rPr lang="ko-KR" altLang="en-US" sz="7200" b="1" dirty="0">
                <a:solidFill>
                  <a:srgbClr val="C00000"/>
                </a:solidFill>
                <a:latin typeface="Nanum Gothic" charset="-127"/>
                <a:ea typeface="Nanum Gothic" charset="-127"/>
                <a:cs typeface="Nanum Gothic" charset="-127"/>
              </a:rPr>
              <a:t> 거리 행렬 구축</a:t>
            </a:r>
            <a:endParaRPr lang="en-US" altLang="ko-KR" sz="7200" b="1" dirty="0">
              <a:solidFill>
                <a:srgbClr val="C0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770E1E-0575-AF46-92FE-16ECAD4AB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26853"/>
              </p:ext>
            </p:extLst>
          </p:nvPr>
        </p:nvGraphicFramePr>
        <p:xfrm>
          <a:off x="2438400" y="11790680"/>
          <a:ext cx="24384000" cy="246684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129379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48709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9637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9314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6983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0317786"/>
                    </a:ext>
                  </a:extLst>
                </a:gridCol>
              </a:tblGrid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베터리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밧데리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디좌인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5828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배터리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1.5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40</a:t>
                      </a:r>
                      <a:endParaRPr lang="ko-KR" altLang="en-US" sz="60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75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112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473</Words>
  <Application>Microsoft Macintosh PowerPoint</Application>
  <PresentationFormat>사용자 지정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Nanum Gothic</vt:lpstr>
      <vt:lpstr>Noto Sans KR Light</vt:lpstr>
      <vt:lpstr>Roboto</vt:lpstr>
      <vt:lpstr>Roboto Light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Microsoft Office User</cp:lastModifiedBy>
  <cp:revision>50</cp:revision>
  <dcterms:modified xsi:type="dcterms:W3CDTF">2019-11-10T02:39:24Z</dcterms:modified>
</cp:coreProperties>
</file>