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92" r:id="rId5"/>
    <p:sldId id="263" r:id="rId6"/>
    <p:sldId id="287" r:id="rId7"/>
    <p:sldId id="296" r:id="rId8"/>
    <p:sldId id="297" r:id="rId9"/>
    <p:sldId id="298" r:id="rId10"/>
    <p:sldId id="299" r:id="rId11"/>
    <p:sldId id="300" r:id="rId12"/>
    <p:sldId id="295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FFFFFF"/>
    <a:srgbClr val="EBEBEB"/>
    <a:srgbClr val="A6A6A6"/>
    <a:srgbClr val="FEFEFE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317840" y="2307540"/>
            <a:ext cx="5556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안드로이드를 이용한</a:t>
            </a:r>
            <a:endParaRPr lang="en-US" altLang="ko-KR" sz="48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800" spc="-3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스마트팜</a:t>
            </a:r>
            <a:endParaRPr lang="ko-KR" altLang="en-US" sz="48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470E1F-3359-4EA2-AE3F-35281EC729F8}"/>
              </a:ext>
            </a:extLst>
          </p:cNvPr>
          <p:cNvSpPr txBox="1"/>
          <p:nvPr/>
        </p:nvSpPr>
        <p:spPr>
          <a:xfrm>
            <a:off x="7352214" y="4572079"/>
            <a:ext cx="4839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팀명</a:t>
            </a:r>
            <a:r>
              <a:rPr lang="en-US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Auto Farm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권혁주</a:t>
            </a:r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김성욱</a:t>
            </a:r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김정훈 김주원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임근렬</a:t>
            </a:r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조요셉</a:t>
            </a:r>
            <a:endParaRPr lang="ko-KR" altLang="en-US" sz="2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C6A18-FB27-4F27-9CFE-A7BC8FDFD87E}"/>
              </a:ext>
            </a:extLst>
          </p:cNvPr>
          <p:cNvSpPr txBox="1"/>
          <p:nvPr/>
        </p:nvSpPr>
        <p:spPr>
          <a:xfrm>
            <a:off x="875104" y="101916"/>
            <a:ext cx="820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절차 및 방법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코드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(1/2))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2F359-A7DB-46B2-AFB6-4C1536116B75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90B18-BDF5-45E3-908B-BF4F48CA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4" y="2139967"/>
            <a:ext cx="4624758" cy="44582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13C96A-C816-47DD-9A88-72F78B232EED}"/>
              </a:ext>
            </a:extLst>
          </p:cNvPr>
          <p:cNvSpPr/>
          <p:nvPr/>
        </p:nvSpPr>
        <p:spPr>
          <a:xfrm>
            <a:off x="446568" y="1224225"/>
            <a:ext cx="10828158" cy="76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2EA57-2255-4A5A-BA1E-C25C152F92BF}"/>
              </a:ext>
            </a:extLst>
          </p:cNvPr>
          <p:cNvSpPr txBox="1"/>
          <p:nvPr/>
        </p:nvSpPr>
        <p:spPr>
          <a:xfrm>
            <a:off x="583709" y="1287216"/>
            <a:ext cx="10828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웹서버에 요청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(request)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용도의 함수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getState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읽어온 값을 각 변수에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넣어주기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위한 용도로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변형한 함수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68172-C9E8-4371-B9AB-D74D72E9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65" y="2139967"/>
            <a:ext cx="459169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7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C6A18-FB27-4F27-9CFE-A7BC8FDFD87E}"/>
              </a:ext>
            </a:extLst>
          </p:cNvPr>
          <p:cNvSpPr txBox="1"/>
          <p:nvPr/>
        </p:nvSpPr>
        <p:spPr>
          <a:xfrm>
            <a:off x="875104" y="101916"/>
            <a:ext cx="820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절차 및 방법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코드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(2/2))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2F359-A7DB-46B2-AFB6-4C1536116B75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13C96A-C816-47DD-9A88-72F78B232EED}"/>
              </a:ext>
            </a:extLst>
          </p:cNvPr>
          <p:cNvSpPr/>
          <p:nvPr/>
        </p:nvSpPr>
        <p:spPr>
          <a:xfrm>
            <a:off x="446568" y="1224225"/>
            <a:ext cx="10828158" cy="76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2EA57-2255-4A5A-BA1E-C25C152F92BF}"/>
              </a:ext>
            </a:extLst>
          </p:cNvPr>
          <p:cNvSpPr txBox="1"/>
          <p:nvPr/>
        </p:nvSpPr>
        <p:spPr>
          <a:xfrm>
            <a:off x="583709" y="1287216"/>
            <a:ext cx="1082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아두이노를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통해 받아온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센서값을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제어부 상태를 갱신하기 위해 스레드를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DEC71D-9667-43F1-9D2C-B26CD0ED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" y="2441275"/>
            <a:ext cx="5431766" cy="37093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29222E-92E4-4CF5-B793-1E87F266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93" y="2441072"/>
            <a:ext cx="5022634" cy="37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5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3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F37F5A-69CD-487E-BFA2-E0FD75B8D29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91" y="1250831"/>
            <a:ext cx="9821481" cy="53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80576" y="3075057"/>
            <a:ext cx="2630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285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20955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2980331"/>
            <a:ext cx="2979841" cy="707886"/>
            <a:chOff x="294640" y="3596640"/>
            <a:chExt cx="297984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780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3971169"/>
            <a:ext cx="5076569" cy="707886"/>
            <a:chOff x="294640" y="3596640"/>
            <a:chExt cx="5076569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780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4427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수행 절차 및 방법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4962007"/>
            <a:ext cx="3754091" cy="707886"/>
            <a:chOff x="294640" y="3596640"/>
            <a:chExt cx="375409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780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05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수행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1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0">
            <a:extLst>
              <a:ext uri="{FF2B5EF4-FFF2-40B4-BE49-F238E27FC236}">
                <a16:creationId xmlns:a16="http://schemas.microsoft.com/office/drawing/2014/main" id="{16A22539-1850-4DD3-929A-C4AB151DC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554163"/>
            <a:ext cx="5821363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3">
            <a:extLst>
              <a:ext uri="{FF2B5EF4-FFF2-40B4-BE49-F238E27FC236}">
                <a16:creationId xmlns:a16="http://schemas.microsoft.com/office/drawing/2014/main" id="{7FBADE8D-BBC8-44C7-BDE6-1F1F8FEE726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54163"/>
            <a:ext cx="3913188" cy="2293937"/>
            <a:chOff x="1955688" y="3150706"/>
            <a:chExt cx="3914033" cy="229445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2ADE7EC-5214-4E04-9711-41AA79283B85}"/>
                </a:ext>
              </a:extLst>
            </p:cNvPr>
            <p:cNvSpPr/>
            <p:nvPr/>
          </p:nvSpPr>
          <p:spPr>
            <a:xfrm>
              <a:off x="1957276" y="3701693"/>
              <a:ext cx="3912445" cy="1743470"/>
            </a:xfrm>
            <a:prstGeom prst="rect">
              <a:avLst/>
            </a:prstGeom>
            <a:solidFill>
              <a:schemeClr val="bg1">
                <a:lumMod val="8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사물인터넷 자동화 시스템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(IOT)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개발과정을 수강하며 안드로이드 스튜디오 및 </a:t>
              </a: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아두이노를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이해하고 활용할 수 있는 능력을 키우기 위해서 이 프로젝트를 선정함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ABCEBD1-6218-4DA3-ABF9-76593C2B7414}"/>
                </a:ext>
              </a:extLst>
            </p:cNvPr>
            <p:cNvSpPr/>
            <p:nvPr/>
          </p:nvSpPr>
          <p:spPr>
            <a:xfrm>
              <a:off x="1955688" y="3150706"/>
              <a:ext cx="3912445" cy="5509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F066EFB7-5A37-42D8-A887-1753A234B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23" y="3226101"/>
              <a:ext cx="2777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배경</a:t>
              </a:r>
              <a:endPara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7" name="그룹 42">
            <a:extLst>
              <a:ext uri="{FF2B5EF4-FFF2-40B4-BE49-F238E27FC236}">
                <a16:creationId xmlns:a16="http://schemas.microsoft.com/office/drawing/2014/main" id="{FE0CC6DE-4523-497B-8271-9BB56F3AFBE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195763"/>
            <a:ext cx="3913188" cy="2293937"/>
            <a:chOff x="1955688" y="3150706"/>
            <a:chExt cx="3914033" cy="229445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716A547-C869-4301-B33F-1DF41B9F4E08}"/>
                </a:ext>
              </a:extLst>
            </p:cNvPr>
            <p:cNvSpPr/>
            <p:nvPr/>
          </p:nvSpPr>
          <p:spPr>
            <a:xfrm>
              <a:off x="1957276" y="3701693"/>
              <a:ext cx="3912445" cy="1743470"/>
            </a:xfrm>
            <a:prstGeom prst="rect">
              <a:avLst/>
            </a:prstGeom>
            <a:solidFill>
              <a:schemeClr val="bg1">
                <a:lumMod val="8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앱과 </a:t>
              </a: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아두이노에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대한 이해를 기반으로 사물인터넷시스템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(IOT)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으로 활용 가능함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라즈베리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파이를 이용한 서버와 앱과의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연동을 통해 </a:t>
              </a: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아두이노를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제어 </a:t>
              </a: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하고자함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9FC7CBD-B08E-496E-AE27-EED0C9AB7F63}"/>
                </a:ext>
              </a:extLst>
            </p:cNvPr>
            <p:cNvSpPr/>
            <p:nvPr/>
          </p:nvSpPr>
          <p:spPr>
            <a:xfrm>
              <a:off x="1955688" y="3150706"/>
              <a:ext cx="3912445" cy="5509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C963A093-9DBE-4A85-A791-1E72F2C95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23" y="3226101"/>
              <a:ext cx="2777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목적 및 기대효과</a:t>
              </a:r>
              <a:endParaRPr lang="en-US" altLang="ko-KR" sz="2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1" name="그림 6">
            <a:extLst>
              <a:ext uri="{FF2B5EF4-FFF2-40B4-BE49-F238E27FC236}">
                <a16:creationId xmlns:a16="http://schemas.microsoft.com/office/drawing/2014/main" id="{4563358E-B8C2-448B-A3F4-7541C4931B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5029200"/>
            <a:ext cx="5902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E0CFDF8-F5BD-44C3-B727-8F0C676B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67" y="2172290"/>
            <a:ext cx="9033282" cy="45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1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915916-3380-4831-8A5E-79933D0AA15D}"/>
              </a:ext>
            </a:extLst>
          </p:cNvPr>
          <p:cNvSpPr/>
          <p:nvPr/>
        </p:nvSpPr>
        <p:spPr>
          <a:xfrm>
            <a:off x="446568" y="1193738"/>
            <a:ext cx="10828158" cy="85020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8CC54-A643-4840-A46F-42A2510F4268}"/>
              </a:ext>
            </a:extLst>
          </p:cNvPr>
          <p:cNvSpPr txBox="1"/>
          <p:nvPr/>
        </p:nvSpPr>
        <p:spPr>
          <a:xfrm>
            <a:off x="583709" y="1193738"/>
            <a:ext cx="108281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라즈베리파이로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공유기 및 웹서버를 구축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아두이노에서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와이파이 모듈을 통해 웹서버 접속 및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센서값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전송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애플리케이션을 통한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제어</a:t>
            </a:r>
          </a:p>
        </p:txBody>
      </p:sp>
    </p:spTree>
    <p:extLst>
      <p:ext uri="{BB962C8B-B14F-4D97-AF65-F5344CB8AC3E}">
        <p14:creationId xmlns:p14="http://schemas.microsoft.com/office/powerpoint/2010/main" val="2465895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절차 및 방법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81AAEE-EBF4-422C-B157-B3A44F6F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3" y="1435822"/>
            <a:ext cx="5635437" cy="5172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32ADFC-5429-44F6-B580-7DEDAD41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14612"/>
            <a:ext cx="5047832" cy="51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C6A18-FB27-4F27-9CFE-A7BC8FDFD87E}"/>
              </a:ext>
            </a:extLst>
          </p:cNvPr>
          <p:cNvSpPr txBox="1"/>
          <p:nvPr/>
        </p:nvSpPr>
        <p:spPr>
          <a:xfrm>
            <a:off x="875104" y="101916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절차 및 방법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spc="-3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2F359-A7DB-46B2-AFB6-4C1536116B75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86FB89-8B07-428F-9807-DE8E08EF101A}"/>
              </a:ext>
            </a:extLst>
          </p:cNvPr>
          <p:cNvSpPr/>
          <p:nvPr/>
        </p:nvSpPr>
        <p:spPr>
          <a:xfrm>
            <a:off x="446568" y="1194265"/>
            <a:ext cx="10828158" cy="850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F4BAA-7B58-4279-A0C3-557E73CAB5BB}"/>
              </a:ext>
            </a:extLst>
          </p:cNvPr>
          <p:cNvSpPr txBox="1"/>
          <p:nvPr/>
        </p:nvSpPr>
        <p:spPr>
          <a:xfrm>
            <a:off x="583709" y="1219232"/>
            <a:ext cx="1082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우측 상단의 스위치를 통해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자동 및 수동 조작 여부를 결정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조작 상태의 경우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설정된 목표 값을 유지하도록 개폐기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열풍기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등의 제어부가 자율적으로 작동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수동 조작 상태의 경우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원하는 환경에 맞게 제어부를 직접 조작이 가능함</a:t>
            </a:r>
          </a:p>
        </p:txBody>
      </p:sp>
      <p:pic>
        <p:nvPicPr>
          <p:cNvPr id="31" name="_x256546016" descr="EMB0000398c3dc5">
            <a:extLst>
              <a:ext uri="{FF2B5EF4-FFF2-40B4-BE49-F238E27FC236}">
                <a16:creationId xmlns:a16="http://schemas.microsoft.com/office/drawing/2014/main" id="{45E7D02D-D754-47E2-A796-9324F4AF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59" y="2174588"/>
            <a:ext cx="2709583" cy="45198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C6A18-FB27-4F27-9CFE-A7BC8FDFD87E}"/>
              </a:ext>
            </a:extLst>
          </p:cNvPr>
          <p:cNvSpPr txBox="1"/>
          <p:nvPr/>
        </p:nvSpPr>
        <p:spPr>
          <a:xfrm>
            <a:off x="875104" y="101916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절차 및 방법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spc="-3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온ㆍ습도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2F359-A7DB-46B2-AFB6-4C1536116B75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54089E-1D99-4624-BDF5-9DE6840CCEBB}"/>
              </a:ext>
            </a:extLst>
          </p:cNvPr>
          <p:cNvSpPr/>
          <p:nvPr/>
        </p:nvSpPr>
        <p:spPr>
          <a:xfrm>
            <a:off x="446568" y="1224225"/>
            <a:ext cx="10828158" cy="850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2C4D3-72DB-4F0B-A4E7-16CC723A9087}"/>
              </a:ext>
            </a:extLst>
          </p:cNvPr>
          <p:cNvSpPr txBox="1"/>
          <p:nvPr/>
        </p:nvSpPr>
        <p:spPr>
          <a:xfrm>
            <a:off x="583709" y="1249192"/>
            <a:ext cx="1082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온ㆍ습도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관련 버튼을 누를 시 해당 요소를 설정할 수 있는 액티비티로 이동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버튼은 스레드를 통해 서버와 통신하여 해당 수치를 표시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습도의 경우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센서로부터 받아온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표시 및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목표값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 및 표시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B0647D-CD31-489A-B75F-DCE0432A46D2}"/>
              </a:ext>
            </a:extLst>
          </p:cNvPr>
          <p:cNvGrpSpPr/>
          <p:nvPr/>
        </p:nvGrpSpPr>
        <p:grpSpPr>
          <a:xfrm>
            <a:off x="2060575" y="2328420"/>
            <a:ext cx="8280629" cy="4339079"/>
            <a:chOff x="1146175" y="1173163"/>
            <a:chExt cx="10529888" cy="5643562"/>
          </a:xfrm>
        </p:grpSpPr>
        <p:pic>
          <p:nvPicPr>
            <p:cNvPr id="11" name="_x256546016" descr="EMB0000398c3dc5">
              <a:extLst>
                <a:ext uri="{FF2B5EF4-FFF2-40B4-BE49-F238E27FC236}">
                  <a16:creationId xmlns:a16="http://schemas.microsoft.com/office/drawing/2014/main" id="{76C584BF-E20E-4AF8-8994-1074D58A6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175" y="1181100"/>
              <a:ext cx="3357563" cy="560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_x193770936" descr="EMB0000398c3dc9">
              <a:extLst>
                <a:ext uri="{FF2B5EF4-FFF2-40B4-BE49-F238E27FC236}">
                  <a16:creationId xmlns:a16="http://schemas.microsoft.com/office/drawing/2014/main" id="{9D96F296-74E0-429E-9504-F75428C94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13" y="2030413"/>
              <a:ext cx="2339975" cy="390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_x193770136" descr="EMB0000398c3dcc">
              <a:extLst>
                <a:ext uri="{FF2B5EF4-FFF2-40B4-BE49-F238E27FC236}">
                  <a16:creationId xmlns:a16="http://schemas.microsoft.com/office/drawing/2014/main" id="{070BC3FD-53B6-4CA6-9E18-34D073EC7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6088" y="2030413"/>
              <a:ext cx="2339975" cy="390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모서리가 둥근 직사각형 6">
              <a:extLst>
                <a:ext uri="{FF2B5EF4-FFF2-40B4-BE49-F238E27FC236}">
                  <a16:creationId xmlns:a16="http://schemas.microsoft.com/office/drawing/2014/main" id="{6124F7B1-0621-4DFD-9945-058C97CAAE01}"/>
                </a:ext>
              </a:extLst>
            </p:cNvPr>
            <p:cNvSpPr/>
            <p:nvPr/>
          </p:nvSpPr>
          <p:spPr>
            <a:xfrm>
              <a:off x="2400300" y="2152650"/>
              <a:ext cx="879475" cy="89535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1B479468-D9BE-4FE6-8AA8-16CD82AF0951}"/>
                </a:ext>
              </a:extLst>
            </p:cNvPr>
            <p:cNvSpPr/>
            <p:nvPr/>
          </p:nvSpPr>
          <p:spPr>
            <a:xfrm>
              <a:off x="2382838" y="3325813"/>
              <a:ext cx="879475" cy="89535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2A3805-49D2-484A-A52F-65058BA61B04}"/>
                </a:ext>
              </a:extLst>
            </p:cNvPr>
            <p:cNvCxnSpPr/>
            <p:nvPr/>
          </p:nvCxnSpPr>
          <p:spPr>
            <a:xfrm flipH="1">
              <a:off x="5353050" y="1173163"/>
              <a:ext cx="19050" cy="5643562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오른쪽 화살표 2">
              <a:extLst>
                <a:ext uri="{FF2B5EF4-FFF2-40B4-BE49-F238E27FC236}">
                  <a16:creationId xmlns:a16="http://schemas.microsoft.com/office/drawing/2014/main" id="{84DF08A7-B1E1-4A61-A72D-41056CDBBF52}"/>
                </a:ext>
              </a:extLst>
            </p:cNvPr>
            <p:cNvSpPr/>
            <p:nvPr/>
          </p:nvSpPr>
          <p:spPr>
            <a:xfrm>
              <a:off x="4729163" y="3559175"/>
              <a:ext cx="1393825" cy="84455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87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C6A18-FB27-4F27-9CFE-A7BC8FDFD87E}"/>
              </a:ext>
            </a:extLst>
          </p:cNvPr>
          <p:cNvSpPr txBox="1"/>
          <p:nvPr/>
        </p:nvSpPr>
        <p:spPr>
          <a:xfrm>
            <a:off x="875104" y="101916"/>
            <a:ext cx="88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절차 및 방법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개폐기 및 </a:t>
            </a:r>
            <a:r>
              <a:rPr lang="ko-KR" altLang="en-US" sz="3600" spc="-3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열풍기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2F359-A7DB-46B2-AFB6-4C1536116B75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54089E-1D99-4624-BDF5-9DE6840CCEBB}"/>
              </a:ext>
            </a:extLst>
          </p:cNvPr>
          <p:cNvSpPr/>
          <p:nvPr/>
        </p:nvSpPr>
        <p:spPr>
          <a:xfrm>
            <a:off x="446568" y="1224225"/>
            <a:ext cx="10828158" cy="850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2C4D3-72DB-4F0B-A4E7-16CC723A9087}"/>
              </a:ext>
            </a:extLst>
          </p:cNvPr>
          <p:cNvSpPr txBox="1"/>
          <p:nvPr/>
        </p:nvSpPr>
        <p:spPr>
          <a:xfrm>
            <a:off x="583709" y="1353063"/>
            <a:ext cx="10828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개폐기는 효율을 위하여 하나의 액티비티에서 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우측의 두 개폐기를 모두 조작이 가능함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액티비티에서 스위치를 통해 개폐기 및 열풍기를 작동시키거나 정지시키는 것이 가능함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406CBB-8219-481F-BC04-FA6D9B8E3E20}"/>
              </a:ext>
            </a:extLst>
          </p:cNvPr>
          <p:cNvGrpSpPr/>
          <p:nvPr/>
        </p:nvGrpSpPr>
        <p:grpSpPr>
          <a:xfrm>
            <a:off x="1953567" y="2286334"/>
            <a:ext cx="8547894" cy="4314542"/>
            <a:chOff x="1146175" y="1173163"/>
            <a:chExt cx="10529888" cy="5643562"/>
          </a:xfrm>
        </p:grpSpPr>
        <p:pic>
          <p:nvPicPr>
            <p:cNvPr id="19" name="_x193773016" descr="EMB0000398c3dd5">
              <a:extLst>
                <a:ext uri="{FF2B5EF4-FFF2-40B4-BE49-F238E27FC236}">
                  <a16:creationId xmlns:a16="http://schemas.microsoft.com/office/drawing/2014/main" id="{48965E85-A690-44E6-AA5C-D15ED5D16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6088" y="2024063"/>
              <a:ext cx="2339975" cy="390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_x256546016" descr="EMB0000398c3dc5">
              <a:extLst>
                <a:ext uri="{FF2B5EF4-FFF2-40B4-BE49-F238E27FC236}">
                  <a16:creationId xmlns:a16="http://schemas.microsoft.com/office/drawing/2014/main" id="{9B7BDA93-A04E-4557-BB04-A8D103202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175" y="1181100"/>
              <a:ext cx="3357563" cy="560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모서리가 둥근 직사각형 6">
              <a:extLst>
                <a:ext uri="{FF2B5EF4-FFF2-40B4-BE49-F238E27FC236}">
                  <a16:creationId xmlns:a16="http://schemas.microsoft.com/office/drawing/2014/main" id="{C84C3B07-1AC4-4C65-B415-F72F3674CA96}"/>
                </a:ext>
              </a:extLst>
            </p:cNvPr>
            <p:cNvSpPr/>
            <p:nvPr/>
          </p:nvSpPr>
          <p:spPr>
            <a:xfrm>
              <a:off x="1306513" y="3752850"/>
              <a:ext cx="879475" cy="89535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2" name="모서리가 둥근 직사각형 13">
              <a:extLst>
                <a:ext uri="{FF2B5EF4-FFF2-40B4-BE49-F238E27FC236}">
                  <a16:creationId xmlns:a16="http://schemas.microsoft.com/office/drawing/2014/main" id="{4191F06B-9058-453A-9FB8-6B123F28285D}"/>
                </a:ext>
              </a:extLst>
            </p:cNvPr>
            <p:cNvSpPr/>
            <p:nvPr/>
          </p:nvSpPr>
          <p:spPr>
            <a:xfrm>
              <a:off x="2382838" y="5438775"/>
              <a:ext cx="879475" cy="89535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F52C6BA-4EC0-4488-B296-70E08A4883B9}"/>
                </a:ext>
              </a:extLst>
            </p:cNvPr>
            <p:cNvCxnSpPr/>
            <p:nvPr/>
          </p:nvCxnSpPr>
          <p:spPr>
            <a:xfrm flipH="1">
              <a:off x="5353050" y="1173163"/>
              <a:ext cx="19050" cy="5643562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오른쪽 화살표 2">
              <a:extLst>
                <a:ext uri="{FF2B5EF4-FFF2-40B4-BE49-F238E27FC236}">
                  <a16:creationId xmlns:a16="http://schemas.microsoft.com/office/drawing/2014/main" id="{70A19871-E32F-49FA-8294-A84A08402222}"/>
                </a:ext>
              </a:extLst>
            </p:cNvPr>
            <p:cNvSpPr/>
            <p:nvPr/>
          </p:nvSpPr>
          <p:spPr>
            <a:xfrm>
              <a:off x="4729163" y="3559175"/>
              <a:ext cx="1393825" cy="84455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4241E9CF-35B5-4DEC-B06F-B39E94447BAD}"/>
                </a:ext>
              </a:extLst>
            </p:cNvPr>
            <p:cNvSpPr/>
            <p:nvPr/>
          </p:nvSpPr>
          <p:spPr>
            <a:xfrm>
              <a:off x="3506788" y="3752850"/>
              <a:ext cx="879475" cy="89535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pic>
          <p:nvPicPr>
            <p:cNvPr id="26" name="_x193772216" descr="EMB0000398c3dd2">
              <a:extLst>
                <a:ext uri="{FF2B5EF4-FFF2-40B4-BE49-F238E27FC236}">
                  <a16:creationId xmlns:a16="http://schemas.microsoft.com/office/drawing/2014/main" id="{0B75C8ED-5D7F-4AF4-8D9D-0967B86C9613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00" y="2024063"/>
              <a:ext cx="2339975" cy="390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617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C6A18-FB27-4F27-9CFE-A7BC8FDFD87E}"/>
              </a:ext>
            </a:extLst>
          </p:cNvPr>
          <p:cNvSpPr txBox="1"/>
          <p:nvPr/>
        </p:nvSpPr>
        <p:spPr>
          <a:xfrm>
            <a:off x="875104" y="101916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수행 절차 및 방법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팬</a:t>
            </a:r>
            <a:r>
              <a:rPr lang="en-US" altLang="ko-KR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3600" spc="-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2F359-A7DB-46B2-AFB6-4C1536116B75}"/>
              </a:ext>
            </a:extLst>
          </p:cNvPr>
          <p:cNvSpPr txBox="1"/>
          <p:nvPr/>
        </p:nvSpPr>
        <p:spPr>
          <a:xfrm>
            <a:off x="132080" y="11730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Part 2 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54089E-1D99-4624-BDF5-9DE6840CCEBB}"/>
              </a:ext>
            </a:extLst>
          </p:cNvPr>
          <p:cNvSpPr/>
          <p:nvPr/>
        </p:nvSpPr>
        <p:spPr>
          <a:xfrm>
            <a:off x="446568" y="1224225"/>
            <a:ext cx="10828158" cy="956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2C4D3-72DB-4F0B-A4E7-16CC723A9087}"/>
              </a:ext>
            </a:extLst>
          </p:cNvPr>
          <p:cNvSpPr txBox="1"/>
          <p:nvPr/>
        </p:nvSpPr>
        <p:spPr>
          <a:xfrm>
            <a:off x="583709" y="1287216"/>
            <a:ext cx="1082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스위치를 통해 팬을 가동시키거나 정지시킬 수 있음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On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상태일 때 중앙의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SeekBar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활성화되어 회전속도를 조절할 수 있음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회전 속도를 변경할 경우 해당 값은 즉시 서버에 송신되어 반영됨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CBD8B7-3B68-4228-89C2-5DF2FD0B38C6}"/>
              </a:ext>
            </a:extLst>
          </p:cNvPr>
          <p:cNvGrpSpPr/>
          <p:nvPr/>
        </p:nvGrpSpPr>
        <p:grpSpPr>
          <a:xfrm>
            <a:off x="2075665" y="2328470"/>
            <a:ext cx="8274967" cy="4359416"/>
            <a:chOff x="1146175" y="1173163"/>
            <a:chExt cx="10529888" cy="5643562"/>
          </a:xfrm>
        </p:grpSpPr>
        <p:pic>
          <p:nvPicPr>
            <p:cNvPr id="17" name="_x256546016" descr="EMB0000398c3dc5">
              <a:extLst>
                <a:ext uri="{FF2B5EF4-FFF2-40B4-BE49-F238E27FC236}">
                  <a16:creationId xmlns:a16="http://schemas.microsoft.com/office/drawing/2014/main" id="{53CBDBA3-862C-4E41-B25F-9DC08A3E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175" y="1181100"/>
              <a:ext cx="3357563" cy="560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모서리가 둥근 직사각형 13">
              <a:extLst>
                <a:ext uri="{FF2B5EF4-FFF2-40B4-BE49-F238E27FC236}">
                  <a16:creationId xmlns:a16="http://schemas.microsoft.com/office/drawing/2014/main" id="{9ABC8903-0AFA-4A3C-BD38-B02B15126DA5}"/>
                </a:ext>
              </a:extLst>
            </p:cNvPr>
            <p:cNvSpPr/>
            <p:nvPr/>
          </p:nvSpPr>
          <p:spPr>
            <a:xfrm>
              <a:off x="2384425" y="4403725"/>
              <a:ext cx="879475" cy="89535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F0D5CF-3FC4-4CBF-B992-FD3AA6BA6FDC}"/>
                </a:ext>
              </a:extLst>
            </p:cNvPr>
            <p:cNvCxnSpPr/>
            <p:nvPr/>
          </p:nvCxnSpPr>
          <p:spPr>
            <a:xfrm flipH="1">
              <a:off x="5353050" y="1173163"/>
              <a:ext cx="19050" cy="5643562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오른쪽 화살표 2">
              <a:extLst>
                <a:ext uri="{FF2B5EF4-FFF2-40B4-BE49-F238E27FC236}">
                  <a16:creationId xmlns:a16="http://schemas.microsoft.com/office/drawing/2014/main" id="{D074EE4F-4FD2-42A3-AFB9-E1DB9EF8C2AE}"/>
                </a:ext>
              </a:extLst>
            </p:cNvPr>
            <p:cNvSpPr/>
            <p:nvPr/>
          </p:nvSpPr>
          <p:spPr>
            <a:xfrm>
              <a:off x="4729163" y="3559175"/>
              <a:ext cx="1393825" cy="84455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pic>
          <p:nvPicPr>
            <p:cNvPr id="32" name="_x193772376" descr="EMB0000398c3dd9">
              <a:extLst>
                <a:ext uri="{FF2B5EF4-FFF2-40B4-BE49-F238E27FC236}">
                  <a16:creationId xmlns:a16="http://schemas.microsoft.com/office/drawing/2014/main" id="{3BB6AEB7-B1D3-444E-8686-1FCC52B36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00" y="2030413"/>
              <a:ext cx="2339975" cy="390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그림 4">
              <a:extLst>
                <a:ext uri="{FF2B5EF4-FFF2-40B4-BE49-F238E27FC236}">
                  <a16:creationId xmlns:a16="http://schemas.microsoft.com/office/drawing/2014/main" id="{82C936FA-DA19-4BCF-A565-D7866D3E73AA}"/>
                </a:ext>
              </a:extLst>
            </p:cNvPr>
            <p:cNvPicPr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6088" y="2024063"/>
              <a:ext cx="2339975" cy="390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233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358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HY헤드라인M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ksw930708@gmail.com</cp:lastModifiedBy>
  <cp:revision>21</cp:revision>
  <dcterms:created xsi:type="dcterms:W3CDTF">2020-09-07T02:34:06Z</dcterms:created>
  <dcterms:modified xsi:type="dcterms:W3CDTF">2022-01-09T10:07:46Z</dcterms:modified>
</cp:coreProperties>
</file>