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90" r:id="rId30"/>
    <p:sldId id="292" r:id="rId31"/>
    <p:sldId id="293" r:id="rId32"/>
    <p:sldId id="294" r:id="rId33"/>
    <p:sldId id="295" r:id="rId34"/>
    <p:sldId id="296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16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171521-FCFB-455B-A7DE-978FB2AD0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4541D8-63CA-46BD-BA68-77F6398977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8AD1C9-56D6-464D-9170-D6E994603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66372-57F6-447E-951D-EA215EB230F8}" type="datetimeFigureOut">
              <a:rPr lang="ko-KR" altLang="en-US" smtClean="0"/>
              <a:t>2019-03-01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8148B8-5F5F-40D8-A66F-341D3C98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9A6BCA-E644-4596-99D4-89517FBFE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B832-37D9-4BCE-9554-28DFB99453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328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C2207-4EDC-4B7E-AE91-EA066E6F1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A9E19D-CB0C-4697-A6F4-A820095F0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C2D36C-2B25-4B16-9DE9-3F8406874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66372-57F6-447E-951D-EA215EB230F8}" type="datetimeFigureOut">
              <a:rPr lang="ko-KR" altLang="en-US" smtClean="0"/>
              <a:t>2019-03-01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039909-190F-4045-9BED-1FECF69A3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F8E39B-4715-4A3E-8162-8FB1B9CD2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B832-37D9-4BCE-9554-28DFB99453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63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3F7EFE-D9FB-4910-8F11-4F808D687C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979934-DD65-4437-A9CE-CAFE6B120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F0DB9E-DFB6-4E4B-8997-31EAA7DB2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66372-57F6-447E-951D-EA215EB230F8}" type="datetimeFigureOut">
              <a:rPr lang="ko-KR" altLang="en-US" smtClean="0"/>
              <a:t>2019-03-01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DF1B11-0763-43AF-AA05-44576D169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38FAD6-013F-489B-83FA-BC8A0A467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B832-37D9-4BCE-9554-28DFB99453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151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496BE-2EF6-4D9C-82EC-A88802A66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16D6F5-56A8-4F6C-B17F-618E0BEAE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3D81A6-FC93-48EF-9241-15FB8E436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66372-57F6-447E-951D-EA215EB230F8}" type="datetimeFigureOut">
              <a:rPr lang="ko-KR" altLang="en-US" smtClean="0"/>
              <a:t>2019-03-01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3E36C5-6247-4F21-99F9-B64CA1C82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617303-3053-4946-8439-4E105E6DB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B832-37D9-4BCE-9554-28DFB99453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183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77FD5B-4575-4250-A0EF-617D5BEBC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3A59DD-B99F-4BFE-9311-0AAE36DBE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9F82C4-A8AA-4C8F-90CD-F53990C69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66372-57F6-447E-951D-EA215EB230F8}" type="datetimeFigureOut">
              <a:rPr lang="ko-KR" altLang="en-US" smtClean="0"/>
              <a:t>2019-03-01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5CA2D0-BA83-4016-AD7C-6D2E8802E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E5E254-7B15-43EE-87ED-E6AC02C78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B832-37D9-4BCE-9554-28DFB99453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087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3E9DA-C2C0-49E9-B132-51063FE7C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DF5759-01B3-4B67-801D-CD82D7E1C0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F93899-BFC3-4C69-9E21-F79F1713AA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A984B7-0624-4CE5-AF6E-7BA07A938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66372-57F6-447E-951D-EA215EB230F8}" type="datetimeFigureOut">
              <a:rPr lang="ko-KR" altLang="en-US" smtClean="0"/>
              <a:t>2019-03-01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C92073-5D31-4010-9829-91962480C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7F9F07-8B78-4B66-8CFE-EB5ED5346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B832-37D9-4BCE-9554-28DFB99453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886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9C57A-3C39-4D09-A6F3-C8FEBF6F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958515-4E34-4168-B754-88DE32756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F022AD-AFD6-4550-AE7E-0A4E65A73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79DD23-5D67-4337-B284-0FD6F782C0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F7617D9-90DC-4150-904C-0817CC3C95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53AF33-59AF-4868-B585-93F2CDF45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66372-57F6-447E-951D-EA215EB230F8}" type="datetimeFigureOut">
              <a:rPr lang="ko-KR" altLang="en-US" smtClean="0"/>
              <a:t>2019-03-01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262B1BB-58A5-4D84-AA0E-A9CD2FDF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FC12DB-8B58-490C-81CB-172DEA4D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B832-37D9-4BCE-9554-28DFB99453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957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1D4B7E-ACEB-44AB-B009-2FFD04BAD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6113B87-FF66-4D7B-A8AE-2C49D8135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66372-57F6-447E-951D-EA215EB230F8}" type="datetimeFigureOut">
              <a:rPr lang="ko-KR" altLang="en-US" smtClean="0"/>
              <a:t>2019-03-01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1C452C-76CF-4651-9B1E-22D3539D9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DBB3B0-E324-4A7C-BDD6-301ED9803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B832-37D9-4BCE-9554-28DFB99453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504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CA5866-9AF5-4B9F-BF03-CC70BAA4C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66372-57F6-447E-951D-EA215EB230F8}" type="datetimeFigureOut">
              <a:rPr lang="ko-KR" altLang="en-US" smtClean="0"/>
              <a:t>2019-03-01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977BDB7-FA0F-4A78-8E9E-715FB15C0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64B762-2224-493F-8FD5-62CB1130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B832-37D9-4BCE-9554-28DFB99453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798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1F2F1-622E-41EE-9636-5B24A604E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7D764F-A5FE-4C64-A6AE-43F14BB00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D6D640-E1DA-49DD-977A-A767F4220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3B3FE2-84B2-498A-A078-5A9F04FD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66372-57F6-447E-951D-EA215EB230F8}" type="datetimeFigureOut">
              <a:rPr lang="ko-KR" altLang="en-US" smtClean="0"/>
              <a:t>2019-03-01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06638E-57D7-4330-9732-5092AA7FB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D38F60-673E-442C-9C54-BD7965E40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B832-37D9-4BCE-9554-28DFB99453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811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536301-26E5-4079-B509-2F0FD2C46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019BD20-9A2C-47D4-9787-2368EE356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D0479A-E3F3-422B-9FA1-173EFFE70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E15F0F-910B-4A52-A289-A27569619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66372-57F6-447E-951D-EA215EB230F8}" type="datetimeFigureOut">
              <a:rPr lang="ko-KR" altLang="en-US" smtClean="0"/>
              <a:t>2019-03-01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C2D20C-B857-4AEF-993A-D50653BAF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55EA1B-1A28-45F8-80A2-32856BF61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B832-37D9-4BCE-9554-28DFB99453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765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70A7036-E371-4373-9D34-1D19B3C39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69B283-7B32-40FB-9A14-305430CDF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BD4F31-4BC7-4185-AD49-A9DCD1B6D8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66372-57F6-447E-951D-EA215EB230F8}" type="datetimeFigureOut">
              <a:rPr lang="ko-KR" altLang="en-US" smtClean="0"/>
              <a:t>2019-03-01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6A7329-E920-444C-8C9D-EBA19C183C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90EA6C-DDBE-4230-AA6D-9488E8EFB9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7B832-37D9-4BCE-9554-28DFB99453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773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1E4E3C1-838B-4E78-A4C5-4D8C8B62E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612752"/>
            <a:ext cx="10800000" cy="250994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94001CE-6391-4446-A1FD-1F7952FBB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1866" y="3122696"/>
            <a:ext cx="576262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830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FC51FC1-1025-42F5-AFC4-903FAFB70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2425721"/>
            <a:ext cx="10800000" cy="200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509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4CDF5BF-B065-492D-9597-9B8AF19E2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000" y="152778"/>
            <a:ext cx="8280000" cy="655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987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8598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8EB8D2A-61D5-43E1-9FD3-D424AF5AC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228392"/>
            <a:ext cx="10800000" cy="640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777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8F0F62E-FDED-40DB-AB4B-AEDD22CD9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1448398"/>
            <a:ext cx="10800000" cy="396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408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24D20D1-2449-48BB-A9E7-F7F79F539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00" y="280668"/>
            <a:ext cx="9000000" cy="629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595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AC97B53-1D81-4589-A6A0-F3DA8EE21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00" y="1031503"/>
            <a:ext cx="9000000" cy="479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960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8942403-6DDE-4934-8586-BC031BEB4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00" y="462139"/>
            <a:ext cx="9000000" cy="593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904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4D75129-221E-4027-BEDF-908FF3F66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00" y="382181"/>
            <a:ext cx="9000000" cy="609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325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303722B-0AE5-4DD0-B8D7-D9AB6BBCA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00" y="1482719"/>
            <a:ext cx="9000000" cy="389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245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19DBB2D-CF62-4580-AFB2-672B5AEB9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675" y="990600"/>
            <a:ext cx="596265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2489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0A527DC-C512-4DBF-BB04-57B7645D3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743255"/>
            <a:ext cx="10800000" cy="537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235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858AE99-E730-4701-8817-6D3FC71C3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147637"/>
            <a:ext cx="8572500" cy="656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2017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B6354D2-33E7-46E2-A26E-81100C952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1416053"/>
            <a:ext cx="10800000" cy="402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630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0F20EAB-2875-488D-8F4D-AF530DFD2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347662"/>
            <a:ext cx="8572500" cy="616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4399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1386A2A-0657-4075-96B2-B62923653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00" y="346156"/>
            <a:ext cx="9000000" cy="616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2377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A099038-1BCA-4006-A363-2B3736813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959232"/>
            <a:ext cx="10800000" cy="493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2060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EAF9FB9-9C1B-457B-AB55-F46B0D3F4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970" y="0"/>
            <a:ext cx="79000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5446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906E9CE-9501-4CD5-9926-D85A52C6E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389" y="0"/>
            <a:ext cx="92812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1557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6386819-2255-47E5-8F1E-3B52A08DA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971" y="0"/>
            <a:ext cx="36320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7718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96ADA01-DF6C-493D-8909-8A171F875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2864022"/>
            <a:ext cx="10800000" cy="112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60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6A13FCB-DD51-4588-B012-43A274725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352896"/>
            <a:ext cx="10800000" cy="615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4153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A6C5D807-037F-47A4-9F5B-06C7BFDFB356}"/>
              </a:ext>
            </a:extLst>
          </p:cNvPr>
          <p:cNvSpPr/>
          <p:nvPr/>
        </p:nvSpPr>
        <p:spPr>
          <a:xfrm>
            <a:off x="9612787" y="264679"/>
            <a:ext cx="2165684" cy="436076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350DABF8-42EA-4E80-A993-479EBBDB854E}"/>
              </a:ext>
            </a:extLst>
          </p:cNvPr>
          <p:cNvSpPr/>
          <p:nvPr/>
        </p:nvSpPr>
        <p:spPr>
          <a:xfrm>
            <a:off x="7330953" y="264679"/>
            <a:ext cx="2165684" cy="436076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94FCC5D7-1782-490F-BCAF-BF75E69EF495}"/>
              </a:ext>
            </a:extLst>
          </p:cNvPr>
          <p:cNvSpPr/>
          <p:nvPr/>
        </p:nvSpPr>
        <p:spPr>
          <a:xfrm>
            <a:off x="5049119" y="264679"/>
            <a:ext cx="2165684" cy="436076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700E479-68E4-4489-9C96-6F7B47252892}"/>
              </a:ext>
            </a:extLst>
          </p:cNvPr>
          <p:cNvSpPr/>
          <p:nvPr/>
        </p:nvSpPr>
        <p:spPr>
          <a:xfrm>
            <a:off x="2767285" y="264678"/>
            <a:ext cx="2165684" cy="436076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127FB71-C4ED-4DBA-9BFF-E34F44187E4B}"/>
              </a:ext>
            </a:extLst>
          </p:cNvPr>
          <p:cNvSpPr/>
          <p:nvPr/>
        </p:nvSpPr>
        <p:spPr>
          <a:xfrm>
            <a:off x="2951157" y="24049"/>
            <a:ext cx="1789696" cy="4572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Preparation</a:t>
            </a:r>
            <a:endParaRPr lang="ko-KR" altLang="en-US" sz="1400" b="1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33B6B46-E608-4F31-AF28-5EDB91AB1697}"/>
              </a:ext>
            </a:extLst>
          </p:cNvPr>
          <p:cNvSpPr/>
          <p:nvPr/>
        </p:nvSpPr>
        <p:spPr>
          <a:xfrm>
            <a:off x="5237113" y="24049"/>
            <a:ext cx="1789696" cy="4572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Analysis</a:t>
            </a:r>
            <a:endParaRPr lang="ko-KR" altLang="en-US" sz="1400" b="1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282EBBF-186E-4A9F-A20E-0274546A9B61}"/>
              </a:ext>
            </a:extLst>
          </p:cNvPr>
          <p:cNvSpPr/>
          <p:nvPr/>
        </p:nvSpPr>
        <p:spPr>
          <a:xfrm>
            <a:off x="7518947" y="24049"/>
            <a:ext cx="1789696" cy="4572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Evaluation</a:t>
            </a:r>
            <a:endParaRPr lang="ko-KR" altLang="en-US" sz="1400" b="1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4286113-D065-4867-9378-C589B729680E}"/>
              </a:ext>
            </a:extLst>
          </p:cNvPr>
          <p:cNvSpPr/>
          <p:nvPr/>
        </p:nvSpPr>
        <p:spPr>
          <a:xfrm>
            <a:off x="9800781" y="24049"/>
            <a:ext cx="1789696" cy="4572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Result</a:t>
            </a:r>
            <a:endParaRPr lang="ko-KR" altLang="en-US" sz="1400" b="1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4429DC2-FA33-4EB5-930F-DD964F6EE38B}"/>
              </a:ext>
            </a:extLst>
          </p:cNvPr>
          <p:cNvSpPr/>
          <p:nvPr/>
        </p:nvSpPr>
        <p:spPr>
          <a:xfrm>
            <a:off x="3209139" y="745948"/>
            <a:ext cx="1273732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Hypothesis</a:t>
            </a:r>
            <a:endParaRPr lang="ko-KR" altLang="en-US" sz="1400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111500A-B16F-4C52-9A05-B51FC2840808}"/>
              </a:ext>
            </a:extLst>
          </p:cNvPr>
          <p:cNvSpPr/>
          <p:nvPr/>
        </p:nvSpPr>
        <p:spPr>
          <a:xfrm>
            <a:off x="3142032" y="1130962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Design</a:t>
            </a:r>
            <a:endParaRPr lang="ko-KR" altLang="en-US" sz="1400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5315A1A-8BB5-4A33-B7A8-5B9213E6814C}"/>
              </a:ext>
            </a:extLst>
          </p:cNvPr>
          <p:cNvSpPr/>
          <p:nvPr/>
        </p:nvSpPr>
        <p:spPr>
          <a:xfrm>
            <a:off x="5427988" y="1130961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Train Model</a:t>
            </a:r>
            <a:endParaRPr lang="ko-KR" altLang="en-US" sz="1400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0D6DB35B-54E4-495C-9835-261195A8F133}"/>
              </a:ext>
            </a:extLst>
          </p:cNvPr>
          <p:cNvSpPr/>
          <p:nvPr/>
        </p:nvSpPr>
        <p:spPr>
          <a:xfrm>
            <a:off x="5427988" y="1528033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Test Model</a:t>
            </a:r>
            <a:endParaRPr lang="ko-KR" altLang="en-US" sz="1400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C500DA81-DDDD-4AE9-97BA-7B9678250A26}"/>
              </a:ext>
            </a:extLst>
          </p:cNvPr>
          <p:cNvSpPr/>
          <p:nvPr/>
        </p:nvSpPr>
        <p:spPr>
          <a:xfrm>
            <a:off x="5427988" y="745948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Setting</a:t>
            </a:r>
            <a:endParaRPr lang="ko-KR" altLang="en-US" sz="14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C48FDC7-1BF4-44A7-BFA6-5D556BA4F96D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3846005" y="986579"/>
            <a:ext cx="0" cy="144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10C7B65-2AB6-4A88-AE6B-E46DC7888996}"/>
              </a:ext>
            </a:extLst>
          </p:cNvPr>
          <p:cNvCxnSpPr>
            <a:cxnSpLocks/>
            <a:stCxn id="24" idx="3"/>
            <a:endCxn id="31" idx="1"/>
          </p:cNvCxnSpPr>
          <p:nvPr/>
        </p:nvCxnSpPr>
        <p:spPr>
          <a:xfrm flipV="1">
            <a:off x="4549978" y="866264"/>
            <a:ext cx="878010" cy="385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BF15DB6-96C3-4C93-A178-1485D7003DED}"/>
              </a:ext>
            </a:extLst>
          </p:cNvPr>
          <p:cNvCxnSpPr>
            <a:cxnSpLocks/>
            <a:stCxn id="31" idx="2"/>
            <a:endCxn id="27" idx="0"/>
          </p:cNvCxnSpPr>
          <p:nvPr/>
        </p:nvCxnSpPr>
        <p:spPr>
          <a:xfrm>
            <a:off x="6131961" y="986579"/>
            <a:ext cx="0" cy="144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7F72D2F3-BA3D-4333-AC34-B67344FAFA8A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6131961" y="1371592"/>
            <a:ext cx="0" cy="156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왼쪽 중괄호 69">
            <a:extLst>
              <a:ext uri="{FF2B5EF4-FFF2-40B4-BE49-F238E27FC236}">
                <a16:creationId xmlns:a16="http://schemas.microsoft.com/office/drawing/2014/main" id="{34E65ECA-99D2-4012-98B4-B2F2614D2D17}"/>
              </a:ext>
            </a:extLst>
          </p:cNvPr>
          <p:cNvSpPr/>
          <p:nvPr/>
        </p:nvSpPr>
        <p:spPr>
          <a:xfrm>
            <a:off x="2572274" y="745948"/>
            <a:ext cx="78861" cy="1022716"/>
          </a:xfrm>
          <a:prstGeom prst="leftBrac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A3840C1-A875-4CD5-88F0-A5D7F267B4C4}"/>
              </a:ext>
            </a:extLst>
          </p:cNvPr>
          <p:cNvSpPr txBox="1"/>
          <p:nvPr/>
        </p:nvSpPr>
        <p:spPr>
          <a:xfrm>
            <a:off x="253560" y="835777"/>
            <a:ext cx="216568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“Classic”</a:t>
            </a:r>
          </a:p>
          <a:p>
            <a:pPr marL="285750" indent="-285750" algn="ctr">
              <a:buFontTx/>
              <a:buChar char="-"/>
            </a:pPr>
            <a:r>
              <a:rPr lang="en-US" altLang="ko-KR" sz="1600" b="1" dirty="0"/>
              <a:t>Human</a:t>
            </a:r>
          </a:p>
          <a:p>
            <a:pPr marL="285750" indent="-285750" algn="ctr">
              <a:buFontTx/>
              <a:buChar char="-"/>
            </a:pPr>
            <a:r>
              <a:rPr lang="en-US" altLang="ko-KR" sz="1600" b="1" dirty="0"/>
              <a:t>Regression</a:t>
            </a:r>
            <a:endParaRPr lang="ko-KR" altLang="en-US" sz="1600" b="1" dirty="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726F5ED7-CD6C-49F8-87DD-49BA2646069F}"/>
              </a:ext>
            </a:extLst>
          </p:cNvPr>
          <p:cNvCxnSpPr>
            <a:cxnSpLocks/>
            <a:stCxn id="28" idx="1"/>
            <a:endCxn id="23" idx="3"/>
          </p:cNvCxnSpPr>
          <p:nvPr/>
        </p:nvCxnSpPr>
        <p:spPr>
          <a:xfrm flipH="1" flipV="1">
            <a:off x="4482871" y="866264"/>
            <a:ext cx="945117" cy="782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7139FCA5-0509-4E96-890C-DC6D609C891E}"/>
              </a:ext>
            </a:extLst>
          </p:cNvPr>
          <p:cNvSpPr/>
          <p:nvPr/>
        </p:nvSpPr>
        <p:spPr>
          <a:xfrm>
            <a:off x="3209139" y="2087428"/>
            <a:ext cx="1273732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Hypothesis</a:t>
            </a:r>
            <a:endParaRPr lang="ko-KR" altLang="en-US" sz="1400" dirty="0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5C033D2D-68F1-41DF-B249-E3B7E2882F54}"/>
              </a:ext>
            </a:extLst>
          </p:cNvPr>
          <p:cNvSpPr/>
          <p:nvPr/>
        </p:nvSpPr>
        <p:spPr>
          <a:xfrm>
            <a:off x="3142032" y="2472442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Design</a:t>
            </a:r>
            <a:endParaRPr lang="ko-KR" altLang="en-US" sz="1400" dirty="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61BEC163-D8D8-4C25-A395-B996470F7ADA}"/>
              </a:ext>
            </a:extLst>
          </p:cNvPr>
          <p:cNvSpPr/>
          <p:nvPr/>
        </p:nvSpPr>
        <p:spPr>
          <a:xfrm>
            <a:off x="5427988" y="2472441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Train Model</a:t>
            </a:r>
            <a:endParaRPr lang="ko-KR" altLang="en-US" sz="1400" dirty="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81AFAC92-40A3-450A-823C-C954A78BC646}"/>
              </a:ext>
            </a:extLst>
          </p:cNvPr>
          <p:cNvSpPr/>
          <p:nvPr/>
        </p:nvSpPr>
        <p:spPr>
          <a:xfrm>
            <a:off x="5427988" y="2869513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Test Model</a:t>
            </a:r>
            <a:endParaRPr lang="ko-KR" altLang="en-US" sz="1400" dirty="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A385F56B-F45E-4F28-B42E-C5EE9DF0FEB3}"/>
              </a:ext>
            </a:extLst>
          </p:cNvPr>
          <p:cNvSpPr/>
          <p:nvPr/>
        </p:nvSpPr>
        <p:spPr>
          <a:xfrm>
            <a:off x="5427988" y="2087428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Setting</a:t>
            </a:r>
            <a:endParaRPr lang="ko-KR" altLang="en-US" sz="1400" dirty="0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9F628E90-8003-4C9E-83B3-28599DB91CCE}"/>
              </a:ext>
            </a:extLst>
          </p:cNvPr>
          <p:cNvSpPr/>
          <p:nvPr/>
        </p:nvSpPr>
        <p:spPr>
          <a:xfrm>
            <a:off x="7709822" y="2087428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Deploy</a:t>
            </a:r>
            <a:endParaRPr lang="ko-KR" altLang="en-US" sz="1400" dirty="0"/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66244FA9-D9AF-4FC8-B121-AA9DD33C85E0}"/>
              </a:ext>
            </a:extLst>
          </p:cNvPr>
          <p:cNvCxnSpPr>
            <a:cxnSpLocks/>
            <a:stCxn id="75" idx="2"/>
            <a:endCxn id="76" idx="0"/>
          </p:cNvCxnSpPr>
          <p:nvPr/>
        </p:nvCxnSpPr>
        <p:spPr>
          <a:xfrm>
            <a:off x="3846005" y="2328059"/>
            <a:ext cx="0" cy="144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59158A2F-C661-4C42-AE47-82847B1ADA6E}"/>
              </a:ext>
            </a:extLst>
          </p:cNvPr>
          <p:cNvCxnSpPr>
            <a:cxnSpLocks/>
            <a:stCxn id="76" idx="3"/>
            <a:endCxn id="79" idx="1"/>
          </p:cNvCxnSpPr>
          <p:nvPr/>
        </p:nvCxnSpPr>
        <p:spPr>
          <a:xfrm flipV="1">
            <a:off x="4549978" y="2207744"/>
            <a:ext cx="878010" cy="385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44CD7120-241A-4CD0-9FFC-7043CE6BD706}"/>
              </a:ext>
            </a:extLst>
          </p:cNvPr>
          <p:cNvCxnSpPr>
            <a:cxnSpLocks/>
            <a:stCxn id="79" idx="2"/>
            <a:endCxn id="77" idx="0"/>
          </p:cNvCxnSpPr>
          <p:nvPr/>
        </p:nvCxnSpPr>
        <p:spPr>
          <a:xfrm>
            <a:off x="6131961" y="2328059"/>
            <a:ext cx="0" cy="144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D8A016B3-CA42-42AE-BCD1-DA262430F844}"/>
              </a:ext>
            </a:extLst>
          </p:cNvPr>
          <p:cNvCxnSpPr>
            <a:cxnSpLocks/>
            <a:stCxn id="77" idx="2"/>
            <a:endCxn id="78" idx="0"/>
          </p:cNvCxnSpPr>
          <p:nvPr/>
        </p:nvCxnSpPr>
        <p:spPr>
          <a:xfrm>
            <a:off x="6131961" y="2713072"/>
            <a:ext cx="0" cy="156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왼쪽 중괄호 86">
            <a:extLst>
              <a:ext uri="{FF2B5EF4-FFF2-40B4-BE49-F238E27FC236}">
                <a16:creationId xmlns:a16="http://schemas.microsoft.com/office/drawing/2014/main" id="{CCADBF82-A58C-4DEF-A514-D4472677479A}"/>
              </a:ext>
            </a:extLst>
          </p:cNvPr>
          <p:cNvSpPr/>
          <p:nvPr/>
        </p:nvSpPr>
        <p:spPr>
          <a:xfrm>
            <a:off x="2572274" y="2087428"/>
            <a:ext cx="78861" cy="1022716"/>
          </a:xfrm>
          <a:prstGeom prst="leftBrac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BEA20E1-3D75-4196-B956-8B1F763D6EB7}"/>
              </a:ext>
            </a:extLst>
          </p:cNvPr>
          <p:cNvSpPr txBox="1"/>
          <p:nvPr/>
        </p:nvSpPr>
        <p:spPr>
          <a:xfrm>
            <a:off x="253560" y="2177257"/>
            <a:ext cx="216568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“Agile”</a:t>
            </a:r>
          </a:p>
          <a:p>
            <a:pPr marL="285750" indent="-285750" algn="ctr">
              <a:buFontTx/>
              <a:buChar char="-"/>
            </a:pPr>
            <a:r>
              <a:rPr lang="en-US" altLang="ko-KR" sz="1600" b="1" dirty="0"/>
              <a:t>Incremental</a:t>
            </a:r>
          </a:p>
          <a:p>
            <a:pPr marL="285750" indent="-285750" algn="ctr">
              <a:buFontTx/>
              <a:buChar char="-"/>
            </a:pPr>
            <a:r>
              <a:rPr lang="en-US" altLang="ko-KR" sz="1600" b="1" dirty="0"/>
              <a:t>Iterative</a:t>
            </a:r>
            <a:endParaRPr lang="ko-KR" altLang="en-US" sz="1600" b="1" dirty="0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D3AACCC3-CE29-4FB3-8897-88BB4EC83E33}"/>
              </a:ext>
            </a:extLst>
          </p:cNvPr>
          <p:cNvCxnSpPr>
            <a:cxnSpLocks/>
            <a:stCxn id="78" idx="1"/>
            <a:endCxn id="75" idx="3"/>
          </p:cNvCxnSpPr>
          <p:nvPr/>
        </p:nvCxnSpPr>
        <p:spPr>
          <a:xfrm flipH="1" flipV="1">
            <a:off x="4482871" y="2207744"/>
            <a:ext cx="945117" cy="782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2DC4655D-90E8-4B98-B1EE-486BAB994A7D}"/>
              </a:ext>
            </a:extLst>
          </p:cNvPr>
          <p:cNvCxnSpPr>
            <a:cxnSpLocks/>
            <a:stCxn id="78" idx="1"/>
            <a:endCxn id="76" idx="3"/>
          </p:cNvCxnSpPr>
          <p:nvPr/>
        </p:nvCxnSpPr>
        <p:spPr>
          <a:xfrm flipH="1" flipV="1">
            <a:off x="4549978" y="2592758"/>
            <a:ext cx="878010" cy="397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9ED72130-FA34-4C80-AA65-FC819AEB6196}"/>
              </a:ext>
            </a:extLst>
          </p:cNvPr>
          <p:cNvCxnSpPr>
            <a:cxnSpLocks/>
            <a:stCxn id="78" idx="3"/>
            <a:endCxn id="80" idx="1"/>
          </p:cNvCxnSpPr>
          <p:nvPr/>
        </p:nvCxnSpPr>
        <p:spPr>
          <a:xfrm flipV="1">
            <a:off x="6835934" y="2207744"/>
            <a:ext cx="873888" cy="782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7CE288FF-1A02-4D24-9B95-B87DC5EBB3C2}"/>
              </a:ext>
            </a:extLst>
          </p:cNvPr>
          <p:cNvCxnSpPr>
            <a:cxnSpLocks/>
            <a:stCxn id="78" idx="3"/>
            <a:endCxn id="79" idx="3"/>
          </p:cNvCxnSpPr>
          <p:nvPr/>
        </p:nvCxnSpPr>
        <p:spPr>
          <a:xfrm flipV="1">
            <a:off x="6835934" y="2207744"/>
            <a:ext cx="12700" cy="78208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9FA2EF35-A3A3-4807-81D8-E7053D94EF3C}"/>
              </a:ext>
            </a:extLst>
          </p:cNvPr>
          <p:cNvCxnSpPr>
            <a:cxnSpLocks/>
            <a:stCxn id="80" idx="0"/>
            <a:endCxn id="79" idx="0"/>
          </p:cNvCxnSpPr>
          <p:nvPr/>
        </p:nvCxnSpPr>
        <p:spPr>
          <a:xfrm rot="16200000" flipV="1">
            <a:off x="7272878" y="946511"/>
            <a:ext cx="12700" cy="2281834"/>
          </a:xfrm>
          <a:prstGeom prst="bentConnector3">
            <a:avLst>
              <a:gd name="adj1" fmla="val 10421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C6F03F1A-8319-4E3C-BC1C-A769EE90878A}"/>
              </a:ext>
            </a:extLst>
          </p:cNvPr>
          <p:cNvCxnSpPr>
            <a:cxnSpLocks/>
            <a:stCxn id="80" idx="0"/>
            <a:endCxn id="75" idx="0"/>
          </p:cNvCxnSpPr>
          <p:nvPr/>
        </p:nvCxnSpPr>
        <p:spPr>
          <a:xfrm rot="16200000" flipV="1">
            <a:off x="6129900" y="-196467"/>
            <a:ext cx="12700" cy="4567790"/>
          </a:xfrm>
          <a:prstGeom prst="bentConnector3">
            <a:avLst>
              <a:gd name="adj1" fmla="val 15157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AE19F83E-156E-405D-9616-E38C589DA4BD}"/>
              </a:ext>
            </a:extLst>
          </p:cNvPr>
          <p:cNvSpPr/>
          <p:nvPr/>
        </p:nvSpPr>
        <p:spPr>
          <a:xfrm>
            <a:off x="3209139" y="3417361"/>
            <a:ext cx="1273732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Hypothesis</a:t>
            </a:r>
            <a:endParaRPr lang="ko-KR" altLang="en-US" sz="1400" dirty="0"/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BC68A4BB-5A5A-4805-9740-C59568E6088A}"/>
              </a:ext>
            </a:extLst>
          </p:cNvPr>
          <p:cNvSpPr/>
          <p:nvPr/>
        </p:nvSpPr>
        <p:spPr>
          <a:xfrm>
            <a:off x="3142032" y="3802375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Design</a:t>
            </a:r>
            <a:endParaRPr lang="ko-KR" altLang="en-US" sz="1400" dirty="0"/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9EE32424-4FFC-4D01-B1EA-527534547FD5}"/>
              </a:ext>
            </a:extLst>
          </p:cNvPr>
          <p:cNvSpPr/>
          <p:nvPr/>
        </p:nvSpPr>
        <p:spPr>
          <a:xfrm>
            <a:off x="5427988" y="3802374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Train Model</a:t>
            </a:r>
            <a:endParaRPr lang="ko-KR" altLang="en-US" sz="1400" dirty="0"/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7AFDC22F-DFFB-405A-9168-86A4D88FA8A4}"/>
              </a:ext>
            </a:extLst>
          </p:cNvPr>
          <p:cNvSpPr/>
          <p:nvPr/>
        </p:nvSpPr>
        <p:spPr>
          <a:xfrm>
            <a:off x="5427988" y="4199446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Test Model</a:t>
            </a:r>
            <a:endParaRPr lang="ko-KR" altLang="en-US" sz="1400" dirty="0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70207046-5A20-4462-9D99-DEF6A771D32C}"/>
              </a:ext>
            </a:extLst>
          </p:cNvPr>
          <p:cNvSpPr/>
          <p:nvPr/>
        </p:nvSpPr>
        <p:spPr>
          <a:xfrm>
            <a:off x="5427988" y="3417361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Setting</a:t>
            </a:r>
            <a:endParaRPr lang="ko-KR" altLang="en-US" sz="1400" dirty="0"/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264D94BB-327D-493C-B10C-C73E08EF42F3}"/>
              </a:ext>
            </a:extLst>
          </p:cNvPr>
          <p:cNvSpPr/>
          <p:nvPr/>
        </p:nvSpPr>
        <p:spPr>
          <a:xfrm>
            <a:off x="7709822" y="3417361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Deploy</a:t>
            </a:r>
            <a:endParaRPr lang="ko-KR" altLang="en-US" sz="1400" dirty="0"/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025F7ED0-E6DC-4F8D-8AE9-3DCA9245F4A8}"/>
              </a:ext>
            </a:extLst>
          </p:cNvPr>
          <p:cNvSpPr/>
          <p:nvPr/>
        </p:nvSpPr>
        <p:spPr>
          <a:xfrm>
            <a:off x="10021555" y="3609869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Result</a:t>
            </a:r>
            <a:endParaRPr lang="ko-KR" altLang="en-US" sz="1400" dirty="0"/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013C8A8A-B812-467C-BF9A-0CEF37B0A63C}"/>
              </a:ext>
            </a:extLst>
          </p:cNvPr>
          <p:cNvSpPr/>
          <p:nvPr/>
        </p:nvSpPr>
        <p:spPr>
          <a:xfrm>
            <a:off x="7709822" y="3802375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Customer</a:t>
            </a:r>
            <a:endParaRPr lang="ko-KR" altLang="en-US" sz="1400" dirty="0"/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7E81E456-EB79-490E-A723-85E46265E4FD}"/>
              </a:ext>
            </a:extLst>
          </p:cNvPr>
          <p:cNvCxnSpPr>
            <a:cxnSpLocks/>
            <a:stCxn id="116" idx="2"/>
            <a:endCxn id="117" idx="0"/>
          </p:cNvCxnSpPr>
          <p:nvPr/>
        </p:nvCxnSpPr>
        <p:spPr>
          <a:xfrm>
            <a:off x="3846005" y="3657992"/>
            <a:ext cx="0" cy="144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40CCC731-57E5-4675-B97F-F1345F61FB8F}"/>
              </a:ext>
            </a:extLst>
          </p:cNvPr>
          <p:cNvCxnSpPr>
            <a:cxnSpLocks/>
            <a:stCxn id="117" idx="3"/>
            <a:endCxn id="120" idx="1"/>
          </p:cNvCxnSpPr>
          <p:nvPr/>
        </p:nvCxnSpPr>
        <p:spPr>
          <a:xfrm flipV="1">
            <a:off x="4549978" y="3537677"/>
            <a:ext cx="878010" cy="385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91C588F4-12AE-4441-9A70-E935D25075CB}"/>
              </a:ext>
            </a:extLst>
          </p:cNvPr>
          <p:cNvCxnSpPr>
            <a:cxnSpLocks/>
            <a:stCxn id="120" idx="2"/>
            <a:endCxn id="118" idx="0"/>
          </p:cNvCxnSpPr>
          <p:nvPr/>
        </p:nvCxnSpPr>
        <p:spPr>
          <a:xfrm>
            <a:off x="6131961" y="3657992"/>
            <a:ext cx="0" cy="144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859E1053-BB49-4D55-8E64-B2911AB2CAAD}"/>
              </a:ext>
            </a:extLst>
          </p:cNvPr>
          <p:cNvCxnSpPr>
            <a:cxnSpLocks/>
            <a:stCxn id="118" idx="2"/>
            <a:endCxn id="119" idx="0"/>
          </p:cNvCxnSpPr>
          <p:nvPr/>
        </p:nvCxnSpPr>
        <p:spPr>
          <a:xfrm>
            <a:off x="6131961" y="4043005"/>
            <a:ext cx="0" cy="156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왼쪽 중괄호 127">
            <a:extLst>
              <a:ext uri="{FF2B5EF4-FFF2-40B4-BE49-F238E27FC236}">
                <a16:creationId xmlns:a16="http://schemas.microsoft.com/office/drawing/2014/main" id="{45680519-7731-4F43-BD5E-7083BAFEEA96}"/>
              </a:ext>
            </a:extLst>
          </p:cNvPr>
          <p:cNvSpPr/>
          <p:nvPr/>
        </p:nvSpPr>
        <p:spPr>
          <a:xfrm>
            <a:off x="2572274" y="3417361"/>
            <a:ext cx="78861" cy="1022716"/>
          </a:xfrm>
          <a:prstGeom prst="leftBrac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12DE1E7-5EC9-4DF5-B299-CB59A83BF408}"/>
              </a:ext>
            </a:extLst>
          </p:cNvPr>
          <p:cNvSpPr txBox="1"/>
          <p:nvPr/>
        </p:nvSpPr>
        <p:spPr>
          <a:xfrm>
            <a:off x="253560" y="3507190"/>
            <a:ext cx="216568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“Higher Complexity”</a:t>
            </a:r>
          </a:p>
          <a:p>
            <a:pPr marL="285750" indent="-285750" algn="ctr">
              <a:buFontTx/>
              <a:buChar char="-"/>
            </a:pPr>
            <a:r>
              <a:rPr lang="en-US" altLang="ko-KR" sz="1600" b="1" dirty="0"/>
              <a:t>Adaptive</a:t>
            </a:r>
          </a:p>
          <a:p>
            <a:pPr marL="285750" indent="-285750" algn="ctr">
              <a:buFontTx/>
              <a:buChar char="-"/>
            </a:pPr>
            <a:r>
              <a:rPr lang="en-US" altLang="ko-KR" sz="1600" b="1" dirty="0"/>
              <a:t>Extreme</a:t>
            </a:r>
            <a:endParaRPr lang="ko-KR" altLang="en-US" sz="1600" b="1" dirty="0"/>
          </a:p>
        </p:txBody>
      </p: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FE4084AE-60F6-4F2A-A803-3AD8664FEDCF}"/>
              </a:ext>
            </a:extLst>
          </p:cNvPr>
          <p:cNvCxnSpPr>
            <a:cxnSpLocks/>
            <a:stCxn id="119" idx="1"/>
            <a:endCxn id="116" idx="3"/>
          </p:cNvCxnSpPr>
          <p:nvPr/>
        </p:nvCxnSpPr>
        <p:spPr>
          <a:xfrm flipH="1" flipV="1">
            <a:off x="4482871" y="3537677"/>
            <a:ext cx="945117" cy="782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D9AC7346-8251-4199-9C1C-1B1B9F1D77D1}"/>
              </a:ext>
            </a:extLst>
          </p:cNvPr>
          <p:cNvCxnSpPr>
            <a:cxnSpLocks/>
            <a:stCxn id="119" idx="1"/>
            <a:endCxn id="117" idx="3"/>
          </p:cNvCxnSpPr>
          <p:nvPr/>
        </p:nvCxnSpPr>
        <p:spPr>
          <a:xfrm flipH="1" flipV="1">
            <a:off x="4549978" y="3922691"/>
            <a:ext cx="878010" cy="397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33914541-A089-44B2-884B-F8AFF82D22A3}"/>
              </a:ext>
            </a:extLst>
          </p:cNvPr>
          <p:cNvCxnSpPr>
            <a:cxnSpLocks/>
            <a:stCxn id="119" idx="3"/>
            <a:endCxn id="121" idx="1"/>
          </p:cNvCxnSpPr>
          <p:nvPr/>
        </p:nvCxnSpPr>
        <p:spPr>
          <a:xfrm flipV="1">
            <a:off x="6835934" y="3537677"/>
            <a:ext cx="873888" cy="782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연결선: 꺾임 132">
            <a:extLst>
              <a:ext uri="{FF2B5EF4-FFF2-40B4-BE49-F238E27FC236}">
                <a16:creationId xmlns:a16="http://schemas.microsoft.com/office/drawing/2014/main" id="{DA323A1B-28A5-48A0-B2FB-C269675DA2D7}"/>
              </a:ext>
            </a:extLst>
          </p:cNvPr>
          <p:cNvCxnSpPr>
            <a:cxnSpLocks/>
            <a:stCxn id="119" idx="3"/>
            <a:endCxn id="120" idx="3"/>
          </p:cNvCxnSpPr>
          <p:nvPr/>
        </p:nvCxnSpPr>
        <p:spPr>
          <a:xfrm flipV="1">
            <a:off x="6835934" y="3537677"/>
            <a:ext cx="12700" cy="78208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연결선: 꺾임 133">
            <a:extLst>
              <a:ext uri="{FF2B5EF4-FFF2-40B4-BE49-F238E27FC236}">
                <a16:creationId xmlns:a16="http://schemas.microsoft.com/office/drawing/2014/main" id="{959FC51B-C22B-486E-AACC-8A9CBFFAD235}"/>
              </a:ext>
            </a:extLst>
          </p:cNvPr>
          <p:cNvCxnSpPr>
            <a:cxnSpLocks/>
            <a:stCxn id="121" idx="0"/>
            <a:endCxn id="120" idx="0"/>
          </p:cNvCxnSpPr>
          <p:nvPr/>
        </p:nvCxnSpPr>
        <p:spPr>
          <a:xfrm rot="16200000" flipV="1">
            <a:off x="7272878" y="2276444"/>
            <a:ext cx="12700" cy="2281834"/>
          </a:xfrm>
          <a:prstGeom prst="bentConnector3">
            <a:avLst>
              <a:gd name="adj1" fmla="val 10421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38D3610D-AE7A-43FE-9D49-9B20CC816427}"/>
              </a:ext>
            </a:extLst>
          </p:cNvPr>
          <p:cNvCxnSpPr>
            <a:cxnSpLocks/>
            <a:stCxn id="121" idx="0"/>
            <a:endCxn id="116" idx="0"/>
          </p:cNvCxnSpPr>
          <p:nvPr/>
        </p:nvCxnSpPr>
        <p:spPr>
          <a:xfrm rot="16200000" flipV="1">
            <a:off x="6129900" y="1133466"/>
            <a:ext cx="12700" cy="4567790"/>
          </a:xfrm>
          <a:prstGeom prst="bentConnector3">
            <a:avLst>
              <a:gd name="adj1" fmla="val 15157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AE0226A8-47DF-45BA-A18B-6DB97F6F832C}"/>
              </a:ext>
            </a:extLst>
          </p:cNvPr>
          <p:cNvCxnSpPr>
            <a:cxnSpLocks/>
            <a:stCxn id="121" idx="2"/>
            <a:endCxn id="123" idx="0"/>
          </p:cNvCxnSpPr>
          <p:nvPr/>
        </p:nvCxnSpPr>
        <p:spPr>
          <a:xfrm>
            <a:off x="8413795" y="3657992"/>
            <a:ext cx="0" cy="144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DA76326C-79B4-40C4-B1D0-247A9FA5B5B3}"/>
              </a:ext>
            </a:extLst>
          </p:cNvPr>
          <p:cNvCxnSpPr>
            <a:cxnSpLocks/>
            <a:endCxn id="120" idx="3"/>
          </p:cNvCxnSpPr>
          <p:nvPr/>
        </p:nvCxnSpPr>
        <p:spPr>
          <a:xfrm flipH="1" flipV="1">
            <a:off x="6835934" y="3537677"/>
            <a:ext cx="873888" cy="385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275EE969-2274-4FF1-9A6E-355031196944}"/>
              </a:ext>
            </a:extLst>
          </p:cNvPr>
          <p:cNvCxnSpPr>
            <a:cxnSpLocks/>
            <a:stCxn id="123" idx="1"/>
            <a:endCxn id="119" idx="3"/>
          </p:cNvCxnSpPr>
          <p:nvPr/>
        </p:nvCxnSpPr>
        <p:spPr>
          <a:xfrm flipH="1">
            <a:off x="6835934" y="3922691"/>
            <a:ext cx="873888" cy="397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연결선: 꺾임 148">
            <a:extLst>
              <a:ext uri="{FF2B5EF4-FFF2-40B4-BE49-F238E27FC236}">
                <a16:creationId xmlns:a16="http://schemas.microsoft.com/office/drawing/2014/main" id="{A23C4DB7-515A-4FF0-9877-36C6190015F5}"/>
              </a:ext>
            </a:extLst>
          </p:cNvPr>
          <p:cNvCxnSpPr>
            <a:cxnSpLocks/>
            <a:stCxn id="123" idx="2"/>
            <a:endCxn id="117" idx="2"/>
          </p:cNvCxnSpPr>
          <p:nvPr/>
        </p:nvCxnSpPr>
        <p:spPr>
          <a:xfrm rot="5400000">
            <a:off x="6129900" y="1759111"/>
            <a:ext cx="12700" cy="4567790"/>
          </a:xfrm>
          <a:prstGeom prst="bentConnector3">
            <a:avLst>
              <a:gd name="adj1" fmla="val 36947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연결선: 꺾임 156">
            <a:extLst>
              <a:ext uri="{FF2B5EF4-FFF2-40B4-BE49-F238E27FC236}">
                <a16:creationId xmlns:a16="http://schemas.microsoft.com/office/drawing/2014/main" id="{189C7955-47B4-480F-A861-DD5F2AA233F3}"/>
              </a:ext>
            </a:extLst>
          </p:cNvPr>
          <p:cNvCxnSpPr>
            <a:cxnSpLocks/>
            <a:stCxn id="121" idx="3"/>
            <a:endCxn id="123" idx="3"/>
          </p:cNvCxnSpPr>
          <p:nvPr/>
        </p:nvCxnSpPr>
        <p:spPr>
          <a:xfrm>
            <a:off x="9117768" y="3537677"/>
            <a:ext cx="12700" cy="385014"/>
          </a:xfrm>
          <a:prstGeom prst="bentConnector3">
            <a:avLst>
              <a:gd name="adj1" fmla="val 104211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78335732-9B13-41E2-93A9-711516207898}"/>
              </a:ext>
            </a:extLst>
          </p:cNvPr>
          <p:cNvCxnSpPr>
            <a:cxnSpLocks/>
            <a:endCxn id="122" idx="1"/>
          </p:cNvCxnSpPr>
          <p:nvPr/>
        </p:nvCxnSpPr>
        <p:spPr>
          <a:xfrm>
            <a:off x="9246618" y="3730185"/>
            <a:ext cx="7749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83993443-CE5B-410F-8259-A9331B042774}"/>
              </a:ext>
            </a:extLst>
          </p:cNvPr>
          <p:cNvSpPr/>
          <p:nvPr/>
        </p:nvSpPr>
        <p:spPr>
          <a:xfrm>
            <a:off x="3209139" y="4890227"/>
            <a:ext cx="1273732" cy="2700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Hypothesis</a:t>
            </a:r>
            <a:endParaRPr lang="ko-KR" altLang="en-US" sz="1400" dirty="0"/>
          </a:p>
        </p:txBody>
      </p:sp>
      <p:sp>
        <p:nvSpPr>
          <p:cNvPr id="166" name="사각형: 둥근 모서리 165">
            <a:extLst>
              <a:ext uri="{FF2B5EF4-FFF2-40B4-BE49-F238E27FC236}">
                <a16:creationId xmlns:a16="http://schemas.microsoft.com/office/drawing/2014/main" id="{4E099D60-2C1C-418A-8F25-ACA6A9764EF5}"/>
              </a:ext>
            </a:extLst>
          </p:cNvPr>
          <p:cNvSpPr/>
          <p:nvPr/>
        </p:nvSpPr>
        <p:spPr>
          <a:xfrm>
            <a:off x="3142033" y="5601348"/>
            <a:ext cx="1407946" cy="2700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Design</a:t>
            </a:r>
            <a:endParaRPr lang="ko-KR" altLang="en-US" sz="1400" dirty="0"/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D581F32E-FE43-4C01-87A4-D2A53EA42370}"/>
              </a:ext>
            </a:extLst>
          </p:cNvPr>
          <p:cNvSpPr/>
          <p:nvPr/>
        </p:nvSpPr>
        <p:spPr>
          <a:xfrm>
            <a:off x="5425928" y="5429540"/>
            <a:ext cx="1407946" cy="2700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Train Model</a:t>
            </a:r>
            <a:endParaRPr lang="ko-KR" altLang="en-US" sz="1400" dirty="0"/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02F21F8F-42B0-44E4-A282-05B61C99B591}"/>
              </a:ext>
            </a:extLst>
          </p:cNvPr>
          <p:cNvSpPr/>
          <p:nvPr/>
        </p:nvSpPr>
        <p:spPr>
          <a:xfrm>
            <a:off x="5425925" y="6150358"/>
            <a:ext cx="1407946" cy="2700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Test Model</a:t>
            </a:r>
            <a:endParaRPr lang="ko-KR" altLang="en-US" sz="1400" dirty="0"/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2DA944D6-460B-437D-A438-083EC6A33BFE}"/>
              </a:ext>
            </a:extLst>
          </p:cNvPr>
          <p:cNvSpPr/>
          <p:nvPr/>
        </p:nvSpPr>
        <p:spPr>
          <a:xfrm>
            <a:off x="3209139" y="5196391"/>
            <a:ext cx="1273732" cy="36094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- Problem Setting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B471121C-7EB0-419C-ADFC-6516E12753A4}"/>
              </a:ext>
            </a:extLst>
          </p:cNvPr>
          <p:cNvSpPr/>
          <p:nvPr/>
        </p:nvSpPr>
        <p:spPr>
          <a:xfrm>
            <a:off x="3142032" y="5907512"/>
            <a:ext cx="1407947" cy="794081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Loading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Descriptive Stat.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Curation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Remove and Fill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Filter/Transform</a:t>
            </a:r>
          </a:p>
        </p:txBody>
      </p:sp>
      <p:sp>
        <p:nvSpPr>
          <p:cNvPr id="171" name="사각형: 둥근 모서리 170">
            <a:extLst>
              <a:ext uri="{FF2B5EF4-FFF2-40B4-BE49-F238E27FC236}">
                <a16:creationId xmlns:a16="http://schemas.microsoft.com/office/drawing/2014/main" id="{056BD35E-C603-4787-9939-939D80DDD05C}"/>
              </a:ext>
            </a:extLst>
          </p:cNvPr>
          <p:cNvSpPr/>
          <p:nvPr/>
        </p:nvSpPr>
        <p:spPr>
          <a:xfrm>
            <a:off x="5425925" y="4719017"/>
            <a:ext cx="1407946" cy="2700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Setting</a:t>
            </a:r>
            <a:endParaRPr lang="ko-KR" altLang="en-US" sz="1400" dirty="0"/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5111A8D8-23BC-4818-AD38-1604825C07F0}"/>
              </a:ext>
            </a:extLst>
          </p:cNvPr>
          <p:cNvSpPr/>
          <p:nvPr/>
        </p:nvSpPr>
        <p:spPr>
          <a:xfrm>
            <a:off x="5425924" y="5025181"/>
            <a:ext cx="1407947" cy="36094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Mart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Split Train/Test</a:t>
            </a: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B0705611-24FE-4685-86B3-A2D7F8E65DDA}"/>
              </a:ext>
            </a:extLst>
          </p:cNvPr>
          <p:cNvSpPr/>
          <p:nvPr/>
        </p:nvSpPr>
        <p:spPr>
          <a:xfrm>
            <a:off x="5425927" y="5735704"/>
            <a:ext cx="1407947" cy="36094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Descriptive Stat.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Algorithm</a:t>
            </a: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D72E137D-4279-4033-BDBE-105F60DA55E9}"/>
              </a:ext>
            </a:extLst>
          </p:cNvPr>
          <p:cNvSpPr/>
          <p:nvPr/>
        </p:nvSpPr>
        <p:spPr>
          <a:xfrm>
            <a:off x="5425924" y="6456522"/>
            <a:ext cx="1407947" cy="36094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Evaluation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Error Analysis</a:t>
            </a:r>
          </a:p>
        </p:txBody>
      </p:sp>
      <p:sp>
        <p:nvSpPr>
          <p:cNvPr id="175" name="사각형: 둥근 모서리 174">
            <a:extLst>
              <a:ext uri="{FF2B5EF4-FFF2-40B4-BE49-F238E27FC236}">
                <a16:creationId xmlns:a16="http://schemas.microsoft.com/office/drawing/2014/main" id="{7F949B04-3CF6-488B-BA25-7A6F78EF1971}"/>
              </a:ext>
            </a:extLst>
          </p:cNvPr>
          <p:cNvSpPr/>
          <p:nvPr/>
        </p:nvSpPr>
        <p:spPr>
          <a:xfrm>
            <a:off x="7709822" y="5010459"/>
            <a:ext cx="1407946" cy="2700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Deploy</a:t>
            </a:r>
            <a:endParaRPr lang="ko-KR" altLang="en-US" sz="1400" dirty="0"/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76249C85-FBE0-4B1E-B62A-D39D658A5F4B}"/>
              </a:ext>
            </a:extLst>
          </p:cNvPr>
          <p:cNvSpPr/>
          <p:nvPr/>
        </p:nvSpPr>
        <p:spPr>
          <a:xfrm>
            <a:off x="7709821" y="5316623"/>
            <a:ext cx="1407947" cy="36094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Real Evaluation</a:t>
            </a:r>
          </a:p>
        </p:txBody>
      </p:sp>
      <p:sp>
        <p:nvSpPr>
          <p:cNvPr id="177" name="사각형: 둥근 모서리 176">
            <a:extLst>
              <a:ext uri="{FF2B5EF4-FFF2-40B4-BE49-F238E27FC236}">
                <a16:creationId xmlns:a16="http://schemas.microsoft.com/office/drawing/2014/main" id="{1EBFB0B7-9847-41AE-8384-08FC0AC6D990}"/>
              </a:ext>
            </a:extLst>
          </p:cNvPr>
          <p:cNvSpPr/>
          <p:nvPr/>
        </p:nvSpPr>
        <p:spPr>
          <a:xfrm>
            <a:off x="10021556" y="5280527"/>
            <a:ext cx="1407946" cy="2700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Result</a:t>
            </a:r>
            <a:endParaRPr lang="ko-KR" altLang="en-US" sz="1400" dirty="0"/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F792BE84-6C48-4EE6-9016-3BEAA73D0F11}"/>
              </a:ext>
            </a:extLst>
          </p:cNvPr>
          <p:cNvSpPr/>
          <p:nvPr/>
        </p:nvSpPr>
        <p:spPr>
          <a:xfrm>
            <a:off x="10021555" y="5586690"/>
            <a:ext cx="1407947" cy="613505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Visualization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Dashboard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Decision Support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Reporting</a:t>
            </a:r>
          </a:p>
        </p:txBody>
      </p:sp>
      <p:sp>
        <p:nvSpPr>
          <p:cNvPr id="179" name="사각형: 둥근 모서리 178">
            <a:extLst>
              <a:ext uri="{FF2B5EF4-FFF2-40B4-BE49-F238E27FC236}">
                <a16:creationId xmlns:a16="http://schemas.microsoft.com/office/drawing/2014/main" id="{624A0ABF-C4D9-4476-8046-6D715422C849}"/>
              </a:ext>
            </a:extLst>
          </p:cNvPr>
          <p:cNvSpPr/>
          <p:nvPr/>
        </p:nvSpPr>
        <p:spPr>
          <a:xfrm>
            <a:off x="7709822" y="5827531"/>
            <a:ext cx="1407946" cy="2700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Customer</a:t>
            </a:r>
            <a:endParaRPr lang="ko-KR" altLang="en-US" sz="1400" dirty="0"/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410D89AF-E956-481D-AFC9-766115772FC1}"/>
              </a:ext>
            </a:extLst>
          </p:cNvPr>
          <p:cNvSpPr/>
          <p:nvPr/>
        </p:nvSpPr>
        <p:spPr>
          <a:xfrm>
            <a:off x="7709821" y="6133695"/>
            <a:ext cx="1407947" cy="36094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Decision Analysis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79EB759-EAEE-4A50-98FF-A347F24893C1}"/>
              </a:ext>
            </a:extLst>
          </p:cNvPr>
          <p:cNvSpPr/>
          <p:nvPr/>
        </p:nvSpPr>
        <p:spPr>
          <a:xfrm>
            <a:off x="205432" y="787649"/>
            <a:ext cx="2245256" cy="360430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F42E744C-9D12-4DAF-8335-872A4C4818F3}"/>
              </a:ext>
            </a:extLst>
          </p:cNvPr>
          <p:cNvSpPr/>
          <p:nvPr/>
        </p:nvSpPr>
        <p:spPr>
          <a:xfrm>
            <a:off x="3058602" y="4656653"/>
            <a:ext cx="8448445" cy="2160813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D9E1B3E-F19B-4982-9D61-56A1ED5A4FC7}"/>
              </a:ext>
            </a:extLst>
          </p:cNvPr>
          <p:cNvSpPr/>
          <p:nvPr/>
        </p:nvSpPr>
        <p:spPr>
          <a:xfrm>
            <a:off x="3142031" y="685798"/>
            <a:ext cx="1407947" cy="360939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B357B710-55B2-412A-8095-DA068AA08B5F}"/>
              </a:ext>
            </a:extLst>
          </p:cNvPr>
          <p:cNvSpPr/>
          <p:nvPr/>
        </p:nvSpPr>
        <p:spPr>
          <a:xfrm>
            <a:off x="3142031" y="1082850"/>
            <a:ext cx="1407947" cy="360939"/>
          </a:xfrm>
          <a:prstGeom prst="rect">
            <a:avLst/>
          </a:prstGeom>
          <a:noFill/>
          <a:ln w="381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A995A9-DAC1-46A2-A773-7FD299B0A78F}"/>
              </a:ext>
            </a:extLst>
          </p:cNvPr>
          <p:cNvSpPr txBox="1"/>
          <p:nvPr/>
        </p:nvSpPr>
        <p:spPr>
          <a:xfrm>
            <a:off x="-1" y="164496"/>
            <a:ext cx="2695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Part1. </a:t>
            </a:r>
            <a:r>
              <a:rPr lang="ko-KR" altLang="en-US" sz="1400" b="1" dirty="0"/>
              <a:t>분석싸이클 및 언어이해</a:t>
            </a:r>
            <a:r>
              <a:rPr lang="en-US" altLang="ko-KR" sz="1400" b="1" dirty="0"/>
              <a:t>(1</a:t>
            </a:r>
            <a:r>
              <a:rPr lang="ko-KR" altLang="en-US" sz="1400" b="1" dirty="0"/>
              <a:t>주차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0805223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A6C5D807-037F-47A4-9F5B-06C7BFDFB356}"/>
              </a:ext>
            </a:extLst>
          </p:cNvPr>
          <p:cNvSpPr/>
          <p:nvPr/>
        </p:nvSpPr>
        <p:spPr>
          <a:xfrm>
            <a:off x="9612787" y="264679"/>
            <a:ext cx="2165684" cy="436076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350DABF8-42EA-4E80-A993-479EBBDB854E}"/>
              </a:ext>
            </a:extLst>
          </p:cNvPr>
          <p:cNvSpPr/>
          <p:nvPr/>
        </p:nvSpPr>
        <p:spPr>
          <a:xfrm>
            <a:off x="7330953" y="264679"/>
            <a:ext cx="2165684" cy="436076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94FCC5D7-1782-490F-BCAF-BF75E69EF495}"/>
              </a:ext>
            </a:extLst>
          </p:cNvPr>
          <p:cNvSpPr/>
          <p:nvPr/>
        </p:nvSpPr>
        <p:spPr>
          <a:xfrm>
            <a:off x="5049119" y="264679"/>
            <a:ext cx="2165684" cy="436076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700E479-68E4-4489-9C96-6F7B47252892}"/>
              </a:ext>
            </a:extLst>
          </p:cNvPr>
          <p:cNvSpPr/>
          <p:nvPr/>
        </p:nvSpPr>
        <p:spPr>
          <a:xfrm>
            <a:off x="2767285" y="264678"/>
            <a:ext cx="2165684" cy="436076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127FB71-C4ED-4DBA-9BFF-E34F44187E4B}"/>
              </a:ext>
            </a:extLst>
          </p:cNvPr>
          <p:cNvSpPr/>
          <p:nvPr/>
        </p:nvSpPr>
        <p:spPr>
          <a:xfrm>
            <a:off x="2951157" y="24049"/>
            <a:ext cx="1789696" cy="4572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Preparation</a:t>
            </a:r>
            <a:endParaRPr lang="ko-KR" altLang="en-US" sz="1400" b="1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33B6B46-E608-4F31-AF28-5EDB91AB1697}"/>
              </a:ext>
            </a:extLst>
          </p:cNvPr>
          <p:cNvSpPr/>
          <p:nvPr/>
        </p:nvSpPr>
        <p:spPr>
          <a:xfrm>
            <a:off x="5237113" y="24049"/>
            <a:ext cx="1789696" cy="4572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Analysis</a:t>
            </a:r>
            <a:endParaRPr lang="ko-KR" altLang="en-US" sz="1400" b="1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282EBBF-186E-4A9F-A20E-0274546A9B61}"/>
              </a:ext>
            </a:extLst>
          </p:cNvPr>
          <p:cNvSpPr/>
          <p:nvPr/>
        </p:nvSpPr>
        <p:spPr>
          <a:xfrm>
            <a:off x="7518947" y="24049"/>
            <a:ext cx="1789696" cy="4572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Evaluation</a:t>
            </a:r>
            <a:endParaRPr lang="ko-KR" altLang="en-US" sz="1400" b="1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4286113-D065-4867-9378-C589B729680E}"/>
              </a:ext>
            </a:extLst>
          </p:cNvPr>
          <p:cNvSpPr/>
          <p:nvPr/>
        </p:nvSpPr>
        <p:spPr>
          <a:xfrm>
            <a:off x="9800781" y="24049"/>
            <a:ext cx="1789696" cy="4572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Result</a:t>
            </a:r>
            <a:endParaRPr lang="ko-KR" altLang="en-US" sz="1400" b="1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4429DC2-FA33-4EB5-930F-DD964F6EE38B}"/>
              </a:ext>
            </a:extLst>
          </p:cNvPr>
          <p:cNvSpPr/>
          <p:nvPr/>
        </p:nvSpPr>
        <p:spPr>
          <a:xfrm>
            <a:off x="3209139" y="745948"/>
            <a:ext cx="1273732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Hypothesis</a:t>
            </a:r>
            <a:endParaRPr lang="ko-KR" altLang="en-US" sz="1400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111500A-B16F-4C52-9A05-B51FC2840808}"/>
              </a:ext>
            </a:extLst>
          </p:cNvPr>
          <p:cNvSpPr/>
          <p:nvPr/>
        </p:nvSpPr>
        <p:spPr>
          <a:xfrm>
            <a:off x="3142032" y="1130962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Design</a:t>
            </a:r>
            <a:endParaRPr lang="ko-KR" altLang="en-US" sz="1400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5315A1A-8BB5-4A33-B7A8-5B9213E6814C}"/>
              </a:ext>
            </a:extLst>
          </p:cNvPr>
          <p:cNvSpPr/>
          <p:nvPr/>
        </p:nvSpPr>
        <p:spPr>
          <a:xfrm>
            <a:off x="5427988" y="1130961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Train Model</a:t>
            </a:r>
            <a:endParaRPr lang="ko-KR" altLang="en-US" sz="1400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0D6DB35B-54E4-495C-9835-261195A8F133}"/>
              </a:ext>
            </a:extLst>
          </p:cNvPr>
          <p:cNvSpPr/>
          <p:nvPr/>
        </p:nvSpPr>
        <p:spPr>
          <a:xfrm>
            <a:off x="5427988" y="1528033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Test Model</a:t>
            </a:r>
            <a:endParaRPr lang="ko-KR" altLang="en-US" sz="1400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C500DA81-DDDD-4AE9-97BA-7B9678250A26}"/>
              </a:ext>
            </a:extLst>
          </p:cNvPr>
          <p:cNvSpPr/>
          <p:nvPr/>
        </p:nvSpPr>
        <p:spPr>
          <a:xfrm>
            <a:off x="5427988" y="745948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Setting</a:t>
            </a:r>
            <a:endParaRPr lang="ko-KR" altLang="en-US" sz="14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C48FDC7-1BF4-44A7-BFA6-5D556BA4F96D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3846005" y="986579"/>
            <a:ext cx="0" cy="144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10C7B65-2AB6-4A88-AE6B-E46DC7888996}"/>
              </a:ext>
            </a:extLst>
          </p:cNvPr>
          <p:cNvCxnSpPr>
            <a:cxnSpLocks/>
            <a:stCxn id="24" idx="3"/>
            <a:endCxn id="31" idx="1"/>
          </p:cNvCxnSpPr>
          <p:nvPr/>
        </p:nvCxnSpPr>
        <p:spPr>
          <a:xfrm flipV="1">
            <a:off x="4549978" y="866264"/>
            <a:ext cx="878010" cy="385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BF15DB6-96C3-4C93-A178-1485D7003DED}"/>
              </a:ext>
            </a:extLst>
          </p:cNvPr>
          <p:cNvCxnSpPr>
            <a:cxnSpLocks/>
            <a:stCxn id="31" idx="2"/>
            <a:endCxn id="27" idx="0"/>
          </p:cNvCxnSpPr>
          <p:nvPr/>
        </p:nvCxnSpPr>
        <p:spPr>
          <a:xfrm>
            <a:off x="6131961" y="986579"/>
            <a:ext cx="0" cy="144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7F72D2F3-BA3D-4333-AC34-B67344FAFA8A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6131961" y="1371592"/>
            <a:ext cx="0" cy="156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왼쪽 중괄호 69">
            <a:extLst>
              <a:ext uri="{FF2B5EF4-FFF2-40B4-BE49-F238E27FC236}">
                <a16:creationId xmlns:a16="http://schemas.microsoft.com/office/drawing/2014/main" id="{34E65ECA-99D2-4012-98B4-B2F2614D2D17}"/>
              </a:ext>
            </a:extLst>
          </p:cNvPr>
          <p:cNvSpPr/>
          <p:nvPr/>
        </p:nvSpPr>
        <p:spPr>
          <a:xfrm>
            <a:off x="2572274" y="745948"/>
            <a:ext cx="78861" cy="1022716"/>
          </a:xfrm>
          <a:prstGeom prst="leftBrac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A3840C1-A875-4CD5-88F0-A5D7F267B4C4}"/>
              </a:ext>
            </a:extLst>
          </p:cNvPr>
          <p:cNvSpPr txBox="1"/>
          <p:nvPr/>
        </p:nvSpPr>
        <p:spPr>
          <a:xfrm>
            <a:off x="253560" y="835777"/>
            <a:ext cx="216568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“Classic”</a:t>
            </a:r>
          </a:p>
          <a:p>
            <a:pPr marL="285750" indent="-285750" algn="ctr">
              <a:buFontTx/>
              <a:buChar char="-"/>
            </a:pPr>
            <a:r>
              <a:rPr lang="en-US" altLang="ko-KR" sz="1600" b="1" dirty="0"/>
              <a:t>Human</a:t>
            </a:r>
          </a:p>
          <a:p>
            <a:pPr marL="285750" indent="-285750" algn="ctr">
              <a:buFontTx/>
              <a:buChar char="-"/>
            </a:pPr>
            <a:r>
              <a:rPr lang="en-US" altLang="ko-KR" sz="1600" b="1" dirty="0"/>
              <a:t>Regression</a:t>
            </a:r>
            <a:endParaRPr lang="ko-KR" altLang="en-US" sz="1600" b="1" dirty="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726F5ED7-CD6C-49F8-87DD-49BA2646069F}"/>
              </a:ext>
            </a:extLst>
          </p:cNvPr>
          <p:cNvCxnSpPr>
            <a:cxnSpLocks/>
            <a:stCxn id="28" idx="1"/>
            <a:endCxn id="23" idx="3"/>
          </p:cNvCxnSpPr>
          <p:nvPr/>
        </p:nvCxnSpPr>
        <p:spPr>
          <a:xfrm flipH="1" flipV="1">
            <a:off x="4482871" y="866264"/>
            <a:ext cx="945117" cy="782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7139FCA5-0509-4E96-890C-DC6D609C891E}"/>
              </a:ext>
            </a:extLst>
          </p:cNvPr>
          <p:cNvSpPr/>
          <p:nvPr/>
        </p:nvSpPr>
        <p:spPr>
          <a:xfrm>
            <a:off x="3209139" y="2087428"/>
            <a:ext cx="1273732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Hypothesis</a:t>
            </a:r>
            <a:endParaRPr lang="ko-KR" altLang="en-US" sz="1400" dirty="0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5C033D2D-68F1-41DF-B249-E3B7E2882F54}"/>
              </a:ext>
            </a:extLst>
          </p:cNvPr>
          <p:cNvSpPr/>
          <p:nvPr/>
        </p:nvSpPr>
        <p:spPr>
          <a:xfrm>
            <a:off x="3142032" y="2472442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Design</a:t>
            </a:r>
            <a:endParaRPr lang="ko-KR" altLang="en-US" sz="1400" dirty="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61BEC163-D8D8-4C25-A395-B996470F7ADA}"/>
              </a:ext>
            </a:extLst>
          </p:cNvPr>
          <p:cNvSpPr/>
          <p:nvPr/>
        </p:nvSpPr>
        <p:spPr>
          <a:xfrm>
            <a:off x="5427988" y="2472441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Train Model</a:t>
            </a:r>
            <a:endParaRPr lang="ko-KR" altLang="en-US" sz="1400" dirty="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81AFAC92-40A3-450A-823C-C954A78BC646}"/>
              </a:ext>
            </a:extLst>
          </p:cNvPr>
          <p:cNvSpPr/>
          <p:nvPr/>
        </p:nvSpPr>
        <p:spPr>
          <a:xfrm>
            <a:off x="5427988" y="2869513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Test Model</a:t>
            </a:r>
            <a:endParaRPr lang="ko-KR" altLang="en-US" sz="1400" dirty="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A385F56B-F45E-4F28-B42E-C5EE9DF0FEB3}"/>
              </a:ext>
            </a:extLst>
          </p:cNvPr>
          <p:cNvSpPr/>
          <p:nvPr/>
        </p:nvSpPr>
        <p:spPr>
          <a:xfrm>
            <a:off x="5427988" y="2087428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Setting</a:t>
            </a:r>
            <a:endParaRPr lang="ko-KR" altLang="en-US" sz="1400" dirty="0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9F628E90-8003-4C9E-83B3-28599DB91CCE}"/>
              </a:ext>
            </a:extLst>
          </p:cNvPr>
          <p:cNvSpPr/>
          <p:nvPr/>
        </p:nvSpPr>
        <p:spPr>
          <a:xfrm>
            <a:off x="7709822" y="2087428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Deploy</a:t>
            </a:r>
            <a:endParaRPr lang="ko-KR" altLang="en-US" sz="1400" dirty="0"/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66244FA9-D9AF-4FC8-B121-AA9DD33C85E0}"/>
              </a:ext>
            </a:extLst>
          </p:cNvPr>
          <p:cNvCxnSpPr>
            <a:cxnSpLocks/>
            <a:stCxn id="75" idx="2"/>
            <a:endCxn id="76" idx="0"/>
          </p:cNvCxnSpPr>
          <p:nvPr/>
        </p:nvCxnSpPr>
        <p:spPr>
          <a:xfrm>
            <a:off x="3846005" y="2328059"/>
            <a:ext cx="0" cy="144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59158A2F-C661-4C42-AE47-82847B1ADA6E}"/>
              </a:ext>
            </a:extLst>
          </p:cNvPr>
          <p:cNvCxnSpPr>
            <a:cxnSpLocks/>
            <a:stCxn id="76" idx="3"/>
            <a:endCxn id="79" idx="1"/>
          </p:cNvCxnSpPr>
          <p:nvPr/>
        </p:nvCxnSpPr>
        <p:spPr>
          <a:xfrm flipV="1">
            <a:off x="4549978" y="2207744"/>
            <a:ext cx="878010" cy="385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44CD7120-241A-4CD0-9FFC-7043CE6BD706}"/>
              </a:ext>
            </a:extLst>
          </p:cNvPr>
          <p:cNvCxnSpPr>
            <a:cxnSpLocks/>
            <a:stCxn id="79" idx="2"/>
            <a:endCxn id="77" idx="0"/>
          </p:cNvCxnSpPr>
          <p:nvPr/>
        </p:nvCxnSpPr>
        <p:spPr>
          <a:xfrm>
            <a:off x="6131961" y="2328059"/>
            <a:ext cx="0" cy="144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D8A016B3-CA42-42AE-BCD1-DA262430F844}"/>
              </a:ext>
            </a:extLst>
          </p:cNvPr>
          <p:cNvCxnSpPr>
            <a:cxnSpLocks/>
            <a:stCxn id="77" idx="2"/>
            <a:endCxn id="78" idx="0"/>
          </p:cNvCxnSpPr>
          <p:nvPr/>
        </p:nvCxnSpPr>
        <p:spPr>
          <a:xfrm>
            <a:off x="6131961" y="2713072"/>
            <a:ext cx="0" cy="156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왼쪽 중괄호 86">
            <a:extLst>
              <a:ext uri="{FF2B5EF4-FFF2-40B4-BE49-F238E27FC236}">
                <a16:creationId xmlns:a16="http://schemas.microsoft.com/office/drawing/2014/main" id="{CCADBF82-A58C-4DEF-A514-D4472677479A}"/>
              </a:ext>
            </a:extLst>
          </p:cNvPr>
          <p:cNvSpPr/>
          <p:nvPr/>
        </p:nvSpPr>
        <p:spPr>
          <a:xfrm>
            <a:off x="2572274" y="2087428"/>
            <a:ext cx="78861" cy="1022716"/>
          </a:xfrm>
          <a:prstGeom prst="leftBrac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BEA20E1-3D75-4196-B956-8B1F763D6EB7}"/>
              </a:ext>
            </a:extLst>
          </p:cNvPr>
          <p:cNvSpPr txBox="1"/>
          <p:nvPr/>
        </p:nvSpPr>
        <p:spPr>
          <a:xfrm>
            <a:off x="253560" y="2177257"/>
            <a:ext cx="216568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“Agile”</a:t>
            </a:r>
          </a:p>
          <a:p>
            <a:pPr marL="285750" indent="-285750" algn="ctr">
              <a:buFontTx/>
              <a:buChar char="-"/>
            </a:pPr>
            <a:r>
              <a:rPr lang="en-US" altLang="ko-KR" sz="1600" b="1" dirty="0"/>
              <a:t>Incremental</a:t>
            </a:r>
          </a:p>
          <a:p>
            <a:pPr marL="285750" indent="-285750" algn="ctr">
              <a:buFontTx/>
              <a:buChar char="-"/>
            </a:pPr>
            <a:r>
              <a:rPr lang="en-US" altLang="ko-KR" sz="1600" b="1" dirty="0"/>
              <a:t>Iterative</a:t>
            </a:r>
            <a:endParaRPr lang="ko-KR" altLang="en-US" sz="1600" b="1" dirty="0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D3AACCC3-CE29-4FB3-8897-88BB4EC83E33}"/>
              </a:ext>
            </a:extLst>
          </p:cNvPr>
          <p:cNvCxnSpPr>
            <a:cxnSpLocks/>
            <a:stCxn id="78" idx="1"/>
            <a:endCxn id="75" idx="3"/>
          </p:cNvCxnSpPr>
          <p:nvPr/>
        </p:nvCxnSpPr>
        <p:spPr>
          <a:xfrm flipH="1" flipV="1">
            <a:off x="4482871" y="2207744"/>
            <a:ext cx="945117" cy="782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2DC4655D-90E8-4B98-B1EE-486BAB994A7D}"/>
              </a:ext>
            </a:extLst>
          </p:cNvPr>
          <p:cNvCxnSpPr>
            <a:cxnSpLocks/>
            <a:stCxn id="78" idx="1"/>
            <a:endCxn id="76" idx="3"/>
          </p:cNvCxnSpPr>
          <p:nvPr/>
        </p:nvCxnSpPr>
        <p:spPr>
          <a:xfrm flipH="1" flipV="1">
            <a:off x="4549978" y="2592758"/>
            <a:ext cx="878010" cy="397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9ED72130-FA34-4C80-AA65-FC819AEB6196}"/>
              </a:ext>
            </a:extLst>
          </p:cNvPr>
          <p:cNvCxnSpPr>
            <a:cxnSpLocks/>
            <a:stCxn id="78" idx="3"/>
            <a:endCxn id="80" idx="1"/>
          </p:cNvCxnSpPr>
          <p:nvPr/>
        </p:nvCxnSpPr>
        <p:spPr>
          <a:xfrm flipV="1">
            <a:off x="6835934" y="2207744"/>
            <a:ext cx="873888" cy="782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7CE288FF-1A02-4D24-9B95-B87DC5EBB3C2}"/>
              </a:ext>
            </a:extLst>
          </p:cNvPr>
          <p:cNvCxnSpPr>
            <a:cxnSpLocks/>
            <a:stCxn id="78" idx="3"/>
            <a:endCxn id="79" idx="3"/>
          </p:cNvCxnSpPr>
          <p:nvPr/>
        </p:nvCxnSpPr>
        <p:spPr>
          <a:xfrm flipV="1">
            <a:off x="6835934" y="2207744"/>
            <a:ext cx="12700" cy="78208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9FA2EF35-A3A3-4807-81D8-E7053D94EF3C}"/>
              </a:ext>
            </a:extLst>
          </p:cNvPr>
          <p:cNvCxnSpPr>
            <a:cxnSpLocks/>
            <a:stCxn id="80" idx="0"/>
            <a:endCxn id="79" idx="0"/>
          </p:cNvCxnSpPr>
          <p:nvPr/>
        </p:nvCxnSpPr>
        <p:spPr>
          <a:xfrm rot="16200000" flipV="1">
            <a:off x="7272878" y="946511"/>
            <a:ext cx="12700" cy="2281834"/>
          </a:xfrm>
          <a:prstGeom prst="bentConnector3">
            <a:avLst>
              <a:gd name="adj1" fmla="val 10421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C6F03F1A-8319-4E3C-BC1C-A769EE90878A}"/>
              </a:ext>
            </a:extLst>
          </p:cNvPr>
          <p:cNvCxnSpPr>
            <a:cxnSpLocks/>
            <a:stCxn id="80" idx="0"/>
            <a:endCxn id="75" idx="0"/>
          </p:cNvCxnSpPr>
          <p:nvPr/>
        </p:nvCxnSpPr>
        <p:spPr>
          <a:xfrm rot="16200000" flipV="1">
            <a:off x="6129900" y="-196467"/>
            <a:ext cx="12700" cy="4567790"/>
          </a:xfrm>
          <a:prstGeom prst="bentConnector3">
            <a:avLst>
              <a:gd name="adj1" fmla="val 15157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AE19F83E-156E-405D-9616-E38C589DA4BD}"/>
              </a:ext>
            </a:extLst>
          </p:cNvPr>
          <p:cNvSpPr/>
          <p:nvPr/>
        </p:nvSpPr>
        <p:spPr>
          <a:xfrm>
            <a:off x="3209139" y="3417361"/>
            <a:ext cx="1273732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Hypothesis</a:t>
            </a:r>
            <a:endParaRPr lang="ko-KR" altLang="en-US" sz="1400" dirty="0"/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BC68A4BB-5A5A-4805-9740-C59568E6088A}"/>
              </a:ext>
            </a:extLst>
          </p:cNvPr>
          <p:cNvSpPr/>
          <p:nvPr/>
        </p:nvSpPr>
        <p:spPr>
          <a:xfrm>
            <a:off x="3142032" y="3802375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Design</a:t>
            </a:r>
            <a:endParaRPr lang="ko-KR" altLang="en-US" sz="1400" dirty="0"/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9EE32424-4FFC-4D01-B1EA-527534547FD5}"/>
              </a:ext>
            </a:extLst>
          </p:cNvPr>
          <p:cNvSpPr/>
          <p:nvPr/>
        </p:nvSpPr>
        <p:spPr>
          <a:xfrm>
            <a:off x="5427988" y="3802374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Train Model</a:t>
            </a:r>
            <a:endParaRPr lang="ko-KR" altLang="en-US" sz="1400" dirty="0"/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7AFDC22F-DFFB-405A-9168-86A4D88FA8A4}"/>
              </a:ext>
            </a:extLst>
          </p:cNvPr>
          <p:cNvSpPr/>
          <p:nvPr/>
        </p:nvSpPr>
        <p:spPr>
          <a:xfrm>
            <a:off x="5427988" y="4199446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Test Model</a:t>
            </a:r>
            <a:endParaRPr lang="ko-KR" altLang="en-US" sz="1400" dirty="0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70207046-5A20-4462-9D99-DEF6A771D32C}"/>
              </a:ext>
            </a:extLst>
          </p:cNvPr>
          <p:cNvSpPr/>
          <p:nvPr/>
        </p:nvSpPr>
        <p:spPr>
          <a:xfrm>
            <a:off x="5427988" y="3417361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Setting</a:t>
            </a:r>
            <a:endParaRPr lang="ko-KR" altLang="en-US" sz="1400" dirty="0"/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264D94BB-327D-493C-B10C-C73E08EF42F3}"/>
              </a:ext>
            </a:extLst>
          </p:cNvPr>
          <p:cNvSpPr/>
          <p:nvPr/>
        </p:nvSpPr>
        <p:spPr>
          <a:xfrm>
            <a:off x="7709822" y="3417361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Deploy</a:t>
            </a:r>
            <a:endParaRPr lang="ko-KR" altLang="en-US" sz="1400" dirty="0"/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025F7ED0-E6DC-4F8D-8AE9-3DCA9245F4A8}"/>
              </a:ext>
            </a:extLst>
          </p:cNvPr>
          <p:cNvSpPr/>
          <p:nvPr/>
        </p:nvSpPr>
        <p:spPr>
          <a:xfrm>
            <a:off x="10021555" y="3609869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Result</a:t>
            </a:r>
            <a:endParaRPr lang="ko-KR" altLang="en-US" sz="1400" dirty="0"/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013C8A8A-B812-467C-BF9A-0CEF37B0A63C}"/>
              </a:ext>
            </a:extLst>
          </p:cNvPr>
          <p:cNvSpPr/>
          <p:nvPr/>
        </p:nvSpPr>
        <p:spPr>
          <a:xfrm>
            <a:off x="7709822" y="3802375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Customer</a:t>
            </a:r>
            <a:endParaRPr lang="ko-KR" altLang="en-US" sz="1400" dirty="0"/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7E81E456-EB79-490E-A723-85E46265E4FD}"/>
              </a:ext>
            </a:extLst>
          </p:cNvPr>
          <p:cNvCxnSpPr>
            <a:cxnSpLocks/>
            <a:stCxn id="116" idx="2"/>
            <a:endCxn id="117" idx="0"/>
          </p:cNvCxnSpPr>
          <p:nvPr/>
        </p:nvCxnSpPr>
        <p:spPr>
          <a:xfrm>
            <a:off x="3846005" y="3657992"/>
            <a:ext cx="0" cy="144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40CCC731-57E5-4675-B97F-F1345F61FB8F}"/>
              </a:ext>
            </a:extLst>
          </p:cNvPr>
          <p:cNvCxnSpPr>
            <a:cxnSpLocks/>
            <a:stCxn id="117" idx="3"/>
            <a:endCxn id="120" idx="1"/>
          </p:cNvCxnSpPr>
          <p:nvPr/>
        </p:nvCxnSpPr>
        <p:spPr>
          <a:xfrm flipV="1">
            <a:off x="4549978" y="3537677"/>
            <a:ext cx="878010" cy="385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91C588F4-12AE-4441-9A70-E935D25075CB}"/>
              </a:ext>
            </a:extLst>
          </p:cNvPr>
          <p:cNvCxnSpPr>
            <a:cxnSpLocks/>
            <a:stCxn id="120" idx="2"/>
            <a:endCxn id="118" idx="0"/>
          </p:cNvCxnSpPr>
          <p:nvPr/>
        </p:nvCxnSpPr>
        <p:spPr>
          <a:xfrm>
            <a:off x="6131961" y="3657992"/>
            <a:ext cx="0" cy="144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859E1053-BB49-4D55-8E64-B2911AB2CAAD}"/>
              </a:ext>
            </a:extLst>
          </p:cNvPr>
          <p:cNvCxnSpPr>
            <a:cxnSpLocks/>
            <a:stCxn id="118" idx="2"/>
            <a:endCxn id="119" idx="0"/>
          </p:cNvCxnSpPr>
          <p:nvPr/>
        </p:nvCxnSpPr>
        <p:spPr>
          <a:xfrm>
            <a:off x="6131961" y="4043005"/>
            <a:ext cx="0" cy="156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왼쪽 중괄호 127">
            <a:extLst>
              <a:ext uri="{FF2B5EF4-FFF2-40B4-BE49-F238E27FC236}">
                <a16:creationId xmlns:a16="http://schemas.microsoft.com/office/drawing/2014/main" id="{45680519-7731-4F43-BD5E-7083BAFEEA96}"/>
              </a:ext>
            </a:extLst>
          </p:cNvPr>
          <p:cNvSpPr/>
          <p:nvPr/>
        </p:nvSpPr>
        <p:spPr>
          <a:xfrm>
            <a:off x="2572274" y="3417361"/>
            <a:ext cx="78861" cy="1022716"/>
          </a:xfrm>
          <a:prstGeom prst="leftBrac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12DE1E7-5EC9-4DF5-B299-CB59A83BF408}"/>
              </a:ext>
            </a:extLst>
          </p:cNvPr>
          <p:cNvSpPr txBox="1"/>
          <p:nvPr/>
        </p:nvSpPr>
        <p:spPr>
          <a:xfrm>
            <a:off x="253560" y="3507190"/>
            <a:ext cx="216568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“Higher Complexity”</a:t>
            </a:r>
          </a:p>
          <a:p>
            <a:pPr marL="285750" indent="-285750" algn="ctr">
              <a:buFontTx/>
              <a:buChar char="-"/>
            </a:pPr>
            <a:r>
              <a:rPr lang="en-US" altLang="ko-KR" sz="1600" b="1" dirty="0"/>
              <a:t>Adaptive</a:t>
            </a:r>
          </a:p>
          <a:p>
            <a:pPr marL="285750" indent="-285750" algn="ctr">
              <a:buFontTx/>
              <a:buChar char="-"/>
            </a:pPr>
            <a:r>
              <a:rPr lang="en-US" altLang="ko-KR" sz="1600" b="1" dirty="0"/>
              <a:t>Extreme</a:t>
            </a:r>
            <a:endParaRPr lang="ko-KR" altLang="en-US" sz="1600" b="1" dirty="0"/>
          </a:p>
        </p:txBody>
      </p: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FE4084AE-60F6-4F2A-A803-3AD8664FEDCF}"/>
              </a:ext>
            </a:extLst>
          </p:cNvPr>
          <p:cNvCxnSpPr>
            <a:cxnSpLocks/>
            <a:stCxn id="119" idx="1"/>
            <a:endCxn id="116" idx="3"/>
          </p:cNvCxnSpPr>
          <p:nvPr/>
        </p:nvCxnSpPr>
        <p:spPr>
          <a:xfrm flipH="1" flipV="1">
            <a:off x="4482871" y="3537677"/>
            <a:ext cx="945117" cy="782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D9AC7346-8251-4199-9C1C-1B1B9F1D77D1}"/>
              </a:ext>
            </a:extLst>
          </p:cNvPr>
          <p:cNvCxnSpPr>
            <a:cxnSpLocks/>
            <a:stCxn id="119" idx="1"/>
            <a:endCxn id="117" idx="3"/>
          </p:cNvCxnSpPr>
          <p:nvPr/>
        </p:nvCxnSpPr>
        <p:spPr>
          <a:xfrm flipH="1" flipV="1">
            <a:off x="4549978" y="3922691"/>
            <a:ext cx="878010" cy="397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33914541-A089-44B2-884B-F8AFF82D22A3}"/>
              </a:ext>
            </a:extLst>
          </p:cNvPr>
          <p:cNvCxnSpPr>
            <a:cxnSpLocks/>
            <a:stCxn id="119" idx="3"/>
            <a:endCxn id="121" idx="1"/>
          </p:cNvCxnSpPr>
          <p:nvPr/>
        </p:nvCxnSpPr>
        <p:spPr>
          <a:xfrm flipV="1">
            <a:off x="6835934" y="3537677"/>
            <a:ext cx="873888" cy="782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연결선: 꺾임 132">
            <a:extLst>
              <a:ext uri="{FF2B5EF4-FFF2-40B4-BE49-F238E27FC236}">
                <a16:creationId xmlns:a16="http://schemas.microsoft.com/office/drawing/2014/main" id="{DA323A1B-28A5-48A0-B2FB-C269675DA2D7}"/>
              </a:ext>
            </a:extLst>
          </p:cNvPr>
          <p:cNvCxnSpPr>
            <a:cxnSpLocks/>
            <a:stCxn id="119" idx="3"/>
            <a:endCxn id="120" idx="3"/>
          </p:cNvCxnSpPr>
          <p:nvPr/>
        </p:nvCxnSpPr>
        <p:spPr>
          <a:xfrm flipV="1">
            <a:off x="6835934" y="3537677"/>
            <a:ext cx="12700" cy="78208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연결선: 꺾임 133">
            <a:extLst>
              <a:ext uri="{FF2B5EF4-FFF2-40B4-BE49-F238E27FC236}">
                <a16:creationId xmlns:a16="http://schemas.microsoft.com/office/drawing/2014/main" id="{959FC51B-C22B-486E-AACC-8A9CBFFAD235}"/>
              </a:ext>
            </a:extLst>
          </p:cNvPr>
          <p:cNvCxnSpPr>
            <a:cxnSpLocks/>
            <a:stCxn id="121" idx="0"/>
            <a:endCxn id="120" idx="0"/>
          </p:cNvCxnSpPr>
          <p:nvPr/>
        </p:nvCxnSpPr>
        <p:spPr>
          <a:xfrm rot="16200000" flipV="1">
            <a:off x="7272878" y="2276444"/>
            <a:ext cx="12700" cy="2281834"/>
          </a:xfrm>
          <a:prstGeom prst="bentConnector3">
            <a:avLst>
              <a:gd name="adj1" fmla="val 10421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38D3610D-AE7A-43FE-9D49-9B20CC816427}"/>
              </a:ext>
            </a:extLst>
          </p:cNvPr>
          <p:cNvCxnSpPr>
            <a:cxnSpLocks/>
            <a:stCxn id="121" idx="0"/>
            <a:endCxn id="116" idx="0"/>
          </p:cNvCxnSpPr>
          <p:nvPr/>
        </p:nvCxnSpPr>
        <p:spPr>
          <a:xfrm rot="16200000" flipV="1">
            <a:off x="6129900" y="1133466"/>
            <a:ext cx="12700" cy="4567790"/>
          </a:xfrm>
          <a:prstGeom prst="bentConnector3">
            <a:avLst>
              <a:gd name="adj1" fmla="val 15157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AE0226A8-47DF-45BA-A18B-6DB97F6F832C}"/>
              </a:ext>
            </a:extLst>
          </p:cNvPr>
          <p:cNvCxnSpPr>
            <a:cxnSpLocks/>
            <a:stCxn id="121" idx="2"/>
            <a:endCxn id="123" idx="0"/>
          </p:cNvCxnSpPr>
          <p:nvPr/>
        </p:nvCxnSpPr>
        <p:spPr>
          <a:xfrm>
            <a:off x="8413795" y="3657992"/>
            <a:ext cx="0" cy="144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DA76326C-79B4-40C4-B1D0-247A9FA5B5B3}"/>
              </a:ext>
            </a:extLst>
          </p:cNvPr>
          <p:cNvCxnSpPr>
            <a:cxnSpLocks/>
            <a:endCxn id="120" idx="3"/>
          </p:cNvCxnSpPr>
          <p:nvPr/>
        </p:nvCxnSpPr>
        <p:spPr>
          <a:xfrm flipH="1" flipV="1">
            <a:off x="6835934" y="3537677"/>
            <a:ext cx="873888" cy="385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275EE969-2274-4FF1-9A6E-355031196944}"/>
              </a:ext>
            </a:extLst>
          </p:cNvPr>
          <p:cNvCxnSpPr>
            <a:cxnSpLocks/>
            <a:stCxn id="123" idx="1"/>
            <a:endCxn id="119" idx="3"/>
          </p:cNvCxnSpPr>
          <p:nvPr/>
        </p:nvCxnSpPr>
        <p:spPr>
          <a:xfrm flipH="1">
            <a:off x="6835934" y="3922691"/>
            <a:ext cx="873888" cy="397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연결선: 꺾임 148">
            <a:extLst>
              <a:ext uri="{FF2B5EF4-FFF2-40B4-BE49-F238E27FC236}">
                <a16:creationId xmlns:a16="http://schemas.microsoft.com/office/drawing/2014/main" id="{A23C4DB7-515A-4FF0-9877-36C6190015F5}"/>
              </a:ext>
            </a:extLst>
          </p:cNvPr>
          <p:cNvCxnSpPr>
            <a:cxnSpLocks/>
            <a:stCxn id="123" idx="2"/>
            <a:endCxn id="117" idx="2"/>
          </p:cNvCxnSpPr>
          <p:nvPr/>
        </p:nvCxnSpPr>
        <p:spPr>
          <a:xfrm rot="5400000">
            <a:off x="6129900" y="1759111"/>
            <a:ext cx="12700" cy="4567790"/>
          </a:xfrm>
          <a:prstGeom prst="bentConnector3">
            <a:avLst>
              <a:gd name="adj1" fmla="val 36947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연결선: 꺾임 156">
            <a:extLst>
              <a:ext uri="{FF2B5EF4-FFF2-40B4-BE49-F238E27FC236}">
                <a16:creationId xmlns:a16="http://schemas.microsoft.com/office/drawing/2014/main" id="{189C7955-47B4-480F-A861-DD5F2AA233F3}"/>
              </a:ext>
            </a:extLst>
          </p:cNvPr>
          <p:cNvCxnSpPr>
            <a:cxnSpLocks/>
            <a:stCxn id="121" idx="3"/>
            <a:endCxn id="123" idx="3"/>
          </p:cNvCxnSpPr>
          <p:nvPr/>
        </p:nvCxnSpPr>
        <p:spPr>
          <a:xfrm>
            <a:off x="9117768" y="3537677"/>
            <a:ext cx="12700" cy="385014"/>
          </a:xfrm>
          <a:prstGeom prst="bentConnector3">
            <a:avLst>
              <a:gd name="adj1" fmla="val 104211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78335732-9B13-41E2-93A9-711516207898}"/>
              </a:ext>
            </a:extLst>
          </p:cNvPr>
          <p:cNvCxnSpPr>
            <a:cxnSpLocks/>
            <a:endCxn id="122" idx="1"/>
          </p:cNvCxnSpPr>
          <p:nvPr/>
        </p:nvCxnSpPr>
        <p:spPr>
          <a:xfrm>
            <a:off x="9246618" y="3730185"/>
            <a:ext cx="7749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83993443-CE5B-410F-8259-A9331B042774}"/>
              </a:ext>
            </a:extLst>
          </p:cNvPr>
          <p:cNvSpPr/>
          <p:nvPr/>
        </p:nvSpPr>
        <p:spPr>
          <a:xfrm>
            <a:off x="3209139" y="4890227"/>
            <a:ext cx="1273732" cy="2700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Hypothesis</a:t>
            </a:r>
            <a:endParaRPr lang="ko-KR" altLang="en-US" sz="1400" dirty="0"/>
          </a:p>
        </p:txBody>
      </p:sp>
      <p:sp>
        <p:nvSpPr>
          <p:cNvPr id="166" name="사각형: 둥근 모서리 165">
            <a:extLst>
              <a:ext uri="{FF2B5EF4-FFF2-40B4-BE49-F238E27FC236}">
                <a16:creationId xmlns:a16="http://schemas.microsoft.com/office/drawing/2014/main" id="{4E099D60-2C1C-418A-8F25-ACA6A9764EF5}"/>
              </a:ext>
            </a:extLst>
          </p:cNvPr>
          <p:cNvSpPr/>
          <p:nvPr/>
        </p:nvSpPr>
        <p:spPr>
          <a:xfrm>
            <a:off x="3142033" y="5601348"/>
            <a:ext cx="1407946" cy="2700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Design</a:t>
            </a:r>
            <a:endParaRPr lang="ko-KR" altLang="en-US" sz="1400" dirty="0"/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D581F32E-FE43-4C01-87A4-D2A53EA42370}"/>
              </a:ext>
            </a:extLst>
          </p:cNvPr>
          <p:cNvSpPr/>
          <p:nvPr/>
        </p:nvSpPr>
        <p:spPr>
          <a:xfrm>
            <a:off x="5425928" y="5429540"/>
            <a:ext cx="1407946" cy="2700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Train Model</a:t>
            </a:r>
            <a:endParaRPr lang="ko-KR" altLang="en-US" sz="1400" dirty="0"/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02F21F8F-42B0-44E4-A282-05B61C99B591}"/>
              </a:ext>
            </a:extLst>
          </p:cNvPr>
          <p:cNvSpPr/>
          <p:nvPr/>
        </p:nvSpPr>
        <p:spPr>
          <a:xfrm>
            <a:off x="5425925" y="6150358"/>
            <a:ext cx="1407946" cy="2700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Test Model</a:t>
            </a:r>
            <a:endParaRPr lang="ko-KR" altLang="en-US" sz="1400" dirty="0"/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2DA944D6-460B-437D-A438-083EC6A33BFE}"/>
              </a:ext>
            </a:extLst>
          </p:cNvPr>
          <p:cNvSpPr/>
          <p:nvPr/>
        </p:nvSpPr>
        <p:spPr>
          <a:xfrm>
            <a:off x="3209139" y="5196391"/>
            <a:ext cx="1273732" cy="36094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- Problem Setting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B471121C-7EB0-419C-ADFC-6516E12753A4}"/>
              </a:ext>
            </a:extLst>
          </p:cNvPr>
          <p:cNvSpPr/>
          <p:nvPr/>
        </p:nvSpPr>
        <p:spPr>
          <a:xfrm>
            <a:off x="3142032" y="5907512"/>
            <a:ext cx="1407947" cy="794081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Loading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Descriptive Stat.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Curation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Remove and Fill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Filter/Transform</a:t>
            </a:r>
          </a:p>
        </p:txBody>
      </p:sp>
      <p:sp>
        <p:nvSpPr>
          <p:cNvPr id="171" name="사각형: 둥근 모서리 170">
            <a:extLst>
              <a:ext uri="{FF2B5EF4-FFF2-40B4-BE49-F238E27FC236}">
                <a16:creationId xmlns:a16="http://schemas.microsoft.com/office/drawing/2014/main" id="{056BD35E-C603-4787-9939-939D80DDD05C}"/>
              </a:ext>
            </a:extLst>
          </p:cNvPr>
          <p:cNvSpPr/>
          <p:nvPr/>
        </p:nvSpPr>
        <p:spPr>
          <a:xfrm>
            <a:off x="5425925" y="4719017"/>
            <a:ext cx="1407946" cy="2700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Setting</a:t>
            </a:r>
            <a:endParaRPr lang="ko-KR" altLang="en-US" sz="1400" dirty="0"/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5111A8D8-23BC-4818-AD38-1604825C07F0}"/>
              </a:ext>
            </a:extLst>
          </p:cNvPr>
          <p:cNvSpPr/>
          <p:nvPr/>
        </p:nvSpPr>
        <p:spPr>
          <a:xfrm>
            <a:off x="5425924" y="5025181"/>
            <a:ext cx="1407947" cy="36094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Mart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Split Train/Test</a:t>
            </a: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B0705611-24FE-4685-86B3-A2D7F8E65DDA}"/>
              </a:ext>
            </a:extLst>
          </p:cNvPr>
          <p:cNvSpPr/>
          <p:nvPr/>
        </p:nvSpPr>
        <p:spPr>
          <a:xfrm>
            <a:off x="5425927" y="5735704"/>
            <a:ext cx="1407947" cy="36094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Descriptive Stat.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Algorithm</a:t>
            </a: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D72E137D-4279-4033-BDBE-105F60DA55E9}"/>
              </a:ext>
            </a:extLst>
          </p:cNvPr>
          <p:cNvSpPr/>
          <p:nvPr/>
        </p:nvSpPr>
        <p:spPr>
          <a:xfrm>
            <a:off x="5425924" y="6456522"/>
            <a:ext cx="1407947" cy="36094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Evaluation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Error Analysis</a:t>
            </a:r>
          </a:p>
        </p:txBody>
      </p:sp>
      <p:sp>
        <p:nvSpPr>
          <p:cNvPr id="175" name="사각형: 둥근 모서리 174">
            <a:extLst>
              <a:ext uri="{FF2B5EF4-FFF2-40B4-BE49-F238E27FC236}">
                <a16:creationId xmlns:a16="http://schemas.microsoft.com/office/drawing/2014/main" id="{7F949B04-3CF6-488B-BA25-7A6F78EF1971}"/>
              </a:ext>
            </a:extLst>
          </p:cNvPr>
          <p:cNvSpPr/>
          <p:nvPr/>
        </p:nvSpPr>
        <p:spPr>
          <a:xfrm>
            <a:off x="7709822" y="5010459"/>
            <a:ext cx="1407946" cy="2700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Deploy</a:t>
            </a:r>
            <a:endParaRPr lang="ko-KR" altLang="en-US" sz="1400" dirty="0"/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76249C85-FBE0-4B1E-B62A-D39D658A5F4B}"/>
              </a:ext>
            </a:extLst>
          </p:cNvPr>
          <p:cNvSpPr/>
          <p:nvPr/>
        </p:nvSpPr>
        <p:spPr>
          <a:xfrm>
            <a:off x="7709821" y="5316623"/>
            <a:ext cx="1407947" cy="36094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Real Evaluation</a:t>
            </a:r>
          </a:p>
        </p:txBody>
      </p:sp>
      <p:sp>
        <p:nvSpPr>
          <p:cNvPr id="177" name="사각형: 둥근 모서리 176">
            <a:extLst>
              <a:ext uri="{FF2B5EF4-FFF2-40B4-BE49-F238E27FC236}">
                <a16:creationId xmlns:a16="http://schemas.microsoft.com/office/drawing/2014/main" id="{1EBFB0B7-9847-41AE-8384-08FC0AC6D990}"/>
              </a:ext>
            </a:extLst>
          </p:cNvPr>
          <p:cNvSpPr/>
          <p:nvPr/>
        </p:nvSpPr>
        <p:spPr>
          <a:xfrm>
            <a:off x="10021556" y="5280527"/>
            <a:ext cx="1407946" cy="2700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Result</a:t>
            </a:r>
            <a:endParaRPr lang="ko-KR" altLang="en-US" sz="1400" dirty="0"/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F792BE84-6C48-4EE6-9016-3BEAA73D0F11}"/>
              </a:ext>
            </a:extLst>
          </p:cNvPr>
          <p:cNvSpPr/>
          <p:nvPr/>
        </p:nvSpPr>
        <p:spPr>
          <a:xfrm>
            <a:off x="10021555" y="5586690"/>
            <a:ext cx="1407947" cy="613505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Visualization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Dashboard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Decision Support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Reporting</a:t>
            </a:r>
          </a:p>
        </p:txBody>
      </p:sp>
      <p:sp>
        <p:nvSpPr>
          <p:cNvPr id="179" name="사각형: 둥근 모서리 178">
            <a:extLst>
              <a:ext uri="{FF2B5EF4-FFF2-40B4-BE49-F238E27FC236}">
                <a16:creationId xmlns:a16="http://schemas.microsoft.com/office/drawing/2014/main" id="{624A0ABF-C4D9-4476-8046-6D715422C849}"/>
              </a:ext>
            </a:extLst>
          </p:cNvPr>
          <p:cNvSpPr/>
          <p:nvPr/>
        </p:nvSpPr>
        <p:spPr>
          <a:xfrm>
            <a:off x="7709822" y="5827531"/>
            <a:ext cx="1407946" cy="2700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Customer</a:t>
            </a:r>
            <a:endParaRPr lang="ko-KR" altLang="en-US" sz="1400" dirty="0"/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410D89AF-E956-481D-AFC9-766115772FC1}"/>
              </a:ext>
            </a:extLst>
          </p:cNvPr>
          <p:cNvSpPr/>
          <p:nvPr/>
        </p:nvSpPr>
        <p:spPr>
          <a:xfrm>
            <a:off x="7709821" y="6133695"/>
            <a:ext cx="1407947" cy="36094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Decision Analysis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D9E1B3E-F19B-4982-9D61-56A1ED5A4FC7}"/>
              </a:ext>
            </a:extLst>
          </p:cNvPr>
          <p:cNvSpPr/>
          <p:nvPr/>
        </p:nvSpPr>
        <p:spPr>
          <a:xfrm>
            <a:off x="5544139" y="721881"/>
            <a:ext cx="1116448" cy="1089268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B357B710-55B2-412A-8095-DA068AA08B5F}"/>
              </a:ext>
            </a:extLst>
          </p:cNvPr>
          <p:cNvSpPr/>
          <p:nvPr/>
        </p:nvSpPr>
        <p:spPr>
          <a:xfrm>
            <a:off x="5386854" y="676500"/>
            <a:ext cx="1485843" cy="1194353"/>
          </a:xfrm>
          <a:prstGeom prst="rect">
            <a:avLst/>
          </a:prstGeom>
          <a:noFill/>
          <a:ln w="381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109C958A-972D-4CE3-9087-1B7509969F16}"/>
              </a:ext>
            </a:extLst>
          </p:cNvPr>
          <p:cNvSpPr/>
          <p:nvPr/>
        </p:nvSpPr>
        <p:spPr>
          <a:xfrm>
            <a:off x="3058602" y="4656653"/>
            <a:ext cx="8448445" cy="2160813"/>
          </a:xfrm>
          <a:prstGeom prst="rect">
            <a:avLst/>
          </a:prstGeom>
          <a:noFill/>
          <a:ln w="381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C2835752-2F44-4528-9064-24DBCAB2D5D0}"/>
              </a:ext>
            </a:extLst>
          </p:cNvPr>
          <p:cNvSpPr/>
          <p:nvPr/>
        </p:nvSpPr>
        <p:spPr>
          <a:xfrm>
            <a:off x="3270663" y="1100543"/>
            <a:ext cx="1116448" cy="325401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E27B3E9-6D3E-4E13-944F-5B64CBA31021}"/>
              </a:ext>
            </a:extLst>
          </p:cNvPr>
          <p:cNvSpPr txBox="1"/>
          <p:nvPr/>
        </p:nvSpPr>
        <p:spPr>
          <a:xfrm>
            <a:off x="-1" y="164496"/>
            <a:ext cx="2695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Part1. </a:t>
            </a:r>
            <a:r>
              <a:rPr lang="ko-KR" altLang="en-US" sz="1400" b="1" dirty="0"/>
              <a:t>시계열분석 준비</a:t>
            </a:r>
            <a:r>
              <a:rPr lang="en-US" altLang="ko-KR" sz="1400" b="1" dirty="0"/>
              <a:t>(2</a:t>
            </a:r>
            <a:r>
              <a:rPr lang="ko-KR" altLang="en-US" sz="1400" b="1" dirty="0"/>
              <a:t>주차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0980166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A6C5D807-037F-47A4-9F5B-06C7BFDFB356}"/>
              </a:ext>
            </a:extLst>
          </p:cNvPr>
          <p:cNvSpPr/>
          <p:nvPr/>
        </p:nvSpPr>
        <p:spPr>
          <a:xfrm>
            <a:off x="9612787" y="264679"/>
            <a:ext cx="2165684" cy="436076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350DABF8-42EA-4E80-A993-479EBBDB854E}"/>
              </a:ext>
            </a:extLst>
          </p:cNvPr>
          <p:cNvSpPr/>
          <p:nvPr/>
        </p:nvSpPr>
        <p:spPr>
          <a:xfrm>
            <a:off x="7330953" y="264679"/>
            <a:ext cx="2165684" cy="436076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94FCC5D7-1782-490F-BCAF-BF75E69EF495}"/>
              </a:ext>
            </a:extLst>
          </p:cNvPr>
          <p:cNvSpPr/>
          <p:nvPr/>
        </p:nvSpPr>
        <p:spPr>
          <a:xfrm>
            <a:off x="5049119" y="264679"/>
            <a:ext cx="2165684" cy="436076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700E479-68E4-4489-9C96-6F7B47252892}"/>
              </a:ext>
            </a:extLst>
          </p:cNvPr>
          <p:cNvSpPr/>
          <p:nvPr/>
        </p:nvSpPr>
        <p:spPr>
          <a:xfrm>
            <a:off x="2767285" y="264678"/>
            <a:ext cx="2165684" cy="436076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127FB71-C4ED-4DBA-9BFF-E34F44187E4B}"/>
              </a:ext>
            </a:extLst>
          </p:cNvPr>
          <p:cNvSpPr/>
          <p:nvPr/>
        </p:nvSpPr>
        <p:spPr>
          <a:xfrm>
            <a:off x="2951157" y="24049"/>
            <a:ext cx="1789696" cy="4572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Preparation</a:t>
            </a:r>
            <a:endParaRPr lang="ko-KR" altLang="en-US" sz="1400" b="1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33B6B46-E608-4F31-AF28-5EDB91AB1697}"/>
              </a:ext>
            </a:extLst>
          </p:cNvPr>
          <p:cNvSpPr/>
          <p:nvPr/>
        </p:nvSpPr>
        <p:spPr>
          <a:xfrm>
            <a:off x="5237113" y="24049"/>
            <a:ext cx="1789696" cy="4572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Analysis</a:t>
            </a:r>
            <a:endParaRPr lang="ko-KR" altLang="en-US" sz="1400" b="1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282EBBF-186E-4A9F-A20E-0274546A9B61}"/>
              </a:ext>
            </a:extLst>
          </p:cNvPr>
          <p:cNvSpPr/>
          <p:nvPr/>
        </p:nvSpPr>
        <p:spPr>
          <a:xfrm>
            <a:off x="7518947" y="24049"/>
            <a:ext cx="1789696" cy="4572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Evaluation</a:t>
            </a:r>
            <a:endParaRPr lang="ko-KR" altLang="en-US" sz="1400" b="1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4286113-D065-4867-9378-C589B729680E}"/>
              </a:ext>
            </a:extLst>
          </p:cNvPr>
          <p:cNvSpPr/>
          <p:nvPr/>
        </p:nvSpPr>
        <p:spPr>
          <a:xfrm>
            <a:off x="9800781" y="24049"/>
            <a:ext cx="1789696" cy="4572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Result</a:t>
            </a:r>
            <a:endParaRPr lang="ko-KR" altLang="en-US" sz="1400" b="1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4429DC2-FA33-4EB5-930F-DD964F6EE38B}"/>
              </a:ext>
            </a:extLst>
          </p:cNvPr>
          <p:cNvSpPr/>
          <p:nvPr/>
        </p:nvSpPr>
        <p:spPr>
          <a:xfrm>
            <a:off x="3209139" y="745948"/>
            <a:ext cx="1273732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Hypothesis</a:t>
            </a:r>
            <a:endParaRPr lang="ko-KR" altLang="en-US" sz="1400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111500A-B16F-4C52-9A05-B51FC2840808}"/>
              </a:ext>
            </a:extLst>
          </p:cNvPr>
          <p:cNvSpPr/>
          <p:nvPr/>
        </p:nvSpPr>
        <p:spPr>
          <a:xfrm>
            <a:off x="3142032" y="1130962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Design</a:t>
            </a:r>
            <a:endParaRPr lang="ko-KR" altLang="en-US" sz="1400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5315A1A-8BB5-4A33-B7A8-5B9213E6814C}"/>
              </a:ext>
            </a:extLst>
          </p:cNvPr>
          <p:cNvSpPr/>
          <p:nvPr/>
        </p:nvSpPr>
        <p:spPr>
          <a:xfrm>
            <a:off x="5427988" y="1130961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Train Model</a:t>
            </a:r>
            <a:endParaRPr lang="ko-KR" altLang="en-US" sz="1400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0D6DB35B-54E4-495C-9835-261195A8F133}"/>
              </a:ext>
            </a:extLst>
          </p:cNvPr>
          <p:cNvSpPr/>
          <p:nvPr/>
        </p:nvSpPr>
        <p:spPr>
          <a:xfrm>
            <a:off x="5427988" y="1528033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Test Model</a:t>
            </a:r>
            <a:endParaRPr lang="ko-KR" altLang="en-US" sz="1400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C500DA81-DDDD-4AE9-97BA-7B9678250A26}"/>
              </a:ext>
            </a:extLst>
          </p:cNvPr>
          <p:cNvSpPr/>
          <p:nvPr/>
        </p:nvSpPr>
        <p:spPr>
          <a:xfrm>
            <a:off x="5427988" y="745948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Setting</a:t>
            </a:r>
            <a:endParaRPr lang="ko-KR" altLang="en-US" sz="14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C48FDC7-1BF4-44A7-BFA6-5D556BA4F96D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3846005" y="986579"/>
            <a:ext cx="0" cy="144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10C7B65-2AB6-4A88-AE6B-E46DC7888996}"/>
              </a:ext>
            </a:extLst>
          </p:cNvPr>
          <p:cNvCxnSpPr>
            <a:cxnSpLocks/>
            <a:stCxn id="24" idx="3"/>
            <a:endCxn id="31" idx="1"/>
          </p:cNvCxnSpPr>
          <p:nvPr/>
        </p:nvCxnSpPr>
        <p:spPr>
          <a:xfrm flipV="1">
            <a:off x="4549978" y="866264"/>
            <a:ext cx="878010" cy="385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BF15DB6-96C3-4C93-A178-1485D7003DED}"/>
              </a:ext>
            </a:extLst>
          </p:cNvPr>
          <p:cNvCxnSpPr>
            <a:cxnSpLocks/>
            <a:stCxn id="31" idx="2"/>
            <a:endCxn id="27" idx="0"/>
          </p:cNvCxnSpPr>
          <p:nvPr/>
        </p:nvCxnSpPr>
        <p:spPr>
          <a:xfrm>
            <a:off x="6131961" y="986579"/>
            <a:ext cx="0" cy="144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7F72D2F3-BA3D-4333-AC34-B67344FAFA8A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6131961" y="1371592"/>
            <a:ext cx="0" cy="156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왼쪽 중괄호 69">
            <a:extLst>
              <a:ext uri="{FF2B5EF4-FFF2-40B4-BE49-F238E27FC236}">
                <a16:creationId xmlns:a16="http://schemas.microsoft.com/office/drawing/2014/main" id="{34E65ECA-99D2-4012-98B4-B2F2614D2D17}"/>
              </a:ext>
            </a:extLst>
          </p:cNvPr>
          <p:cNvSpPr/>
          <p:nvPr/>
        </p:nvSpPr>
        <p:spPr>
          <a:xfrm>
            <a:off x="2572274" y="745948"/>
            <a:ext cx="78861" cy="1022716"/>
          </a:xfrm>
          <a:prstGeom prst="leftBrac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A3840C1-A875-4CD5-88F0-A5D7F267B4C4}"/>
              </a:ext>
            </a:extLst>
          </p:cNvPr>
          <p:cNvSpPr txBox="1"/>
          <p:nvPr/>
        </p:nvSpPr>
        <p:spPr>
          <a:xfrm>
            <a:off x="253560" y="835777"/>
            <a:ext cx="216568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“Classic”</a:t>
            </a:r>
          </a:p>
          <a:p>
            <a:pPr marL="285750" indent="-285750" algn="ctr">
              <a:buFontTx/>
              <a:buChar char="-"/>
            </a:pPr>
            <a:r>
              <a:rPr lang="en-US" altLang="ko-KR" sz="1600" b="1" dirty="0"/>
              <a:t>Human</a:t>
            </a:r>
          </a:p>
          <a:p>
            <a:pPr marL="285750" indent="-285750" algn="ctr">
              <a:buFontTx/>
              <a:buChar char="-"/>
            </a:pPr>
            <a:r>
              <a:rPr lang="en-US" altLang="ko-KR" sz="1600" b="1" dirty="0"/>
              <a:t>Regression</a:t>
            </a:r>
            <a:endParaRPr lang="ko-KR" altLang="en-US" sz="1600" b="1" dirty="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726F5ED7-CD6C-49F8-87DD-49BA2646069F}"/>
              </a:ext>
            </a:extLst>
          </p:cNvPr>
          <p:cNvCxnSpPr>
            <a:cxnSpLocks/>
            <a:stCxn id="28" idx="1"/>
            <a:endCxn id="23" idx="3"/>
          </p:cNvCxnSpPr>
          <p:nvPr/>
        </p:nvCxnSpPr>
        <p:spPr>
          <a:xfrm flipH="1" flipV="1">
            <a:off x="4482871" y="866264"/>
            <a:ext cx="945117" cy="782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7139FCA5-0509-4E96-890C-DC6D609C891E}"/>
              </a:ext>
            </a:extLst>
          </p:cNvPr>
          <p:cNvSpPr/>
          <p:nvPr/>
        </p:nvSpPr>
        <p:spPr>
          <a:xfrm>
            <a:off x="3209139" y="2087428"/>
            <a:ext cx="1273732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Hypothesis</a:t>
            </a:r>
            <a:endParaRPr lang="ko-KR" altLang="en-US" sz="1400" dirty="0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5C033D2D-68F1-41DF-B249-E3B7E2882F54}"/>
              </a:ext>
            </a:extLst>
          </p:cNvPr>
          <p:cNvSpPr/>
          <p:nvPr/>
        </p:nvSpPr>
        <p:spPr>
          <a:xfrm>
            <a:off x="3142032" y="2472442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Design</a:t>
            </a:r>
            <a:endParaRPr lang="ko-KR" altLang="en-US" sz="1400" dirty="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61BEC163-D8D8-4C25-A395-B996470F7ADA}"/>
              </a:ext>
            </a:extLst>
          </p:cNvPr>
          <p:cNvSpPr/>
          <p:nvPr/>
        </p:nvSpPr>
        <p:spPr>
          <a:xfrm>
            <a:off x="5427988" y="2472441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Train Model</a:t>
            </a:r>
            <a:endParaRPr lang="ko-KR" altLang="en-US" sz="1400" dirty="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81AFAC92-40A3-450A-823C-C954A78BC646}"/>
              </a:ext>
            </a:extLst>
          </p:cNvPr>
          <p:cNvSpPr/>
          <p:nvPr/>
        </p:nvSpPr>
        <p:spPr>
          <a:xfrm>
            <a:off x="5427988" y="2869513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Test Model</a:t>
            </a:r>
            <a:endParaRPr lang="ko-KR" altLang="en-US" sz="1400" dirty="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A385F56B-F45E-4F28-B42E-C5EE9DF0FEB3}"/>
              </a:ext>
            </a:extLst>
          </p:cNvPr>
          <p:cNvSpPr/>
          <p:nvPr/>
        </p:nvSpPr>
        <p:spPr>
          <a:xfrm>
            <a:off x="5427988" y="2087428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Setting</a:t>
            </a:r>
            <a:endParaRPr lang="ko-KR" altLang="en-US" sz="1400" dirty="0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9F628E90-8003-4C9E-83B3-28599DB91CCE}"/>
              </a:ext>
            </a:extLst>
          </p:cNvPr>
          <p:cNvSpPr/>
          <p:nvPr/>
        </p:nvSpPr>
        <p:spPr>
          <a:xfrm>
            <a:off x="7709822" y="2087428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Deploy</a:t>
            </a:r>
            <a:endParaRPr lang="ko-KR" altLang="en-US" sz="1400" dirty="0"/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66244FA9-D9AF-4FC8-B121-AA9DD33C85E0}"/>
              </a:ext>
            </a:extLst>
          </p:cNvPr>
          <p:cNvCxnSpPr>
            <a:cxnSpLocks/>
            <a:stCxn id="75" idx="2"/>
            <a:endCxn id="76" idx="0"/>
          </p:cNvCxnSpPr>
          <p:nvPr/>
        </p:nvCxnSpPr>
        <p:spPr>
          <a:xfrm>
            <a:off x="3846005" y="2328059"/>
            <a:ext cx="0" cy="144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59158A2F-C661-4C42-AE47-82847B1ADA6E}"/>
              </a:ext>
            </a:extLst>
          </p:cNvPr>
          <p:cNvCxnSpPr>
            <a:cxnSpLocks/>
            <a:stCxn id="76" idx="3"/>
            <a:endCxn id="79" idx="1"/>
          </p:cNvCxnSpPr>
          <p:nvPr/>
        </p:nvCxnSpPr>
        <p:spPr>
          <a:xfrm flipV="1">
            <a:off x="4549978" y="2207744"/>
            <a:ext cx="878010" cy="385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44CD7120-241A-4CD0-9FFC-7043CE6BD706}"/>
              </a:ext>
            </a:extLst>
          </p:cNvPr>
          <p:cNvCxnSpPr>
            <a:cxnSpLocks/>
            <a:stCxn id="79" idx="2"/>
            <a:endCxn id="77" idx="0"/>
          </p:cNvCxnSpPr>
          <p:nvPr/>
        </p:nvCxnSpPr>
        <p:spPr>
          <a:xfrm>
            <a:off x="6131961" y="2328059"/>
            <a:ext cx="0" cy="144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D8A016B3-CA42-42AE-BCD1-DA262430F844}"/>
              </a:ext>
            </a:extLst>
          </p:cNvPr>
          <p:cNvCxnSpPr>
            <a:cxnSpLocks/>
            <a:stCxn id="77" idx="2"/>
            <a:endCxn id="78" idx="0"/>
          </p:cNvCxnSpPr>
          <p:nvPr/>
        </p:nvCxnSpPr>
        <p:spPr>
          <a:xfrm>
            <a:off x="6131961" y="2713072"/>
            <a:ext cx="0" cy="156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왼쪽 중괄호 86">
            <a:extLst>
              <a:ext uri="{FF2B5EF4-FFF2-40B4-BE49-F238E27FC236}">
                <a16:creationId xmlns:a16="http://schemas.microsoft.com/office/drawing/2014/main" id="{CCADBF82-A58C-4DEF-A514-D4472677479A}"/>
              </a:ext>
            </a:extLst>
          </p:cNvPr>
          <p:cNvSpPr/>
          <p:nvPr/>
        </p:nvSpPr>
        <p:spPr>
          <a:xfrm>
            <a:off x="2572274" y="2087428"/>
            <a:ext cx="78861" cy="1022716"/>
          </a:xfrm>
          <a:prstGeom prst="leftBrac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BEA20E1-3D75-4196-B956-8B1F763D6EB7}"/>
              </a:ext>
            </a:extLst>
          </p:cNvPr>
          <p:cNvSpPr txBox="1"/>
          <p:nvPr/>
        </p:nvSpPr>
        <p:spPr>
          <a:xfrm>
            <a:off x="253560" y="2177257"/>
            <a:ext cx="216568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“Agile”</a:t>
            </a:r>
          </a:p>
          <a:p>
            <a:pPr marL="285750" indent="-285750" algn="ctr">
              <a:buFontTx/>
              <a:buChar char="-"/>
            </a:pPr>
            <a:r>
              <a:rPr lang="en-US" altLang="ko-KR" sz="1600" b="1" dirty="0"/>
              <a:t>Incremental</a:t>
            </a:r>
          </a:p>
          <a:p>
            <a:pPr marL="285750" indent="-285750" algn="ctr">
              <a:buFontTx/>
              <a:buChar char="-"/>
            </a:pPr>
            <a:r>
              <a:rPr lang="en-US" altLang="ko-KR" sz="1600" b="1" dirty="0"/>
              <a:t>Iterative</a:t>
            </a:r>
            <a:endParaRPr lang="ko-KR" altLang="en-US" sz="1600" b="1" dirty="0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D3AACCC3-CE29-4FB3-8897-88BB4EC83E33}"/>
              </a:ext>
            </a:extLst>
          </p:cNvPr>
          <p:cNvCxnSpPr>
            <a:cxnSpLocks/>
            <a:stCxn id="78" idx="1"/>
            <a:endCxn id="75" idx="3"/>
          </p:cNvCxnSpPr>
          <p:nvPr/>
        </p:nvCxnSpPr>
        <p:spPr>
          <a:xfrm flipH="1" flipV="1">
            <a:off x="4482871" y="2207744"/>
            <a:ext cx="945117" cy="782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2DC4655D-90E8-4B98-B1EE-486BAB994A7D}"/>
              </a:ext>
            </a:extLst>
          </p:cNvPr>
          <p:cNvCxnSpPr>
            <a:cxnSpLocks/>
            <a:stCxn id="78" idx="1"/>
            <a:endCxn id="76" idx="3"/>
          </p:cNvCxnSpPr>
          <p:nvPr/>
        </p:nvCxnSpPr>
        <p:spPr>
          <a:xfrm flipH="1" flipV="1">
            <a:off x="4549978" y="2592758"/>
            <a:ext cx="878010" cy="397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9ED72130-FA34-4C80-AA65-FC819AEB6196}"/>
              </a:ext>
            </a:extLst>
          </p:cNvPr>
          <p:cNvCxnSpPr>
            <a:cxnSpLocks/>
            <a:stCxn id="78" idx="3"/>
            <a:endCxn id="80" idx="1"/>
          </p:cNvCxnSpPr>
          <p:nvPr/>
        </p:nvCxnSpPr>
        <p:spPr>
          <a:xfrm flipV="1">
            <a:off x="6835934" y="2207744"/>
            <a:ext cx="873888" cy="782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7CE288FF-1A02-4D24-9B95-B87DC5EBB3C2}"/>
              </a:ext>
            </a:extLst>
          </p:cNvPr>
          <p:cNvCxnSpPr>
            <a:cxnSpLocks/>
            <a:stCxn id="78" idx="3"/>
            <a:endCxn id="79" idx="3"/>
          </p:cNvCxnSpPr>
          <p:nvPr/>
        </p:nvCxnSpPr>
        <p:spPr>
          <a:xfrm flipV="1">
            <a:off x="6835934" y="2207744"/>
            <a:ext cx="12700" cy="78208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9FA2EF35-A3A3-4807-81D8-E7053D94EF3C}"/>
              </a:ext>
            </a:extLst>
          </p:cNvPr>
          <p:cNvCxnSpPr>
            <a:cxnSpLocks/>
            <a:stCxn id="80" idx="0"/>
            <a:endCxn id="79" idx="0"/>
          </p:cNvCxnSpPr>
          <p:nvPr/>
        </p:nvCxnSpPr>
        <p:spPr>
          <a:xfrm rot="16200000" flipV="1">
            <a:off x="7272878" y="946511"/>
            <a:ext cx="12700" cy="2281834"/>
          </a:xfrm>
          <a:prstGeom prst="bentConnector3">
            <a:avLst>
              <a:gd name="adj1" fmla="val 10421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C6F03F1A-8319-4E3C-BC1C-A769EE90878A}"/>
              </a:ext>
            </a:extLst>
          </p:cNvPr>
          <p:cNvCxnSpPr>
            <a:cxnSpLocks/>
            <a:stCxn id="80" idx="0"/>
            <a:endCxn id="75" idx="0"/>
          </p:cNvCxnSpPr>
          <p:nvPr/>
        </p:nvCxnSpPr>
        <p:spPr>
          <a:xfrm rot="16200000" flipV="1">
            <a:off x="6129900" y="-196467"/>
            <a:ext cx="12700" cy="4567790"/>
          </a:xfrm>
          <a:prstGeom prst="bentConnector3">
            <a:avLst>
              <a:gd name="adj1" fmla="val 15157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AE19F83E-156E-405D-9616-E38C589DA4BD}"/>
              </a:ext>
            </a:extLst>
          </p:cNvPr>
          <p:cNvSpPr/>
          <p:nvPr/>
        </p:nvSpPr>
        <p:spPr>
          <a:xfrm>
            <a:off x="3209139" y="3417361"/>
            <a:ext cx="1273732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Hypothesis</a:t>
            </a:r>
            <a:endParaRPr lang="ko-KR" altLang="en-US" sz="1400" dirty="0"/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BC68A4BB-5A5A-4805-9740-C59568E6088A}"/>
              </a:ext>
            </a:extLst>
          </p:cNvPr>
          <p:cNvSpPr/>
          <p:nvPr/>
        </p:nvSpPr>
        <p:spPr>
          <a:xfrm>
            <a:off x="3142032" y="3802375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Design</a:t>
            </a:r>
            <a:endParaRPr lang="ko-KR" altLang="en-US" sz="1400" dirty="0"/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9EE32424-4FFC-4D01-B1EA-527534547FD5}"/>
              </a:ext>
            </a:extLst>
          </p:cNvPr>
          <p:cNvSpPr/>
          <p:nvPr/>
        </p:nvSpPr>
        <p:spPr>
          <a:xfrm>
            <a:off x="5427988" y="3802374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Train Model</a:t>
            </a:r>
            <a:endParaRPr lang="ko-KR" altLang="en-US" sz="1400" dirty="0"/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7AFDC22F-DFFB-405A-9168-86A4D88FA8A4}"/>
              </a:ext>
            </a:extLst>
          </p:cNvPr>
          <p:cNvSpPr/>
          <p:nvPr/>
        </p:nvSpPr>
        <p:spPr>
          <a:xfrm>
            <a:off x="5427988" y="4199446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Test Model</a:t>
            </a:r>
            <a:endParaRPr lang="ko-KR" altLang="en-US" sz="1400" dirty="0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70207046-5A20-4462-9D99-DEF6A771D32C}"/>
              </a:ext>
            </a:extLst>
          </p:cNvPr>
          <p:cNvSpPr/>
          <p:nvPr/>
        </p:nvSpPr>
        <p:spPr>
          <a:xfrm>
            <a:off x="5427988" y="3417361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Setting</a:t>
            </a:r>
            <a:endParaRPr lang="ko-KR" altLang="en-US" sz="1400" dirty="0"/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264D94BB-327D-493C-B10C-C73E08EF42F3}"/>
              </a:ext>
            </a:extLst>
          </p:cNvPr>
          <p:cNvSpPr/>
          <p:nvPr/>
        </p:nvSpPr>
        <p:spPr>
          <a:xfrm>
            <a:off x="7709822" y="3417361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Deploy</a:t>
            </a:r>
            <a:endParaRPr lang="ko-KR" altLang="en-US" sz="1400" dirty="0"/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025F7ED0-E6DC-4F8D-8AE9-3DCA9245F4A8}"/>
              </a:ext>
            </a:extLst>
          </p:cNvPr>
          <p:cNvSpPr/>
          <p:nvPr/>
        </p:nvSpPr>
        <p:spPr>
          <a:xfrm>
            <a:off x="10021555" y="3609869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Result</a:t>
            </a:r>
            <a:endParaRPr lang="ko-KR" altLang="en-US" sz="1400" dirty="0"/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013C8A8A-B812-467C-BF9A-0CEF37B0A63C}"/>
              </a:ext>
            </a:extLst>
          </p:cNvPr>
          <p:cNvSpPr/>
          <p:nvPr/>
        </p:nvSpPr>
        <p:spPr>
          <a:xfrm>
            <a:off x="7709822" y="3802375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Customer</a:t>
            </a:r>
            <a:endParaRPr lang="ko-KR" altLang="en-US" sz="1400" dirty="0"/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7E81E456-EB79-490E-A723-85E46265E4FD}"/>
              </a:ext>
            </a:extLst>
          </p:cNvPr>
          <p:cNvCxnSpPr>
            <a:cxnSpLocks/>
            <a:stCxn id="116" idx="2"/>
            <a:endCxn id="117" idx="0"/>
          </p:cNvCxnSpPr>
          <p:nvPr/>
        </p:nvCxnSpPr>
        <p:spPr>
          <a:xfrm>
            <a:off x="3846005" y="3657992"/>
            <a:ext cx="0" cy="144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40CCC731-57E5-4675-B97F-F1345F61FB8F}"/>
              </a:ext>
            </a:extLst>
          </p:cNvPr>
          <p:cNvCxnSpPr>
            <a:cxnSpLocks/>
            <a:stCxn id="117" idx="3"/>
            <a:endCxn id="120" idx="1"/>
          </p:cNvCxnSpPr>
          <p:nvPr/>
        </p:nvCxnSpPr>
        <p:spPr>
          <a:xfrm flipV="1">
            <a:off x="4549978" y="3537677"/>
            <a:ext cx="878010" cy="385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91C588F4-12AE-4441-9A70-E935D25075CB}"/>
              </a:ext>
            </a:extLst>
          </p:cNvPr>
          <p:cNvCxnSpPr>
            <a:cxnSpLocks/>
            <a:stCxn id="120" idx="2"/>
            <a:endCxn id="118" idx="0"/>
          </p:cNvCxnSpPr>
          <p:nvPr/>
        </p:nvCxnSpPr>
        <p:spPr>
          <a:xfrm>
            <a:off x="6131961" y="3657992"/>
            <a:ext cx="0" cy="144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859E1053-BB49-4D55-8E64-B2911AB2CAAD}"/>
              </a:ext>
            </a:extLst>
          </p:cNvPr>
          <p:cNvCxnSpPr>
            <a:cxnSpLocks/>
            <a:stCxn id="118" idx="2"/>
            <a:endCxn id="119" idx="0"/>
          </p:cNvCxnSpPr>
          <p:nvPr/>
        </p:nvCxnSpPr>
        <p:spPr>
          <a:xfrm>
            <a:off x="6131961" y="4043005"/>
            <a:ext cx="0" cy="156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왼쪽 중괄호 127">
            <a:extLst>
              <a:ext uri="{FF2B5EF4-FFF2-40B4-BE49-F238E27FC236}">
                <a16:creationId xmlns:a16="http://schemas.microsoft.com/office/drawing/2014/main" id="{45680519-7731-4F43-BD5E-7083BAFEEA96}"/>
              </a:ext>
            </a:extLst>
          </p:cNvPr>
          <p:cNvSpPr/>
          <p:nvPr/>
        </p:nvSpPr>
        <p:spPr>
          <a:xfrm>
            <a:off x="2572274" y="3417361"/>
            <a:ext cx="78861" cy="1022716"/>
          </a:xfrm>
          <a:prstGeom prst="leftBrac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12DE1E7-5EC9-4DF5-B299-CB59A83BF408}"/>
              </a:ext>
            </a:extLst>
          </p:cNvPr>
          <p:cNvSpPr txBox="1"/>
          <p:nvPr/>
        </p:nvSpPr>
        <p:spPr>
          <a:xfrm>
            <a:off x="253560" y="3507190"/>
            <a:ext cx="216568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“Higher Complexity”</a:t>
            </a:r>
          </a:p>
          <a:p>
            <a:pPr marL="285750" indent="-285750" algn="ctr">
              <a:buFontTx/>
              <a:buChar char="-"/>
            </a:pPr>
            <a:r>
              <a:rPr lang="en-US" altLang="ko-KR" sz="1600" b="1" dirty="0"/>
              <a:t>Adaptive</a:t>
            </a:r>
          </a:p>
          <a:p>
            <a:pPr marL="285750" indent="-285750" algn="ctr">
              <a:buFontTx/>
              <a:buChar char="-"/>
            </a:pPr>
            <a:r>
              <a:rPr lang="en-US" altLang="ko-KR" sz="1600" b="1" dirty="0"/>
              <a:t>Extreme</a:t>
            </a:r>
            <a:endParaRPr lang="ko-KR" altLang="en-US" sz="1600" b="1" dirty="0"/>
          </a:p>
        </p:txBody>
      </p: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FE4084AE-60F6-4F2A-A803-3AD8664FEDCF}"/>
              </a:ext>
            </a:extLst>
          </p:cNvPr>
          <p:cNvCxnSpPr>
            <a:cxnSpLocks/>
            <a:stCxn id="119" idx="1"/>
            <a:endCxn id="116" idx="3"/>
          </p:cNvCxnSpPr>
          <p:nvPr/>
        </p:nvCxnSpPr>
        <p:spPr>
          <a:xfrm flipH="1" flipV="1">
            <a:off x="4482871" y="3537677"/>
            <a:ext cx="945117" cy="782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D9AC7346-8251-4199-9C1C-1B1B9F1D77D1}"/>
              </a:ext>
            </a:extLst>
          </p:cNvPr>
          <p:cNvCxnSpPr>
            <a:cxnSpLocks/>
            <a:stCxn id="119" idx="1"/>
            <a:endCxn id="117" idx="3"/>
          </p:cNvCxnSpPr>
          <p:nvPr/>
        </p:nvCxnSpPr>
        <p:spPr>
          <a:xfrm flipH="1" flipV="1">
            <a:off x="4549978" y="3922691"/>
            <a:ext cx="878010" cy="397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33914541-A089-44B2-884B-F8AFF82D22A3}"/>
              </a:ext>
            </a:extLst>
          </p:cNvPr>
          <p:cNvCxnSpPr>
            <a:cxnSpLocks/>
            <a:stCxn id="119" idx="3"/>
            <a:endCxn id="121" idx="1"/>
          </p:cNvCxnSpPr>
          <p:nvPr/>
        </p:nvCxnSpPr>
        <p:spPr>
          <a:xfrm flipV="1">
            <a:off x="6835934" y="3537677"/>
            <a:ext cx="873888" cy="782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연결선: 꺾임 132">
            <a:extLst>
              <a:ext uri="{FF2B5EF4-FFF2-40B4-BE49-F238E27FC236}">
                <a16:creationId xmlns:a16="http://schemas.microsoft.com/office/drawing/2014/main" id="{DA323A1B-28A5-48A0-B2FB-C269675DA2D7}"/>
              </a:ext>
            </a:extLst>
          </p:cNvPr>
          <p:cNvCxnSpPr>
            <a:cxnSpLocks/>
            <a:stCxn id="119" idx="3"/>
            <a:endCxn id="120" idx="3"/>
          </p:cNvCxnSpPr>
          <p:nvPr/>
        </p:nvCxnSpPr>
        <p:spPr>
          <a:xfrm flipV="1">
            <a:off x="6835934" y="3537677"/>
            <a:ext cx="12700" cy="78208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연결선: 꺾임 133">
            <a:extLst>
              <a:ext uri="{FF2B5EF4-FFF2-40B4-BE49-F238E27FC236}">
                <a16:creationId xmlns:a16="http://schemas.microsoft.com/office/drawing/2014/main" id="{959FC51B-C22B-486E-AACC-8A9CBFFAD235}"/>
              </a:ext>
            </a:extLst>
          </p:cNvPr>
          <p:cNvCxnSpPr>
            <a:cxnSpLocks/>
            <a:stCxn id="121" idx="0"/>
            <a:endCxn id="120" idx="0"/>
          </p:cNvCxnSpPr>
          <p:nvPr/>
        </p:nvCxnSpPr>
        <p:spPr>
          <a:xfrm rot="16200000" flipV="1">
            <a:off x="7272878" y="2276444"/>
            <a:ext cx="12700" cy="2281834"/>
          </a:xfrm>
          <a:prstGeom prst="bentConnector3">
            <a:avLst>
              <a:gd name="adj1" fmla="val 10421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38D3610D-AE7A-43FE-9D49-9B20CC816427}"/>
              </a:ext>
            </a:extLst>
          </p:cNvPr>
          <p:cNvCxnSpPr>
            <a:cxnSpLocks/>
            <a:stCxn id="121" idx="0"/>
            <a:endCxn id="116" idx="0"/>
          </p:cNvCxnSpPr>
          <p:nvPr/>
        </p:nvCxnSpPr>
        <p:spPr>
          <a:xfrm rot="16200000" flipV="1">
            <a:off x="6129900" y="1133466"/>
            <a:ext cx="12700" cy="4567790"/>
          </a:xfrm>
          <a:prstGeom prst="bentConnector3">
            <a:avLst>
              <a:gd name="adj1" fmla="val 15157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AE0226A8-47DF-45BA-A18B-6DB97F6F832C}"/>
              </a:ext>
            </a:extLst>
          </p:cNvPr>
          <p:cNvCxnSpPr>
            <a:cxnSpLocks/>
            <a:stCxn id="121" idx="2"/>
            <a:endCxn id="123" idx="0"/>
          </p:cNvCxnSpPr>
          <p:nvPr/>
        </p:nvCxnSpPr>
        <p:spPr>
          <a:xfrm>
            <a:off x="8413795" y="3657992"/>
            <a:ext cx="0" cy="144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DA76326C-79B4-40C4-B1D0-247A9FA5B5B3}"/>
              </a:ext>
            </a:extLst>
          </p:cNvPr>
          <p:cNvCxnSpPr>
            <a:cxnSpLocks/>
            <a:endCxn id="120" idx="3"/>
          </p:cNvCxnSpPr>
          <p:nvPr/>
        </p:nvCxnSpPr>
        <p:spPr>
          <a:xfrm flipH="1" flipV="1">
            <a:off x="6835934" y="3537677"/>
            <a:ext cx="873888" cy="385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275EE969-2274-4FF1-9A6E-355031196944}"/>
              </a:ext>
            </a:extLst>
          </p:cNvPr>
          <p:cNvCxnSpPr>
            <a:cxnSpLocks/>
            <a:stCxn id="123" idx="1"/>
            <a:endCxn id="119" idx="3"/>
          </p:cNvCxnSpPr>
          <p:nvPr/>
        </p:nvCxnSpPr>
        <p:spPr>
          <a:xfrm flipH="1">
            <a:off x="6835934" y="3922691"/>
            <a:ext cx="873888" cy="397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연결선: 꺾임 148">
            <a:extLst>
              <a:ext uri="{FF2B5EF4-FFF2-40B4-BE49-F238E27FC236}">
                <a16:creationId xmlns:a16="http://schemas.microsoft.com/office/drawing/2014/main" id="{A23C4DB7-515A-4FF0-9877-36C6190015F5}"/>
              </a:ext>
            </a:extLst>
          </p:cNvPr>
          <p:cNvCxnSpPr>
            <a:cxnSpLocks/>
            <a:stCxn id="123" idx="2"/>
            <a:endCxn id="117" idx="2"/>
          </p:cNvCxnSpPr>
          <p:nvPr/>
        </p:nvCxnSpPr>
        <p:spPr>
          <a:xfrm rot="5400000">
            <a:off x="6129900" y="1759111"/>
            <a:ext cx="12700" cy="4567790"/>
          </a:xfrm>
          <a:prstGeom prst="bentConnector3">
            <a:avLst>
              <a:gd name="adj1" fmla="val 36947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연결선: 꺾임 156">
            <a:extLst>
              <a:ext uri="{FF2B5EF4-FFF2-40B4-BE49-F238E27FC236}">
                <a16:creationId xmlns:a16="http://schemas.microsoft.com/office/drawing/2014/main" id="{189C7955-47B4-480F-A861-DD5F2AA233F3}"/>
              </a:ext>
            </a:extLst>
          </p:cNvPr>
          <p:cNvCxnSpPr>
            <a:cxnSpLocks/>
            <a:stCxn id="121" idx="3"/>
            <a:endCxn id="123" idx="3"/>
          </p:cNvCxnSpPr>
          <p:nvPr/>
        </p:nvCxnSpPr>
        <p:spPr>
          <a:xfrm>
            <a:off x="9117768" y="3537677"/>
            <a:ext cx="12700" cy="385014"/>
          </a:xfrm>
          <a:prstGeom prst="bentConnector3">
            <a:avLst>
              <a:gd name="adj1" fmla="val 104211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78335732-9B13-41E2-93A9-711516207898}"/>
              </a:ext>
            </a:extLst>
          </p:cNvPr>
          <p:cNvCxnSpPr>
            <a:cxnSpLocks/>
            <a:endCxn id="122" idx="1"/>
          </p:cNvCxnSpPr>
          <p:nvPr/>
        </p:nvCxnSpPr>
        <p:spPr>
          <a:xfrm>
            <a:off x="9246618" y="3730185"/>
            <a:ext cx="7749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83993443-CE5B-410F-8259-A9331B042774}"/>
              </a:ext>
            </a:extLst>
          </p:cNvPr>
          <p:cNvSpPr/>
          <p:nvPr/>
        </p:nvSpPr>
        <p:spPr>
          <a:xfrm>
            <a:off x="3209139" y="4890227"/>
            <a:ext cx="1273732" cy="2700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Hypothesis</a:t>
            </a:r>
            <a:endParaRPr lang="ko-KR" altLang="en-US" sz="1400" dirty="0"/>
          </a:p>
        </p:txBody>
      </p:sp>
      <p:sp>
        <p:nvSpPr>
          <p:cNvPr id="166" name="사각형: 둥근 모서리 165">
            <a:extLst>
              <a:ext uri="{FF2B5EF4-FFF2-40B4-BE49-F238E27FC236}">
                <a16:creationId xmlns:a16="http://schemas.microsoft.com/office/drawing/2014/main" id="{4E099D60-2C1C-418A-8F25-ACA6A9764EF5}"/>
              </a:ext>
            </a:extLst>
          </p:cNvPr>
          <p:cNvSpPr/>
          <p:nvPr/>
        </p:nvSpPr>
        <p:spPr>
          <a:xfrm>
            <a:off x="3142033" y="5601348"/>
            <a:ext cx="1407946" cy="2700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Design</a:t>
            </a:r>
            <a:endParaRPr lang="ko-KR" altLang="en-US" sz="1400" dirty="0"/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D581F32E-FE43-4C01-87A4-D2A53EA42370}"/>
              </a:ext>
            </a:extLst>
          </p:cNvPr>
          <p:cNvSpPr/>
          <p:nvPr/>
        </p:nvSpPr>
        <p:spPr>
          <a:xfrm>
            <a:off x="5425928" y="5429540"/>
            <a:ext cx="1407946" cy="2700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Train Model</a:t>
            </a:r>
            <a:endParaRPr lang="ko-KR" altLang="en-US" sz="1400" dirty="0"/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02F21F8F-42B0-44E4-A282-05B61C99B591}"/>
              </a:ext>
            </a:extLst>
          </p:cNvPr>
          <p:cNvSpPr/>
          <p:nvPr/>
        </p:nvSpPr>
        <p:spPr>
          <a:xfrm>
            <a:off x="5425925" y="6150358"/>
            <a:ext cx="1407946" cy="2700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Test Model</a:t>
            </a:r>
            <a:endParaRPr lang="ko-KR" altLang="en-US" sz="1400" dirty="0"/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2DA944D6-460B-437D-A438-083EC6A33BFE}"/>
              </a:ext>
            </a:extLst>
          </p:cNvPr>
          <p:cNvSpPr/>
          <p:nvPr/>
        </p:nvSpPr>
        <p:spPr>
          <a:xfrm>
            <a:off x="3209139" y="5196391"/>
            <a:ext cx="1273732" cy="36094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- Problem Setting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B471121C-7EB0-419C-ADFC-6516E12753A4}"/>
              </a:ext>
            </a:extLst>
          </p:cNvPr>
          <p:cNvSpPr/>
          <p:nvPr/>
        </p:nvSpPr>
        <p:spPr>
          <a:xfrm>
            <a:off x="3142032" y="5907512"/>
            <a:ext cx="1407947" cy="794081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Loading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Descriptive Stat.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Curation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Remove and Fill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Filter/Transform</a:t>
            </a:r>
          </a:p>
        </p:txBody>
      </p:sp>
      <p:sp>
        <p:nvSpPr>
          <p:cNvPr id="171" name="사각형: 둥근 모서리 170">
            <a:extLst>
              <a:ext uri="{FF2B5EF4-FFF2-40B4-BE49-F238E27FC236}">
                <a16:creationId xmlns:a16="http://schemas.microsoft.com/office/drawing/2014/main" id="{056BD35E-C603-4787-9939-939D80DDD05C}"/>
              </a:ext>
            </a:extLst>
          </p:cNvPr>
          <p:cNvSpPr/>
          <p:nvPr/>
        </p:nvSpPr>
        <p:spPr>
          <a:xfrm>
            <a:off x="5425925" y="4719017"/>
            <a:ext cx="1407946" cy="2700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Setting</a:t>
            </a:r>
            <a:endParaRPr lang="ko-KR" altLang="en-US" sz="1400" dirty="0"/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5111A8D8-23BC-4818-AD38-1604825C07F0}"/>
              </a:ext>
            </a:extLst>
          </p:cNvPr>
          <p:cNvSpPr/>
          <p:nvPr/>
        </p:nvSpPr>
        <p:spPr>
          <a:xfrm>
            <a:off x="5425924" y="5025181"/>
            <a:ext cx="1407947" cy="36094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Mart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Split Train/Test</a:t>
            </a: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B0705611-24FE-4685-86B3-A2D7F8E65DDA}"/>
              </a:ext>
            </a:extLst>
          </p:cNvPr>
          <p:cNvSpPr/>
          <p:nvPr/>
        </p:nvSpPr>
        <p:spPr>
          <a:xfrm>
            <a:off x="5425927" y="5735704"/>
            <a:ext cx="1407947" cy="36094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Descriptive Stat.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Algorithm</a:t>
            </a: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D72E137D-4279-4033-BDBE-105F60DA55E9}"/>
              </a:ext>
            </a:extLst>
          </p:cNvPr>
          <p:cNvSpPr/>
          <p:nvPr/>
        </p:nvSpPr>
        <p:spPr>
          <a:xfrm>
            <a:off x="5425924" y="6456522"/>
            <a:ext cx="1407947" cy="36094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Evaluation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Error Analysis</a:t>
            </a:r>
          </a:p>
        </p:txBody>
      </p:sp>
      <p:sp>
        <p:nvSpPr>
          <p:cNvPr id="175" name="사각형: 둥근 모서리 174">
            <a:extLst>
              <a:ext uri="{FF2B5EF4-FFF2-40B4-BE49-F238E27FC236}">
                <a16:creationId xmlns:a16="http://schemas.microsoft.com/office/drawing/2014/main" id="{7F949B04-3CF6-488B-BA25-7A6F78EF1971}"/>
              </a:ext>
            </a:extLst>
          </p:cNvPr>
          <p:cNvSpPr/>
          <p:nvPr/>
        </p:nvSpPr>
        <p:spPr>
          <a:xfrm>
            <a:off x="7709822" y="5010459"/>
            <a:ext cx="1407946" cy="2700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Deploy</a:t>
            </a:r>
            <a:endParaRPr lang="ko-KR" altLang="en-US" sz="1400" dirty="0"/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76249C85-FBE0-4B1E-B62A-D39D658A5F4B}"/>
              </a:ext>
            </a:extLst>
          </p:cNvPr>
          <p:cNvSpPr/>
          <p:nvPr/>
        </p:nvSpPr>
        <p:spPr>
          <a:xfrm>
            <a:off x="7709821" y="5316623"/>
            <a:ext cx="1407947" cy="36094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Real Evaluation</a:t>
            </a:r>
          </a:p>
        </p:txBody>
      </p:sp>
      <p:sp>
        <p:nvSpPr>
          <p:cNvPr id="177" name="사각형: 둥근 모서리 176">
            <a:extLst>
              <a:ext uri="{FF2B5EF4-FFF2-40B4-BE49-F238E27FC236}">
                <a16:creationId xmlns:a16="http://schemas.microsoft.com/office/drawing/2014/main" id="{1EBFB0B7-9847-41AE-8384-08FC0AC6D990}"/>
              </a:ext>
            </a:extLst>
          </p:cNvPr>
          <p:cNvSpPr/>
          <p:nvPr/>
        </p:nvSpPr>
        <p:spPr>
          <a:xfrm>
            <a:off x="10021556" y="5280527"/>
            <a:ext cx="1407946" cy="2700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Result</a:t>
            </a:r>
            <a:endParaRPr lang="ko-KR" altLang="en-US" sz="1400" dirty="0"/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F792BE84-6C48-4EE6-9016-3BEAA73D0F11}"/>
              </a:ext>
            </a:extLst>
          </p:cNvPr>
          <p:cNvSpPr/>
          <p:nvPr/>
        </p:nvSpPr>
        <p:spPr>
          <a:xfrm>
            <a:off x="10021555" y="5586690"/>
            <a:ext cx="1407947" cy="613505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Visualization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Dashboard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Decision Support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Reporting</a:t>
            </a:r>
          </a:p>
        </p:txBody>
      </p:sp>
      <p:sp>
        <p:nvSpPr>
          <p:cNvPr id="179" name="사각형: 둥근 모서리 178">
            <a:extLst>
              <a:ext uri="{FF2B5EF4-FFF2-40B4-BE49-F238E27FC236}">
                <a16:creationId xmlns:a16="http://schemas.microsoft.com/office/drawing/2014/main" id="{624A0ABF-C4D9-4476-8046-6D715422C849}"/>
              </a:ext>
            </a:extLst>
          </p:cNvPr>
          <p:cNvSpPr/>
          <p:nvPr/>
        </p:nvSpPr>
        <p:spPr>
          <a:xfrm>
            <a:off x="7709822" y="5827531"/>
            <a:ext cx="1407946" cy="2700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Customer</a:t>
            </a:r>
            <a:endParaRPr lang="ko-KR" altLang="en-US" sz="1400" dirty="0"/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410D89AF-E956-481D-AFC9-766115772FC1}"/>
              </a:ext>
            </a:extLst>
          </p:cNvPr>
          <p:cNvSpPr/>
          <p:nvPr/>
        </p:nvSpPr>
        <p:spPr>
          <a:xfrm>
            <a:off x="7709821" y="6133695"/>
            <a:ext cx="1407947" cy="36094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Decision Analysis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D9E1B3E-F19B-4982-9D61-56A1ED5A4FC7}"/>
              </a:ext>
            </a:extLst>
          </p:cNvPr>
          <p:cNvSpPr/>
          <p:nvPr/>
        </p:nvSpPr>
        <p:spPr>
          <a:xfrm>
            <a:off x="5556171" y="2057013"/>
            <a:ext cx="1116448" cy="1089268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B357B710-55B2-412A-8095-DA068AA08B5F}"/>
              </a:ext>
            </a:extLst>
          </p:cNvPr>
          <p:cNvSpPr/>
          <p:nvPr/>
        </p:nvSpPr>
        <p:spPr>
          <a:xfrm>
            <a:off x="3142031" y="1999957"/>
            <a:ext cx="5975737" cy="1201907"/>
          </a:xfrm>
          <a:prstGeom prst="rect">
            <a:avLst/>
          </a:prstGeom>
          <a:noFill/>
          <a:ln w="381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C2835752-2F44-4528-9064-24DBCAB2D5D0}"/>
              </a:ext>
            </a:extLst>
          </p:cNvPr>
          <p:cNvSpPr/>
          <p:nvPr/>
        </p:nvSpPr>
        <p:spPr>
          <a:xfrm>
            <a:off x="3270663" y="2438259"/>
            <a:ext cx="1116448" cy="325401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B7AC6AE-D3F6-4564-895D-7D59AA829E98}"/>
              </a:ext>
            </a:extLst>
          </p:cNvPr>
          <p:cNvSpPr txBox="1"/>
          <p:nvPr/>
        </p:nvSpPr>
        <p:spPr>
          <a:xfrm>
            <a:off x="-1" y="164496"/>
            <a:ext cx="2695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Part2. </a:t>
            </a:r>
            <a:r>
              <a:rPr lang="ko-KR" altLang="en-US" sz="1400" b="1" dirty="0"/>
              <a:t>비교를 위한 </a:t>
            </a:r>
            <a:endParaRPr lang="en-US" altLang="ko-KR" sz="1400" b="1" dirty="0"/>
          </a:p>
          <a:p>
            <a:pPr algn="ctr"/>
            <a:r>
              <a:rPr lang="en-US" altLang="ko-KR" sz="1400" b="1" dirty="0"/>
              <a:t>Base</a:t>
            </a:r>
            <a:r>
              <a:rPr lang="ko-KR" altLang="en-US" sz="1400" b="1" dirty="0"/>
              <a:t>분석</a:t>
            </a:r>
            <a:r>
              <a:rPr lang="en-US" altLang="ko-KR" sz="1400" b="1" dirty="0"/>
              <a:t>(ML)</a:t>
            </a:r>
            <a:r>
              <a:rPr lang="ko-KR" altLang="en-US" sz="1400" b="1" dirty="0"/>
              <a:t> 준비</a:t>
            </a:r>
            <a:r>
              <a:rPr lang="en-US" altLang="ko-KR" sz="1400" b="1" dirty="0"/>
              <a:t>(3</a:t>
            </a:r>
            <a:r>
              <a:rPr lang="ko-KR" altLang="en-US" sz="1400" b="1" dirty="0"/>
              <a:t>주차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9124551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A6C5D807-037F-47A4-9F5B-06C7BFDFB356}"/>
              </a:ext>
            </a:extLst>
          </p:cNvPr>
          <p:cNvSpPr/>
          <p:nvPr/>
        </p:nvSpPr>
        <p:spPr>
          <a:xfrm>
            <a:off x="9612787" y="264679"/>
            <a:ext cx="2165684" cy="436076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350DABF8-42EA-4E80-A993-479EBBDB854E}"/>
              </a:ext>
            </a:extLst>
          </p:cNvPr>
          <p:cNvSpPr/>
          <p:nvPr/>
        </p:nvSpPr>
        <p:spPr>
          <a:xfrm>
            <a:off x="7330953" y="264679"/>
            <a:ext cx="2165684" cy="436076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94FCC5D7-1782-490F-BCAF-BF75E69EF495}"/>
              </a:ext>
            </a:extLst>
          </p:cNvPr>
          <p:cNvSpPr/>
          <p:nvPr/>
        </p:nvSpPr>
        <p:spPr>
          <a:xfrm>
            <a:off x="5049119" y="264679"/>
            <a:ext cx="2165684" cy="436076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700E479-68E4-4489-9C96-6F7B47252892}"/>
              </a:ext>
            </a:extLst>
          </p:cNvPr>
          <p:cNvSpPr/>
          <p:nvPr/>
        </p:nvSpPr>
        <p:spPr>
          <a:xfrm>
            <a:off x="2767285" y="264678"/>
            <a:ext cx="2165684" cy="436076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127FB71-C4ED-4DBA-9BFF-E34F44187E4B}"/>
              </a:ext>
            </a:extLst>
          </p:cNvPr>
          <p:cNvSpPr/>
          <p:nvPr/>
        </p:nvSpPr>
        <p:spPr>
          <a:xfrm>
            <a:off x="2951157" y="24049"/>
            <a:ext cx="1789696" cy="4572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Preparation</a:t>
            </a:r>
            <a:endParaRPr lang="ko-KR" altLang="en-US" sz="1400" b="1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33B6B46-E608-4F31-AF28-5EDB91AB1697}"/>
              </a:ext>
            </a:extLst>
          </p:cNvPr>
          <p:cNvSpPr/>
          <p:nvPr/>
        </p:nvSpPr>
        <p:spPr>
          <a:xfrm>
            <a:off x="5237113" y="24049"/>
            <a:ext cx="1789696" cy="4572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Analysis</a:t>
            </a:r>
            <a:endParaRPr lang="ko-KR" altLang="en-US" sz="1400" b="1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282EBBF-186E-4A9F-A20E-0274546A9B61}"/>
              </a:ext>
            </a:extLst>
          </p:cNvPr>
          <p:cNvSpPr/>
          <p:nvPr/>
        </p:nvSpPr>
        <p:spPr>
          <a:xfrm>
            <a:off x="7518947" y="24049"/>
            <a:ext cx="1789696" cy="4572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Evaluation</a:t>
            </a:r>
            <a:endParaRPr lang="ko-KR" altLang="en-US" sz="1400" b="1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4286113-D065-4867-9378-C589B729680E}"/>
              </a:ext>
            </a:extLst>
          </p:cNvPr>
          <p:cNvSpPr/>
          <p:nvPr/>
        </p:nvSpPr>
        <p:spPr>
          <a:xfrm>
            <a:off x="9800781" y="24049"/>
            <a:ext cx="1789696" cy="4572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Result</a:t>
            </a:r>
            <a:endParaRPr lang="ko-KR" altLang="en-US" sz="1400" b="1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4429DC2-FA33-4EB5-930F-DD964F6EE38B}"/>
              </a:ext>
            </a:extLst>
          </p:cNvPr>
          <p:cNvSpPr/>
          <p:nvPr/>
        </p:nvSpPr>
        <p:spPr>
          <a:xfrm>
            <a:off x="3209139" y="745948"/>
            <a:ext cx="1273732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Hypothesis</a:t>
            </a:r>
            <a:endParaRPr lang="ko-KR" altLang="en-US" sz="1400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111500A-B16F-4C52-9A05-B51FC2840808}"/>
              </a:ext>
            </a:extLst>
          </p:cNvPr>
          <p:cNvSpPr/>
          <p:nvPr/>
        </p:nvSpPr>
        <p:spPr>
          <a:xfrm>
            <a:off x="3142032" y="1130962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Design</a:t>
            </a:r>
            <a:endParaRPr lang="ko-KR" altLang="en-US" sz="1400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5315A1A-8BB5-4A33-B7A8-5B9213E6814C}"/>
              </a:ext>
            </a:extLst>
          </p:cNvPr>
          <p:cNvSpPr/>
          <p:nvPr/>
        </p:nvSpPr>
        <p:spPr>
          <a:xfrm>
            <a:off x="5427988" y="1130961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Train Model</a:t>
            </a:r>
            <a:endParaRPr lang="ko-KR" altLang="en-US" sz="1400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0D6DB35B-54E4-495C-9835-261195A8F133}"/>
              </a:ext>
            </a:extLst>
          </p:cNvPr>
          <p:cNvSpPr/>
          <p:nvPr/>
        </p:nvSpPr>
        <p:spPr>
          <a:xfrm>
            <a:off x="5427988" y="1528033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Test Model</a:t>
            </a:r>
            <a:endParaRPr lang="ko-KR" altLang="en-US" sz="1400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C500DA81-DDDD-4AE9-97BA-7B9678250A26}"/>
              </a:ext>
            </a:extLst>
          </p:cNvPr>
          <p:cNvSpPr/>
          <p:nvPr/>
        </p:nvSpPr>
        <p:spPr>
          <a:xfrm>
            <a:off x="5427988" y="745948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Setting</a:t>
            </a:r>
            <a:endParaRPr lang="ko-KR" altLang="en-US" sz="14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C48FDC7-1BF4-44A7-BFA6-5D556BA4F96D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3846005" y="986579"/>
            <a:ext cx="0" cy="144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10C7B65-2AB6-4A88-AE6B-E46DC7888996}"/>
              </a:ext>
            </a:extLst>
          </p:cNvPr>
          <p:cNvCxnSpPr>
            <a:cxnSpLocks/>
            <a:stCxn id="24" idx="3"/>
            <a:endCxn id="31" idx="1"/>
          </p:cNvCxnSpPr>
          <p:nvPr/>
        </p:nvCxnSpPr>
        <p:spPr>
          <a:xfrm flipV="1">
            <a:off x="4549978" y="866264"/>
            <a:ext cx="878010" cy="385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BF15DB6-96C3-4C93-A178-1485D7003DED}"/>
              </a:ext>
            </a:extLst>
          </p:cNvPr>
          <p:cNvCxnSpPr>
            <a:cxnSpLocks/>
            <a:stCxn id="31" idx="2"/>
            <a:endCxn id="27" idx="0"/>
          </p:cNvCxnSpPr>
          <p:nvPr/>
        </p:nvCxnSpPr>
        <p:spPr>
          <a:xfrm>
            <a:off x="6131961" y="986579"/>
            <a:ext cx="0" cy="144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7F72D2F3-BA3D-4333-AC34-B67344FAFA8A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6131961" y="1371592"/>
            <a:ext cx="0" cy="156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왼쪽 중괄호 69">
            <a:extLst>
              <a:ext uri="{FF2B5EF4-FFF2-40B4-BE49-F238E27FC236}">
                <a16:creationId xmlns:a16="http://schemas.microsoft.com/office/drawing/2014/main" id="{34E65ECA-99D2-4012-98B4-B2F2614D2D17}"/>
              </a:ext>
            </a:extLst>
          </p:cNvPr>
          <p:cNvSpPr/>
          <p:nvPr/>
        </p:nvSpPr>
        <p:spPr>
          <a:xfrm>
            <a:off x="2572274" y="745948"/>
            <a:ext cx="78861" cy="1022716"/>
          </a:xfrm>
          <a:prstGeom prst="leftBrac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A3840C1-A875-4CD5-88F0-A5D7F267B4C4}"/>
              </a:ext>
            </a:extLst>
          </p:cNvPr>
          <p:cNvSpPr txBox="1"/>
          <p:nvPr/>
        </p:nvSpPr>
        <p:spPr>
          <a:xfrm>
            <a:off x="253560" y="835777"/>
            <a:ext cx="216568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“Classic”</a:t>
            </a:r>
          </a:p>
          <a:p>
            <a:pPr marL="285750" indent="-285750" algn="ctr">
              <a:buFontTx/>
              <a:buChar char="-"/>
            </a:pPr>
            <a:r>
              <a:rPr lang="en-US" altLang="ko-KR" sz="1600" b="1" dirty="0"/>
              <a:t>Human</a:t>
            </a:r>
          </a:p>
          <a:p>
            <a:pPr marL="285750" indent="-285750" algn="ctr">
              <a:buFontTx/>
              <a:buChar char="-"/>
            </a:pPr>
            <a:r>
              <a:rPr lang="en-US" altLang="ko-KR" sz="1600" b="1" dirty="0"/>
              <a:t>Regression</a:t>
            </a:r>
            <a:endParaRPr lang="ko-KR" altLang="en-US" sz="1600" b="1" dirty="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726F5ED7-CD6C-49F8-87DD-49BA2646069F}"/>
              </a:ext>
            </a:extLst>
          </p:cNvPr>
          <p:cNvCxnSpPr>
            <a:cxnSpLocks/>
            <a:stCxn id="28" idx="1"/>
            <a:endCxn id="23" idx="3"/>
          </p:cNvCxnSpPr>
          <p:nvPr/>
        </p:nvCxnSpPr>
        <p:spPr>
          <a:xfrm flipH="1" flipV="1">
            <a:off x="4482871" y="866264"/>
            <a:ext cx="945117" cy="782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7139FCA5-0509-4E96-890C-DC6D609C891E}"/>
              </a:ext>
            </a:extLst>
          </p:cNvPr>
          <p:cNvSpPr/>
          <p:nvPr/>
        </p:nvSpPr>
        <p:spPr>
          <a:xfrm>
            <a:off x="3209139" y="2087428"/>
            <a:ext cx="1273732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Hypothesis</a:t>
            </a:r>
            <a:endParaRPr lang="ko-KR" altLang="en-US" sz="1400" dirty="0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5C033D2D-68F1-41DF-B249-E3B7E2882F54}"/>
              </a:ext>
            </a:extLst>
          </p:cNvPr>
          <p:cNvSpPr/>
          <p:nvPr/>
        </p:nvSpPr>
        <p:spPr>
          <a:xfrm>
            <a:off x="3142032" y="2472442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Design</a:t>
            </a:r>
            <a:endParaRPr lang="ko-KR" altLang="en-US" sz="1400" dirty="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61BEC163-D8D8-4C25-A395-B996470F7ADA}"/>
              </a:ext>
            </a:extLst>
          </p:cNvPr>
          <p:cNvSpPr/>
          <p:nvPr/>
        </p:nvSpPr>
        <p:spPr>
          <a:xfrm>
            <a:off x="5427988" y="2472441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Train Model</a:t>
            </a:r>
            <a:endParaRPr lang="ko-KR" altLang="en-US" sz="1400" dirty="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81AFAC92-40A3-450A-823C-C954A78BC646}"/>
              </a:ext>
            </a:extLst>
          </p:cNvPr>
          <p:cNvSpPr/>
          <p:nvPr/>
        </p:nvSpPr>
        <p:spPr>
          <a:xfrm>
            <a:off x="5427988" y="2869513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Test Model</a:t>
            </a:r>
            <a:endParaRPr lang="ko-KR" altLang="en-US" sz="1400" dirty="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A385F56B-F45E-4F28-B42E-C5EE9DF0FEB3}"/>
              </a:ext>
            </a:extLst>
          </p:cNvPr>
          <p:cNvSpPr/>
          <p:nvPr/>
        </p:nvSpPr>
        <p:spPr>
          <a:xfrm>
            <a:off x="5427988" y="2087428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Setting</a:t>
            </a:r>
            <a:endParaRPr lang="ko-KR" altLang="en-US" sz="1400" dirty="0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9F628E90-8003-4C9E-83B3-28599DB91CCE}"/>
              </a:ext>
            </a:extLst>
          </p:cNvPr>
          <p:cNvSpPr/>
          <p:nvPr/>
        </p:nvSpPr>
        <p:spPr>
          <a:xfrm>
            <a:off x="7709822" y="2087428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Deploy</a:t>
            </a:r>
            <a:endParaRPr lang="ko-KR" altLang="en-US" sz="1400" dirty="0"/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66244FA9-D9AF-4FC8-B121-AA9DD33C85E0}"/>
              </a:ext>
            </a:extLst>
          </p:cNvPr>
          <p:cNvCxnSpPr>
            <a:cxnSpLocks/>
            <a:stCxn id="75" idx="2"/>
            <a:endCxn id="76" idx="0"/>
          </p:cNvCxnSpPr>
          <p:nvPr/>
        </p:nvCxnSpPr>
        <p:spPr>
          <a:xfrm>
            <a:off x="3846005" y="2328059"/>
            <a:ext cx="0" cy="144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59158A2F-C661-4C42-AE47-82847B1ADA6E}"/>
              </a:ext>
            </a:extLst>
          </p:cNvPr>
          <p:cNvCxnSpPr>
            <a:cxnSpLocks/>
            <a:stCxn id="76" idx="3"/>
            <a:endCxn id="79" idx="1"/>
          </p:cNvCxnSpPr>
          <p:nvPr/>
        </p:nvCxnSpPr>
        <p:spPr>
          <a:xfrm flipV="1">
            <a:off x="4549978" y="2207744"/>
            <a:ext cx="878010" cy="385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44CD7120-241A-4CD0-9FFC-7043CE6BD706}"/>
              </a:ext>
            </a:extLst>
          </p:cNvPr>
          <p:cNvCxnSpPr>
            <a:cxnSpLocks/>
            <a:stCxn id="79" idx="2"/>
            <a:endCxn id="77" idx="0"/>
          </p:cNvCxnSpPr>
          <p:nvPr/>
        </p:nvCxnSpPr>
        <p:spPr>
          <a:xfrm>
            <a:off x="6131961" y="2328059"/>
            <a:ext cx="0" cy="144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D8A016B3-CA42-42AE-BCD1-DA262430F844}"/>
              </a:ext>
            </a:extLst>
          </p:cNvPr>
          <p:cNvCxnSpPr>
            <a:cxnSpLocks/>
            <a:stCxn id="77" idx="2"/>
            <a:endCxn id="78" idx="0"/>
          </p:cNvCxnSpPr>
          <p:nvPr/>
        </p:nvCxnSpPr>
        <p:spPr>
          <a:xfrm>
            <a:off x="6131961" y="2713072"/>
            <a:ext cx="0" cy="156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왼쪽 중괄호 86">
            <a:extLst>
              <a:ext uri="{FF2B5EF4-FFF2-40B4-BE49-F238E27FC236}">
                <a16:creationId xmlns:a16="http://schemas.microsoft.com/office/drawing/2014/main" id="{CCADBF82-A58C-4DEF-A514-D4472677479A}"/>
              </a:ext>
            </a:extLst>
          </p:cNvPr>
          <p:cNvSpPr/>
          <p:nvPr/>
        </p:nvSpPr>
        <p:spPr>
          <a:xfrm>
            <a:off x="2572274" y="2087428"/>
            <a:ext cx="78861" cy="1022716"/>
          </a:xfrm>
          <a:prstGeom prst="leftBrac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BEA20E1-3D75-4196-B956-8B1F763D6EB7}"/>
              </a:ext>
            </a:extLst>
          </p:cNvPr>
          <p:cNvSpPr txBox="1"/>
          <p:nvPr/>
        </p:nvSpPr>
        <p:spPr>
          <a:xfrm>
            <a:off x="253560" y="2177257"/>
            <a:ext cx="216568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“Agile”</a:t>
            </a:r>
          </a:p>
          <a:p>
            <a:pPr marL="285750" indent="-285750" algn="ctr">
              <a:buFontTx/>
              <a:buChar char="-"/>
            </a:pPr>
            <a:r>
              <a:rPr lang="en-US" altLang="ko-KR" sz="1600" b="1" dirty="0"/>
              <a:t>Incremental</a:t>
            </a:r>
          </a:p>
          <a:p>
            <a:pPr marL="285750" indent="-285750" algn="ctr">
              <a:buFontTx/>
              <a:buChar char="-"/>
            </a:pPr>
            <a:r>
              <a:rPr lang="en-US" altLang="ko-KR" sz="1600" b="1" dirty="0"/>
              <a:t>Iterative</a:t>
            </a:r>
            <a:endParaRPr lang="ko-KR" altLang="en-US" sz="1600" b="1" dirty="0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D3AACCC3-CE29-4FB3-8897-88BB4EC83E33}"/>
              </a:ext>
            </a:extLst>
          </p:cNvPr>
          <p:cNvCxnSpPr>
            <a:cxnSpLocks/>
            <a:stCxn id="78" idx="1"/>
            <a:endCxn id="75" idx="3"/>
          </p:cNvCxnSpPr>
          <p:nvPr/>
        </p:nvCxnSpPr>
        <p:spPr>
          <a:xfrm flipH="1" flipV="1">
            <a:off x="4482871" y="2207744"/>
            <a:ext cx="945117" cy="782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2DC4655D-90E8-4B98-B1EE-486BAB994A7D}"/>
              </a:ext>
            </a:extLst>
          </p:cNvPr>
          <p:cNvCxnSpPr>
            <a:cxnSpLocks/>
            <a:stCxn id="78" idx="1"/>
            <a:endCxn id="76" idx="3"/>
          </p:cNvCxnSpPr>
          <p:nvPr/>
        </p:nvCxnSpPr>
        <p:spPr>
          <a:xfrm flipH="1" flipV="1">
            <a:off x="4549978" y="2592758"/>
            <a:ext cx="878010" cy="397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9ED72130-FA34-4C80-AA65-FC819AEB6196}"/>
              </a:ext>
            </a:extLst>
          </p:cNvPr>
          <p:cNvCxnSpPr>
            <a:cxnSpLocks/>
            <a:stCxn id="78" idx="3"/>
            <a:endCxn id="80" idx="1"/>
          </p:cNvCxnSpPr>
          <p:nvPr/>
        </p:nvCxnSpPr>
        <p:spPr>
          <a:xfrm flipV="1">
            <a:off x="6835934" y="2207744"/>
            <a:ext cx="873888" cy="782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7CE288FF-1A02-4D24-9B95-B87DC5EBB3C2}"/>
              </a:ext>
            </a:extLst>
          </p:cNvPr>
          <p:cNvCxnSpPr>
            <a:cxnSpLocks/>
            <a:stCxn id="78" idx="3"/>
            <a:endCxn id="79" idx="3"/>
          </p:cNvCxnSpPr>
          <p:nvPr/>
        </p:nvCxnSpPr>
        <p:spPr>
          <a:xfrm flipV="1">
            <a:off x="6835934" y="2207744"/>
            <a:ext cx="12700" cy="78208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9FA2EF35-A3A3-4807-81D8-E7053D94EF3C}"/>
              </a:ext>
            </a:extLst>
          </p:cNvPr>
          <p:cNvCxnSpPr>
            <a:cxnSpLocks/>
            <a:stCxn id="80" idx="0"/>
            <a:endCxn id="79" idx="0"/>
          </p:cNvCxnSpPr>
          <p:nvPr/>
        </p:nvCxnSpPr>
        <p:spPr>
          <a:xfrm rot="16200000" flipV="1">
            <a:off x="7272878" y="946511"/>
            <a:ext cx="12700" cy="2281834"/>
          </a:xfrm>
          <a:prstGeom prst="bentConnector3">
            <a:avLst>
              <a:gd name="adj1" fmla="val 10421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C6F03F1A-8319-4E3C-BC1C-A769EE90878A}"/>
              </a:ext>
            </a:extLst>
          </p:cNvPr>
          <p:cNvCxnSpPr>
            <a:cxnSpLocks/>
            <a:stCxn id="80" idx="0"/>
            <a:endCxn id="75" idx="0"/>
          </p:cNvCxnSpPr>
          <p:nvPr/>
        </p:nvCxnSpPr>
        <p:spPr>
          <a:xfrm rot="16200000" flipV="1">
            <a:off x="6129900" y="-196467"/>
            <a:ext cx="12700" cy="4567790"/>
          </a:xfrm>
          <a:prstGeom prst="bentConnector3">
            <a:avLst>
              <a:gd name="adj1" fmla="val 15157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AE19F83E-156E-405D-9616-E38C589DA4BD}"/>
              </a:ext>
            </a:extLst>
          </p:cNvPr>
          <p:cNvSpPr/>
          <p:nvPr/>
        </p:nvSpPr>
        <p:spPr>
          <a:xfrm>
            <a:off x="3209139" y="3417361"/>
            <a:ext cx="1273732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Hypothesis</a:t>
            </a:r>
            <a:endParaRPr lang="ko-KR" altLang="en-US" sz="1400" dirty="0"/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BC68A4BB-5A5A-4805-9740-C59568E6088A}"/>
              </a:ext>
            </a:extLst>
          </p:cNvPr>
          <p:cNvSpPr/>
          <p:nvPr/>
        </p:nvSpPr>
        <p:spPr>
          <a:xfrm>
            <a:off x="3142032" y="3802375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Design</a:t>
            </a:r>
            <a:endParaRPr lang="ko-KR" altLang="en-US" sz="1400" dirty="0"/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9EE32424-4FFC-4D01-B1EA-527534547FD5}"/>
              </a:ext>
            </a:extLst>
          </p:cNvPr>
          <p:cNvSpPr/>
          <p:nvPr/>
        </p:nvSpPr>
        <p:spPr>
          <a:xfrm>
            <a:off x="5427988" y="3802374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Train Model</a:t>
            </a:r>
            <a:endParaRPr lang="ko-KR" altLang="en-US" sz="1400" dirty="0"/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7AFDC22F-DFFB-405A-9168-86A4D88FA8A4}"/>
              </a:ext>
            </a:extLst>
          </p:cNvPr>
          <p:cNvSpPr/>
          <p:nvPr/>
        </p:nvSpPr>
        <p:spPr>
          <a:xfrm>
            <a:off x="5427988" y="4199446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Test Model</a:t>
            </a:r>
            <a:endParaRPr lang="ko-KR" altLang="en-US" sz="1400" dirty="0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70207046-5A20-4462-9D99-DEF6A771D32C}"/>
              </a:ext>
            </a:extLst>
          </p:cNvPr>
          <p:cNvSpPr/>
          <p:nvPr/>
        </p:nvSpPr>
        <p:spPr>
          <a:xfrm>
            <a:off x="5427988" y="3417361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Setting</a:t>
            </a:r>
            <a:endParaRPr lang="ko-KR" altLang="en-US" sz="1400" dirty="0"/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264D94BB-327D-493C-B10C-C73E08EF42F3}"/>
              </a:ext>
            </a:extLst>
          </p:cNvPr>
          <p:cNvSpPr/>
          <p:nvPr/>
        </p:nvSpPr>
        <p:spPr>
          <a:xfrm>
            <a:off x="7709822" y="3417361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Deploy</a:t>
            </a:r>
            <a:endParaRPr lang="ko-KR" altLang="en-US" sz="1400" dirty="0"/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025F7ED0-E6DC-4F8D-8AE9-3DCA9245F4A8}"/>
              </a:ext>
            </a:extLst>
          </p:cNvPr>
          <p:cNvSpPr/>
          <p:nvPr/>
        </p:nvSpPr>
        <p:spPr>
          <a:xfrm>
            <a:off x="10021555" y="3609869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Result</a:t>
            </a:r>
            <a:endParaRPr lang="ko-KR" altLang="en-US" sz="1400" dirty="0"/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013C8A8A-B812-467C-BF9A-0CEF37B0A63C}"/>
              </a:ext>
            </a:extLst>
          </p:cNvPr>
          <p:cNvSpPr/>
          <p:nvPr/>
        </p:nvSpPr>
        <p:spPr>
          <a:xfrm>
            <a:off x="7709822" y="3802375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Customer</a:t>
            </a:r>
            <a:endParaRPr lang="ko-KR" altLang="en-US" sz="1400" dirty="0"/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7E81E456-EB79-490E-A723-85E46265E4FD}"/>
              </a:ext>
            </a:extLst>
          </p:cNvPr>
          <p:cNvCxnSpPr>
            <a:cxnSpLocks/>
            <a:stCxn id="116" idx="2"/>
            <a:endCxn id="117" idx="0"/>
          </p:cNvCxnSpPr>
          <p:nvPr/>
        </p:nvCxnSpPr>
        <p:spPr>
          <a:xfrm>
            <a:off x="3846005" y="3657992"/>
            <a:ext cx="0" cy="144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40CCC731-57E5-4675-B97F-F1345F61FB8F}"/>
              </a:ext>
            </a:extLst>
          </p:cNvPr>
          <p:cNvCxnSpPr>
            <a:cxnSpLocks/>
            <a:stCxn id="117" idx="3"/>
            <a:endCxn id="120" idx="1"/>
          </p:cNvCxnSpPr>
          <p:nvPr/>
        </p:nvCxnSpPr>
        <p:spPr>
          <a:xfrm flipV="1">
            <a:off x="4549978" y="3537677"/>
            <a:ext cx="878010" cy="385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91C588F4-12AE-4441-9A70-E935D25075CB}"/>
              </a:ext>
            </a:extLst>
          </p:cNvPr>
          <p:cNvCxnSpPr>
            <a:cxnSpLocks/>
            <a:stCxn id="120" idx="2"/>
            <a:endCxn id="118" idx="0"/>
          </p:cNvCxnSpPr>
          <p:nvPr/>
        </p:nvCxnSpPr>
        <p:spPr>
          <a:xfrm>
            <a:off x="6131961" y="3657992"/>
            <a:ext cx="0" cy="144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859E1053-BB49-4D55-8E64-B2911AB2CAAD}"/>
              </a:ext>
            </a:extLst>
          </p:cNvPr>
          <p:cNvCxnSpPr>
            <a:cxnSpLocks/>
            <a:stCxn id="118" idx="2"/>
            <a:endCxn id="119" idx="0"/>
          </p:cNvCxnSpPr>
          <p:nvPr/>
        </p:nvCxnSpPr>
        <p:spPr>
          <a:xfrm>
            <a:off x="6131961" y="4043005"/>
            <a:ext cx="0" cy="156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왼쪽 중괄호 127">
            <a:extLst>
              <a:ext uri="{FF2B5EF4-FFF2-40B4-BE49-F238E27FC236}">
                <a16:creationId xmlns:a16="http://schemas.microsoft.com/office/drawing/2014/main" id="{45680519-7731-4F43-BD5E-7083BAFEEA96}"/>
              </a:ext>
            </a:extLst>
          </p:cNvPr>
          <p:cNvSpPr/>
          <p:nvPr/>
        </p:nvSpPr>
        <p:spPr>
          <a:xfrm>
            <a:off x="2572274" y="3417361"/>
            <a:ext cx="78861" cy="1022716"/>
          </a:xfrm>
          <a:prstGeom prst="leftBrac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12DE1E7-5EC9-4DF5-B299-CB59A83BF408}"/>
              </a:ext>
            </a:extLst>
          </p:cNvPr>
          <p:cNvSpPr txBox="1"/>
          <p:nvPr/>
        </p:nvSpPr>
        <p:spPr>
          <a:xfrm>
            <a:off x="253560" y="3507190"/>
            <a:ext cx="216568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“Higher Complexity”</a:t>
            </a:r>
          </a:p>
          <a:p>
            <a:pPr marL="285750" indent="-285750" algn="ctr">
              <a:buFontTx/>
              <a:buChar char="-"/>
            </a:pPr>
            <a:r>
              <a:rPr lang="en-US" altLang="ko-KR" sz="1600" b="1" dirty="0"/>
              <a:t>Adaptive</a:t>
            </a:r>
          </a:p>
          <a:p>
            <a:pPr marL="285750" indent="-285750" algn="ctr">
              <a:buFontTx/>
              <a:buChar char="-"/>
            </a:pPr>
            <a:r>
              <a:rPr lang="en-US" altLang="ko-KR" sz="1600" b="1" dirty="0"/>
              <a:t>Extreme</a:t>
            </a:r>
            <a:endParaRPr lang="ko-KR" altLang="en-US" sz="1600" b="1" dirty="0"/>
          </a:p>
        </p:txBody>
      </p: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FE4084AE-60F6-4F2A-A803-3AD8664FEDCF}"/>
              </a:ext>
            </a:extLst>
          </p:cNvPr>
          <p:cNvCxnSpPr>
            <a:cxnSpLocks/>
            <a:stCxn id="119" idx="1"/>
            <a:endCxn id="116" idx="3"/>
          </p:cNvCxnSpPr>
          <p:nvPr/>
        </p:nvCxnSpPr>
        <p:spPr>
          <a:xfrm flipH="1" flipV="1">
            <a:off x="4482871" y="3537677"/>
            <a:ext cx="945117" cy="782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D9AC7346-8251-4199-9C1C-1B1B9F1D77D1}"/>
              </a:ext>
            </a:extLst>
          </p:cNvPr>
          <p:cNvCxnSpPr>
            <a:cxnSpLocks/>
            <a:stCxn id="119" idx="1"/>
            <a:endCxn id="117" idx="3"/>
          </p:cNvCxnSpPr>
          <p:nvPr/>
        </p:nvCxnSpPr>
        <p:spPr>
          <a:xfrm flipH="1" flipV="1">
            <a:off x="4549978" y="3922691"/>
            <a:ext cx="878010" cy="397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33914541-A089-44B2-884B-F8AFF82D22A3}"/>
              </a:ext>
            </a:extLst>
          </p:cNvPr>
          <p:cNvCxnSpPr>
            <a:cxnSpLocks/>
            <a:stCxn id="119" idx="3"/>
            <a:endCxn id="121" idx="1"/>
          </p:cNvCxnSpPr>
          <p:nvPr/>
        </p:nvCxnSpPr>
        <p:spPr>
          <a:xfrm flipV="1">
            <a:off x="6835934" y="3537677"/>
            <a:ext cx="873888" cy="782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연결선: 꺾임 132">
            <a:extLst>
              <a:ext uri="{FF2B5EF4-FFF2-40B4-BE49-F238E27FC236}">
                <a16:creationId xmlns:a16="http://schemas.microsoft.com/office/drawing/2014/main" id="{DA323A1B-28A5-48A0-B2FB-C269675DA2D7}"/>
              </a:ext>
            </a:extLst>
          </p:cNvPr>
          <p:cNvCxnSpPr>
            <a:cxnSpLocks/>
            <a:stCxn id="119" idx="3"/>
            <a:endCxn id="120" idx="3"/>
          </p:cNvCxnSpPr>
          <p:nvPr/>
        </p:nvCxnSpPr>
        <p:spPr>
          <a:xfrm flipV="1">
            <a:off x="6835934" y="3537677"/>
            <a:ext cx="12700" cy="78208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연결선: 꺾임 133">
            <a:extLst>
              <a:ext uri="{FF2B5EF4-FFF2-40B4-BE49-F238E27FC236}">
                <a16:creationId xmlns:a16="http://schemas.microsoft.com/office/drawing/2014/main" id="{959FC51B-C22B-486E-AACC-8A9CBFFAD235}"/>
              </a:ext>
            </a:extLst>
          </p:cNvPr>
          <p:cNvCxnSpPr>
            <a:cxnSpLocks/>
            <a:stCxn id="121" idx="0"/>
            <a:endCxn id="120" idx="0"/>
          </p:cNvCxnSpPr>
          <p:nvPr/>
        </p:nvCxnSpPr>
        <p:spPr>
          <a:xfrm rot="16200000" flipV="1">
            <a:off x="7272878" y="2276444"/>
            <a:ext cx="12700" cy="2281834"/>
          </a:xfrm>
          <a:prstGeom prst="bentConnector3">
            <a:avLst>
              <a:gd name="adj1" fmla="val 10421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38D3610D-AE7A-43FE-9D49-9B20CC816427}"/>
              </a:ext>
            </a:extLst>
          </p:cNvPr>
          <p:cNvCxnSpPr>
            <a:cxnSpLocks/>
            <a:stCxn id="121" idx="0"/>
            <a:endCxn id="116" idx="0"/>
          </p:cNvCxnSpPr>
          <p:nvPr/>
        </p:nvCxnSpPr>
        <p:spPr>
          <a:xfrm rot="16200000" flipV="1">
            <a:off x="6129900" y="1133466"/>
            <a:ext cx="12700" cy="4567790"/>
          </a:xfrm>
          <a:prstGeom prst="bentConnector3">
            <a:avLst>
              <a:gd name="adj1" fmla="val 15157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AE0226A8-47DF-45BA-A18B-6DB97F6F832C}"/>
              </a:ext>
            </a:extLst>
          </p:cNvPr>
          <p:cNvCxnSpPr>
            <a:cxnSpLocks/>
            <a:stCxn id="121" idx="2"/>
            <a:endCxn id="123" idx="0"/>
          </p:cNvCxnSpPr>
          <p:nvPr/>
        </p:nvCxnSpPr>
        <p:spPr>
          <a:xfrm>
            <a:off x="8413795" y="3657992"/>
            <a:ext cx="0" cy="144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DA76326C-79B4-40C4-B1D0-247A9FA5B5B3}"/>
              </a:ext>
            </a:extLst>
          </p:cNvPr>
          <p:cNvCxnSpPr>
            <a:cxnSpLocks/>
            <a:endCxn id="120" idx="3"/>
          </p:cNvCxnSpPr>
          <p:nvPr/>
        </p:nvCxnSpPr>
        <p:spPr>
          <a:xfrm flipH="1" flipV="1">
            <a:off x="6835934" y="3537677"/>
            <a:ext cx="873888" cy="385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275EE969-2274-4FF1-9A6E-355031196944}"/>
              </a:ext>
            </a:extLst>
          </p:cNvPr>
          <p:cNvCxnSpPr>
            <a:cxnSpLocks/>
            <a:stCxn id="123" idx="1"/>
            <a:endCxn id="119" idx="3"/>
          </p:cNvCxnSpPr>
          <p:nvPr/>
        </p:nvCxnSpPr>
        <p:spPr>
          <a:xfrm flipH="1">
            <a:off x="6835934" y="3922691"/>
            <a:ext cx="873888" cy="397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연결선: 꺾임 148">
            <a:extLst>
              <a:ext uri="{FF2B5EF4-FFF2-40B4-BE49-F238E27FC236}">
                <a16:creationId xmlns:a16="http://schemas.microsoft.com/office/drawing/2014/main" id="{A23C4DB7-515A-4FF0-9877-36C6190015F5}"/>
              </a:ext>
            </a:extLst>
          </p:cNvPr>
          <p:cNvCxnSpPr>
            <a:cxnSpLocks/>
            <a:stCxn id="123" idx="2"/>
            <a:endCxn id="117" idx="2"/>
          </p:cNvCxnSpPr>
          <p:nvPr/>
        </p:nvCxnSpPr>
        <p:spPr>
          <a:xfrm rot="5400000">
            <a:off x="6129900" y="1759111"/>
            <a:ext cx="12700" cy="4567790"/>
          </a:xfrm>
          <a:prstGeom prst="bentConnector3">
            <a:avLst>
              <a:gd name="adj1" fmla="val 36947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연결선: 꺾임 156">
            <a:extLst>
              <a:ext uri="{FF2B5EF4-FFF2-40B4-BE49-F238E27FC236}">
                <a16:creationId xmlns:a16="http://schemas.microsoft.com/office/drawing/2014/main" id="{189C7955-47B4-480F-A861-DD5F2AA233F3}"/>
              </a:ext>
            </a:extLst>
          </p:cNvPr>
          <p:cNvCxnSpPr>
            <a:cxnSpLocks/>
            <a:stCxn id="121" idx="3"/>
            <a:endCxn id="123" idx="3"/>
          </p:cNvCxnSpPr>
          <p:nvPr/>
        </p:nvCxnSpPr>
        <p:spPr>
          <a:xfrm>
            <a:off x="9117768" y="3537677"/>
            <a:ext cx="12700" cy="385014"/>
          </a:xfrm>
          <a:prstGeom prst="bentConnector3">
            <a:avLst>
              <a:gd name="adj1" fmla="val 104211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78335732-9B13-41E2-93A9-711516207898}"/>
              </a:ext>
            </a:extLst>
          </p:cNvPr>
          <p:cNvCxnSpPr>
            <a:cxnSpLocks/>
            <a:endCxn id="122" idx="1"/>
          </p:cNvCxnSpPr>
          <p:nvPr/>
        </p:nvCxnSpPr>
        <p:spPr>
          <a:xfrm>
            <a:off x="9246618" y="3730185"/>
            <a:ext cx="7749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83993443-CE5B-410F-8259-A9331B042774}"/>
              </a:ext>
            </a:extLst>
          </p:cNvPr>
          <p:cNvSpPr/>
          <p:nvPr/>
        </p:nvSpPr>
        <p:spPr>
          <a:xfrm>
            <a:off x="3209139" y="4890227"/>
            <a:ext cx="1273732" cy="2700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Hypothesis</a:t>
            </a:r>
            <a:endParaRPr lang="ko-KR" altLang="en-US" sz="1400" dirty="0"/>
          </a:p>
        </p:txBody>
      </p:sp>
      <p:sp>
        <p:nvSpPr>
          <p:cNvPr id="166" name="사각형: 둥근 모서리 165">
            <a:extLst>
              <a:ext uri="{FF2B5EF4-FFF2-40B4-BE49-F238E27FC236}">
                <a16:creationId xmlns:a16="http://schemas.microsoft.com/office/drawing/2014/main" id="{4E099D60-2C1C-418A-8F25-ACA6A9764EF5}"/>
              </a:ext>
            </a:extLst>
          </p:cNvPr>
          <p:cNvSpPr/>
          <p:nvPr/>
        </p:nvSpPr>
        <p:spPr>
          <a:xfrm>
            <a:off x="3142033" y="5601348"/>
            <a:ext cx="1407946" cy="2700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Design</a:t>
            </a:r>
            <a:endParaRPr lang="ko-KR" altLang="en-US" sz="1400" dirty="0"/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D581F32E-FE43-4C01-87A4-D2A53EA42370}"/>
              </a:ext>
            </a:extLst>
          </p:cNvPr>
          <p:cNvSpPr/>
          <p:nvPr/>
        </p:nvSpPr>
        <p:spPr>
          <a:xfrm>
            <a:off x="5425928" y="5429540"/>
            <a:ext cx="1407946" cy="2700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Train Model</a:t>
            </a:r>
            <a:endParaRPr lang="ko-KR" altLang="en-US" sz="1400" dirty="0"/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02F21F8F-42B0-44E4-A282-05B61C99B591}"/>
              </a:ext>
            </a:extLst>
          </p:cNvPr>
          <p:cNvSpPr/>
          <p:nvPr/>
        </p:nvSpPr>
        <p:spPr>
          <a:xfrm>
            <a:off x="5425925" y="6150358"/>
            <a:ext cx="1407946" cy="2700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Test Model</a:t>
            </a:r>
            <a:endParaRPr lang="ko-KR" altLang="en-US" sz="1400" dirty="0"/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2DA944D6-460B-437D-A438-083EC6A33BFE}"/>
              </a:ext>
            </a:extLst>
          </p:cNvPr>
          <p:cNvSpPr/>
          <p:nvPr/>
        </p:nvSpPr>
        <p:spPr>
          <a:xfrm>
            <a:off x="3209139" y="5196391"/>
            <a:ext cx="1273732" cy="36094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- Problem Setting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B471121C-7EB0-419C-ADFC-6516E12753A4}"/>
              </a:ext>
            </a:extLst>
          </p:cNvPr>
          <p:cNvSpPr/>
          <p:nvPr/>
        </p:nvSpPr>
        <p:spPr>
          <a:xfrm>
            <a:off x="3142032" y="5907512"/>
            <a:ext cx="1407947" cy="794081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Loading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Descriptive Stat.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Curation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Remove and Fill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Filter/Transform</a:t>
            </a:r>
          </a:p>
        </p:txBody>
      </p:sp>
      <p:sp>
        <p:nvSpPr>
          <p:cNvPr id="171" name="사각형: 둥근 모서리 170">
            <a:extLst>
              <a:ext uri="{FF2B5EF4-FFF2-40B4-BE49-F238E27FC236}">
                <a16:creationId xmlns:a16="http://schemas.microsoft.com/office/drawing/2014/main" id="{056BD35E-C603-4787-9939-939D80DDD05C}"/>
              </a:ext>
            </a:extLst>
          </p:cNvPr>
          <p:cNvSpPr/>
          <p:nvPr/>
        </p:nvSpPr>
        <p:spPr>
          <a:xfrm>
            <a:off x="5425925" y="4719017"/>
            <a:ext cx="1407946" cy="2700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Setting</a:t>
            </a:r>
            <a:endParaRPr lang="ko-KR" altLang="en-US" sz="1400" dirty="0"/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5111A8D8-23BC-4818-AD38-1604825C07F0}"/>
              </a:ext>
            </a:extLst>
          </p:cNvPr>
          <p:cNvSpPr/>
          <p:nvPr/>
        </p:nvSpPr>
        <p:spPr>
          <a:xfrm>
            <a:off x="5425924" y="5025181"/>
            <a:ext cx="1407947" cy="36094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Mart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Split Train/Test</a:t>
            </a: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B0705611-24FE-4685-86B3-A2D7F8E65DDA}"/>
              </a:ext>
            </a:extLst>
          </p:cNvPr>
          <p:cNvSpPr/>
          <p:nvPr/>
        </p:nvSpPr>
        <p:spPr>
          <a:xfrm>
            <a:off x="5425927" y="5735704"/>
            <a:ext cx="1407947" cy="36094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Descriptive Stat.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Algorithm</a:t>
            </a: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D72E137D-4279-4033-BDBE-105F60DA55E9}"/>
              </a:ext>
            </a:extLst>
          </p:cNvPr>
          <p:cNvSpPr/>
          <p:nvPr/>
        </p:nvSpPr>
        <p:spPr>
          <a:xfrm>
            <a:off x="5425924" y="6456522"/>
            <a:ext cx="1407947" cy="36094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Evaluation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Error Analysis</a:t>
            </a:r>
          </a:p>
        </p:txBody>
      </p:sp>
      <p:sp>
        <p:nvSpPr>
          <p:cNvPr id="175" name="사각형: 둥근 모서리 174">
            <a:extLst>
              <a:ext uri="{FF2B5EF4-FFF2-40B4-BE49-F238E27FC236}">
                <a16:creationId xmlns:a16="http://schemas.microsoft.com/office/drawing/2014/main" id="{7F949B04-3CF6-488B-BA25-7A6F78EF1971}"/>
              </a:ext>
            </a:extLst>
          </p:cNvPr>
          <p:cNvSpPr/>
          <p:nvPr/>
        </p:nvSpPr>
        <p:spPr>
          <a:xfrm>
            <a:off x="7709822" y="5010459"/>
            <a:ext cx="1407946" cy="2700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Deploy</a:t>
            </a:r>
            <a:endParaRPr lang="ko-KR" altLang="en-US" sz="1400" dirty="0"/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76249C85-FBE0-4B1E-B62A-D39D658A5F4B}"/>
              </a:ext>
            </a:extLst>
          </p:cNvPr>
          <p:cNvSpPr/>
          <p:nvPr/>
        </p:nvSpPr>
        <p:spPr>
          <a:xfrm>
            <a:off x="7709821" y="5316623"/>
            <a:ext cx="1407947" cy="36094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Real Evaluation</a:t>
            </a:r>
          </a:p>
        </p:txBody>
      </p:sp>
      <p:sp>
        <p:nvSpPr>
          <p:cNvPr id="177" name="사각형: 둥근 모서리 176">
            <a:extLst>
              <a:ext uri="{FF2B5EF4-FFF2-40B4-BE49-F238E27FC236}">
                <a16:creationId xmlns:a16="http://schemas.microsoft.com/office/drawing/2014/main" id="{1EBFB0B7-9847-41AE-8384-08FC0AC6D990}"/>
              </a:ext>
            </a:extLst>
          </p:cNvPr>
          <p:cNvSpPr/>
          <p:nvPr/>
        </p:nvSpPr>
        <p:spPr>
          <a:xfrm>
            <a:off x="10021556" y="5280527"/>
            <a:ext cx="1407946" cy="2700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Result</a:t>
            </a:r>
            <a:endParaRPr lang="ko-KR" altLang="en-US" sz="1400" dirty="0"/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F792BE84-6C48-4EE6-9016-3BEAA73D0F11}"/>
              </a:ext>
            </a:extLst>
          </p:cNvPr>
          <p:cNvSpPr/>
          <p:nvPr/>
        </p:nvSpPr>
        <p:spPr>
          <a:xfrm>
            <a:off x="10021555" y="5586690"/>
            <a:ext cx="1407947" cy="613505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Visualization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Dashboard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Decision Support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Reporting</a:t>
            </a:r>
          </a:p>
        </p:txBody>
      </p:sp>
      <p:sp>
        <p:nvSpPr>
          <p:cNvPr id="179" name="사각형: 둥근 모서리 178">
            <a:extLst>
              <a:ext uri="{FF2B5EF4-FFF2-40B4-BE49-F238E27FC236}">
                <a16:creationId xmlns:a16="http://schemas.microsoft.com/office/drawing/2014/main" id="{624A0ABF-C4D9-4476-8046-6D715422C849}"/>
              </a:ext>
            </a:extLst>
          </p:cNvPr>
          <p:cNvSpPr/>
          <p:nvPr/>
        </p:nvSpPr>
        <p:spPr>
          <a:xfrm>
            <a:off x="7709822" y="5827531"/>
            <a:ext cx="1407946" cy="2700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Customer</a:t>
            </a:r>
            <a:endParaRPr lang="ko-KR" altLang="en-US" sz="1400" dirty="0"/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410D89AF-E956-481D-AFC9-766115772FC1}"/>
              </a:ext>
            </a:extLst>
          </p:cNvPr>
          <p:cNvSpPr/>
          <p:nvPr/>
        </p:nvSpPr>
        <p:spPr>
          <a:xfrm>
            <a:off x="7709821" y="6133695"/>
            <a:ext cx="1407947" cy="36094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Decision Analysis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D9E1B3E-F19B-4982-9D61-56A1ED5A4FC7}"/>
              </a:ext>
            </a:extLst>
          </p:cNvPr>
          <p:cNvSpPr/>
          <p:nvPr/>
        </p:nvSpPr>
        <p:spPr>
          <a:xfrm>
            <a:off x="5556171" y="3393591"/>
            <a:ext cx="1116448" cy="1089268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C2835752-2F44-4528-9064-24DBCAB2D5D0}"/>
              </a:ext>
            </a:extLst>
          </p:cNvPr>
          <p:cNvSpPr/>
          <p:nvPr/>
        </p:nvSpPr>
        <p:spPr>
          <a:xfrm>
            <a:off x="3270663" y="3761091"/>
            <a:ext cx="1116448" cy="325401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FDA72C4-DFAF-48F2-AF27-FA7DC844F176}"/>
              </a:ext>
            </a:extLst>
          </p:cNvPr>
          <p:cNvSpPr txBox="1"/>
          <p:nvPr/>
        </p:nvSpPr>
        <p:spPr>
          <a:xfrm>
            <a:off x="-1" y="164496"/>
            <a:ext cx="2695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Part3. </a:t>
            </a:r>
            <a:r>
              <a:rPr lang="ko-KR" altLang="en-US" sz="1400" b="1" dirty="0"/>
              <a:t>시계열분석 모델이해 </a:t>
            </a:r>
            <a:endParaRPr lang="en-US" altLang="ko-KR" sz="1400" b="1" dirty="0"/>
          </a:p>
          <a:p>
            <a:pPr algn="ctr"/>
            <a:r>
              <a:rPr lang="ko-KR" altLang="en-US" sz="1400" b="1" dirty="0"/>
              <a:t>및 성능향상</a:t>
            </a:r>
            <a:r>
              <a:rPr lang="en-US" altLang="ko-KR" sz="1400" b="1" dirty="0"/>
              <a:t>(4~7</a:t>
            </a:r>
            <a:r>
              <a:rPr lang="ko-KR" altLang="en-US" sz="1400" b="1" dirty="0"/>
              <a:t>주차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7B12032E-3863-48D1-B008-F4AA5B72CD60}"/>
              </a:ext>
            </a:extLst>
          </p:cNvPr>
          <p:cNvCxnSpPr>
            <a:cxnSpLocks/>
          </p:cNvCxnSpPr>
          <p:nvPr/>
        </p:nvCxnSpPr>
        <p:spPr>
          <a:xfrm flipV="1">
            <a:off x="6835934" y="3553472"/>
            <a:ext cx="873888" cy="782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ADC8038D-C46F-49BB-B312-159F59BE3738}"/>
              </a:ext>
            </a:extLst>
          </p:cNvPr>
          <p:cNvSpPr/>
          <p:nvPr/>
        </p:nvSpPr>
        <p:spPr>
          <a:xfrm>
            <a:off x="3142031" y="3345685"/>
            <a:ext cx="5975737" cy="1201907"/>
          </a:xfrm>
          <a:prstGeom prst="rect">
            <a:avLst/>
          </a:prstGeom>
          <a:noFill/>
          <a:ln w="381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9B50D271-FF7C-4C14-9CBC-B275401CBA1E}"/>
              </a:ext>
            </a:extLst>
          </p:cNvPr>
          <p:cNvSpPr/>
          <p:nvPr/>
        </p:nvSpPr>
        <p:spPr>
          <a:xfrm>
            <a:off x="7864222" y="3405623"/>
            <a:ext cx="1116448" cy="674279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5981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A6C5D807-037F-47A4-9F5B-06C7BFDFB356}"/>
              </a:ext>
            </a:extLst>
          </p:cNvPr>
          <p:cNvSpPr/>
          <p:nvPr/>
        </p:nvSpPr>
        <p:spPr>
          <a:xfrm>
            <a:off x="9612787" y="264679"/>
            <a:ext cx="2165684" cy="436076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350DABF8-42EA-4E80-A993-479EBBDB854E}"/>
              </a:ext>
            </a:extLst>
          </p:cNvPr>
          <p:cNvSpPr/>
          <p:nvPr/>
        </p:nvSpPr>
        <p:spPr>
          <a:xfrm>
            <a:off x="7330953" y="264679"/>
            <a:ext cx="2165684" cy="436076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94FCC5D7-1782-490F-BCAF-BF75E69EF495}"/>
              </a:ext>
            </a:extLst>
          </p:cNvPr>
          <p:cNvSpPr/>
          <p:nvPr/>
        </p:nvSpPr>
        <p:spPr>
          <a:xfrm>
            <a:off x="5049119" y="264679"/>
            <a:ext cx="2165684" cy="436076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700E479-68E4-4489-9C96-6F7B47252892}"/>
              </a:ext>
            </a:extLst>
          </p:cNvPr>
          <p:cNvSpPr/>
          <p:nvPr/>
        </p:nvSpPr>
        <p:spPr>
          <a:xfrm>
            <a:off x="2767285" y="264678"/>
            <a:ext cx="2165684" cy="436076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127FB71-C4ED-4DBA-9BFF-E34F44187E4B}"/>
              </a:ext>
            </a:extLst>
          </p:cNvPr>
          <p:cNvSpPr/>
          <p:nvPr/>
        </p:nvSpPr>
        <p:spPr>
          <a:xfrm>
            <a:off x="2951157" y="24049"/>
            <a:ext cx="1789696" cy="4572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Preparation</a:t>
            </a:r>
            <a:endParaRPr lang="ko-KR" altLang="en-US" sz="1400" b="1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33B6B46-E608-4F31-AF28-5EDB91AB1697}"/>
              </a:ext>
            </a:extLst>
          </p:cNvPr>
          <p:cNvSpPr/>
          <p:nvPr/>
        </p:nvSpPr>
        <p:spPr>
          <a:xfrm>
            <a:off x="5237113" y="24049"/>
            <a:ext cx="1789696" cy="4572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Analysis</a:t>
            </a:r>
            <a:endParaRPr lang="ko-KR" altLang="en-US" sz="1400" b="1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282EBBF-186E-4A9F-A20E-0274546A9B61}"/>
              </a:ext>
            </a:extLst>
          </p:cNvPr>
          <p:cNvSpPr/>
          <p:nvPr/>
        </p:nvSpPr>
        <p:spPr>
          <a:xfrm>
            <a:off x="7518947" y="24049"/>
            <a:ext cx="1789696" cy="4572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Evaluation</a:t>
            </a:r>
            <a:endParaRPr lang="ko-KR" altLang="en-US" sz="1400" b="1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4286113-D065-4867-9378-C589B729680E}"/>
              </a:ext>
            </a:extLst>
          </p:cNvPr>
          <p:cNvSpPr/>
          <p:nvPr/>
        </p:nvSpPr>
        <p:spPr>
          <a:xfrm>
            <a:off x="9800781" y="24049"/>
            <a:ext cx="1789696" cy="4572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Result</a:t>
            </a:r>
            <a:endParaRPr lang="ko-KR" altLang="en-US" sz="1400" b="1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4429DC2-FA33-4EB5-930F-DD964F6EE38B}"/>
              </a:ext>
            </a:extLst>
          </p:cNvPr>
          <p:cNvSpPr/>
          <p:nvPr/>
        </p:nvSpPr>
        <p:spPr>
          <a:xfrm>
            <a:off x="3209139" y="745948"/>
            <a:ext cx="1273732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Hypothesis</a:t>
            </a:r>
            <a:endParaRPr lang="ko-KR" altLang="en-US" sz="1400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111500A-B16F-4C52-9A05-B51FC2840808}"/>
              </a:ext>
            </a:extLst>
          </p:cNvPr>
          <p:cNvSpPr/>
          <p:nvPr/>
        </p:nvSpPr>
        <p:spPr>
          <a:xfrm>
            <a:off x="3142032" y="1130962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Design</a:t>
            </a:r>
            <a:endParaRPr lang="ko-KR" altLang="en-US" sz="1400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5315A1A-8BB5-4A33-B7A8-5B9213E6814C}"/>
              </a:ext>
            </a:extLst>
          </p:cNvPr>
          <p:cNvSpPr/>
          <p:nvPr/>
        </p:nvSpPr>
        <p:spPr>
          <a:xfrm>
            <a:off x="5427988" y="1130961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Train Model</a:t>
            </a:r>
            <a:endParaRPr lang="ko-KR" altLang="en-US" sz="1400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0D6DB35B-54E4-495C-9835-261195A8F133}"/>
              </a:ext>
            </a:extLst>
          </p:cNvPr>
          <p:cNvSpPr/>
          <p:nvPr/>
        </p:nvSpPr>
        <p:spPr>
          <a:xfrm>
            <a:off x="5427988" y="1528033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Test Model</a:t>
            </a:r>
            <a:endParaRPr lang="ko-KR" altLang="en-US" sz="1400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C500DA81-DDDD-4AE9-97BA-7B9678250A26}"/>
              </a:ext>
            </a:extLst>
          </p:cNvPr>
          <p:cNvSpPr/>
          <p:nvPr/>
        </p:nvSpPr>
        <p:spPr>
          <a:xfrm>
            <a:off x="5427988" y="745948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Setting</a:t>
            </a:r>
            <a:endParaRPr lang="ko-KR" altLang="en-US" sz="14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C48FDC7-1BF4-44A7-BFA6-5D556BA4F96D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3846005" y="986579"/>
            <a:ext cx="0" cy="144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10C7B65-2AB6-4A88-AE6B-E46DC7888996}"/>
              </a:ext>
            </a:extLst>
          </p:cNvPr>
          <p:cNvCxnSpPr>
            <a:cxnSpLocks/>
            <a:stCxn id="24" idx="3"/>
            <a:endCxn id="31" idx="1"/>
          </p:cNvCxnSpPr>
          <p:nvPr/>
        </p:nvCxnSpPr>
        <p:spPr>
          <a:xfrm flipV="1">
            <a:off x="4549978" y="866264"/>
            <a:ext cx="878010" cy="385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BF15DB6-96C3-4C93-A178-1485D7003DED}"/>
              </a:ext>
            </a:extLst>
          </p:cNvPr>
          <p:cNvCxnSpPr>
            <a:cxnSpLocks/>
            <a:stCxn id="31" idx="2"/>
            <a:endCxn id="27" idx="0"/>
          </p:cNvCxnSpPr>
          <p:nvPr/>
        </p:nvCxnSpPr>
        <p:spPr>
          <a:xfrm>
            <a:off x="6131961" y="986579"/>
            <a:ext cx="0" cy="144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7F72D2F3-BA3D-4333-AC34-B67344FAFA8A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6131961" y="1371592"/>
            <a:ext cx="0" cy="156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왼쪽 중괄호 69">
            <a:extLst>
              <a:ext uri="{FF2B5EF4-FFF2-40B4-BE49-F238E27FC236}">
                <a16:creationId xmlns:a16="http://schemas.microsoft.com/office/drawing/2014/main" id="{34E65ECA-99D2-4012-98B4-B2F2614D2D17}"/>
              </a:ext>
            </a:extLst>
          </p:cNvPr>
          <p:cNvSpPr/>
          <p:nvPr/>
        </p:nvSpPr>
        <p:spPr>
          <a:xfrm>
            <a:off x="2572274" y="745948"/>
            <a:ext cx="78861" cy="1022716"/>
          </a:xfrm>
          <a:prstGeom prst="leftBrac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A3840C1-A875-4CD5-88F0-A5D7F267B4C4}"/>
              </a:ext>
            </a:extLst>
          </p:cNvPr>
          <p:cNvSpPr txBox="1"/>
          <p:nvPr/>
        </p:nvSpPr>
        <p:spPr>
          <a:xfrm>
            <a:off x="253560" y="835777"/>
            <a:ext cx="216568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“Classic”</a:t>
            </a:r>
          </a:p>
          <a:p>
            <a:pPr marL="285750" indent="-285750" algn="ctr">
              <a:buFontTx/>
              <a:buChar char="-"/>
            </a:pPr>
            <a:r>
              <a:rPr lang="en-US" altLang="ko-KR" sz="1600" b="1" dirty="0"/>
              <a:t>Human</a:t>
            </a:r>
          </a:p>
          <a:p>
            <a:pPr marL="285750" indent="-285750" algn="ctr">
              <a:buFontTx/>
              <a:buChar char="-"/>
            </a:pPr>
            <a:r>
              <a:rPr lang="en-US" altLang="ko-KR" sz="1600" b="1" dirty="0"/>
              <a:t>Regression</a:t>
            </a:r>
            <a:endParaRPr lang="ko-KR" altLang="en-US" sz="1600" b="1" dirty="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726F5ED7-CD6C-49F8-87DD-49BA2646069F}"/>
              </a:ext>
            </a:extLst>
          </p:cNvPr>
          <p:cNvCxnSpPr>
            <a:cxnSpLocks/>
            <a:stCxn id="28" idx="1"/>
            <a:endCxn id="23" idx="3"/>
          </p:cNvCxnSpPr>
          <p:nvPr/>
        </p:nvCxnSpPr>
        <p:spPr>
          <a:xfrm flipH="1" flipV="1">
            <a:off x="4482871" y="866264"/>
            <a:ext cx="945117" cy="782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7139FCA5-0509-4E96-890C-DC6D609C891E}"/>
              </a:ext>
            </a:extLst>
          </p:cNvPr>
          <p:cNvSpPr/>
          <p:nvPr/>
        </p:nvSpPr>
        <p:spPr>
          <a:xfrm>
            <a:off x="3209139" y="2087428"/>
            <a:ext cx="1273732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Hypothesis</a:t>
            </a:r>
            <a:endParaRPr lang="ko-KR" altLang="en-US" sz="1400" dirty="0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5C033D2D-68F1-41DF-B249-E3B7E2882F54}"/>
              </a:ext>
            </a:extLst>
          </p:cNvPr>
          <p:cNvSpPr/>
          <p:nvPr/>
        </p:nvSpPr>
        <p:spPr>
          <a:xfrm>
            <a:off x="3142032" y="2472442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Design</a:t>
            </a:r>
            <a:endParaRPr lang="ko-KR" altLang="en-US" sz="1400" dirty="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61BEC163-D8D8-4C25-A395-B996470F7ADA}"/>
              </a:ext>
            </a:extLst>
          </p:cNvPr>
          <p:cNvSpPr/>
          <p:nvPr/>
        </p:nvSpPr>
        <p:spPr>
          <a:xfrm>
            <a:off x="5427988" y="2472441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Train Model</a:t>
            </a:r>
            <a:endParaRPr lang="ko-KR" altLang="en-US" sz="1400" dirty="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81AFAC92-40A3-450A-823C-C954A78BC646}"/>
              </a:ext>
            </a:extLst>
          </p:cNvPr>
          <p:cNvSpPr/>
          <p:nvPr/>
        </p:nvSpPr>
        <p:spPr>
          <a:xfrm>
            <a:off x="5427988" y="2869513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Test Model</a:t>
            </a:r>
            <a:endParaRPr lang="ko-KR" altLang="en-US" sz="1400" dirty="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A385F56B-F45E-4F28-B42E-C5EE9DF0FEB3}"/>
              </a:ext>
            </a:extLst>
          </p:cNvPr>
          <p:cNvSpPr/>
          <p:nvPr/>
        </p:nvSpPr>
        <p:spPr>
          <a:xfrm>
            <a:off x="5427988" y="2087428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Setting</a:t>
            </a:r>
            <a:endParaRPr lang="ko-KR" altLang="en-US" sz="1400" dirty="0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9F628E90-8003-4C9E-83B3-28599DB91CCE}"/>
              </a:ext>
            </a:extLst>
          </p:cNvPr>
          <p:cNvSpPr/>
          <p:nvPr/>
        </p:nvSpPr>
        <p:spPr>
          <a:xfrm>
            <a:off x="7709822" y="2087428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Deploy</a:t>
            </a:r>
            <a:endParaRPr lang="ko-KR" altLang="en-US" sz="1400" dirty="0"/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66244FA9-D9AF-4FC8-B121-AA9DD33C85E0}"/>
              </a:ext>
            </a:extLst>
          </p:cNvPr>
          <p:cNvCxnSpPr>
            <a:cxnSpLocks/>
            <a:stCxn id="75" idx="2"/>
            <a:endCxn id="76" idx="0"/>
          </p:cNvCxnSpPr>
          <p:nvPr/>
        </p:nvCxnSpPr>
        <p:spPr>
          <a:xfrm>
            <a:off x="3846005" y="2328059"/>
            <a:ext cx="0" cy="144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59158A2F-C661-4C42-AE47-82847B1ADA6E}"/>
              </a:ext>
            </a:extLst>
          </p:cNvPr>
          <p:cNvCxnSpPr>
            <a:cxnSpLocks/>
            <a:stCxn id="76" idx="3"/>
            <a:endCxn id="79" idx="1"/>
          </p:cNvCxnSpPr>
          <p:nvPr/>
        </p:nvCxnSpPr>
        <p:spPr>
          <a:xfrm flipV="1">
            <a:off x="4549978" y="2207744"/>
            <a:ext cx="878010" cy="385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44CD7120-241A-4CD0-9FFC-7043CE6BD706}"/>
              </a:ext>
            </a:extLst>
          </p:cNvPr>
          <p:cNvCxnSpPr>
            <a:cxnSpLocks/>
            <a:stCxn id="79" idx="2"/>
            <a:endCxn id="77" idx="0"/>
          </p:cNvCxnSpPr>
          <p:nvPr/>
        </p:nvCxnSpPr>
        <p:spPr>
          <a:xfrm>
            <a:off x="6131961" y="2328059"/>
            <a:ext cx="0" cy="144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D8A016B3-CA42-42AE-BCD1-DA262430F844}"/>
              </a:ext>
            </a:extLst>
          </p:cNvPr>
          <p:cNvCxnSpPr>
            <a:cxnSpLocks/>
            <a:stCxn id="77" idx="2"/>
            <a:endCxn id="78" idx="0"/>
          </p:cNvCxnSpPr>
          <p:nvPr/>
        </p:nvCxnSpPr>
        <p:spPr>
          <a:xfrm>
            <a:off x="6131961" y="2713072"/>
            <a:ext cx="0" cy="156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왼쪽 중괄호 86">
            <a:extLst>
              <a:ext uri="{FF2B5EF4-FFF2-40B4-BE49-F238E27FC236}">
                <a16:creationId xmlns:a16="http://schemas.microsoft.com/office/drawing/2014/main" id="{CCADBF82-A58C-4DEF-A514-D4472677479A}"/>
              </a:ext>
            </a:extLst>
          </p:cNvPr>
          <p:cNvSpPr/>
          <p:nvPr/>
        </p:nvSpPr>
        <p:spPr>
          <a:xfrm>
            <a:off x="2572274" y="2087428"/>
            <a:ext cx="78861" cy="1022716"/>
          </a:xfrm>
          <a:prstGeom prst="leftBrac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BEA20E1-3D75-4196-B956-8B1F763D6EB7}"/>
              </a:ext>
            </a:extLst>
          </p:cNvPr>
          <p:cNvSpPr txBox="1"/>
          <p:nvPr/>
        </p:nvSpPr>
        <p:spPr>
          <a:xfrm>
            <a:off x="253560" y="2177257"/>
            <a:ext cx="216568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“Agile”</a:t>
            </a:r>
          </a:p>
          <a:p>
            <a:pPr marL="285750" indent="-285750" algn="ctr">
              <a:buFontTx/>
              <a:buChar char="-"/>
            </a:pPr>
            <a:r>
              <a:rPr lang="en-US" altLang="ko-KR" sz="1600" b="1" dirty="0"/>
              <a:t>Incremental</a:t>
            </a:r>
          </a:p>
          <a:p>
            <a:pPr marL="285750" indent="-285750" algn="ctr">
              <a:buFontTx/>
              <a:buChar char="-"/>
            </a:pPr>
            <a:r>
              <a:rPr lang="en-US" altLang="ko-KR" sz="1600" b="1" dirty="0"/>
              <a:t>Iterative</a:t>
            </a:r>
            <a:endParaRPr lang="ko-KR" altLang="en-US" sz="1600" b="1" dirty="0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D3AACCC3-CE29-4FB3-8897-88BB4EC83E33}"/>
              </a:ext>
            </a:extLst>
          </p:cNvPr>
          <p:cNvCxnSpPr>
            <a:cxnSpLocks/>
            <a:stCxn id="78" idx="1"/>
            <a:endCxn id="75" idx="3"/>
          </p:cNvCxnSpPr>
          <p:nvPr/>
        </p:nvCxnSpPr>
        <p:spPr>
          <a:xfrm flipH="1" flipV="1">
            <a:off x="4482871" y="2207744"/>
            <a:ext cx="945117" cy="782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2DC4655D-90E8-4B98-B1EE-486BAB994A7D}"/>
              </a:ext>
            </a:extLst>
          </p:cNvPr>
          <p:cNvCxnSpPr>
            <a:cxnSpLocks/>
            <a:stCxn id="78" idx="1"/>
            <a:endCxn id="76" idx="3"/>
          </p:cNvCxnSpPr>
          <p:nvPr/>
        </p:nvCxnSpPr>
        <p:spPr>
          <a:xfrm flipH="1" flipV="1">
            <a:off x="4549978" y="2592758"/>
            <a:ext cx="878010" cy="397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9ED72130-FA34-4C80-AA65-FC819AEB6196}"/>
              </a:ext>
            </a:extLst>
          </p:cNvPr>
          <p:cNvCxnSpPr>
            <a:cxnSpLocks/>
            <a:stCxn id="78" idx="3"/>
            <a:endCxn id="80" idx="1"/>
          </p:cNvCxnSpPr>
          <p:nvPr/>
        </p:nvCxnSpPr>
        <p:spPr>
          <a:xfrm flipV="1">
            <a:off x="6835934" y="2207744"/>
            <a:ext cx="873888" cy="782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7CE288FF-1A02-4D24-9B95-B87DC5EBB3C2}"/>
              </a:ext>
            </a:extLst>
          </p:cNvPr>
          <p:cNvCxnSpPr>
            <a:cxnSpLocks/>
            <a:stCxn id="78" idx="3"/>
            <a:endCxn id="79" idx="3"/>
          </p:cNvCxnSpPr>
          <p:nvPr/>
        </p:nvCxnSpPr>
        <p:spPr>
          <a:xfrm flipV="1">
            <a:off x="6835934" y="2207744"/>
            <a:ext cx="12700" cy="78208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9FA2EF35-A3A3-4807-81D8-E7053D94EF3C}"/>
              </a:ext>
            </a:extLst>
          </p:cNvPr>
          <p:cNvCxnSpPr>
            <a:cxnSpLocks/>
            <a:stCxn id="80" idx="0"/>
            <a:endCxn id="79" idx="0"/>
          </p:cNvCxnSpPr>
          <p:nvPr/>
        </p:nvCxnSpPr>
        <p:spPr>
          <a:xfrm rot="16200000" flipV="1">
            <a:off x="7272878" y="946511"/>
            <a:ext cx="12700" cy="2281834"/>
          </a:xfrm>
          <a:prstGeom prst="bentConnector3">
            <a:avLst>
              <a:gd name="adj1" fmla="val 10421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C6F03F1A-8319-4E3C-BC1C-A769EE90878A}"/>
              </a:ext>
            </a:extLst>
          </p:cNvPr>
          <p:cNvCxnSpPr>
            <a:cxnSpLocks/>
            <a:stCxn id="80" idx="0"/>
            <a:endCxn id="75" idx="0"/>
          </p:cNvCxnSpPr>
          <p:nvPr/>
        </p:nvCxnSpPr>
        <p:spPr>
          <a:xfrm rot="16200000" flipV="1">
            <a:off x="6129900" y="-196467"/>
            <a:ext cx="12700" cy="4567790"/>
          </a:xfrm>
          <a:prstGeom prst="bentConnector3">
            <a:avLst>
              <a:gd name="adj1" fmla="val 15157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AE19F83E-156E-405D-9616-E38C589DA4BD}"/>
              </a:ext>
            </a:extLst>
          </p:cNvPr>
          <p:cNvSpPr/>
          <p:nvPr/>
        </p:nvSpPr>
        <p:spPr>
          <a:xfrm>
            <a:off x="3209139" y="3417361"/>
            <a:ext cx="1273732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Hypothesis</a:t>
            </a:r>
            <a:endParaRPr lang="ko-KR" altLang="en-US" sz="1400" dirty="0"/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BC68A4BB-5A5A-4805-9740-C59568E6088A}"/>
              </a:ext>
            </a:extLst>
          </p:cNvPr>
          <p:cNvSpPr/>
          <p:nvPr/>
        </p:nvSpPr>
        <p:spPr>
          <a:xfrm>
            <a:off x="3142032" y="3802375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Design</a:t>
            </a:r>
            <a:endParaRPr lang="ko-KR" altLang="en-US" sz="1400" dirty="0"/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9EE32424-4FFC-4D01-B1EA-527534547FD5}"/>
              </a:ext>
            </a:extLst>
          </p:cNvPr>
          <p:cNvSpPr/>
          <p:nvPr/>
        </p:nvSpPr>
        <p:spPr>
          <a:xfrm>
            <a:off x="5427988" y="3802374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Train Model</a:t>
            </a:r>
            <a:endParaRPr lang="ko-KR" altLang="en-US" sz="1400" dirty="0"/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7AFDC22F-DFFB-405A-9168-86A4D88FA8A4}"/>
              </a:ext>
            </a:extLst>
          </p:cNvPr>
          <p:cNvSpPr/>
          <p:nvPr/>
        </p:nvSpPr>
        <p:spPr>
          <a:xfrm>
            <a:off x="5427988" y="4199446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Test Model</a:t>
            </a:r>
            <a:endParaRPr lang="ko-KR" altLang="en-US" sz="1400" dirty="0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70207046-5A20-4462-9D99-DEF6A771D32C}"/>
              </a:ext>
            </a:extLst>
          </p:cNvPr>
          <p:cNvSpPr/>
          <p:nvPr/>
        </p:nvSpPr>
        <p:spPr>
          <a:xfrm>
            <a:off x="5427988" y="3417361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Setting</a:t>
            </a:r>
            <a:endParaRPr lang="ko-KR" altLang="en-US" sz="1400" dirty="0"/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264D94BB-327D-493C-B10C-C73E08EF42F3}"/>
              </a:ext>
            </a:extLst>
          </p:cNvPr>
          <p:cNvSpPr/>
          <p:nvPr/>
        </p:nvSpPr>
        <p:spPr>
          <a:xfrm>
            <a:off x="7709822" y="3417361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Deploy</a:t>
            </a:r>
            <a:endParaRPr lang="ko-KR" altLang="en-US" sz="1400" dirty="0"/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025F7ED0-E6DC-4F8D-8AE9-3DCA9245F4A8}"/>
              </a:ext>
            </a:extLst>
          </p:cNvPr>
          <p:cNvSpPr/>
          <p:nvPr/>
        </p:nvSpPr>
        <p:spPr>
          <a:xfrm>
            <a:off x="10021555" y="3609869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Result</a:t>
            </a:r>
            <a:endParaRPr lang="ko-KR" altLang="en-US" sz="1400" dirty="0"/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013C8A8A-B812-467C-BF9A-0CEF37B0A63C}"/>
              </a:ext>
            </a:extLst>
          </p:cNvPr>
          <p:cNvSpPr/>
          <p:nvPr/>
        </p:nvSpPr>
        <p:spPr>
          <a:xfrm>
            <a:off x="7709822" y="3802375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Customer</a:t>
            </a:r>
            <a:endParaRPr lang="ko-KR" altLang="en-US" sz="1400" dirty="0"/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7E81E456-EB79-490E-A723-85E46265E4FD}"/>
              </a:ext>
            </a:extLst>
          </p:cNvPr>
          <p:cNvCxnSpPr>
            <a:cxnSpLocks/>
            <a:stCxn id="116" idx="2"/>
            <a:endCxn id="117" idx="0"/>
          </p:cNvCxnSpPr>
          <p:nvPr/>
        </p:nvCxnSpPr>
        <p:spPr>
          <a:xfrm>
            <a:off x="3846005" y="3657992"/>
            <a:ext cx="0" cy="144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40CCC731-57E5-4675-B97F-F1345F61FB8F}"/>
              </a:ext>
            </a:extLst>
          </p:cNvPr>
          <p:cNvCxnSpPr>
            <a:cxnSpLocks/>
            <a:stCxn id="117" idx="3"/>
            <a:endCxn id="120" idx="1"/>
          </p:cNvCxnSpPr>
          <p:nvPr/>
        </p:nvCxnSpPr>
        <p:spPr>
          <a:xfrm flipV="1">
            <a:off x="4549978" y="3537677"/>
            <a:ext cx="878010" cy="385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91C588F4-12AE-4441-9A70-E935D25075CB}"/>
              </a:ext>
            </a:extLst>
          </p:cNvPr>
          <p:cNvCxnSpPr>
            <a:cxnSpLocks/>
            <a:stCxn id="120" idx="2"/>
            <a:endCxn id="118" idx="0"/>
          </p:cNvCxnSpPr>
          <p:nvPr/>
        </p:nvCxnSpPr>
        <p:spPr>
          <a:xfrm>
            <a:off x="6131961" y="3657992"/>
            <a:ext cx="0" cy="144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859E1053-BB49-4D55-8E64-B2911AB2CAAD}"/>
              </a:ext>
            </a:extLst>
          </p:cNvPr>
          <p:cNvCxnSpPr>
            <a:cxnSpLocks/>
            <a:stCxn id="118" idx="2"/>
            <a:endCxn id="119" idx="0"/>
          </p:cNvCxnSpPr>
          <p:nvPr/>
        </p:nvCxnSpPr>
        <p:spPr>
          <a:xfrm>
            <a:off x="6131961" y="4043005"/>
            <a:ext cx="0" cy="156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왼쪽 중괄호 127">
            <a:extLst>
              <a:ext uri="{FF2B5EF4-FFF2-40B4-BE49-F238E27FC236}">
                <a16:creationId xmlns:a16="http://schemas.microsoft.com/office/drawing/2014/main" id="{45680519-7731-4F43-BD5E-7083BAFEEA96}"/>
              </a:ext>
            </a:extLst>
          </p:cNvPr>
          <p:cNvSpPr/>
          <p:nvPr/>
        </p:nvSpPr>
        <p:spPr>
          <a:xfrm>
            <a:off x="2572274" y="3417361"/>
            <a:ext cx="78861" cy="1022716"/>
          </a:xfrm>
          <a:prstGeom prst="leftBrac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12DE1E7-5EC9-4DF5-B299-CB59A83BF408}"/>
              </a:ext>
            </a:extLst>
          </p:cNvPr>
          <p:cNvSpPr txBox="1"/>
          <p:nvPr/>
        </p:nvSpPr>
        <p:spPr>
          <a:xfrm>
            <a:off x="253560" y="3507190"/>
            <a:ext cx="216568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“Higher Complexity”</a:t>
            </a:r>
          </a:p>
          <a:p>
            <a:pPr marL="285750" indent="-285750" algn="ctr">
              <a:buFontTx/>
              <a:buChar char="-"/>
            </a:pPr>
            <a:r>
              <a:rPr lang="en-US" altLang="ko-KR" sz="1600" b="1" dirty="0"/>
              <a:t>Adaptive</a:t>
            </a:r>
          </a:p>
          <a:p>
            <a:pPr marL="285750" indent="-285750" algn="ctr">
              <a:buFontTx/>
              <a:buChar char="-"/>
            </a:pPr>
            <a:r>
              <a:rPr lang="en-US" altLang="ko-KR" sz="1600" b="1" dirty="0"/>
              <a:t>Extreme</a:t>
            </a:r>
            <a:endParaRPr lang="ko-KR" altLang="en-US" sz="1600" b="1" dirty="0"/>
          </a:p>
        </p:txBody>
      </p: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FE4084AE-60F6-4F2A-A803-3AD8664FEDCF}"/>
              </a:ext>
            </a:extLst>
          </p:cNvPr>
          <p:cNvCxnSpPr>
            <a:cxnSpLocks/>
            <a:stCxn id="119" idx="1"/>
            <a:endCxn id="116" idx="3"/>
          </p:cNvCxnSpPr>
          <p:nvPr/>
        </p:nvCxnSpPr>
        <p:spPr>
          <a:xfrm flipH="1" flipV="1">
            <a:off x="4482871" y="3537677"/>
            <a:ext cx="945117" cy="782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D9AC7346-8251-4199-9C1C-1B1B9F1D77D1}"/>
              </a:ext>
            </a:extLst>
          </p:cNvPr>
          <p:cNvCxnSpPr>
            <a:cxnSpLocks/>
            <a:stCxn id="119" idx="1"/>
            <a:endCxn id="117" idx="3"/>
          </p:cNvCxnSpPr>
          <p:nvPr/>
        </p:nvCxnSpPr>
        <p:spPr>
          <a:xfrm flipH="1" flipV="1">
            <a:off x="4549978" y="3922691"/>
            <a:ext cx="878010" cy="397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33914541-A089-44B2-884B-F8AFF82D22A3}"/>
              </a:ext>
            </a:extLst>
          </p:cNvPr>
          <p:cNvCxnSpPr>
            <a:cxnSpLocks/>
            <a:stCxn id="119" idx="3"/>
            <a:endCxn id="121" idx="1"/>
          </p:cNvCxnSpPr>
          <p:nvPr/>
        </p:nvCxnSpPr>
        <p:spPr>
          <a:xfrm flipV="1">
            <a:off x="6835934" y="3537677"/>
            <a:ext cx="873888" cy="782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연결선: 꺾임 132">
            <a:extLst>
              <a:ext uri="{FF2B5EF4-FFF2-40B4-BE49-F238E27FC236}">
                <a16:creationId xmlns:a16="http://schemas.microsoft.com/office/drawing/2014/main" id="{DA323A1B-28A5-48A0-B2FB-C269675DA2D7}"/>
              </a:ext>
            </a:extLst>
          </p:cNvPr>
          <p:cNvCxnSpPr>
            <a:cxnSpLocks/>
            <a:stCxn id="119" idx="3"/>
            <a:endCxn id="120" idx="3"/>
          </p:cNvCxnSpPr>
          <p:nvPr/>
        </p:nvCxnSpPr>
        <p:spPr>
          <a:xfrm flipV="1">
            <a:off x="6835934" y="3537677"/>
            <a:ext cx="12700" cy="78208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연결선: 꺾임 133">
            <a:extLst>
              <a:ext uri="{FF2B5EF4-FFF2-40B4-BE49-F238E27FC236}">
                <a16:creationId xmlns:a16="http://schemas.microsoft.com/office/drawing/2014/main" id="{959FC51B-C22B-486E-AACC-8A9CBFFAD235}"/>
              </a:ext>
            </a:extLst>
          </p:cNvPr>
          <p:cNvCxnSpPr>
            <a:cxnSpLocks/>
            <a:stCxn id="121" idx="0"/>
            <a:endCxn id="120" idx="0"/>
          </p:cNvCxnSpPr>
          <p:nvPr/>
        </p:nvCxnSpPr>
        <p:spPr>
          <a:xfrm rot="16200000" flipV="1">
            <a:off x="7272878" y="2276444"/>
            <a:ext cx="12700" cy="2281834"/>
          </a:xfrm>
          <a:prstGeom prst="bentConnector3">
            <a:avLst>
              <a:gd name="adj1" fmla="val 10421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38D3610D-AE7A-43FE-9D49-9B20CC816427}"/>
              </a:ext>
            </a:extLst>
          </p:cNvPr>
          <p:cNvCxnSpPr>
            <a:cxnSpLocks/>
            <a:stCxn id="121" idx="0"/>
            <a:endCxn id="116" idx="0"/>
          </p:cNvCxnSpPr>
          <p:nvPr/>
        </p:nvCxnSpPr>
        <p:spPr>
          <a:xfrm rot="16200000" flipV="1">
            <a:off x="6129900" y="1133466"/>
            <a:ext cx="12700" cy="4567790"/>
          </a:xfrm>
          <a:prstGeom prst="bentConnector3">
            <a:avLst>
              <a:gd name="adj1" fmla="val 15157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AE0226A8-47DF-45BA-A18B-6DB97F6F832C}"/>
              </a:ext>
            </a:extLst>
          </p:cNvPr>
          <p:cNvCxnSpPr>
            <a:cxnSpLocks/>
            <a:stCxn id="121" idx="2"/>
            <a:endCxn id="123" idx="0"/>
          </p:cNvCxnSpPr>
          <p:nvPr/>
        </p:nvCxnSpPr>
        <p:spPr>
          <a:xfrm>
            <a:off x="8413795" y="3657992"/>
            <a:ext cx="0" cy="144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DA76326C-79B4-40C4-B1D0-247A9FA5B5B3}"/>
              </a:ext>
            </a:extLst>
          </p:cNvPr>
          <p:cNvCxnSpPr>
            <a:cxnSpLocks/>
            <a:endCxn id="120" idx="3"/>
          </p:cNvCxnSpPr>
          <p:nvPr/>
        </p:nvCxnSpPr>
        <p:spPr>
          <a:xfrm flipH="1" flipV="1">
            <a:off x="6835934" y="3537677"/>
            <a:ext cx="873888" cy="385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275EE969-2274-4FF1-9A6E-355031196944}"/>
              </a:ext>
            </a:extLst>
          </p:cNvPr>
          <p:cNvCxnSpPr>
            <a:cxnSpLocks/>
            <a:stCxn id="123" idx="1"/>
            <a:endCxn id="119" idx="3"/>
          </p:cNvCxnSpPr>
          <p:nvPr/>
        </p:nvCxnSpPr>
        <p:spPr>
          <a:xfrm flipH="1">
            <a:off x="6835934" y="3922691"/>
            <a:ext cx="873888" cy="397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연결선: 꺾임 148">
            <a:extLst>
              <a:ext uri="{FF2B5EF4-FFF2-40B4-BE49-F238E27FC236}">
                <a16:creationId xmlns:a16="http://schemas.microsoft.com/office/drawing/2014/main" id="{A23C4DB7-515A-4FF0-9877-36C6190015F5}"/>
              </a:ext>
            </a:extLst>
          </p:cNvPr>
          <p:cNvCxnSpPr>
            <a:cxnSpLocks/>
            <a:stCxn id="123" idx="2"/>
            <a:endCxn id="117" idx="2"/>
          </p:cNvCxnSpPr>
          <p:nvPr/>
        </p:nvCxnSpPr>
        <p:spPr>
          <a:xfrm rot="5400000">
            <a:off x="6129900" y="1759111"/>
            <a:ext cx="12700" cy="4567790"/>
          </a:xfrm>
          <a:prstGeom prst="bentConnector3">
            <a:avLst>
              <a:gd name="adj1" fmla="val 36947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연결선: 꺾임 156">
            <a:extLst>
              <a:ext uri="{FF2B5EF4-FFF2-40B4-BE49-F238E27FC236}">
                <a16:creationId xmlns:a16="http://schemas.microsoft.com/office/drawing/2014/main" id="{189C7955-47B4-480F-A861-DD5F2AA233F3}"/>
              </a:ext>
            </a:extLst>
          </p:cNvPr>
          <p:cNvCxnSpPr>
            <a:cxnSpLocks/>
            <a:stCxn id="121" idx="3"/>
            <a:endCxn id="123" idx="3"/>
          </p:cNvCxnSpPr>
          <p:nvPr/>
        </p:nvCxnSpPr>
        <p:spPr>
          <a:xfrm>
            <a:off x="9117768" y="3537677"/>
            <a:ext cx="12700" cy="385014"/>
          </a:xfrm>
          <a:prstGeom prst="bentConnector3">
            <a:avLst>
              <a:gd name="adj1" fmla="val 104211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78335732-9B13-41E2-93A9-711516207898}"/>
              </a:ext>
            </a:extLst>
          </p:cNvPr>
          <p:cNvCxnSpPr>
            <a:cxnSpLocks/>
            <a:endCxn id="122" idx="1"/>
          </p:cNvCxnSpPr>
          <p:nvPr/>
        </p:nvCxnSpPr>
        <p:spPr>
          <a:xfrm>
            <a:off x="9246618" y="3730185"/>
            <a:ext cx="7749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83993443-CE5B-410F-8259-A9331B042774}"/>
              </a:ext>
            </a:extLst>
          </p:cNvPr>
          <p:cNvSpPr/>
          <p:nvPr/>
        </p:nvSpPr>
        <p:spPr>
          <a:xfrm>
            <a:off x="3209139" y="4890227"/>
            <a:ext cx="1273732" cy="2700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Hypothesis</a:t>
            </a:r>
            <a:endParaRPr lang="ko-KR" altLang="en-US" sz="1400" dirty="0"/>
          </a:p>
        </p:txBody>
      </p:sp>
      <p:sp>
        <p:nvSpPr>
          <p:cNvPr id="166" name="사각형: 둥근 모서리 165">
            <a:extLst>
              <a:ext uri="{FF2B5EF4-FFF2-40B4-BE49-F238E27FC236}">
                <a16:creationId xmlns:a16="http://schemas.microsoft.com/office/drawing/2014/main" id="{4E099D60-2C1C-418A-8F25-ACA6A9764EF5}"/>
              </a:ext>
            </a:extLst>
          </p:cNvPr>
          <p:cNvSpPr/>
          <p:nvPr/>
        </p:nvSpPr>
        <p:spPr>
          <a:xfrm>
            <a:off x="3142033" y="5601348"/>
            <a:ext cx="1407946" cy="2700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Design</a:t>
            </a:r>
            <a:endParaRPr lang="ko-KR" altLang="en-US" sz="1400" dirty="0"/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D581F32E-FE43-4C01-87A4-D2A53EA42370}"/>
              </a:ext>
            </a:extLst>
          </p:cNvPr>
          <p:cNvSpPr/>
          <p:nvPr/>
        </p:nvSpPr>
        <p:spPr>
          <a:xfrm>
            <a:off x="5425928" y="5429540"/>
            <a:ext cx="1407946" cy="2700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Train Model</a:t>
            </a:r>
            <a:endParaRPr lang="ko-KR" altLang="en-US" sz="1400" dirty="0"/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02F21F8F-42B0-44E4-A282-05B61C99B591}"/>
              </a:ext>
            </a:extLst>
          </p:cNvPr>
          <p:cNvSpPr/>
          <p:nvPr/>
        </p:nvSpPr>
        <p:spPr>
          <a:xfrm>
            <a:off x="5425925" y="6150358"/>
            <a:ext cx="1407946" cy="2700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Test Model</a:t>
            </a:r>
            <a:endParaRPr lang="ko-KR" altLang="en-US" sz="1400" dirty="0"/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2DA944D6-460B-437D-A438-083EC6A33BFE}"/>
              </a:ext>
            </a:extLst>
          </p:cNvPr>
          <p:cNvSpPr/>
          <p:nvPr/>
        </p:nvSpPr>
        <p:spPr>
          <a:xfrm>
            <a:off x="3209139" y="5196391"/>
            <a:ext cx="1273732" cy="36094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- Problem Setting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B471121C-7EB0-419C-ADFC-6516E12753A4}"/>
              </a:ext>
            </a:extLst>
          </p:cNvPr>
          <p:cNvSpPr/>
          <p:nvPr/>
        </p:nvSpPr>
        <p:spPr>
          <a:xfrm>
            <a:off x="3142032" y="5907512"/>
            <a:ext cx="1407947" cy="794081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Loading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Descriptive Stat.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Curation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Remove and Fill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Filter/Transform</a:t>
            </a:r>
          </a:p>
        </p:txBody>
      </p:sp>
      <p:sp>
        <p:nvSpPr>
          <p:cNvPr id="171" name="사각형: 둥근 모서리 170">
            <a:extLst>
              <a:ext uri="{FF2B5EF4-FFF2-40B4-BE49-F238E27FC236}">
                <a16:creationId xmlns:a16="http://schemas.microsoft.com/office/drawing/2014/main" id="{056BD35E-C603-4787-9939-939D80DDD05C}"/>
              </a:ext>
            </a:extLst>
          </p:cNvPr>
          <p:cNvSpPr/>
          <p:nvPr/>
        </p:nvSpPr>
        <p:spPr>
          <a:xfrm>
            <a:off x="5425925" y="4719017"/>
            <a:ext cx="1407946" cy="2700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Setting</a:t>
            </a:r>
            <a:endParaRPr lang="ko-KR" altLang="en-US" sz="1400" dirty="0"/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5111A8D8-23BC-4818-AD38-1604825C07F0}"/>
              </a:ext>
            </a:extLst>
          </p:cNvPr>
          <p:cNvSpPr/>
          <p:nvPr/>
        </p:nvSpPr>
        <p:spPr>
          <a:xfrm>
            <a:off x="5425924" y="5025181"/>
            <a:ext cx="1407947" cy="36094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Mart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Split Train/Test</a:t>
            </a: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B0705611-24FE-4685-86B3-A2D7F8E65DDA}"/>
              </a:ext>
            </a:extLst>
          </p:cNvPr>
          <p:cNvSpPr/>
          <p:nvPr/>
        </p:nvSpPr>
        <p:spPr>
          <a:xfrm>
            <a:off x="5425927" y="5735704"/>
            <a:ext cx="1407947" cy="36094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Descriptive Stat.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Algorithm</a:t>
            </a: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D72E137D-4279-4033-BDBE-105F60DA55E9}"/>
              </a:ext>
            </a:extLst>
          </p:cNvPr>
          <p:cNvSpPr/>
          <p:nvPr/>
        </p:nvSpPr>
        <p:spPr>
          <a:xfrm>
            <a:off x="5425924" y="6456522"/>
            <a:ext cx="1407947" cy="36094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Evaluation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Error Analysis</a:t>
            </a:r>
          </a:p>
        </p:txBody>
      </p:sp>
      <p:sp>
        <p:nvSpPr>
          <p:cNvPr id="175" name="사각형: 둥근 모서리 174">
            <a:extLst>
              <a:ext uri="{FF2B5EF4-FFF2-40B4-BE49-F238E27FC236}">
                <a16:creationId xmlns:a16="http://schemas.microsoft.com/office/drawing/2014/main" id="{7F949B04-3CF6-488B-BA25-7A6F78EF1971}"/>
              </a:ext>
            </a:extLst>
          </p:cNvPr>
          <p:cNvSpPr/>
          <p:nvPr/>
        </p:nvSpPr>
        <p:spPr>
          <a:xfrm>
            <a:off x="7709822" y="5010459"/>
            <a:ext cx="1407946" cy="2700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Deploy</a:t>
            </a:r>
            <a:endParaRPr lang="ko-KR" altLang="en-US" sz="1400" dirty="0"/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76249C85-FBE0-4B1E-B62A-D39D658A5F4B}"/>
              </a:ext>
            </a:extLst>
          </p:cNvPr>
          <p:cNvSpPr/>
          <p:nvPr/>
        </p:nvSpPr>
        <p:spPr>
          <a:xfrm>
            <a:off x="7709821" y="5316623"/>
            <a:ext cx="1407947" cy="36094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Real Evaluation</a:t>
            </a:r>
          </a:p>
        </p:txBody>
      </p:sp>
      <p:sp>
        <p:nvSpPr>
          <p:cNvPr id="177" name="사각형: 둥근 모서리 176">
            <a:extLst>
              <a:ext uri="{FF2B5EF4-FFF2-40B4-BE49-F238E27FC236}">
                <a16:creationId xmlns:a16="http://schemas.microsoft.com/office/drawing/2014/main" id="{1EBFB0B7-9847-41AE-8384-08FC0AC6D990}"/>
              </a:ext>
            </a:extLst>
          </p:cNvPr>
          <p:cNvSpPr/>
          <p:nvPr/>
        </p:nvSpPr>
        <p:spPr>
          <a:xfrm>
            <a:off x="10021556" y="5280527"/>
            <a:ext cx="1407946" cy="2700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Result</a:t>
            </a:r>
            <a:endParaRPr lang="ko-KR" altLang="en-US" sz="1400" dirty="0"/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F792BE84-6C48-4EE6-9016-3BEAA73D0F11}"/>
              </a:ext>
            </a:extLst>
          </p:cNvPr>
          <p:cNvSpPr/>
          <p:nvPr/>
        </p:nvSpPr>
        <p:spPr>
          <a:xfrm>
            <a:off x="10021555" y="5586690"/>
            <a:ext cx="1407947" cy="613505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Visualization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Dashboard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Decision Support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Reporting</a:t>
            </a:r>
          </a:p>
        </p:txBody>
      </p:sp>
      <p:sp>
        <p:nvSpPr>
          <p:cNvPr id="179" name="사각형: 둥근 모서리 178">
            <a:extLst>
              <a:ext uri="{FF2B5EF4-FFF2-40B4-BE49-F238E27FC236}">
                <a16:creationId xmlns:a16="http://schemas.microsoft.com/office/drawing/2014/main" id="{624A0ABF-C4D9-4476-8046-6D715422C849}"/>
              </a:ext>
            </a:extLst>
          </p:cNvPr>
          <p:cNvSpPr/>
          <p:nvPr/>
        </p:nvSpPr>
        <p:spPr>
          <a:xfrm>
            <a:off x="7709822" y="5827531"/>
            <a:ext cx="1407946" cy="2700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Customer</a:t>
            </a:r>
            <a:endParaRPr lang="ko-KR" altLang="en-US" sz="1400" dirty="0"/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410D89AF-E956-481D-AFC9-766115772FC1}"/>
              </a:ext>
            </a:extLst>
          </p:cNvPr>
          <p:cNvSpPr/>
          <p:nvPr/>
        </p:nvSpPr>
        <p:spPr>
          <a:xfrm>
            <a:off x="7709821" y="6133695"/>
            <a:ext cx="1407947" cy="36094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Decision Analysis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FDA72C4-DFAF-48F2-AF27-FA7DC844F176}"/>
              </a:ext>
            </a:extLst>
          </p:cNvPr>
          <p:cNvSpPr txBox="1"/>
          <p:nvPr/>
        </p:nvSpPr>
        <p:spPr>
          <a:xfrm>
            <a:off x="-1" y="164496"/>
            <a:ext cx="2695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Part4. </a:t>
            </a:r>
            <a:r>
              <a:rPr lang="ko-KR" altLang="en-US" sz="1400" b="1" dirty="0"/>
              <a:t>신규 시계열분석 모델링 및 문제해결</a:t>
            </a:r>
            <a:r>
              <a:rPr lang="en-US" altLang="ko-KR" sz="1400" b="1" dirty="0"/>
              <a:t>(8</a:t>
            </a:r>
            <a:r>
              <a:rPr lang="ko-KR" altLang="en-US" sz="1400" b="1" dirty="0"/>
              <a:t>주차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7B12032E-3863-48D1-B008-F4AA5B72CD60}"/>
              </a:ext>
            </a:extLst>
          </p:cNvPr>
          <p:cNvCxnSpPr>
            <a:cxnSpLocks/>
          </p:cNvCxnSpPr>
          <p:nvPr/>
        </p:nvCxnSpPr>
        <p:spPr>
          <a:xfrm flipV="1">
            <a:off x="6835934" y="3553472"/>
            <a:ext cx="873888" cy="782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ADC8038D-C46F-49BB-B312-159F59BE3738}"/>
              </a:ext>
            </a:extLst>
          </p:cNvPr>
          <p:cNvSpPr/>
          <p:nvPr/>
        </p:nvSpPr>
        <p:spPr>
          <a:xfrm>
            <a:off x="3142031" y="3345685"/>
            <a:ext cx="8287470" cy="1201907"/>
          </a:xfrm>
          <a:prstGeom prst="rect">
            <a:avLst/>
          </a:prstGeom>
          <a:noFill/>
          <a:ln w="381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441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FD1D508-9AF8-4A05-BE18-3209A1F1E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170502"/>
            <a:ext cx="10800000" cy="651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712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19C46DF-0FEE-455A-B8CD-C2CDE3B5E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2505075"/>
            <a:ext cx="10800000" cy="140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169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0BF6778-3F02-43ED-98E1-2E3B2530D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119871"/>
            <a:ext cx="10800000" cy="661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66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93C9661-CBC1-47B3-9EFF-08865126D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565102"/>
            <a:ext cx="10800000" cy="572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818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1745B53-D172-4B75-B192-5D71239D8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270835"/>
            <a:ext cx="10800000" cy="631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123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84B6EF3-27BD-4A6E-96E0-A8345FB15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102872"/>
            <a:ext cx="10800000" cy="665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74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542</Words>
  <Application>Microsoft Office PowerPoint</Application>
  <PresentationFormat>와이드스크린</PresentationFormat>
  <Paragraphs>297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KK</dc:creator>
  <cp:lastModifiedBy>KK</cp:lastModifiedBy>
  <cp:revision>29</cp:revision>
  <dcterms:created xsi:type="dcterms:W3CDTF">2019-02-19T17:33:50Z</dcterms:created>
  <dcterms:modified xsi:type="dcterms:W3CDTF">2019-03-01T06:40:20Z</dcterms:modified>
</cp:coreProperties>
</file>