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19426B28-6CAC-44F9-B93A-CACFB8D5527F}" name="기본 구역">
          <p14:sldIdLst>
            <p14:sldId id="256"/>
            <p14:sldId id="257"/>
            <p14:sldId id="258"/>
            <p14:sldId id="259"/>
            <p14:sldId id="260"/>
          </p14:sldIdLst>
        </p14:section>
        <p14:section id="{570DB3A9-21E7-4313-B554-B5F61E122351}" name="제목 없는 구역">
          <p14:sldIdLst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iagrams/colors1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실행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 프로그램 로그인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도서 정보 출력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 프로그램 관련 기능 제공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종료시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기능 사용으로 바뀐 도서 정보 저장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 갱신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실행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도서 프로그램 관련 기능 제공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프로그램 종료시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기능 사용으로 바뀐 도서 정보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 갱신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프로그램 종료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X="-5800" custLinFactNeighborY="-11667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 custLinFactNeighborX="-14630" custLinFactNeighborY="-2333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실행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로그인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0" y="0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4187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4385" y="20197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정보 출력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관련 기능 제공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종료시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기능 사용으로 바뀐 도서 정보 저장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 갱신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실행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0" y="0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4187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4385" y="20197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관련 기능 제공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종료시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65976" y="0"/>
          <a:ext cx="2053340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84149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기능 사용으로 바뀐 도서 정보 저장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04347" y="20198"/>
        <a:ext cx="2058127" cy="649208"/>
      </dsp:txXfrm>
    </dsp:sp>
    <dsp:sp modelId="{FD27447B-3134-4C64-A4B6-F87E17EEE166}">
      <dsp:nvSpPr>
        <dsp:cNvPr id="0" name=""/>
        <dsp:cNvSpPr/>
      </dsp:nvSpPr>
      <dsp:spPr>
        <a:xfrm>
          <a:off x="65976" y="0"/>
          <a:ext cx="2185292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152745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 갱신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72943" y="20198"/>
        <a:ext cx="2058127" cy="649208"/>
      </dsp:txXfrm>
    </dsp:sp>
    <dsp:sp modelId="{979EE813-51ED-498E-A85C-FACAE6C1F8D0}">
      <dsp:nvSpPr>
        <dsp:cNvPr id="0" name=""/>
        <dsp:cNvSpPr/>
      </dsp:nvSpPr>
      <dsp:spPr>
        <a:xfrm>
          <a:off x="65976" y="0"/>
          <a:ext cx="2185292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152745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72943" y="20198"/>
        <a:ext cx="2058127" cy="649208"/>
      </dsp:txXfrm>
    </dsp:sp>
    <dsp:sp modelId="{83567C8F-7246-418A-B380-60F0A5A001EF}">
      <dsp:nvSpPr>
        <dsp:cNvPr id="0" name=""/>
        <dsp:cNvSpPr/>
      </dsp:nvSpPr>
      <dsp:spPr>
        <a:xfrm rot="5400000">
          <a:off x="-84326" y="888865"/>
          <a:ext cx="448242" cy="2795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08492" y="1693403"/>
          <a:ext cx="448242" cy="2795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E9214C1-2863-45BA-A7C5-D5EA3C3D4C30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F563C85-90F6-445D-9B5B-8ABB00FB3043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diagramData" Target="../diagrams/data2.xml"  /><Relationship Id="rId11" Type="http://schemas.microsoft.com/office/2007/relationships/diagramDrawing" Target="../diagrams/drawing2.xml"  /><Relationship Id="rId12" Type="http://schemas.openxmlformats.org/officeDocument/2006/relationships/diagramColors" Target="../diagrams/colors3.xml"  /><Relationship Id="rId13" Type="http://schemas.openxmlformats.org/officeDocument/2006/relationships/diagramQuickStyle" Target="../diagrams/quickStyle3.xml"  /><Relationship Id="rId14" Type="http://schemas.openxmlformats.org/officeDocument/2006/relationships/diagramLayout" Target="../diagrams/layout3.xml"  /><Relationship Id="rId15" Type="http://schemas.openxmlformats.org/officeDocument/2006/relationships/diagramData" Target="../diagrams/data3.xml"  /><Relationship Id="rId16" Type="http://schemas.microsoft.com/office/2007/relationships/diagramDrawing" Target="../diagrams/drawing3.xml"  /><Relationship Id="rId17" Type="http://schemas.openxmlformats.org/officeDocument/2006/relationships/diagramColors" Target="../diagrams/colors4.xml"  /><Relationship Id="rId18" Type="http://schemas.openxmlformats.org/officeDocument/2006/relationships/diagramQuickStyle" Target="../diagrams/quickStyle4.xml"  /><Relationship Id="rId19" Type="http://schemas.openxmlformats.org/officeDocument/2006/relationships/diagramLayout" Target="../diagrams/layout4.xml"  /><Relationship Id="rId2" Type="http://schemas.openxmlformats.org/officeDocument/2006/relationships/diagramColors" Target="../diagrams/colors1.xml"  /><Relationship Id="rId20" Type="http://schemas.openxmlformats.org/officeDocument/2006/relationships/diagramData" Target="../diagrams/data4.xml"  /><Relationship Id="rId21" Type="http://schemas.microsoft.com/office/2007/relationships/diagramDrawing" Target="../diagrams/drawing4.xml"  /><Relationship Id="rId22" Type="http://schemas.openxmlformats.org/officeDocument/2006/relationships/diagramColors" Target="../diagrams/colors5.xml"  /><Relationship Id="rId23" Type="http://schemas.openxmlformats.org/officeDocument/2006/relationships/diagramQuickStyle" Target="../diagrams/quickStyle5.xml"  /><Relationship Id="rId24" Type="http://schemas.openxmlformats.org/officeDocument/2006/relationships/diagramLayout" Target="../diagrams/layout5.xml"  /><Relationship Id="rId25" Type="http://schemas.openxmlformats.org/officeDocument/2006/relationships/diagramData" Target="../diagrams/data5.xml"  /><Relationship Id="rId26" Type="http://schemas.microsoft.com/office/2007/relationships/diagramDrawing" Target="../diagrams/drawing5.xml"  /><Relationship Id="rId27" Type="http://schemas.openxmlformats.org/officeDocument/2006/relationships/diagramColors" Target="../diagrams/colors6.xml"  /><Relationship Id="rId28" Type="http://schemas.openxmlformats.org/officeDocument/2006/relationships/diagramQuickStyle" Target="../diagrams/quickStyle6.xml"  /><Relationship Id="rId29" Type="http://schemas.openxmlformats.org/officeDocument/2006/relationships/diagramLayout" Target="../diagrams/layout6.xml"  /><Relationship Id="rId3" Type="http://schemas.openxmlformats.org/officeDocument/2006/relationships/diagramQuickStyle" Target="../diagrams/quickStyle1.xml"  /><Relationship Id="rId30" Type="http://schemas.openxmlformats.org/officeDocument/2006/relationships/diagramData" Target="../diagrams/data6.xml"  /><Relationship Id="rId31" Type="http://schemas.microsoft.com/office/2007/relationships/diagramDrawing" Target="../diagrams/drawing6.xml"  /><Relationship Id="rId4" Type="http://schemas.openxmlformats.org/officeDocument/2006/relationships/diagramLayout" Target="../diagrams/layout1.xml"  /><Relationship Id="rId5" Type="http://schemas.openxmlformats.org/officeDocument/2006/relationships/diagramData" Target="../diagrams/data1.xml"  /><Relationship Id="rId6" Type="http://schemas.microsoft.com/office/2007/relationships/diagramDrawing" Target="../diagrams/drawing1.xml"  /><Relationship Id="rId7" Type="http://schemas.openxmlformats.org/officeDocument/2006/relationships/diagramColors" Target="../diagrams/colors2.xml"  /><Relationship Id="rId8" Type="http://schemas.openxmlformats.org/officeDocument/2006/relationships/diagramQuickStyle" Target="../diagrams/quickStyle2.xml"  /><Relationship Id="rId9" Type="http://schemas.openxmlformats.org/officeDocument/2006/relationships/diagramLayout" Target="../diagrams/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12420" y="177800"/>
            <a:ext cx="4284345" cy="37560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"/>
          <p:cNvSpPr>
            <a:spLocks/>
          </p:cNvSpPr>
          <p:nvPr/>
        </p:nvSpPr>
        <p:spPr>
          <a:xfrm rot="10800000">
            <a:off x="4674235" y="574675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9"/>
          <p:cNvSpPr>
            <a:spLocks/>
          </p:cNvSpPr>
          <p:nvPr/>
        </p:nvSpPr>
        <p:spPr>
          <a:xfrm rot="0">
            <a:off x="9557385" y="925830"/>
            <a:ext cx="1232535" cy="504825"/>
          </a:xfrm>
          <a:prstGeom prst="flowChartTerminator"/>
          <a:solidFill>
            <a:schemeClr val="bg2">
              <a:lumMod val="7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북리스트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3"/>
          <p:cNvSpPr>
            <a:spLocks/>
          </p:cNvSpPr>
          <p:nvPr/>
        </p:nvSpPr>
        <p:spPr>
          <a:xfrm rot="0">
            <a:off x="5495925" y="864235"/>
            <a:ext cx="1232535" cy="722630"/>
          </a:xfrm>
          <a:prstGeom prst="flowChartMagneticDisk"/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도서정보파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 저장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5"/>
          <p:cNvSpPr>
            <a:spLocks/>
          </p:cNvSpPr>
          <p:nvPr/>
        </p:nvSpPr>
        <p:spPr>
          <a:xfrm rot="0">
            <a:off x="5499100" y="375920"/>
            <a:ext cx="1232535" cy="722630"/>
          </a:xfrm>
          <a:prstGeom prst="flowChartMagneticDisk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도서정보 파일 읽기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 rot="0">
            <a:off x="548640" y="514985"/>
            <a:ext cx="3806190" cy="342900"/>
          </a:xfrm>
          <a:prstGeom prst="flowChartProcess"/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000" b="1">
                <a:latin typeface="맑은 고딕" charset="0"/>
                <a:ea typeface="맑은 고딕" charset="0"/>
              </a:rPr>
              <a:t>순번	책제목	저자	평점</a:t>
            </a:r>
            <a:endParaRPr lang="ko-KR" altLang="en-US" sz="1000" b="1">
              <a:latin typeface="맑은 고딕" charset="0"/>
              <a:ea typeface="맑은 고딕" charset="0"/>
            </a:endParaRPr>
          </a:p>
        </p:txBody>
      </p:sp>
      <p:sp>
        <p:nvSpPr>
          <p:cNvPr id="13" name="도형 23"/>
          <p:cNvSpPr>
            <a:spLocks/>
          </p:cNvSpPr>
          <p:nvPr/>
        </p:nvSpPr>
        <p:spPr>
          <a:xfrm rot="10800000">
            <a:off x="8888095" y="991235"/>
            <a:ext cx="619760" cy="306070"/>
          </a:xfrm>
          <a:prstGeom prst="stripedRightArrow">
            <a:avLst>
              <a:gd name="adj1" fmla="val 538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9"/>
          <p:cNvSpPr>
            <a:spLocks/>
          </p:cNvSpPr>
          <p:nvPr/>
        </p:nvSpPr>
        <p:spPr>
          <a:xfrm rot="0">
            <a:off x="3387725" y="2197100"/>
            <a:ext cx="1027430" cy="349885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도서검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색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1"/>
          <p:cNvSpPr>
            <a:spLocks/>
          </p:cNvSpPr>
          <p:nvPr/>
        </p:nvSpPr>
        <p:spPr>
          <a:xfrm rot="0">
            <a:off x="3391535" y="3028315"/>
            <a:ext cx="1017270" cy="340360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32"/>
          <p:cNvSpPr>
            <a:spLocks/>
          </p:cNvSpPr>
          <p:nvPr/>
        </p:nvSpPr>
        <p:spPr>
          <a:xfrm rot="0">
            <a:off x="3388360" y="2584450"/>
            <a:ext cx="1026795" cy="380365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r>
              <a:rPr lang="ko-KR"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정보변경</a:t>
            </a:r>
            <a:r>
              <a:rPr lang="ko-KR"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(수정)</a:t>
            </a:r>
            <a:endParaRPr lang="ko-KR" altLang="en-US" sz="110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5"/>
          <p:cNvSpPr>
            <a:spLocks/>
          </p:cNvSpPr>
          <p:nvPr/>
        </p:nvSpPr>
        <p:spPr>
          <a:xfrm rot="0">
            <a:off x="2402840" y="2194560"/>
            <a:ext cx="905510" cy="1356995"/>
          </a:xfrm>
          <a:prstGeom prst="rightArrowCallou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기능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 rot="0">
            <a:off x="720725" y="2171065"/>
            <a:ext cx="591820" cy="1381760"/>
          </a:xfrm>
          <a:prstGeom prst="flowChartAlternateProcess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</a:t>
            </a:r>
            <a:r>
              <a:rPr lang="ko-KR" sz="1800">
                <a:latin typeface="맑은 고딕" charset="0"/>
                <a:ea typeface="맑은 고딕" charset="0"/>
              </a:rPr>
              <a:t>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41"/>
          <p:cNvCxnSpPr/>
          <p:nvPr/>
        </p:nvCxnSpPr>
        <p:spPr>
          <a:xfrm rot="0">
            <a:off x="1321435" y="3149600"/>
            <a:ext cx="83439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43"/>
          <p:cNvSpPr>
            <a:spLocks/>
          </p:cNvSpPr>
          <p:nvPr/>
        </p:nvSpPr>
        <p:spPr>
          <a:xfrm rot="0">
            <a:off x="1640205" y="2201545"/>
            <a:ext cx="648335" cy="424180"/>
          </a:xfrm>
          <a:prstGeom prst="wedgeRectCallout"/>
          <a:solidFill>
            <a:schemeClr val="accent3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종</a:t>
            </a:r>
            <a:r>
              <a:rPr lang="ko-KR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료</a:t>
            </a:r>
            <a:endParaRPr lang="ko-KR" altLang="en-US" sz="1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5"/>
          <p:cNvSpPr>
            <a:spLocks/>
          </p:cNvSpPr>
          <p:nvPr/>
        </p:nvSpPr>
        <p:spPr>
          <a:xfrm rot="0" flipV="1">
            <a:off x="1315085" y="2678430"/>
            <a:ext cx="514350" cy="23558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1"/>
          <p:cNvCxnSpPr>
            <a:stCxn id="19" idx="3"/>
            <a:endCxn id="29" idx="2"/>
          </p:cNvCxnSpPr>
          <p:nvPr/>
        </p:nvCxnSpPr>
        <p:spPr>
          <a:xfrm rot="0">
            <a:off x="4414520" y="2774315"/>
            <a:ext cx="482600" cy="3981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"/>
          <p:cNvCxnSpPr>
            <a:stCxn id="18" idx="3"/>
            <a:endCxn id="29" idx="2"/>
          </p:cNvCxnSpPr>
          <p:nvPr/>
        </p:nvCxnSpPr>
        <p:spPr>
          <a:xfrm rot="0" flipV="1">
            <a:off x="4408170" y="3171825"/>
            <a:ext cx="488950" cy="273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3"/>
          <p:cNvSpPr>
            <a:spLocks/>
          </p:cNvSpPr>
          <p:nvPr/>
        </p:nvSpPr>
        <p:spPr>
          <a:xfrm rot="0">
            <a:off x="4896485" y="1602740"/>
            <a:ext cx="1597025" cy="1769110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13" descr="C:/Users/tjddu/AppData/Roaming/PolarisOffice/ETemp/69320_12651064/fImage209675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05210" y="311785"/>
            <a:ext cx="989965" cy="1885315"/>
          </a:xfrm>
          <a:prstGeom prst="rect"/>
          <a:noFill/>
        </p:spPr>
      </p:pic>
      <p:sp>
        <p:nvSpPr>
          <p:cNvPr id="33" name="도형 14"/>
          <p:cNvSpPr>
            <a:spLocks/>
          </p:cNvSpPr>
          <p:nvPr/>
        </p:nvSpPr>
        <p:spPr>
          <a:xfrm rot="10800000">
            <a:off x="10805795" y="992505"/>
            <a:ext cx="541655" cy="306070"/>
          </a:xfrm>
          <a:prstGeom prst="striped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16"/>
          <p:cNvSpPr>
            <a:spLocks/>
          </p:cNvSpPr>
          <p:nvPr/>
        </p:nvSpPr>
        <p:spPr>
          <a:xfrm rot="0">
            <a:off x="7603490" y="810895"/>
            <a:ext cx="1276985" cy="690245"/>
          </a:xfrm>
          <a:prstGeom prst="rect"/>
          <a:solidFill>
            <a:schemeClr val="bg2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도서정보추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가</a:t>
            </a:r>
            <a:endParaRPr lang="ko-KR" altLang="en-US" sz="10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도서정보업데이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트</a:t>
            </a:r>
            <a:endParaRPr lang="ko-KR" altLang="en-US" sz="10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도서정보삭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제</a:t>
            </a:r>
            <a:endParaRPr lang="ko-KR" altLang="en-US" sz="18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7"/>
          <p:cNvSpPr>
            <a:spLocks/>
          </p:cNvSpPr>
          <p:nvPr/>
        </p:nvSpPr>
        <p:spPr>
          <a:xfrm rot="10800000">
            <a:off x="6808470" y="1059815"/>
            <a:ext cx="745490" cy="370840"/>
          </a:xfrm>
          <a:prstGeom prst="rightArrow">
            <a:avLst>
              <a:gd name="adj1" fmla="val 38444"/>
              <a:gd name="adj2" fmla="val 762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도서프로그램 요구사항 분석도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21600" y="1915200"/>
            <a:ext cx="3758400" cy="41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80022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성능 요구사항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콘솔환경 구동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180022" lvl="0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프로그램 요구사항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로그인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읽기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쓰기모드 설정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사용자 정보 관리 파일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도서 정보 파일 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180022" lvl="0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프로그램 업데이트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도서정보 파일 최신화 업데이트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최대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700</a:t>
            </a: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권 저장 가능 공간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7" name="직사각형 8"/>
          <p:cNvSpPr/>
          <p:nvPr/>
        </p:nvSpPr>
        <p:spPr>
          <a:xfrm>
            <a:off x="6312000" y="1916832"/>
            <a:ext cx="3758400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79959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기능 요구사항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로그인 기능 활성화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179959" lvl="0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도서정보 기능 요구사항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검색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추가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수정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삭제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종료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179959" lvl="0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도서 정보 관리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평점 랭킹 서비스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2119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000">
                <a:schemeClr val="accent1"/>
              </a:gs>
              <a:gs pos="93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 w="12700">
            <a:solidFill>
              <a:schemeClr val="accent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+mn-lt"/>
                <a:cs typeface="+mn-cs"/>
              </a:rPr>
              <a:t>비기능적 요구사항</a:t>
            </a:r>
            <a:endParaRPr lang="ko-KR" altLang="en-US" sz="2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직사각형 10"/>
          <p:cNvSpPr/>
          <p:nvPr/>
        </p:nvSpPr>
        <p:spPr>
          <a:xfrm>
            <a:off x="6310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7000">
                <a:schemeClr val="accent3"/>
              </a:gs>
              <a:gs pos="93000">
                <a:schemeClr val="accent3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12700">
            <a:solidFill>
              <a:schemeClr val="accent3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기능적 요구사항</a:t>
            </a:r>
            <a:endParaRPr lang="ko-KR" altLang="en-US" sz="2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채팅 프로그램 요구사항 분석도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13761" y="1919277"/>
            <a:ext cx="3758400" cy="4278964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80022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포트넘버 입력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입력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접속자 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256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명 제한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개인 쓰레드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하나의 소켓 공유 금지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종료된 소켓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뮤텍스 반환 및 중지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채팅 프로그램 문자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문자 길이는 최대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서버가 모든 클라이언트에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채팅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해당 조건 수신시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6312000" y="1916832"/>
            <a:ext cx="3758400" cy="428140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79959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포트넘버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, 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입력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정보 입력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 연결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전송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수신 스레드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전용 스레드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name/msg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형태로 서버에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서버로부터 메시지 수신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출력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채팅 프로그램 종료 조건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해당 조건 충족시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457200" lvl="1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2119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cs typeface="맑은 고딕"/>
              </a:rPr>
              <a:t>서버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6310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858585">
                  <a:alpha val="100000"/>
                </a:srgbClr>
              </a:gs>
              <a:gs pos="7000">
                <a:srgbClr val="b2b2b2">
                  <a:alpha val="100000"/>
                </a:srgbClr>
              </a:gs>
              <a:gs pos="93000">
                <a:srgbClr val="b2b2b2">
                  <a:alpha val="100000"/>
                </a:srgbClr>
              </a:gs>
              <a:gs pos="100000">
                <a:srgbClr val="e0e0e0">
                  <a:alpha val="10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629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교통사고 처리 안내 서비스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13761" y="1919277"/>
            <a:ext cx="3758400" cy="467116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80022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회원가입 정보 대조 및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및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port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기본값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 정보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사고정보 구조체 할당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개인 쓰레드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하나의 소켓 공유 금지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사용자가 원하는 요구 기능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사용자가 입력한 정보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해당 조건 수신시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소켓 반환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뮤텍스 반환 및 중지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6310314" y="1919276"/>
            <a:ext cx="3758400" cy="467116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79959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로그인 인터페이스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 연결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정보 수정 기능 인터페이스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전송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수신 스레드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전용 스레드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안내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ID/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명령어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입력값 형태로 서버에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서버로부터 메시지 수신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출력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채팅 프로그램 종료 조건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해당 조건 충족시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종료 서버에 알림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457200" lvl="1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2119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cs typeface="맑은 고딕"/>
              </a:rPr>
              <a:t>서버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6310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858585">
                  <a:alpha val="100000"/>
                </a:srgbClr>
              </a:gs>
              <a:gs pos="7000">
                <a:srgbClr val="b2b2b2">
                  <a:alpha val="100000"/>
                </a:srgbClr>
              </a:gs>
              <a:gs pos="93000">
                <a:srgbClr val="b2b2b2">
                  <a:alpha val="100000"/>
                </a:srgbClr>
              </a:gs>
              <a:gs pos="100000">
                <a:srgbClr val="e0e0e0">
                  <a:alpha val="10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342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950" y="847725"/>
            <a:ext cx="9182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6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-19050" y="-2237422"/>
            <a:ext cx="12230099" cy="3686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" name="도형 4"/>
          <p:cNvSpPr/>
          <p:nvPr/>
        </p:nvSpPr>
        <p:spPr>
          <a:xfrm rot="21541040">
            <a:off x="2002891" y="2348814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13"/>
          <p:cNvSpPr/>
          <p:nvPr/>
        </p:nvSpPr>
        <p:spPr>
          <a:xfrm>
            <a:off x="2942546" y="2343751"/>
            <a:ext cx="1232535" cy="722630"/>
          </a:xfrm>
          <a:prstGeom prst="flowChartMagneticDisk">
            <a:avLst/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도서정보파</a:t>
            </a:r>
            <a:r>
              <a:rPr xmlns:mc="http://schemas.openxmlformats.org/markup-compatibility/2006" xmlns:hp="http://schemas.haansoft.com/office/presentation/8.0" kumimoji="0" 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일 저장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15"/>
          <p:cNvSpPr/>
          <p:nvPr/>
        </p:nvSpPr>
        <p:spPr>
          <a:xfrm>
            <a:off x="2942546" y="1872614"/>
            <a:ext cx="1232535" cy="722630"/>
          </a:xfrm>
          <a:prstGeom prst="flowChartMagneticDisk">
            <a:avLst/>
          </a:prstGeom>
          <a:solidFill>
            <a:srgbClr val="a8d08f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도서정보 파일 읽기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그림 13" descr="C:/Users/tjddu/AppData/Roaming/PolarisOffice/ETemp/69320_12651064/fImage2096751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835" y="1652587"/>
            <a:ext cx="989965" cy="1885315"/>
          </a:xfrm>
          <a:prstGeom prst="rect">
            <a:avLst/>
          </a:prstGeom>
          <a:noFill/>
        </p:spPr>
      </p:pic>
      <p:sp>
        <p:nvSpPr>
          <p:cNvPr id="27" name=""/>
          <p:cNvSpPr/>
          <p:nvPr/>
        </p:nvSpPr>
        <p:spPr>
          <a:xfrm>
            <a:off x="4673810" y="1691808"/>
            <a:ext cx="3828344" cy="3268382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5261952" y="1872614"/>
            <a:ext cx="2652059" cy="504825"/>
          </a:xfrm>
          <a:prstGeom prst="rect">
            <a:avLst/>
          </a:prstGeom>
          <a:solidFill>
            <a:schemeClr val="accent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메뉴 출력 → switch-case   </a:t>
            </a:r>
            <a:r>
              <a:rPr lang="en-US" altLang="ko-KR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(</a:t>
            </a:r>
            <a:r>
              <a:rPr lang="ko-KR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기능</a:t>
            </a:r>
            <a:r>
              <a:rPr lang="en-US" altLang="ko-KR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)</a:t>
            </a: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           </a:t>
            </a:r>
            <a:endParaRPr lang="en-US" altLang="en-US" sz="10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[도서추가] [도서삭제] [도서수정][도서검색]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261952" y="2815272"/>
            <a:ext cx="2652059" cy="504825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booklist.txt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파일 저장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 rot="5405053">
            <a:off x="6459072" y="2470979"/>
            <a:ext cx="257819" cy="2126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 rot="5405053">
            <a:off x="6459072" y="3451740"/>
            <a:ext cx="257819" cy="2126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6045237" y="3888594"/>
            <a:ext cx="1085488" cy="6068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/>
              </a:rPr>
              <a:t>프로그램</a:t>
            </a:r>
            <a:r>
              <a:rPr lang="ko-KR" altLang="en-US" sz="1400">
                <a:ln w="9525">
                  <a:solidFill>
                    <a:schemeClr val="dk1"/>
                  </a:solidFill>
                </a:ln>
                <a:effectLst/>
              </a:rPr>
              <a:t> </a:t>
            </a:r>
            <a:r>
              <a:rPr lang="ko-KR" altLang="en-US" sz="14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/>
              </a:rPr>
              <a:t>종료</a:t>
            </a:r>
            <a:endParaRPr lang="ko-KR" altLang="en-US" sz="1400">
              <a:ln w="9525">
                <a:solidFill>
                  <a:schemeClr val="dk1"/>
                </a:solidFill>
              </a:ln>
              <a:solidFill>
                <a:schemeClr val="dk1"/>
              </a:solidFill>
              <a:effectLst/>
            </a:endParaRPr>
          </a:p>
        </p:txBody>
      </p:sp>
      <p:sp>
        <p:nvSpPr>
          <p:cNvPr id="33" name="도형 3"/>
          <p:cNvSpPr/>
          <p:nvPr/>
        </p:nvSpPr>
        <p:spPr>
          <a:xfrm flipH="1">
            <a:off x="3073097" y="3133105"/>
            <a:ext cx="1375062" cy="1510978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4"/>
          <p:cNvSpPr/>
          <p:nvPr/>
        </p:nvSpPr>
        <p:spPr>
          <a:xfrm rot="21541040">
            <a:off x="4278942" y="229626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303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>
            <a:off x="2121600" y="1496739"/>
            <a:ext cx="5706361" cy="52209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80022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2121600" y="674672"/>
            <a:ext cx="5708675" cy="822066"/>
          </a:xfrm>
          <a:prstGeom prst="rect">
            <a:avLst/>
          </a:prstGeom>
          <a:solidFill>
            <a:schemeClr val="lt1"/>
          </a:solidFill>
          <a:ln w="12700">
            <a:solidFill>
              <a:schemeClr val="accent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solidFill>
                  <a:schemeClr val="dk1"/>
                </a:solidFill>
                <a:latin typeface="+mn-lt"/>
                <a:cs typeface="+mn-cs"/>
              </a:rPr>
              <a:t>도서정보 편리기능 제공 프로그램</a:t>
            </a:r>
            <a:endParaRPr lang="ko-KR" altLang="en-US" sz="2000">
              <a:solidFill>
                <a:schemeClr val="dk1"/>
              </a:solidFill>
              <a:latin typeface="+mn-lt"/>
              <a:cs typeface="+mn-cs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1600" y="1496739"/>
            <a:ext cx="5708675" cy="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도형 32"/>
          <p:cNvSpPr/>
          <p:nvPr/>
        </p:nvSpPr>
        <p:spPr>
          <a:xfrm rot="169700">
            <a:off x="1144954" y="2153284"/>
            <a:ext cx="1028065" cy="5895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fopen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fgets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7" name="도형 34"/>
          <p:cNvSpPr/>
          <p:nvPr/>
        </p:nvSpPr>
        <p:spPr>
          <a:xfrm>
            <a:off x="83499" y="1378585"/>
            <a:ext cx="1047535" cy="2050415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400">
                <a:latin typeface="맑은 고딕"/>
                <a:ea typeface="맑은 고딕"/>
              </a:rPr>
              <a:t>도서관 사서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140" name="도형 37"/>
          <p:cNvSpPr/>
          <p:nvPr/>
        </p:nvSpPr>
        <p:spPr>
          <a:xfrm>
            <a:off x="4753982" y="349170"/>
            <a:ext cx="5205549" cy="419782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1" name="도형 43"/>
          <p:cNvSpPr/>
          <p:nvPr/>
        </p:nvSpPr>
        <p:spPr>
          <a:xfrm>
            <a:off x="2186939" y="1966257"/>
            <a:ext cx="1795250" cy="1575117"/>
          </a:xfrm>
          <a:prstGeom prst="flowChartMagneticDisk">
            <a:avLst/>
          </a:prstGeom>
          <a:solidFill>
            <a:srgbClr val="7a7cc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sz="1800">
                <a:solidFill>
                  <a:schemeClr val="tx1"/>
                </a:solidFill>
                <a:latin typeface="맑은 고딕"/>
                <a:ea typeface="맑은 고딕"/>
              </a:rPr>
              <a:t>booklist</a:t>
            </a: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r>
              <a:rPr lang="ko-KR" sz="1800">
                <a:solidFill>
                  <a:schemeClr val="tx1"/>
                </a:solidFill>
                <a:latin typeface="맑은 고딕"/>
                <a:ea typeface="맑은 고딕"/>
              </a:rPr>
              <a:t>.txt</a:t>
            </a:r>
            <a:endParaRPr lang="ko-KR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2" name="도형 44"/>
          <p:cNvSpPr/>
          <p:nvPr/>
        </p:nvSpPr>
        <p:spPr>
          <a:xfrm rot="18658848">
            <a:off x="3916531" y="1584841"/>
            <a:ext cx="983168" cy="3982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af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3" name="도형 46"/>
          <p:cNvSpPr/>
          <p:nvPr/>
        </p:nvSpPr>
        <p:spPr>
          <a:xfrm rot="13320000">
            <a:off x="3833815" y="3056763"/>
            <a:ext cx="1064124" cy="3577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af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4" name="텍스트 상자 47"/>
          <p:cNvSpPr txBox="1"/>
          <p:nvPr/>
        </p:nvSpPr>
        <p:spPr>
          <a:xfrm rot="2419314">
            <a:off x="3910202" y="3185981"/>
            <a:ext cx="1057785" cy="238739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ko-KR" sz="1000">
                <a:latin typeface="맑은 고딕"/>
                <a:ea typeface="맑은 고딕"/>
              </a:rPr>
              <a:t>도서정보 갱신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48" name="도형 60"/>
          <p:cNvSpPr/>
          <p:nvPr/>
        </p:nvSpPr>
        <p:spPr>
          <a:xfrm>
            <a:off x="4983627" y="541020"/>
            <a:ext cx="4621482" cy="492545"/>
          </a:xfrm>
          <a:prstGeom prst="wedgeRectCallout">
            <a:avLst>
              <a:gd name="adj1" fmla="val 36255"/>
              <a:gd name="adj2" fmla="val 993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400">
                <a:solidFill>
                  <a:schemeClr val="tx1"/>
                </a:solidFill>
                <a:latin typeface="맑은 고딕"/>
                <a:ea typeface="맑은 고딕"/>
              </a:rPr>
              <a:t>구조체 </a:t>
            </a:r>
            <a:r>
              <a:rPr lang="en-US" altLang="ko-KR" sz="1400">
                <a:solidFill>
                  <a:schemeClr val="tx1"/>
                </a:solidFill>
                <a:latin typeface="맑은 고딕"/>
                <a:ea typeface="맑은 고딕"/>
              </a:rPr>
              <a:t>BOOK</a:t>
            </a:r>
            <a:endParaRPr lang="en-US" altLang="ko-KR" sz="14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hangingPunct="1">
              <a:defRPr/>
            </a:pPr>
            <a:r>
              <a:rPr lang="ko-KR" altLang="en-US" sz="1400">
                <a:solidFill>
                  <a:schemeClr val="tx1"/>
                </a:solidFill>
                <a:latin typeface="맑은 고딕"/>
                <a:ea typeface="맑은 고딕"/>
              </a:rPr>
              <a:t> - 순번, 도서명, 저자명, 평점</a:t>
            </a:r>
            <a:endParaRPr lang="ko-KR" altLang="en-US" sz="14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3" name="도형 71"/>
          <p:cNvSpPr/>
          <p:nvPr/>
        </p:nvSpPr>
        <p:spPr>
          <a:xfrm>
            <a:off x="4753982" y="2285671"/>
            <a:ext cx="2074430" cy="43308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[ 사용자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 기능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검색 / 추가 / 수정 / 삭제 /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 종료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]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1" name="도형 89"/>
          <p:cNvSpPr/>
          <p:nvPr/>
        </p:nvSpPr>
        <p:spPr>
          <a:xfrm>
            <a:off x="4839056" y="3738597"/>
            <a:ext cx="2310765" cy="374015"/>
          </a:xfrm>
          <a:prstGeom prst="roundRect">
            <a:avLst>
              <a:gd name="adj" fmla="val 16667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sz="1800">
                <a:solidFill>
                  <a:srgbClr val="ff0000"/>
                </a:solidFill>
                <a:latin typeface="맑은 고딕"/>
                <a:ea typeface="맑은 고딕"/>
              </a:rPr>
              <a:t>종료 기능</a:t>
            </a:r>
            <a:endParaRPr lang="ko-KR" altLang="en-US" sz="18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68" name="텍스트 상자 47"/>
          <p:cNvSpPr txBox="1"/>
          <p:nvPr/>
        </p:nvSpPr>
        <p:spPr>
          <a:xfrm rot="18742972">
            <a:off x="3914913" y="1627099"/>
            <a:ext cx="1048363" cy="239716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70" name=""/>
          <p:cNvSpPr/>
          <p:nvPr/>
        </p:nvSpPr>
        <p:spPr>
          <a:xfrm>
            <a:off x="7356756" y="1277187"/>
            <a:ext cx="565770" cy="1695089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실행</a:t>
            </a:r>
            <a:endParaRPr lang="ko-KR" altLang="en-US"/>
          </a:p>
        </p:txBody>
      </p:sp>
      <p:sp>
        <p:nvSpPr>
          <p:cNvPr id="173" name=""/>
          <p:cNvSpPr/>
          <p:nvPr/>
        </p:nvSpPr>
        <p:spPr>
          <a:xfrm>
            <a:off x="4985945" y="1223953"/>
            <a:ext cx="1503947" cy="7089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기능 인터페이스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73312" y="88087"/>
            <a:ext cx="3226365" cy="643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프로그램 실행 → 도서 정보 출력→ 사용자 기능 인터페이스 → 프로그램 종료 및 수정된 파일 갱신 흐름도</a:t>
            </a:r>
            <a:endParaRPr lang="ko-KR" altLang="en-US" sz="1200"/>
          </a:p>
        </p:txBody>
      </p:sp>
      <p:sp>
        <p:nvSpPr>
          <p:cNvPr id="176" name=""/>
          <p:cNvSpPr/>
          <p:nvPr/>
        </p:nvSpPr>
        <p:spPr>
          <a:xfrm>
            <a:off x="8230174" y="1277187"/>
            <a:ext cx="1503947" cy="1695089"/>
          </a:xfrm>
          <a:prstGeom prst="flowChartAlternateProcess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화면 출력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8" name="도형 44"/>
          <p:cNvSpPr/>
          <p:nvPr/>
        </p:nvSpPr>
        <p:spPr>
          <a:xfrm rot="18658848">
            <a:off x="6623958" y="1793855"/>
            <a:ext cx="727919" cy="3448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puts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179" name=""/>
          <p:cNvCxnSpPr>
            <a:endCxn id="153" idx="0"/>
          </p:cNvCxnSpPr>
          <p:nvPr/>
        </p:nvCxnSpPr>
        <p:spPr>
          <a:xfrm rot="16200000" flipH="1">
            <a:off x="5604852" y="2099326"/>
            <a:ext cx="319412" cy="5327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도형 44"/>
          <p:cNvSpPr/>
          <p:nvPr/>
        </p:nvSpPr>
        <p:spPr>
          <a:xfrm rot="5400000">
            <a:off x="5373959" y="3063239"/>
            <a:ext cx="727919" cy="3448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종료시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82" name="도형 43"/>
          <p:cNvSpPr/>
          <p:nvPr/>
        </p:nvSpPr>
        <p:spPr>
          <a:xfrm>
            <a:off x="2186191" y="927094"/>
            <a:ext cx="1795250" cy="1575117"/>
          </a:xfrm>
          <a:prstGeom prst="flowChartMagneticDisk">
            <a:avLst/>
          </a:prstGeom>
          <a:solidFill>
            <a:srgbClr val="7a7cc4">
              <a:alpha val="100000"/>
            </a:srgbClr>
          </a:soli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users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.txt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020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2899105" y="600357"/>
            <a:ext cx="672214" cy="17530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 rot="5400000" flipV="1">
            <a:off x="4814853" y="-805173"/>
            <a:ext cx="258524" cy="224439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562"/>
            </a:avLst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206922" y="389089"/>
            <a:ext cx="348249" cy="422537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 sz="1000"/>
              <a:t>계속</a:t>
            </a:r>
            <a:endParaRPr lang="ko-KR" altLang="en-US" sz="1000"/>
          </a:p>
        </p:txBody>
      </p:sp>
      <p:sp>
        <p:nvSpPr>
          <p:cNvPr id="15" name=""/>
          <p:cNvSpPr/>
          <p:nvPr/>
        </p:nvSpPr>
        <p:spPr>
          <a:xfrm>
            <a:off x="6468970" y="600357"/>
            <a:ext cx="586274" cy="17530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alpha val="100000"/>
            </a:scheme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 rot="10800000" flipV="1">
            <a:off x="5966738" y="159705"/>
            <a:ext cx="258523" cy="14701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562"/>
            </a:avLst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23742" y="159705"/>
            <a:ext cx="2511155" cy="314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도서프로그램 실행 흐름도</a:t>
            </a:r>
            <a:endParaRPr lang="ko-KR" altLang="en-US" sz="1500"/>
          </a:p>
        </p:txBody>
      </p:sp>
      <p:graphicFrame>
        <p:nvGraphicFramePr>
          <p:cNvPr id="24" name=""/>
          <p:cNvGraphicFramePr/>
          <p:nvPr/>
        </p:nvGraphicFramePr>
        <p:xfrm>
          <a:off x="108366" y="474345"/>
          <a:ext cx="2790739" cy="2298680"/>
        </p:xfrm>
        <a:graphic>
          <a:graphicData uri="http://schemas.openxmlformats.org/drawingml/2006/diagram">
            <dgm:relIds r:dm="rId5" r:lo="rId4" r:qs="rId3" r:cs="rId2"/>
          </a:graphicData>
        </a:graphic>
      </p:graphicFrame>
      <p:graphicFrame>
        <p:nvGraphicFramePr>
          <p:cNvPr id="26" name=""/>
          <p:cNvGraphicFramePr/>
          <p:nvPr/>
        </p:nvGraphicFramePr>
        <p:xfrm>
          <a:off x="3678231" y="474345"/>
          <a:ext cx="2790739" cy="2298680"/>
        </p:xfrm>
        <a:graphic>
          <a:graphicData uri="http://schemas.openxmlformats.org/drawingml/2006/diagram">
            <dgm:relIds r:dm="rId10" r:lo="rId9" r:qs="rId8" r:cs="rId7"/>
          </a:graphicData>
        </a:graphic>
      </p:graphicFrame>
      <p:graphicFrame>
        <p:nvGraphicFramePr>
          <p:cNvPr id="27" name=""/>
          <p:cNvGraphicFramePr/>
          <p:nvPr/>
        </p:nvGraphicFramePr>
        <p:xfrm>
          <a:off x="7001587" y="480564"/>
          <a:ext cx="2790739" cy="2298680"/>
        </p:xfrm>
        <a:graphic>
          <a:graphicData uri="http://schemas.openxmlformats.org/drawingml/2006/diagram">
            <dgm:relIds r:dm="rId15" r:lo="rId14" r:qs="rId13" r:cs="rId12"/>
          </a:graphicData>
        </a:graphic>
      </p:graphicFrame>
      <p:graphicFrame>
        <p:nvGraphicFramePr>
          <p:cNvPr id="29" name=""/>
          <p:cNvGraphicFramePr/>
          <p:nvPr/>
        </p:nvGraphicFramePr>
        <p:xfrm>
          <a:off x="1154651" y="4011783"/>
          <a:ext cx="2790739" cy="2298680"/>
        </p:xfrm>
        <a:graphic>
          <a:graphicData uri="http://schemas.openxmlformats.org/drawingml/2006/diagram">
            <dgm:relIds r:dm="rId20" r:lo="rId19" r:qs="rId18" r:cs="rId17"/>
          </a:graphicData>
        </a:graphic>
      </p:graphicFrame>
      <p:graphicFrame>
        <p:nvGraphicFramePr>
          <p:cNvPr id="30" name=""/>
          <p:cNvGraphicFramePr/>
          <p:nvPr/>
        </p:nvGraphicFramePr>
        <p:xfrm>
          <a:off x="4571369" y="4011783"/>
          <a:ext cx="2790739" cy="2298680"/>
        </p:xfrm>
        <a:graphic>
          <a:graphicData uri="http://schemas.openxmlformats.org/drawingml/2006/diagram">
            <dgm:relIds r:dm="rId25" r:lo="rId24" r:qs="rId23" r:cs="rId22"/>
          </a:graphicData>
        </a:graphic>
      </p:graphicFrame>
      <p:graphicFrame>
        <p:nvGraphicFramePr>
          <p:cNvPr id="31" name=""/>
          <p:cNvGraphicFramePr/>
          <p:nvPr/>
        </p:nvGraphicFramePr>
        <p:xfrm>
          <a:off x="9881911" y="480564"/>
          <a:ext cx="2570932" cy="2298680"/>
        </p:xfrm>
        <a:graphic>
          <a:graphicData uri="http://schemas.openxmlformats.org/drawingml/2006/diagram">
            <dgm:relIds r:dm="rId30" r:lo="rId29" r:qs="rId28" r:cs="rId27"/>
          </a:graphicData>
        </a:graphic>
      </p:graphicFrame>
      <p:sp>
        <p:nvSpPr>
          <p:cNvPr id="32" name=""/>
          <p:cNvSpPr/>
          <p:nvPr/>
        </p:nvSpPr>
        <p:spPr>
          <a:xfrm>
            <a:off x="9588774" y="600357"/>
            <a:ext cx="293137" cy="17530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chemeClr val="lt1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9792326" y="1238249"/>
            <a:ext cx="560617" cy="139211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4"/>
          <p:cNvSpPr/>
          <p:nvPr/>
        </p:nvSpPr>
        <p:spPr>
          <a:xfrm rot="21541040">
            <a:off x="2002891" y="2348814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도형 13"/>
          <p:cNvSpPr/>
          <p:nvPr/>
        </p:nvSpPr>
        <p:spPr>
          <a:xfrm>
            <a:off x="2942546" y="2334226"/>
            <a:ext cx="1232535" cy="722630"/>
          </a:xfrm>
          <a:prstGeom prst="flowChartMagneticDisk">
            <a:avLst/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booklist2.txt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 정보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도형 15"/>
          <p:cNvSpPr/>
          <p:nvPr/>
        </p:nvSpPr>
        <p:spPr>
          <a:xfrm>
            <a:off x="2942546" y="1872614"/>
            <a:ext cx="1232535" cy="722630"/>
          </a:xfrm>
          <a:prstGeom prst="flowChartMagneticDisk">
            <a:avLst/>
          </a:prstGeom>
          <a:solidFill>
            <a:srgbClr val="a8d08f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users.txt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사용자 정보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13" descr="C:/Users/tjddu/AppData/Roaming/PolarisOffice/ETemp/69320_12651064/fImage2096751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835" y="1652587"/>
            <a:ext cx="989965" cy="1885315"/>
          </a:xfrm>
          <a:prstGeom prst="rect">
            <a:avLst/>
          </a:prstGeom>
          <a:noFill/>
        </p:spPr>
      </p:pic>
      <p:sp>
        <p:nvSpPr>
          <p:cNvPr id="6" name=""/>
          <p:cNvSpPr/>
          <p:nvPr/>
        </p:nvSpPr>
        <p:spPr>
          <a:xfrm>
            <a:off x="4673810" y="1691808"/>
            <a:ext cx="5138928" cy="3268382"/>
          </a:xfrm>
          <a:prstGeom prst="rect">
            <a:avLst/>
          </a:prstGeom>
          <a:solidFill>
            <a:srgbClr val="a6a7d8">
              <a:alpha val="100000"/>
            </a:srgbClr>
          </a:solidFill>
          <a:ln w="12700" cap="flat" cmpd="sng" algn="ctr">
            <a:solidFill>
              <a:srgbClr val="56565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7649031" y="1872614"/>
            <a:ext cx="2079126" cy="102762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도서 정보 파일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719208" y="3829107"/>
            <a:ext cx="1240089" cy="504825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삭제된 도서정보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booklist.txt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파일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6096000" y="3727052"/>
            <a:ext cx="935253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프로그램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종료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도형 3"/>
          <p:cNvSpPr/>
          <p:nvPr/>
        </p:nvSpPr>
        <p:spPr>
          <a:xfrm flipH="1">
            <a:off x="3073097" y="3133105"/>
            <a:ext cx="1375061" cy="1039286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도형 4"/>
          <p:cNvSpPr/>
          <p:nvPr/>
        </p:nvSpPr>
        <p:spPr>
          <a:xfrm rot="21541040">
            <a:off x="4278942" y="229626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4719208" y="1872614"/>
            <a:ext cx="1085488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도형 4"/>
          <p:cNvSpPr/>
          <p:nvPr/>
        </p:nvSpPr>
        <p:spPr>
          <a:xfrm rot="21541040">
            <a:off x="5926783" y="1985948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6320051" y="1872614"/>
            <a:ext cx="748890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로그인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도형 4"/>
          <p:cNvSpPr/>
          <p:nvPr/>
        </p:nvSpPr>
        <p:spPr>
          <a:xfrm rot="21541040">
            <a:off x="7133085" y="201234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7649030" y="3429000"/>
            <a:ext cx="2079126" cy="102762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도서 프로그램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도형 3"/>
          <p:cNvSpPr/>
          <p:nvPr/>
        </p:nvSpPr>
        <p:spPr>
          <a:xfrm flipH="1">
            <a:off x="8409253" y="2896979"/>
            <a:ext cx="401077" cy="443891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3"/>
          <p:cNvSpPr/>
          <p:nvPr/>
        </p:nvSpPr>
        <p:spPr>
          <a:xfrm rot="10771926" flipH="1">
            <a:off x="8690399" y="2898610"/>
            <a:ext cx="401077" cy="443891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도형 4"/>
          <p:cNvSpPr/>
          <p:nvPr/>
        </p:nvSpPr>
        <p:spPr>
          <a:xfrm rot="10742296">
            <a:off x="7071251" y="3891414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34834" y="3429000"/>
            <a:ext cx="1165111" cy="3600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사용자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267140" y="1199941"/>
            <a:ext cx="3115320" cy="3591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프로그램 구동 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" name="모서리가 둥근 직사각형 39"/>
          <p:cNvSpPr/>
          <p:nvPr/>
        </p:nvSpPr>
        <p:spPr>
          <a:xfrm>
            <a:off x="5738810" y="1785926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 로그인 기능 </a:t>
            </a:r>
            <a:r>
              <a:rPr lang="en-US" altLang="ko-KR"/>
              <a:t>-</a:t>
            </a:r>
            <a:r>
              <a:rPr lang="ko-KR" altLang="en-US"/>
              <a:t> 사용자 정보</a:t>
            </a:r>
            <a:endParaRPr lang="ko-KR" altLang="en-US"/>
          </a:p>
        </p:txBody>
      </p:sp>
      <p:grpSp>
        <p:nvGrpSpPr>
          <p:cNvPr id="3" name="그룹 41"/>
          <p:cNvGrpSpPr/>
          <p:nvPr/>
        </p:nvGrpSpPr>
        <p:grpSpPr>
          <a:xfrm rot="0">
            <a:off x="2238348" y="2500305"/>
            <a:ext cx="2850219" cy="2857520"/>
            <a:chOff x="837128" y="2357430"/>
            <a:chExt cx="2850219" cy="2857520"/>
          </a:xfrm>
        </p:grpSpPr>
        <p:sp>
          <p:nvSpPr>
            <p:cNvPr id="7" name="막힌 원호 42"/>
            <p:cNvSpPr/>
            <p:nvPr/>
          </p:nvSpPr>
          <p:spPr>
            <a:xfrm rot="5400000" flipH="1">
              <a:off x="879245" y="2406848"/>
              <a:ext cx="2857520" cy="2758685"/>
            </a:xfrm>
            <a:prstGeom prst="blockArc">
              <a:avLst>
                <a:gd name="adj1" fmla="val 10800000"/>
                <a:gd name="adj2" fmla="val 0"/>
                <a:gd name="adj3" fmla="val 16110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61000">
                  <a:schemeClr val="accent3">
                    <a:lumMod val="60000"/>
                    <a:lumOff val="40000"/>
                  </a:schemeClr>
                </a:gs>
                <a:gs pos="62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막힌 원호 43"/>
            <p:cNvSpPr/>
            <p:nvPr/>
          </p:nvSpPr>
          <p:spPr>
            <a:xfrm rot="5400000" flipV="1">
              <a:off x="787711" y="2406848"/>
              <a:ext cx="2857520" cy="2758685"/>
            </a:xfrm>
            <a:prstGeom prst="blockArc">
              <a:avLst>
                <a:gd name="adj1" fmla="val 10800000"/>
                <a:gd name="adj2" fmla="val 0"/>
                <a:gd name="adj3" fmla="val 1611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1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 w="12700" cap="flat" cmpd="sng" algn="ctr">
              <a:solidFill>
                <a:schemeClr val="accent1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TextBox 44"/>
            <p:cNvSpPr txBox="1"/>
            <p:nvPr/>
          </p:nvSpPr>
          <p:spPr>
            <a:xfrm>
              <a:off x="1433412" y="3364230"/>
              <a:ext cx="1678305" cy="94869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xmlns:mc="http://schemas.openxmlformats.org/markup-compatibility/2006" xmlns:hp="http://schemas.haansoft.com/office/presentation/8.0" lang="ko-KR" altLang="en-US" sz="2800" b="0" i="0" u="none" kern="1200" spc="5" baseline="0" mc:Ignorable="hp" hp:hslEmbossed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비기능적 요구사항</a:t>
              </a:r>
              <a:endParaRPr xmlns:mc="http://schemas.openxmlformats.org/markup-compatibility/2006" xmlns:hp="http://schemas.haansoft.com/office/presentation/8.0" lang="ko-KR" altLang="en-US" sz="2800" b="0" i="0" u="none" kern="1200" spc="5" baseline="0" mc:Ignorable="hp" hp:hslEmbossed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</p:grpSp>
      <p:sp>
        <p:nvSpPr>
          <p:cNvPr id="14" name="모서리가 둥근 직사각형 39"/>
          <p:cNvSpPr/>
          <p:nvPr/>
        </p:nvSpPr>
        <p:spPr>
          <a:xfrm>
            <a:off x="5738810" y="2643182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도서 정보 파일 읽기</a:t>
            </a:r>
            <a:endParaRPr lang="ko-KR" altLang="en-US"/>
          </a:p>
        </p:txBody>
      </p:sp>
      <p:sp>
        <p:nvSpPr>
          <p:cNvPr id="15" name="모서리가 둥근 직사각형 39"/>
          <p:cNvSpPr/>
          <p:nvPr/>
        </p:nvSpPr>
        <p:spPr>
          <a:xfrm>
            <a:off x="5738810" y="3500438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도서 정보 저장공간</a:t>
            </a:r>
            <a:endParaRPr lang="ko-KR" altLang="en-US"/>
          </a:p>
        </p:txBody>
      </p:sp>
      <p:sp>
        <p:nvSpPr>
          <p:cNvPr id="16" name="모서리가 둥근 직사각형 39"/>
          <p:cNvSpPr/>
          <p:nvPr/>
        </p:nvSpPr>
        <p:spPr>
          <a:xfrm>
            <a:off x="5738810" y="4357694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모서리가 둥근 직사각형 39"/>
          <p:cNvSpPr/>
          <p:nvPr/>
        </p:nvSpPr>
        <p:spPr>
          <a:xfrm>
            <a:off x="5738810" y="5214950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모서리가 둥근 직사각형 39"/>
          <p:cNvSpPr/>
          <p:nvPr/>
        </p:nvSpPr>
        <p:spPr>
          <a:xfrm>
            <a:off x="5738810" y="6054869"/>
            <a:ext cx="4154400" cy="554400"/>
          </a:xfrm>
          <a:prstGeom prst="roundRect">
            <a:avLst>
              <a:gd name="adj" fmla="val 16667"/>
            </a:avLst>
          </a:prstGeom>
          <a:solidFill>
            <a:srgbClr val="b2b2b2">
              <a:alpha val="100000"/>
            </a:srgbClr>
          </a:solidFill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851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graphicFrame>
        <p:nvGraphicFramePr>
          <p:cNvPr id="3" name="표 12"/>
          <p:cNvGraphicFramePr>
            <a:graphicFrameLocks noGrp="1"/>
          </p:cNvGraphicFramePr>
          <p:nvPr/>
        </p:nvGraphicFramePr>
        <p:xfrm>
          <a:off x="2238348" y="2000241"/>
          <a:ext cx="7715305" cy="3857651"/>
        </p:xfrm>
        <a:graphic>
          <a:graphicData uri="http://schemas.openxmlformats.org/drawingml/2006/table">
            <a:tbl>
              <a:tblPr firstRow="1" bandRow="1" bandCol="1">
                <a:effectLst>
                  <a:outerShdw blurRad="76200" sx="104000" sy="104000" algn="ctr" rotWithShape="0">
                    <a:schemeClr val="bg1">
                      <a:lumMod val="70000"/>
                      <a:alpha val="50000"/>
                    </a:schemeClr>
                  </a:outerShdw>
                </a:effectLst>
                <a:tableStyleId>{CDE67981-C926-4AC7-AA08-ACFD1CD1FBA1}</a:tableStyleId>
              </a:tblPr>
              <a:tblGrid>
                <a:gridCol w="1543061"/>
                <a:gridCol w="1543061"/>
                <a:gridCol w="1543061"/>
                <a:gridCol w="1543061"/>
                <a:gridCol w="1543061"/>
              </a:tblGrid>
              <a:tr h="551093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기능</a:t>
                      </a:r>
                      <a:endParaRPr lang="ko-KR" altLang="en-US" sz="2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내용</a:t>
                      </a:r>
                      <a:endParaRPr lang="ko-KR" altLang="en-US" sz="2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내용</a:t>
                      </a:r>
                      <a:endParaRPr lang="ko-KR" altLang="en-US" sz="2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내용</a:t>
                      </a:r>
                      <a:endParaRPr lang="ko-KR" altLang="en-US" sz="2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내용</a:t>
                      </a:r>
                      <a:endParaRPr lang="ko-KR" altLang="en-US" sz="2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  <a:tr h="551093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551093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551093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551093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551093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551093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0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330</ep:Words>
  <ep:PresentationFormat/>
  <ep:Paragraphs>188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다이어그램</vt:lpstr>
      <vt:lpstr>표</vt:lpstr>
      <vt:lpstr>도서프로그램 요구사항 분석도</vt:lpstr>
      <vt:lpstr>채팅 프로그램 요구사항 분석도</vt:lpstr>
      <vt:lpstr>교통사고 처리 안내 서비스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rlatjddus1387</dc:creator>
  <cp:lastModifiedBy>tjddu</cp:lastModifiedBy>
  <dcterms:modified xsi:type="dcterms:W3CDTF">2025-06-03T09:49:24.639</dcterms:modified>
  <cp:revision>51</cp:revision>
  <dc:title>PowerPoint 프레젠테이션</dc:title>
  <cp:version>10.105.255.54461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