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60" r:id="rId4"/>
    <p:sldId id="266" r:id="rId5"/>
    <p:sldId id="263" r:id="rId6"/>
    <p:sldId id="268" r:id="rId7"/>
    <p:sldId id="269" r:id="rId8"/>
    <p:sldId id="271" r:id="rId9"/>
    <p:sldId id="316" r:id="rId10"/>
    <p:sldId id="317" r:id="rId11"/>
    <p:sldId id="318" r:id="rId12"/>
    <p:sldId id="319" r:id="rId13"/>
    <p:sldId id="322" r:id="rId14"/>
    <p:sldId id="321" r:id="rId15"/>
    <p:sldId id="320" r:id="rId16"/>
    <p:sldId id="323" r:id="rId17"/>
    <p:sldId id="324" r:id="rId18"/>
    <p:sldId id="279" r:id="rId19"/>
    <p:sldId id="325" r:id="rId20"/>
    <p:sldId id="311" r:id="rId21"/>
  </p:sldIdLst>
  <p:sldSz cx="12192000" cy="6858000"/>
  <p:notesSz cx="6858000" cy="9144000"/>
  <p:embeddedFontLst>
    <p:embeddedFont>
      <p:font typeface="맑은 고딕" panose="020B0503020000020004" pitchFamily="50" charset="-127"/>
      <p:regular r:id="rId23"/>
      <p:bold r:id="rId24"/>
    </p:embeddedFont>
    <p:embeddedFont>
      <p:font typeface="Lato Black" panose="020B0600000101010101" charset="0"/>
      <p:bold r:id="rId25"/>
      <p:boldItalic r:id="rId26"/>
    </p:embeddedFont>
    <p:embeddedFont>
      <p:font typeface="Lato" panose="020B0600000101010101" charset="0"/>
      <p:regular r:id="rId27"/>
      <p:bold r:id="rId28"/>
      <p:italic r:id="rId29"/>
      <p:boldItalic r:id="rId30"/>
    </p:embeddedFont>
    <p:embeddedFont>
      <p:font typeface="Bahnschrift Light" panose="020B0502040204020203" pitchFamily="34" charset="0"/>
      <p:regular r:id="rId31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86">
          <p15:clr>
            <a:srgbClr val="9AA0A6"/>
          </p15:clr>
        </p15:guide>
        <p15:guide id="2" pos="376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998C4F-03D8-4D5D-8BAB-652A21FFEE18}">
  <a:tblStyle styleId="{45998C4F-03D8-4D5D-8BAB-652A21FFEE18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26FCDA6-FC1B-475D-B660-EC69B8496CA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986"/>
        <p:guide pos="37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9ebcaacb1a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9ebcaacb1a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6384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9ebcaacb1a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9ebcaacb1a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2125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9ebcaacb1a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9ebcaacb1a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5305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9ebcaacb1a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9ebcaacb1a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9573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9ebcaacb1a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9ebcaacb1a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0262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9ebcaacb1a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9ebcaacb1a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6660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9ebcaacb1a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9ebcaacb1a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7655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9ebcaacb1a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9ebcaacb1a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976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9ebcaacb1a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g9ebcaacb1a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9ebcaacb1a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g9ebcaacb1a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7692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ebcaacb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9ebcaacb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9ed3e409d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g9ed3e409d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62f810a1f_5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a62f810a1f_5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9ebcaacb1a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9ebcaacb1a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ebcaacb1a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9ebcaacb1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a62b26486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a62b26486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a62f810a1f_2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ga62f810a1f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9ebcaacb1a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9ebcaacb1a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9ebcaacb1a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9ebcaacb1a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4760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4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9.png"/><Relationship Id="rId11" Type="http://schemas.openxmlformats.org/officeDocument/2006/relationships/image" Target="../media/image42.png"/><Relationship Id="rId5" Type="http://schemas.openxmlformats.org/officeDocument/2006/relationships/image" Target="../media/image38.png"/><Relationship Id="rId10" Type="http://schemas.openxmlformats.org/officeDocument/2006/relationships/image" Target="../media/image41.png"/><Relationship Id="rId4" Type="http://schemas.openxmlformats.org/officeDocument/2006/relationships/image" Target="../media/image37.png"/><Relationship Id="rId9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2525"/>
            <a:ext cx="12161520" cy="6857999"/>
          </a:xfrm>
          <a:custGeom>
            <a:avLst/>
            <a:gdLst/>
            <a:ahLst/>
            <a:cxnLst/>
            <a:rect l="l" t="t" r="r" b="b"/>
            <a:pathLst>
              <a:path w="12192000" h="6857999" extrusionOk="0">
                <a:moveTo>
                  <a:pt x="0" y="0"/>
                </a:moveTo>
                <a:lnTo>
                  <a:pt x="5878286" y="0"/>
                </a:lnTo>
                <a:lnTo>
                  <a:pt x="7329714" y="0"/>
                </a:lnTo>
                <a:lnTo>
                  <a:pt x="7762801" y="0"/>
                </a:lnTo>
                <a:lnTo>
                  <a:pt x="9100457" y="0"/>
                </a:lnTo>
                <a:lnTo>
                  <a:pt x="12192000" y="0"/>
                </a:lnTo>
                <a:lnTo>
                  <a:pt x="7356905" y="6857999"/>
                </a:lnTo>
                <a:lnTo>
                  <a:pt x="7329714" y="6857999"/>
                </a:lnTo>
                <a:lnTo>
                  <a:pt x="2927706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29000">
                <a:srgbClr val="00B0F0"/>
              </a:gs>
              <a:gs pos="100000">
                <a:srgbClr val="323F4F"/>
              </a:gs>
            </a:gsLst>
            <a:lin ang="12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5" name="Google Shape;85;p13"/>
          <p:cNvCxnSpPr/>
          <p:nvPr/>
        </p:nvCxnSpPr>
        <p:spPr>
          <a:xfrm flipH="1">
            <a:off x="2524125" y="1371972"/>
            <a:ext cx="2288998" cy="3259772"/>
          </a:xfrm>
          <a:prstGeom prst="straightConnector1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6" name="Google Shape;86;p13"/>
          <p:cNvSpPr/>
          <p:nvPr/>
        </p:nvSpPr>
        <p:spPr>
          <a:xfrm>
            <a:off x="937173" y="1969976"/>
            <a:ext cx="7089600" cy="20865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216000" rIns="91425" bIns="324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ko-KR" altLang="en-US" sz="5000" b="1" i="0" u="none" strike="noStrike" cap="none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차 </a:t>
            </a:r>
            <a:r>
              <a:rPr lang="ko-KR" altLang="en-US" sz="5000" b="1" i="0" u="none" strike="noStrike" cap="none" dirty="0" err="1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미니프로젝트</a:t>
            </a:r>
            <a:endParaRPr lang="en-US" altLang="ko-KR" sz="5000" b="1" i="0" u="none" strike="noStrike" cap="none" dirty="0" smtClean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ctr"/>
            <a:endParaRPr lang="en-US" sz="1800" b="1" dirty="0" smtClean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ctr"/>
            <a:r>
              <a:rPr lang="en-US" sz="18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-US" altLang="ko-KR" sz="18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Qt</a:t>
            </a:r>
            <a:r>
              <a:rPr lang="ko-KR" altLang="en-US" sz="18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를 이용한 고객관리 및  채팅 서버 및 클라이언트 </a:t>
            </a:r>
            <a:r>
              <a:rPr lang="ko-KR" altLang="en-US" sz="18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구현</a:t>
            </a:r>
            <a:r>
              <a:rPr lang="en-US" altLang="ko-KR" sz="18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ko-KR" sz="18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endParaRPr sz="1800" b="1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8630201" y="5921200"/>
            <a:ext cx="3239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sz="20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김 성 열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88;p13"/>
          <p:cNvSpPr txBox="1"/>
          <p:nvPr/>
        </p:nvSpPr>
        <p:spPr>
          <a:xfrm>
            <a:off x="8731801" y="6299200"/>
            <a:ext cx="3239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2022. 10. 30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8"/>
          <p:cNvGrpSpPr/>
          <p:nvPr/>
        </p:nvGrpSpPr>
        <p:grpSpPr>
          <a:xfrm>
            <a:off x="-825" y="0"/>
            <a:ext cx="12191621" cy="796572"/>
            <a:chOff x="0" y="0"/>
            <a:chExt cx="12196500" cy="1209676"/>
          </a:xfrm>
        </p:grpSpPr>
        <p:sp>
          <p:nvSpPr>
            <p:cNvPr id="381" name="Google Shape;381;p28"/>
            <p:cNvSpPr/>
            <p:nvPr/>
          </p:nvSpPr>
          <p:spPr>
            <a:xfrm>
              <a:off x="0" y="0"/>
              <a:ext cx="12196500" cy="1209600"/>
            </a:xfrm>
            <a:prstGeom prst="rect">
              <a:avLst/>
            </a:pr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3200400" marR="0" lvl="7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8851037" y="1"/>
              <a:ext cx="3340963" cy="1209675"/>
            </a:xfrm>
            <a:custGeom>
              <a:avLst/>
              <a:gdLst/>
              <a:ahLst/>
              <a:cxnLst/>
              <a:rect l="l" t="t" r="r" b="b"/>
              <a:pathLst>
                <a:path w="3340963" h="1209675" extrusionOk="0">
                  <a:moveTo>
                    <a:pt x="0" y="0"/>
                  </a:moveTo>
                  <a:lnTo>
                    <a:pt x="638660" y="0"/>
                  </a:lnTo>
                  <a:lnTo>
                    <a:pt x="1145219" y="0"/>
                  </a:lnTo>
                  <a:lnTo>
                    <a:pt x="3340963" y="0"/>
                  </a:lnTo>
                  <a:lnTo>
                    <a:pt x="163318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323F4F"/>
            </a:solidFill>
            <a:ln>
              <a:noFill/>
            </a:ln>
            <a:effectLst>
              <a:outerShdw blurRad="190500" dist="127000" dir="10800000" sx="87000" sy="87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83" name="Google Shape;383;p28"/>
          <p:cNvGrpSpPr/>
          <p:nvPr/>
        </p:nvGrpSpPr>
        <p:grpSpPr>
          <a:xfrm>
            <a:off x="-825" y="-5125"/>
            <a:ext cx="1129421" cy="796571"/>
            <a:chOff x="-825" y="-5125"/>
            <a:chExt cx="1129421" cy="907256"/>
          </a:xfrm>
        </p:grpSpPr>
        <p:sp>
          <p:nvSpPr>
            <p:cNvPr id="384" name="Google Shape;384;p28"/>
            <p:cNvSpPr/>
            <p:nvPr/>
          </p:nvSpPr>
          <p:spPr>
            <a:xfrm>
              <a:off x="352075" y="-5125"/>
              <a:ext cx="732469" cy="907256"/>
            </a:xfrm>
            <a:custGeom>
              <a:avLst/>
              <a:gdLst/>
              <a:ahLst/>
              <a:cxnLst/>
              <a:rect l="l" t="t" r="r" b="b"/>
              <a:pathLst>
                <a:path w="2663524" h="1209675" extrusionOk="0">
                  <a:moveTo>
                    <a:pt x="0" y="0"/>
                  </a:moveTo>
                  <a:lnTo>
                    <a:pt x="313648" y="0"/>
                  </a:lnTo>
                  <a:lnTo>
                    <a:pt x="2663524" y="0"/>
                  </a:lnTo>
                  <a:lnTo>
                    <a:pt x="955741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1" u="sng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-825" y="-5125"/>
              <a:ext cx="1085386" cy="907256"/>
            </a:xfrm>
            <a:custGeom>
              <a:avLst/>
              <a:gdLst/>
              <a:ahLst/>
              <a:cxnLst/>
              <a:rect l="l" t="t" r="r" b="b"/>
              <a:pathLst>
                <a:path w="2663524" h="1209675" extrusionOk="0">
                  <a:moveTo>
                    <a:pt x="0" y="0"/>
                  </a:moveTo>
                  <a:lnTo>
                    <a:pt x="313648" y="0"/>
                  </a:lnTo>
                  <a:lnTo>
                    <a:pt x="2663524" y="0"/>
                  </a:lnTo>
                  <a:lnTo>
                    <a:pt x="955741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1" u="sng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602550" y="-5125"/>
              <a:ext cx="526046" cy="907256"/>
            </a:xfrm>
            <a:custGeom>
              <a:avLst/>
              <a:gdLst/>
              <a:ahLst/>
              <a:cxnLst/>
              <a:rect l="l" t="t" r="r" b="b"/>
              <a:pathLst>
                <a:path w="2663524" h="1209675" extrusionOk="0">
                  <a:moveTo>
                    <a:pt x="0" y="0"/>
                  </a:moveTo>
                  <a:lnTo>
                    <a:pt x="313648" y="0"/>
                  </a:lnTo>
                  <a:lnTo>
                    <a:pt x="2663524" y="0"/>
                  </a:lnTo>
                  <a:lnTo>
                    <a:pt x="955741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1" u="sng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7" name="Google Shape;387;p28"/>
          <p:cNvSpPr txBox="1"/>
          <p:nvPr/>
        </p:nvSpPr>
        <p:spPr>
          <a:xfrm>
            <a:off x="178500" y="12650"/>
            <a:ext cx="60615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-US" sz="45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n-US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</a:t>
            </a:r>
            <a:r>
              <a:rPr lang="ko-KR" altLang="en-US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구현 </a:t>
            </a:r>
            <a:r>
              <a:rPr lang="en-US" altLang="ko-KR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ko-KR" altLang="en-US" sz="40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sz="4000" b="1" dirty="0" err="1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주문관리</a:t>
            </a:r>
            <a:r>
              <a:rPr lang="en-US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40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" name="Google Shape;388;p28"/>
          <p:cNvSpPr txBox="1"/>
          <p:nvPr/>
        </p:nvSpPr>
        <p:spPr>
          <a:xfrm>
            <a:off x="178500" y="883725"/>
            <a:ext cx="6827037" cy="5853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※  </a:t>
            </a:r>
            <a:r>
              <a:rPr lang="ko-KR" altLang="en-US" sz="1600" b="1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주문관리</a:t>
            </a:r>
            <a:r>
              <a:rPr lang="ko-KR" altLang="en-US" sz="16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클래스 설계</a:t>
            </a:r>
            <a:endParaRPr lang="en-US" altLang="ko-KR" sz="1600" b="1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1. </a:t>
            </a:r>
            <a:r>
              <a:rPr 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Qt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를 사용한 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주문관리클래스 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설계</a:t>
            </a:r>
            <a:endParaRPr lang="en-US" altLang="ko-KR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-US" sz="16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OrderItem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: OID, C</a:t>
            </a: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ID, </a:t>
            </a:r>
            <a:r>
              <a:rPr lang="en-US" altLang="ko-KR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Name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P</a:t>
            </a: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ID</a:t>
            </a:r>
            <a:r>
              <a:rPr lang="en-US" altLang="ko-KR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altLang="ko-KR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PName</a:t>
            </a:r>
            <a:r>
              <a:rPr lang="en-US" altLang="ko-KR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Amount, </a:t>
            </a:r>
            <a:r>
              <a:rPr 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TotPrice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Date</a:t>
            </a:r>
            <a:r>
              <a:rPr lang="ko-KR" alt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에대한</a:t>
            </a:r>
            <a:endParaRPr lang="en-US" altLang="ko-KR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          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정보프레임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저장</a:t>
            </a:r>
            <a:endParaRPr sz="1600" b="1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-US" sz="16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OrderManagerForm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: </a:t>
            </a:r>
            <a:r>
              <a:rPr lang="en-US" altLang="ko-KR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OrderItem</a:t>
            </a:r>
            <a:r>
              <a:rPr lang="en-US" altLang="ko-KR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객체를 </a:t>
            </a: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List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에 넣어 관리하며</a:t>
            </a: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추가</a:t>
            </a: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수정</a:t>
            </a: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삭제 및                    </a:t>
            </a: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                    	       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고객의 </a:t>
            </a:r>
            <a:r>
              <a:rPr lang="en-US" altLang="ko-KR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CID,Name</a:t>
            </a: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및 제품의 </a:t>
            </a:r>
            <a:r>
              <a:rPr lang="en-US" altLang="ko-KR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PID,Pname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을 </a:t>
            </a:r>
            <a:r>
              <a:rPr lang="ko-KR" alt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기호에따라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검색</a:t>
            </a:r>
            <a:endParaRPr lang="en-US" altLang="ko-KR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-US" sz="16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-US" sz="16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      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가능하도록 설계</a:t>
            </a:r>
            <a:endParaRPr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2. </a:t>
            </a:r>
            <a:r>
              <a:rPr lang="en-US" sz="1600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Qt</a:t>
            </a:r>
            <a:r>
              <a:rPr lang="ko-KR" altLang="en-US" sz="16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의 </a:t>
            </a:r>
            <a:r>
              <a:rPr lang="en-US" altLang="ko-KR" sz="1600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Ui</a:t>
            </a:r>
            <a:r>
              <a:rPr lang="en-US" altLang="ko-KR" sz="16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Design</a:t>
            </a:r>
            <a:r>
              <a:rPr lang="ko-KR" altLang="en-US" sz="16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을 사용한 설계</a:t>
            </a:r>
            <a:endParaRPr lang="en-US" altLang="ko-KR" sz="16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ComboBox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를 통해 고객 및 </a:t>
            </a:r>
            <a:r>
              <a:rPr lang="ko-KR" alt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제품에대한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검색기능을 구현하였으며</a:t>
            </a: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altLang="ko-KR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TreeWidget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에</a:t>
            </a:r>
            <a:endParaRPr lang="en-US" altLang="ko-KR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lang="ko-KR" alt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현재등록된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주문목록이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보이도록 설계</a:t>
            </a:r>
            <a:endParaRPr lang="en-US" altLang="ko-KR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단어가 완벽하지 않더라도 일부의 단어만으로 검색하여 포함한 단어가 나오도록</a:t>
            </a:r>
            <a:endParaRPr lang="en-US" altLang="ko-KR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설계</a:t>
            </a:r>
            <a:endParaRPr lang="en-US" altLang="ko-KR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3. </a:t>
            </a:r>
            <a:r>
              <a:rPr lang="ko-KR" altLang="en-US" sz="16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데이터 구조도</a:t>
            </a:r>
            <a:endParaRPr lang="en-US" sz="16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 smtClean="0">
              <a:solidFill>
                <a:srgbClr val="202E4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 smtClean="0">
              <a:solidFill>
                <a:srgbClr val="202E4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54382" y="822842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주문 추가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804726" y="3744936"/>
            <a:ext cx="3823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고객</a:t>
            </a:r>
            <a:r>
              <a:rPr lang="en-US" altLang="ko-KR" dirty="0" smtClean="0"/>
              <a:t>ID,</a:t>
            </a:r>
            <a:r>
              <a:rPr lang="ko-KR" altLang="en-US" dirty="0" smtClean="0"/>
              <a:t>이름 및 제품</a:t>
            </a:r>
            <a:r>
              <a:rPr lang="en-US" altLang="ko-KR" dirty="0" smtClean="0"/>
              <a:t>ID,</a:t>
            </a:r>
            <a:r>
              <a:rPr lang="ko-KR" altLang="en-US" dirty="0" smtClean="0"/>
              <a:t>이름에 맞는 검색기능</a:t>
            </a:r>
            <a:endParaRPr lang="ko-KR" altLang="en-US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8914117-8E1B-5998-8C76-BCEBB4D97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44118"/>
              </p:ext>
            </p:extLst>
          </p:nvPr>
        </p:nvGraphicFramePr>
        <p:xfrm>
          <a:off x="3266224" y="4607485"/>
          <a:ext cx="3465315" cy="1577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9163">
                  <a:extLst>
                    <a:ext uri="{9D8B030D-6E8A-4147-A177-3AD203B41FA5}">
                      <a16:colId xmlns:a16="http://schemas.microsoft.com/office/drawing/2014/main" val="1290723241"/>
                    </a:ext>
                  </a:extLst>
                </a:gridCol>
                <a:gridCol w="1098515">
                  <a:extLst>
                    <a:ext uri="{9D8B030D-6E8A-4147-A177-3AD203B41FA5}">
                      <a16:colId xmlns:a16="http://schemas.microsoft.com/office/drawing/2014/main" val="3063701714"/>
                    </a:ext>
                  </a:extLst>
                </a:gridCol>
                <a:gridCol w="649122">
                  <a:extLst>
                    <a:ext uri="{9D8B030D-6E8A-4147-A177-3AD203B41FA5}">
                      <a16:colId xmlns:a16="http://schemas.microsoft.com/office/drawing/2014/main" val="2453232803"/>
                    </a:ext>
                  </a:extLst>
                </a:gridCol>
                <a:gridCol w="1098515">
                  <a:extLst>
                    <a:ext uri="{9D8B030D-6E8A-4147-A177-3AD203B41FA5}">
                      <a16:colId xmlns:a16="http://schemas.microsoft.com/office/drawing/2014/main" val="295176090"/>
                    </a:ext>
                  </a:extLst>
                </a:gridCol>
              </a:tblGrid>
              <a:tr h="13583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사용목적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멤버변수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833768"/>
                  </a:ext>
                </a:extLst>
              </a:tr>
              <a:tr h="13583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PK(Primary Key)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78231505"/>
                  </a:ext>
                </a:extLst>
              </a:tr>
              <a:tr h="13583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 smtClean="0">
                          <a:effectLst/>
                        </a:rPr>
                        <a:t>cid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err="1" smtClean="0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3264247"/>
                  </a:ext>
                </a:extLst>
              </a:tr>
              <a:tr h="13583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 smtClean="0">
                          <a:effectLst/>
                        </a:rPr>
                        <a:t>고객이름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cname</a:t>
                      </a:r>
                      <a:endParaRPr lang="en-US" sz="1100" b="0" i="0" u="none" strike="noStrik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7360757"/>
                  </a:ext>
                </a:extLst>
              </a:tr>
              <a:tr h="13583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effectLst/>
                        </a:rPr>
                        <a:t>제품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pid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err="1" smtClean="0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0755877"/>
                  </a:ext>
                </a:extLst>
              </a:tr>
              <a:tr h="13583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err="1" smtClean="0">
                          <a:effectLst/>
                        </a:rPr>
                        <a:t>QString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75896297"/>
                  </a:ext>
                </a:extLst>
              </a:tr>
              <a:tr h="13583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9219559"/>
                  </a:ext>
                </a:extLst>
              </a:tr>
              <a:tr h="13583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구매가격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5602358"/>
                  </a:ext>
                </a:extLst>
              </a:tr>
              <a:tr h="13583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등록날짜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4857845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A8914117-8E1B-5998-8C76-BCEBB4D97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369513"/>
              </p:ext>
            </p:extLst>
          </p:nvPr>
        </p:nvGraphicFramePr>
        <p:xfrm>
          <a:off x="602550" y="6272028"/>
          <a:ext cx="6128989" cy="525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0216">
                  <a:extLst>
                    <a:ext uri="{9D8B030D-6E8A-4147-A177-3AD203B41FA5}">
                      <a16:colId xmlns:a16="http://schemas.microsoft.com/office/drawing/2014/main" val="1290723241"/>
                    </a:ext>
                  </a:extLst>
                </a:gridCol>
                <a:gridCol w="369651">
                  <a:extLst>
                    <a:ext uri="{9D8B030D-6E8A-4147-A177-3AD203B41FA5}">
                      <a16:colId xmlns:a16="http://schemas.microsoft.com/office/drawing/2014/main" val="3063701714"/>
                    </a:ext>
                  </a:extLst>
                </a:gridCol>
                <a:gridCol w="875489">
                  <a:extLst>
                    <a:ext uri="{9D8B030D-6E8A-4147-A177-3AD203B41FA5}">
                      <a16:colId xmlns:a16="http://schemas.microsoft.com/office/drawing/2014/main" val="2453232803"/>
                    </a:ext>
                  </a:extLst>
                </a:gridCol>
                <a:gridCol w="389107">
                  <a:extLst>
                    <a:ext uri="{9D8B030D-6E8A-4147-A177-3AD203B41FA5}">
                      <a16:colId xmlns:a16="http://schemas.microsoft.com/office/drawing/2014/main" val="295176090"/>
                    </a:ext>
                  </a:extLst>
                </a:gridCol>
                <a:gridCol w="651753">
                  <a:extLst>
                    <a:ext uri="{9D8B030D-6E8A-4147-A177-3AD203B41FA5}">
                      <a16:colId xmlns:a16="http://schemas.microsoft.com/office/drawing/2014/main" val="3557214728"/>
                    </a:ext>
                  </a:extLst>
                </a:gridCol>
                <a:gridCol w="612843">
                  <a:extLst>
                    <a:ext uri="{9D8B030D-6E8A-4147-A177-3AD203B41FA5}">
                      <a16:colId xmlns:a16="http://schemas.microsoft.com/office/drawing/2014/main" val="1789312"/>
                    </a:ext>
                  </a:extLst>
                </a:gridCol>
                <a:gridCol w="593387">
                  <a:extLst>
                    <a:ext uri="{9D8B030D-6E8A-4147-A177-3AD203B41FA5}">
                      <a16:colId xmlns:a16="http://schemas.microsoft.com/office/drawing/2014/main" val="4143764223"/>
                    </a:ext>
                  </a:extLst>
                </a:gridCol>
                <a:gridCol w="2266543">
                  <a:extLst>
                    <a:ext uri="{9D8B030D-6E8A-4147-A177-3AD203B41FA5}">
                      <a16:colId xmlns:a16="http://schemas.microsoft.com/office/drawing/2014/main" val="1782490940"/>
                    </a:ext>
                  </a:extLst>
                </a:gridCol>
              </a:tblGrid>
              <a:tr h="4127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err="1" smtClean="0">
                          <a:effectLst/>
                        </a:rPr>
                        <a:t>cid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cname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pname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Amount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TotPrice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833768"/>
                  </a:ext>
                </a:extLst>
              </a:tr>
              <a:tr h="7598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5000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 smtClean="0">
                          <a:effectLst/>
                        </a:rPr>
                        <a:t>kimsungyeul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8002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Computer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 Oct 30 08:14:46 2022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78231505"/>
                  </a:ext>
                </a:extLst>
              </a:tr>
              <a:tr h="7598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1002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err="1" smtClean="0">
                          <a:effectLst/>
                        </a:rPr>
                        <a:t>kimtaehun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8002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Computer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600000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Sun Oct 30 19:33:55 2022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326424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89316" y="4330486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 </a:t>
            </a:r>
            <a:r>
              <a:rPr lang="en-US" altLang="ko-KR" sz="1200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OrderItem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462796" y="5959587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 </a:t>
            </a:r>
            <a:r>
              <a:rPr lang="en-US" altLang="ko-KR" sz="1200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OrderList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4380" y="1130619"/>
            <a:ext cx="3902825" cy="2613579"/>
          </a:xfrm>
          <a:prstGeom prst="rect">
            <a:avLst/>
          </a:prstGeom>
        </p:spPr>
      </p:pic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937225"/>
              </p:ext>
            </p:extLst>
          </p:nvPr>
        </p:nvGraphicFramePr>
        <p:xfrm>
          <a:off x="7754382" y="4051975"/>
          <a:ext cx="3902824" cy="2685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Bitmap Image" r:id="rId5" imgW="4770000" imgH="3619440" progId="PBrush">
                  <p:embed/>
                </p:oleObj>
              </mc:Choice>
              <mc:Fallback>
                <p:oleObj name="Bitmap Image" r:id="rId5" imgW="4770000" imgH="3619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54382" y="4051975"/>
                        <a:ext cx="3902824" cy="2685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31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8"/>
          <p:cNvGrpSpPr/>
          <p:nvPr/>
        </p:nvGrpSpPr>
        <p:grpSpPr>
          <a:xfrm>
            <a:off x="-825" y="0"/>
            <a:ext cx="12191621" cy="796572"/>
            <a:chOff x="0" y="0"/>
            <a:chExt cx="12196500" cy="1209676"/>
          </a:xfrm>
        </p:grpSpPr>
        <p:sp>
          <p:nvSpPr>
            <p:cNvPr id="381" name="Google Shape;381;p28"/>
            <p:cNvSpPr/>
            <p:nvPr/>
          </p:nvSpPr>
          <p:spPr>
            <a:xfrm>
              <a:off x="0" y="0"/>
              <a:ext cx="12196500" cy="1209600"/>
            </a:xfrm>
            <a:prstGeom prst="rect">
              <a:avLst/>
            </a:pr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3200400" marR="0" lvl="7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8851037" y="1"/>
              <a:ext cx="3340963" cy="1209675"/>
            </a:xfrm>
            <a:custGeom>
              <a:avLst/>
              <a:gdLst/>
              <a:ahLst/>
              <a:cxnLst/>
              <a:rect l="l" t="t" r="r" b="b"/>
              <a:pathLst>
                <a:path w="3340963" h="1209675" extrusionOk="0">
                  <a:moveTo>
                    <a:pt x="0" y="0"/>
                  </a:moveTo>
                  <a:lnTo>
                    <a:pt x="638660" y="0"/>
                  </a:lnTo>
                  <a:lnTo>
                    <a:pt x="1145219" y="0"/>
                  </a:lnTo>
                  <a:lnTo>
                    <a:pt x="3340963" y="0"/>
                  </a:lnTo>
                  <a:lnTo>
                    <a:pt x="163318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323F4F"/>
            </a:solidFill>
            <a:ln>
              <a:noFill/>
            </a:ln>
            <a:effectLst>
              <a:outerShdw blurRad="190500" dist="127000" dir="10800000" sx="87000" sy="87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83" name="Google Shape;383;p28"/>
          <p:cNvGrpSpPr/>
          <p:nvPr/>
        </p:nvGrpSpPr>
        <p:grpSpPr>
          <a:xfrm>
            <a:off x="-825" y="-5125"/>
            <a:ext cx="1129421" cy="796571"/>
            <a:chOff x="-825" y="-5125"/>
            <a:chExt cx="1129421" cy="907256"/>
          </a:xfrm>
        </p:grpSpPr>
        <p:sp>
          <p:nvSpPr>
            <p:cNvPr id="384" name="Google Shape;384;p28"/>
            <p:cNvSpPr/>
            <p:nvPr/>
          </p:nvSpPr>
          <p:spPr>
            <a:xfrm>
              <a:off x="352075" y="-5125"/>
              <a:ext cx="732469" cy="907256"/>
            </a:xfrm>
            <a:custGeom>
              <a:avLst/>
              <a:gdLst/>
              <a:ahLst/>
              <a:cxnLst/>
              <a:rect l="l" t="t" r="r" b="b"/>
              <a:pathLst>
                <a:path w="2663524" h="1209675" extrusionOk="0">
                  <a:moveTo>
                    <a:pt x="0" y="0"/>
                  </a:moveTo>
                  <a:lnTo>
                    <a:pt x="313648" y="0"/>
                  </a:lnTo>
                  <a:lnTo>
                    <a:pt x="2663524" y="0"/>
                  </a:lnTo>
                  <a:lnTo>
                    <a:pt x="955741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1" u="sng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-825" y="-5125"/>
              <a:ext cx="1085386" cy="907256"/>
            </a:xfrm>
            <a:custGeom>
              <a:avLst/>
              <a:gdLst/>
              <a:ahLst/>
              <a:cxnLst/>
              <a:rect l="l" t="t" r="r" b="b"/>
              <a:pathLst>
                <a:path w="2663524" h="1209675" extrusionOk="0">
                  <a:moveTo>
                    <a:pt x="0" y="0"/>
                  </a:moveTo>
                  <a:lnTo>
                    <a:pt x="313648" y="0"/>
                  </a:lnTo>
                  <a:lnTo>
                    <a:pt x="2663524" y="0"/>
                  </a:lnTo>
                  <a:lnTo>
                    <a:pt x="955741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1" u="sng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602550" y="-5125"/>
              <a:ext cx="526046" cy="907256"/>
            </a:xfrm>
            <a:custGeom>
              <a:avLst/>
              <a:gdLst/>
              <a:ahLst/>
              <a:cxnLst/>
              <a:rect l="l" t="t" r="r" b="b"/>
              <a:pathLst>
                <a:path w="2663524" h="1209675" extrusionOk="0">
                  <a:moveTo>
                    <a:pt x="0" y="0"/>
                  </a:moveTo>
                  <a:lnTo>
                    <a:pt x="313648" y="0"/>
                  </a:lnTo>
                  <a:lnTo>
                    <a:pt x="2663524" y="0"/>
                  </a:lnTo>
                  <a:lnTo>
                    <a:pt x="955741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1" u="sng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7" name="Google Shape;387;p28"/>
          <p:cNvSpPr txBox="1"/>
          <p:nvPr/>
        </p:nvSpPr>
        <p:spPr>
          <a:xfrm>
            <a:off x="178500" y="12650"/>
            <a:ext cx="60615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-US" sz="45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n-US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</a:t>
            </a:r>
            <a:r>
              <a:rPr lang="ko-KR" altLang="en-US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구현 </a:t>
            </a:r>
            <a:r>
              <a:rPr lang="en-US" altLang="ko-KR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ko-KR" altLang="en-US" sz="40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sz="4000" b="1" dirty="0" err="1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채팅서버</a:t>
            </a:r>
            <a:r>
              <a:rPr lang="en-US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40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" name="Google Shape;388;p28"/>
          <p:cNvSpPr txBox="1"/>
          <p:nvPr/>
        </p:nvSpPr>
        <p:spPr>
          <a:xfrm>
            <a:off x="178500" y="883725"/>
            <a:ext cx="7049151" cy="5853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※  </a:t>
            </a:r>
            <a:r>
              <a:rPr lang="ko-KR" altLang="en-US" sz="1600" b="1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채팅서버</a:t>
            </a:r>
            <a:r>
              <a:rPr lang="ko-KR" altLang="en-US" sz="16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클래스 설계</a:t>
            </a:r>
            <a:endParaRPr lang="en-US" altLang="ko-KR" sz="1600" b="1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1. </a:t>
            </a:r>
            <a:r>
              <a:rPr 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Qt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를 사용한 </a:t>
            </a:r>
            <a:r>
              <a:rPr lang="ko-KR" altLang="en-US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채팅서버</a:t>
            </a:r>
            <a:r>
              <a:rPr lang="ko-KR" altLang="en-US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클래스 설계</a:t>
            </a: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(1:N, 1:1 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채팅</a:t>
            </a: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</a:p>
          <a:p>
            <a:pPr lvl="0"/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- </a:t>
            </a:r>
            <a:r>
              <a:rPr lang="ko-KR" altLang="en-US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프로토콜기반</a:t>
            </a:r>
            <a:r>
              <a:rPr lang="en-US" altLang="ko-KR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-US" altLang="ko-KR" dirty="0"/>
              <a:t>Login</a:t>
            </a:r>
            <a:r>
              <a:rPr lang="en-US" altLang="ko-KR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-US" altLang="ko-KR" b="1" i="1" dirty="0"/>
              <a:t> </a:t>
            </a:r>
            <a:r>
              <a:rPr lang="en-US" altLang="ko-KR" dirty="0" err="1"/>
              <a:t>Chat_In</a:t>
            </a:r>
            <a:r>
              <a:rPr lang="en-US" altLang="ko-KR" dirty="0"/>
              <a:t>, </a:t>
            </a:r>
            <a:r>
              <a:rPr lang="en-US" altLang="ko-KR" dirty="0" err="1"/>
              <a:t>Chat_Talk</a:t>
            </a:r>
            <a:r>
              <a:rPr lang="en-US" altLang="ko-KR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-US" altLang="ko-KR" dirty="0"/>
              <a:t> </a:t>
            </a:r>
            <a:r>
              <a:rPr lang="en-US" altLang="ko-KR" dirty="0" err="1"/>
              <a:t>Chat_Out</a:t>
            </a:r>
            <a:r>
              <a:rPr lang="en-US" altLang="ko-KR" dirty="0"/>
              <a:t>, </a:t>
            </a:r>
            <a:r>
              <a:rPr lang="en-US" altLang="ko-KR" dirty="0" err="1"/>
              <a:t>Chat_LogOut</a:t>
            </a:r>
            <a:r>
              <a:rPr lang="en-US" altLang="ko-KR" dirty="0"/>
              <a:t>, </a:t>
            </a:r>
            <a:r>
              <a:rPr lang="en-US" altLang="ko-KR" dirty="0" err="1"/>
              <a:t>Chat_Invite</a:t>
            </a:r>
            <a:endParaRPr lang="en-US" altLang="ko-KR" dirty="0"/>
          </a:p>
          <a:p>
            <a:pPr lvl="0"/>
            <a:r>
              <a:rPr lang="en-US" altLang="ko-KR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 </a:t>
            </a:r>
            <a:r>
              <a:rPr lang="en-US" altLang="ko-KR" dirty="0" err="1"/>
              <a:t>Chat_KickOut</a:t>
            </a:r>
            <a:r>
              <a:rPr lang="en-US" altLang="ko-KR" dirty="0"/>
              <a:t>, </a:t>
            </a:r>
            <a:r>
              <a:rPr lang="en-US" altLang="ko-KR" dirty="0" err="1"/>
              <a:t>Chat_Notice</a:t>
            </a:r>
            <a:r>
              <a:rPr lang="en-US" altLang="ko-KR" dirty="0"/>
              <a:t>) </a:t>
            </a:r>
            <a:r>
              <a:rPr lang="ko-KR" altLang="en-US" dirty="0"/>
              <a:t>으로 </a:t>
            </a:r>
            <a:r>
              <a:rPr lang="ko-KR" altLang="en-US" dirty="0" smtClean="0"/>
              <a:t>서버에서 메시지를 </a:t>
            </a:r>
            <a:r>
              <a:rPr lang="ko-KR" altLang="en-US" dirty="0" err="1"/>
              <a:t>주고받을수</a:t>
            </a:r>
            <a:r>
              <a:rPr lang="ko-KR" altLang="en-US" dirty="0"/>
              <a:t> 있도록 </a:t>
            </a:r>
            <a:r>
              <a:rPr lang="ko-KR" altLang="en-US" dirty="0" smtClean="0"/>
              <a:t>설계</a:t>
            </a:r>
            <a:endParaRPr lang="en-US" altLang="ko-KR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-US" sz="16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회원 및 비회원으로 구분이 지어지며 </a:t>
            </a: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TCP/IP 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기반으로 고객이 채팅을 서버로 보내면</a:t>
            </a:r>
            <a:endParaRPr lang="en-US" altLang="ko-KR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서버에서 </a:t>
            </a:r>
            <a:r>
              <a:rPr lang="ko-KR" alt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받은소켓을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제외한 나머지 </a:t>
            </a:r>
            <a:r>
              <a:rPr lang="ko-KR" alt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소켓을통해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1:N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방식의 </a:t>
            </a:r>
            <a:r>
              <a:rPr lang="ko-KR" alt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채팅기능을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구현</a:t>
            </a:r>
            <a:endParaRPr lang="en-US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-US" sz="16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  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관리자가 개인채팅으로 </a:t>
            </a:r>
            <a:r>
              <a:rPr lang="ko-KR" alt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대화시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고객과 </a:t>
            </a: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1:1 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채팅가능하도록 구현</a:t>
            </a:r>
            <a:endParaRPr lang="en-US" altLang="ko-KR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-US" sz="16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로그인후 </a:t>
            </a:r>
            <a:r>
              <a:rPr lang="ko-KR" alt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채팅방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초대기능</a:t>
            </a: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ko-KR" alt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채팅방에서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관리자와 </a:t>
            </a:r>
            <a:r>
              <a:rPr lang="ko-KR" alt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개인채팅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및 </a:t>
            </a:r>
            <a:r>
              <a:rPr lang="ko-KR" alt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강퇴기능</a:t>
            </a:r>
            <a:r>
              <a:rPr lang="ko-KR" altLang="en-US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구현</a:t>
            </a:r>
            <a:endParaRPr lang="en-US" altLang="ko-KR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-US" altLang="ko-KR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- 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고객</a:t>
            </a: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-&gt;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서버 파일전송기능 구현</a:t>
            </a:r>
            <a:endParaRPr lang="en-US" altLang="ko-KR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-US" altLang="ko-KR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- </a:t>
            </a:r>
            <a:r>
              <a:rPr lang="ko-KR" alt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멀티스레드를이용해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60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초마다 </a:t>
            </a:r>
            <a:r>
              <a:rPr lang="ko-KR" alt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로그기록이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자동으로 저장되도록 구현</a:t>
            </a:r>
            <a:endParaRPr lang="en-US" sz="16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2. </a:t>
            </a:r>
            <a:r>
              <a:rPr lang="en-US" sz="1600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Qt</a:t>
            </a:r>
            <a:r>
              <a:rPr lang="ko-KR" altLang="en-US" sz="16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의 </a:t>
            </a:r>
            <a:r>
              <a:rPr lang="en-US" altLang="ko-KR" sz="1600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Ui</a:t>
            </a:r>
            <a:r>
              <a:rPr lang="en-US" altLang="ko-KR" sz="16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Design</a:t>
            </a:r>
            <a:r>
              <a:rPr lang="ko-KR" altLang="en-US" sz="16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을 사용한 설계</a:t>
            </a:r>
            <a:endParaRPr lang="en-US" altLang="ko-KR" sz="16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고객이 추가 혹은 변경되더라도 채팅고객리스트 업데이트가 </a:t>
            </a:r>
            <a:r>
              <a:rPr lang="ko-KR" alt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바로되도록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설계</a:t>
            </a:r>
            <a:endParaRPr lang="en-US" altLang="ko-KR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수업에 배운 클라이언트 기본기능 및 성능에서 크게 벗어나지 </a:t>
            </a:r>
            <a:r>
              <a:rPr lang="ko-KR" alt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않도록하여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다른 사람</a:t>
            </a:r>
            <a:endParaRPr lang="en-US" altLang="ko-KR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 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들의 노트북에서 다른 </a:t>
            </a:r>
            <a:r>
              <a:rPr lang="ko-KR" alt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코드더라도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접속 가능하도록 설계</a:t>
            </a:r>
            <a:endParaRPr lang="en-US" altLang="ko-KR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 smtClean="0">
              <a:solidFill>
                <a:srgbClr val="202E4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 smtClean="0">
              <a:solidFill>
                <a:srgbClr val="202E4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85120" y="959909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개인채팅</a:t>
            </a:r>
            <a:r>
              <a:rPr lang="ko-KR" altLang="en-US" dirty="0" smtClean="0"/>
              <a:t> 기본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81521" y="4158764"/>
            <a:ext cx="1699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채팅</a:t>
            </a:r>
            <a:r>
              <a:rPr lang="en-US" altLang="ko-KR" dirty="0" smtClean="0"/>
              <a:t>Client 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085764"/>
              </p:ext>
            </p:extLst>
          </p:nvPr>
        </p:nvGraphicFramePr>
        <p:xfrm>
          <a:off x="6586511" y="-101915"/>
          <a:ext cx="169862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Bitmap Image" r:id="rId4" imgW="1699200" imgH="678240" progId="PBrush">
                  <p:embed/>
                </p:oleObj>
              </mc:Choice>
              <mc:Fallback>
                <p:oleObj name="Bitmap Image" r:id="rId4" imgW="1699200" imgH="678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86511" y="-101915"/>
                        <a:ext cx="1698625" cy="67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334" y="4490407"/>
            <a:ext cx="3506270" cy="21828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1521" y="4490407"/>
            <a:ext cx="2953794" cy="21157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5120" y="1241766"/>
            <a:ext cx="3873827" cy="249164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5120" y="4178706"/>
            <a:ext cx="3873827" cy="250271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35188" y="4166722"/>
            <a:ext cx="176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채팅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 기본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085120" y="3861379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공지채팅</a:t>
            </a:r>
            <a:r>
              <a:rPr lang="ko-KR" altLang="en-US" dirty="0" smtClean="0"/>
              <a:t> 기본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658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8"/>
          <p:cNvGrpSpPr/>
          <p:nvPr/>
        </p:nvGrpSpPr>
        <p:grpSpPr>
          <a:xfrm>
            <a:off x="-825" y="0"/>
            <a:ext cx="12191621" cy="796572"/>
            <a:chOff x="0" y="0"/>
            <a:chExt cx="12196500" cy="1209676"/>
          </a:xfrm>
        </p:grpSpPr>
        <p:sp>
          <p:nvSpPr>
            <p:cNvPr id="381" name="Google Shape;381;p28"/>
            <p:cNvSpPr/>
            <p:nvPr/>
          </p:nvSpPr>
          <p:spPr>
            <a:xfrm>
              <a:off x="0" y="0"/>
              <a:ext cx="12196500" cy="1209600"/>
            </a:xfrm>
            <a:prstGeom prst="rect">
              <a:avLst/>
            </a:pr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3200400" marR="0" lvl="7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8851037" y="1"/>
              <a:ext cx="3340963" cy="1209675"/>
            </a:xfrm>
            <a:custGeom>
              <a:avLst/>
              <a:gdLst/>
              <a:ahLst/>
              <a:cxnLst/>
              <a:rect l="l" t="t" r="r" b="b"/>
              <a:pathLst>
                <a:path w="3340963" h="1209675" extrusionOk="0">
                  <a:moveTo>
                    <a:pt x="0" y="0"/>
                  </a:moveTo>
                  <a:lnTo>
                    <a:pt x="638660" y="0"/>
                  </a:lnTo>
                  <a:lnTo>
                    <a:pt x="1145219" y="0"/>
                  </a:lnTo>
                  <a:lnTo>
                    <a:pt x="3340963" y="0"/>
                  </a:lnTo>
                  <a:lnTo>
                    <a:pt x="163318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323F4F"/>
            </a:solidFill>
            <a:ln>
              <a:noFill/>
            </a:ln>
            <a:effectLst>
              <a:outerShdw blurRad="190500" dist="127000" dir="10800000" sx="87000" sy="87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83" name="Google Shape;383;p28"/>
          <p:cNvGrpSpPr/>
          <p:nvPr/>
        </p:nvGrpSpPr>
        <p:grpSpPr>
          <a:xfrm>
            <a:off x="-825" y="-5125"/>
            <a:ext cx="1129421" cy="796571"/>
            <a:chOff x="-825" y="-5125"/>
            <a:chExt cx="1129421" cy="907256"/>
          </a:xfrm>
        </p:grpSpPr>
        <p:sp>
          <p:nvSpPr>
            <p:cNvPr id="384" name="Google Shape;384;p28"/>
            <p:cNvSpPr/>
            <p:nvPr/>
          </p:nvSpPr>
          <p:spPr>
            <a:xfrm>
              <a:off x="352075" y="-5125"/>
              <a:ext cx="732469" cy="907256"/>
            </a:xfrm>
            <a:custGeom>
              <a:avLst/>
              <a:gdLst/>
              <a:ahLst/>
              <a:cxnLst/>
              <a:rect l="l" t="t" r="r" b="b"/>
              <a:pathLst>
                <a:path w="2663524" h="1209675" extrusionOk="0">
                  <a:moveTo>
                    <a:pt x="0" y="0"/>
                  </a:moveTo>
                  <a:lnTo>
                    <a:pt x="313648" y="0"/>
                  </a:lnTo>
                  <a:lnTo>
                    <a:pt x="2663524" y="0"/>
                  </a:lnTo>
                  <a:lnTo>
                    <a:pt x="955741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1" u="sng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-825" y="-5125"/>
              <a:ext cx="1085386" cy="907256"/>
            </a:xfrm>
            <a:custGeom>
              <a:avLst/>
              <a:gdLst/>
              <a:ahLst/>
              <a:cxnLst/>
              <a:rect l="l" t="t" r="r" b="b"/>
              <a:pathLst>
                <a:path w="2663524" h="1209675" extrusionOk="0">
                  <a:moveTo>
                    <a:pt x="0" y="0"/>
                  </a:moveTo>
                  <a:lnTo>
                    <a:pt x="313648" y="0"/>
                  </a:lnTo>
                  <a:lnTo>
                    <a:pt x="2663524" y="0"/>
                  </a:lnTo>
                  <a:lnTo>
                    <a:pt x="955741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1" u="sng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602550" y="-5125"/>
              <a:ext cx="526046" cy="907256"/>
            </a:xfrm>
            <a:custGeom>
              <a:avLst/>
              <a:gdLst/>
              <a:ahLst/>
              <a:cxnLst/>
              <a:rect l="l" t="t" r="r" b="b"/>
              <a:pathLst>
                <a:path w="2663524" h="1209675" extrusionOk="0">
                  <a:moveTo>
                    <a:pt x="0" y="0"/>
                  </a:moveTo>
                  <a:lnTo>
                    <a:pt x="313648" y="0"/>
                  </a:lnTo>
                  <a:lnTo>
                    <a:pt x="2663524" y="0"/>
                  </a:lnTo>
                  <a:lnTo>
                    <a:pt x="955741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1" u="sng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7" name="Google Shape;387;p28"/>
          <p:cNvSpPr txBox="1"/>
          <p:nvPr/>
        </p:nvSpPr>
        <p:spPr>
          <a:xfrm>
            <a:off x="178500" y="12650"/>
            <a:ext cx="60615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-US" sz="45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n-US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</a:t>
            </a:r>
            <a:r>
              <a:rPr lang="ko-KR" altLang="en-US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구현 </a:t>
            </a:r>
            <a:r>
              <a:rPr lang="en-US" altLang="ko-KR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ko-KR" altLang="en-US" sz="40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sz="4000" b="1" dirty="0" err="1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채팅서버</a:t>
            </a:r>
            <a:r>
              <a:rPr lang="en-US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40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68365" y="959637"/>
            <a:ext cx="2566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- 1. </a:t>
            </a:r>
            <a:r>
              <a:rPr lang="ko-KR" altLang="en-US" dirty="0" err="1" smtClean="0"/>
              <a:t>채팅방에서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강퇴기능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4379" y="1012363"/>
            <a:ext cx="5019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/>
              <a:t>회원로그인은 앞에 </a:t>
            </a:r>
            <a:r>
              <a:rPr lang="en-US" altLang="ko-KR" dirty="0"/>
              <a:t>‘-’, </a:t>
            </a:r>
            <a:r>
              <a:rPr lang="ko-KR" altLang="en-US" dirty="0"/>
              <a:t>비회원로그인은 앞에 </a:t>
            </a:r>
            <a:r>
              <a:rPr lang="en-US" altLang="ko-KR" dirty="0"/>
              <a:t>‘-b’ </a:t>
            </a:r>
            <a:r>
              <a:rPr lang="ko-KR" altLang="en-US" dirty="0"/>
              <a:t>아이콘 사용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541868" y="1306108"/>
            <a:ext cx="937341" cy="285340"/>
            <a:chOff x="541868" y="1320140"/>
            <a:chExt cx="937341" cy="28534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868" y="1468308"/>
              <a:ext cx="845893" cy="137172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868" y="1320140"/>
              <a:ext cx="937341" cy="129551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244379" y="1709777"/>
            <a:ext cx="5997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,</a:t>
            </a:r>
            <a:r>
              <a:rPr lang="ko-KR" altLang="en-US" dirty="0" smtClean="0"/>
              <a:t>비회원 </a:t>
            </a:r>
            <a:r>
              <a:rPr lang="ko-KR" altLang="en-US" dirty="0" err="1" smtClean="0"/>
              <a:t>접속시</a:t>
            </a:r>
            <a:r>
              <a:rPr lang="ko-KR" altLang="en-US" dirty="0" smtClean="0"/>
              <a:t> </a:t>
            </a:r>
            <a:r>
              <a:rPr lang="ko-KR" altLang="en-US" dirty="0"/>
              <a:t> 직접 </a:t>
            </a:r>
            <a:r>
              <a:rPr lang="ko-KR" altLang="en-US" dirty="0" err="1"/>
              <a:t>채팅방</a:t>
            </a:r>
            <a:r>
              <a:rPr lang="ko-KR" altLang="en-US" dirty="0"/>
              <a:t> 접속도 </a:t>
            </a:r>
            <a:r>
              <a:rPr lang="ko-KR" altLang="en-US" dirty="0" smtClean="0"/>
              <a:t>가능하지만 모두 </a:t>
            </a:r>
            <a:r>
              <a:rPr lang="ko-KR" altLang="en-US" dirty="0" err="1" smtClean="0"/>
              <a:t>초대기능</a:t>
            </a:r>
            <a:r>
              <a:rPr lang="ko-KR" altLang="en-US" dirty="0" smtClean="0"/>
              <a:t> 가능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777" y="2291672"/>
            <a:ext cx="1493649" cy="360457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661" y="2261711"/>
            <a:ext cx="1465664" cy="101904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661" y="3810502"/>
            <a:ext cx="1314595" cy="179263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20661" y="1947467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회원초대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20660" y="3518446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비회원초대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17" idx="3"/>
          </p:cNvCxnSpPr>
          <p:nvPr/>
        </p:nvCxnSpPr>
        <p:spPr>
          <a:xfrm>
            <a:off x="1886325" y="2771234"/>
            <a:ext cx="1946452" cy="157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1735256" y="4552545"/>
            <a:ext cx="2116136" cy="14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3513" y="5970249"/>
            <a:ext cx="1258886" cy="84321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20660" y="5906691"/>
            <a:ext cx="2238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초대시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고객메세지</a:t>
            </a:r>
            <a:r>
              <a:rPr lang="ko-KR" altLang="en-US" dirty="0" smtClean="0"/>
              <a:t> 전송</a:t>
            </a:r>
            <a:endParaRPr lang="ko-KR" altLang="en-US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3433" y="1455386"/>
            <a:ext cx="1836579" cy="899238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01027" y="1264870"/>
            <a:ext cx="1653683" cy="108975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51186" y="2883015"/>
            <a:ext cx="1882303" cy="2987299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7051186" y="1177320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회원강퇴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419142" y="932500"/>
            <a:ext cx="2387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- 2. </a:t>
            </a:r>
            <a:r>
              <a:rPr lang="ko-KR" altLang="en-US" dirty="0" err="1" smtClean="0"/>
              <a:t>강퇴시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고객메세지</a:t>
            </a:r>
            <a:r>
              <a:rPr lang="ko-KR" altLang="en-US" dirty="0" smtClean="0"/>
              <a:t> 전송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68365" y="2544100"/>
            <a:ext cx="2337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- 3.</a:t>
            </a:r>
            <a:r>
              <a:rPr lang="ko-KR" altLang="en-US" dirty="0" err="1" smtClean="0"/>
              <a:t>강퇴시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대기방으로</a:t>
            </a:r>
            <a:r>
              <a:rPr lang="ko-KR" altLang="en-US" dirty="0" smtClean="0"/>
              <a:t> 이동</a:t>
            </a:r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01027" y="3067320"/>
            <a:ext cx="1874682" cy="2225233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9419142" y="2544100"/>
            <a:ext cx="234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- 4. </a:t>
            </a:r>
            <a:r>
              <a:rPr lang="ko-KR" altLang="en-US" dirty="0" err="1" smtClean="0"/>
              <a:t>채팅방나갈시</a:t>
            </a:r>
            <a:r>
              <a:rPr lang="ko-KR" altLang="en-US" dirty="0" smtClean="0"/>
              <a:t> 회원은 </a:t>
            </a:r>
            <a:r>
              <a:rPr lang="en-US" altLang="ko-KR" dirty="0" smtClean="0"/>
              <a:t>‘-’</a:t>
            </a:r>
          </a:p>
          <a:p>
            <a:r>
              <a:rPr lang="en-US" altLang="ko-KR" dirty="0" smtClean="0"/>
              <a:t>      </a:t>
            </a:r>
            <a:r>
              <a:rPr lang="ko-KR" altLang="en-US" dirty="0" smtClean="0"/>
              <a:t>비회원은 </a:t>
            </a:r>
            <a:r>
              <a:rPr lang="en-US" altLang="ko-KR" dirty="0" smtClean="0"/>
              <a:t>‘-b’ </a:t>
            </a:r>
            <a:r>
              <a:rPr lang="ko-KR" altLang="en-US" dirty="0" smtClean="0"/>
              <a:t>로 돌아옴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24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8"/>
          <p:cNvGrpSpPr/>
          <p:nvPr/>
        </p:nvGrpSpPr>
        <p:grpSpPr>
          <a:xfrm>
            <a:off x="-825" y="0"/>
            <a:ext cx="12191621" cy="796572"/>
            <a:chOff x="0" y="0"/>
            <a:chExt cx="12196500" cy="1209676"/>
          </a:xfrm>
        </p:grpSpPr>
        <p:sp>
          <p:nvSpPr>
            <p:cNvPr id="381" name="Google Shape;381;p28"/>
            <p:cNvSpPr/>
            <p:nvPr/>
          </p:nvSpPr>
          <p:spPr>
            <a:xfrm>
              <a:off x="0" y="0"/>
              <a:ext cx="12196500" cy="1209600"/>
            </a:xfrm>
            <a:prstGeom prst="rect">
              <a:avLst/>
            </a:pr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3200400" marR="0" lvl="7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8851037" y="1"/>
              <a:ext cx="3340963" cy="1209675"/>
            </a:xfrm>
            <a:custGeom>
              <a:avLst/>
              <a:gdLst/>
              <a:ahLst/>
              <a:cxnLst/>
              <a:rect l="l" t="t" r="r" b="b"/>
              <a:pathLst>
                <a:path w="3340963" h="1209675" extrusionOk="0">
                  <a:moveTo>
                    <a:pt x="0" y="0"/>
                  </a:moveTo>
                  <a:lnTo>
                    <a:pt x="638660" y="0"/>
                  </a:lnTo>
                  <a:lnTo>
                    <a:pt x="1145219" y="0"/>
                  </a:lnTo>
                  <a:lnTo>
                    <a:pt x="3340963" y="0"/>
                  </a:lnTo>
                  <a:lnTo>
                    <a:pt x="163318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323F4F"/>
            </a:solidFill>
            <a:ln>
              <a:noFill/>
            </a:ln>
            <a:effectLst>
              <a:outerShdw blurRad="190500" dist="127000" dir="10800000" sx="87000" sy="87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83" name="Google Shape;383;p28"/>
          <p:cNvGrpSpPr/>
          <p:nvPr/>
        </p:nvGrpSpPr>
        <p:grpSpPr>
          <a:xfrm>
            <a:off x="-825" y="-5125"/>
            <a:ext cx="1129421" cy="796571"/>
            <a:chOff x="-825" y="-5125"/>
            <a:chExt cx="1129421" cy="907256"/>
          </a:xfrm>
        </p:grpSpPr>
        <p:sp>
          <p:nvSpPr>
            <p:cNvPr id="384" name="Google Shape;384;p28"/>
            <p:cNvSpPr/>
            <p:nvPr/>
          </p:nvSpPr>
          <p:spPr>
            <a:xfrm>
              <a:off x="352075" y="-5125"/>
              <a:ext cx="732469" cy="907256"/>
            </a:xfrm>
            <a:custGeom>
              <a:avLst/>
              <a:gdLst/>
              <a:ahLst/>
              <a:cxnLst/>
              <a:rect l="l" t="t" r="r" b="b"/>
              <a:pathLst>
                <a:path w="2663524" h="1209675" extrusionOk="0">
                  <a:moveTo>
                    <a:pt x="0" y="0"/>
                  </a:moveTo>
                  <a:lnTo>
                    <a:pt x="313648" y="0"/>
                  </a:lnTo>
                  <a:lnTo>
                    <a:pt x="2663524" y="0"/>
                  </a:lnTo>
                  <a:lnTo>
                    <a:pt x="955741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1" u="sng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-825" y="-5125"/>
              <a:ext cx="1085386" cy="907256"/>
            </a:xfrm>
            <a:custGeom>
              <a:avLst/>
              <a:gdLst/>
              <a:ahLst/>
              <a:cxnLst/>
              <a:rect l="l" t="t" r="r" b="b"/>
              <a:pathLst>
                <a:path w="2663524" h="1209675" extrusionOk="0">
                  <a:moveTo>
                    <a:pt x="0" y="0"/>
                  </a:moveTo>
                  <a:lnTo>
                    <a:pt x="313648" y="0"/>
                  </a:lnTo>
                  <a:lnTo>
                    <a:pt x="2663524" y="0"/>
                  </a:lnTo>
                  <a:lnTo>
                    <a:pt x="955741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1" u="sng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602550" y="-5125"/>
              <a:ext cx="526046" cy="907256"/>
            </a:xfrm>
            <a:custGeom>
              <a:avLst/>
              <a:gdLst/>
              <a:ahLst/>
              <a:cxnLst/>
              <a:rect l="l" t="t" r="r" b="b"/>
              <a:pathLst>
                <a:path w="2663524" h="1209675" extrusionOk="0">
                  <a:moveTo>
                    <a:pt x="0" y="0"/>
                  </a:moveTo>
                  <a:lnTo>
                    <a:pt x="313648" y="0"/>
                  </a:lnTo>
                  <a:lnTo>
                    <a:pt x="2663524" y="0"/>
                  </a:lnTo>
                  <a:lnTo>
                    <a:pt x="955741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1" u="sng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7" name="Google Shape;387;p28"/>
          <p:cNvSpPr txBox="1"/>
          <p:nvPr/>
        </p:nvSpPr>
        <p:spPr>
          <a:xfrm>
            <a:off x="178500" y="12650"/>
            <a:ext cx="60615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-US" sz="45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n-US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</a:t>
            </a:r>
            <a:r>
              <a:rPr lang="ko-KR" altLang="en-US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구현 </a:t>
            </a:r>
            <a:r>
              <a:rPr lang="en-US" altLang="ko-KR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ko-KR" altLang="en-US" sz="40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sz="4000" b="1" dirty="0" err="1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채팅서버</a:t>
            </a:r>
            <a:r>
              <a:rPr lang="en-US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40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4379" y="1012363"/>
            <a:ext cx="5918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회원 </a:t>
            </a:r>
            <a:r>
              <a:rPr lang="ko-KR" altLang="en-US" dirty="0" err="1" smtClean="0"/>
              <a:t>로그아웃시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‘X’ </a:t>
            </a:r>
            <a:r>
              <a:rPr lang="ko-KR" altLang="en-US" dirty="0" smtClean="0"/>
              <a:t>상태로 바뀌고 클라이언트에 메시지 보내도록 설계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887" y="4282045"/>
            <a:ext cx="3533095" cy="22712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92" y="1328079"/>
            <a:ext cx="1912786" cy="226333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52075" y="3872911"/>
            <a:ext cx="6077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비회원 </a:t>
            </a:r>
            <a:r>
              <a:rPr lang="ko-KR" altLang="en-US" dirty="0" err="1" smtClean="0"/>
              <a:t>로그아웃시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에서 삭제하고 클라이언트에 메시지 보내도록 설계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0693" y="1320140"/>
            <a:ext cx="3901615" cy="2271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502" y="4282045"/>
            <a:ext cx="1905165" cy="22252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1367" y="4282045"/>
            <a:ext cx="1851820" cy="2225233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2352474" y="5394661"/>
            <a:ext cx="607086" cy="112059"/>
          </a:xfrm>
          <a:prstGeom prst="rightArrow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4854994" y="5394661"/>
            <a:ext cx="607086" cy="112059"/>
          </a:xfrm>
          <a:prstGeom prst="rightArrow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6343" y="1318736"/>
            <a:ext cx="3823913" cy="929721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374928" y="1010959"/>
            <a:ext cx="410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- 60</a:t>
            </a:r>
            <a:r>
              <a:rPr lang="ko-KR" altLang="en-US" dirty="0" smtClean="0"/>
              <a:t>초마다 스레드 동작으로 </a:t>
            </a:r>
            <a:r>
              <a:rPr lang="ko-KR" altLang="en-US" dirty="0" err="1" smtClean="0"/>
              <a:t>로그메시지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자동기록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25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8"/>
          <p:cNvGrpSpPr/>
          <p:nvPr/>
        </p:nvGrpSpPr>
        <p:grpSpPr>
          <a:xfrm>
            <a:off x="-825" y="0"/>
            <a:ext cx="12191621" cy="796572"/>
            <a:chOff x="0" y="0"/>
            <a:chExt cx="12196500" cy="1209676"/>
          </a:xfrm>
        </p:grpSpPr>
        <p:sp>
          <p:nvSpPr>
            <p:cNvPr id="381" name="Google Shape;381;p28"/>
            <p:cNvSpPr/>
            <p:nvPr/>
          </p:nvSpPr>
          <p:spPr>
            <a:xfrm>
              <a:off x="0" y="0"/>
              <a:ext cx="12196500" cy="1209600"/>
            </a:xfrm>
            <a:prstGeom prst="rect">
              <a:avLst/>
            </a:pr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3200400" marR="0" lvl="7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8851037" y="1"/>
              <a:ext cx="3340963" cy="1209675"/>
            </a:xfrm>
            <a:custGeom>
              <a:avLst/>
              <a:gdLst/>
              <a:ahLst/>
              <a:cxnLst/>
              <a:rect l="l" t="t" r="r" b="b"/>
              <a:pathLst>
                <a:path w="3340963" h="1209675" extrusionOk="0">
                  <a:moveTo>
                    <a:pt x="0" y="0"/>
                  </a:moveTo>
                  <a:lnTo>
                    <a:pt x="638660" y="0"/>
                  </a:lnTo>
                  <a:lnTo>
                    <a:pt x="1145219" y="0"/>
                  </a:lnTo>
                  <a:lnTo>
                    <a:pt x="3340963" y="0"/>
                  </a:lnTo>
                  <a:lnTo>
                    <a:pt x="163318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323F4F"/>
            </a:solidFill>
            <a:ln>
              <a:noFill/>
            </a:ln>
            <a:effectLst>
              <a:outerShdw blurRad="190500" dist="127000" dir="10800000" sx="87000" sy="87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83" name="Google Shape;383;p28"/>
          <p:cNvGrpSpPr/>
          <p:nvPr/>
        </p:nvGrpSpPr>
        <p:grpSpPr>
          <a:xfrm>
            <a:off x="-825" y="-5125"/>
            <a:ext cx="1129421" cy="796571"/>
            <a:chOff x="-825" y="-5125"/>
            <a:chExt cx="1129421" cy="907256"/>
          </a:xfrm>
        </p:grpSpPr>
        <p:sp>
          <p:nvSpPr>
            <p:cNvPr id="384" name="Google Shape;384;p28"/>
            <p:cNvSpPr/>
            <p:nvPr/>
          </p:nvSpPr>
          <p:spPr>
            <a:xfrm>
              <a:off x="352075" y="-5125"/>
              <a:ext cx="732469" cy="907256"/>
            </a:xfrm>
            <a:custGeom>
              <a:avLst/>
              <a:gdLst/>
              <a:ahLst/>
              <a:cxnLst/>
              <a:rect l="l" t="t" r="r" b="b"/>
              <a:pathLst>
                <a:path w="2663524" h="1209675" extrusionOk="0">
                  <a:moveTo>
                    <a:pt x="0" y="0"/>
                  </a:moveTo>
                  <a:lnTo>
                    <a:pt x="313648" y="0"/>
                  </a:lnTo>
                  <a:lnTo>
                    <a:pt x="2663524" y="0"/>
                  </a:lnTo>
                  <a:lnTo>
                    <a:pt x="955741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1" u="sng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-825" y="-5125"/>
              <a:ext cx="1085386" cy="907256"/>
            </a:xfrm>
            <a:custGeom>
              <a:avLst/>
              <a:gdLst/>
              <a:ahLst/>
              <a:cxnLst/>
              <a:rect l="l" t="t" r="r" b="b"/>
              <a:pathLst>
                <a:path w="2663524" h="1209675" extrusionOk="0">
                  <a:moveTo>
                    <a:pt x="0" y="0"/>
                  </a:moveTo>
                  <a:lnTo>
                    <a:pt x="313648" y="0"/>
                  </a:lnTo>
                  <a:lnTo>
                    <a:pt x="2663524" y="0"/>
                  </a:lnTo>
                  <a:lnTo>
                    <a:pt x="955741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1" u="sng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602550" y="-5125"/>
              <a:ext cx="526046" cy="907256"/>
            </a:xfrm>
            <a:custGeom>
              <a:avLst/>
              <a:gdLst/>
              <a:ahLst/>
              <a:cxnLst/>
              <a:rect l="l" t="t" r="r" b="b"/>
              <a:pathLst>
                <a:path w="2663524" h="1209675" extrusionOk="0">
                  <a:moveTo>
                    <a:pt x="0" y="0"/>
                  </a:moveTo>
                  <a:lnTo>
                    <a:pt x="313648" y="0"/>
                  </a:lnTo>
                  <a:lnTo>
                    <a:pt x="2663524" y="0"/>
                  </a:lnTo>
                  <a:lnTo>
                    <a:pt x="955741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1" u="sng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7" name="Google Shape;387;p28"/>
          <p:cNvSpPr txBox="1"/>
          <p:nvPr/>
        </p:nvSpPr>
        <p:spPr>
          <a:xfrm>
            <a:off x="178500" y="12650"/>
            <a:ext cx="6163934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-US" sz="45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n-US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</a:t>
            </a:r>
            <a:r>
              <a:rPr lang="ko-KR" altLang="en-US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구현 </a:t>
            </a:r>
            <a:r>
              <a:rPr lang="en-US" altLang="ko-KR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ko-KR" altLang="en-US" sz="40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채팅클라이언트</a:t>
            </a:r>
            <a:r>
              <a:rPr lang="en-US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40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" name="Google Shape;388;p28"/>
          <p:cNvSpPr txBox="1"/>
          <p:nvPr/>
        </p:nvSpPr>
        <p:spPr>
          <a:xfrm>
            <a:off x="178500" y="883725"/>
            <a:ext cx="7049151" cy="5853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※  </a:t>
            </a:r>
            <a:r>
              <a:rPr lang="ko-KR" altLang="en-US" sz="16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채팅클라이언트 클래스 설계</a:t>
            </a:r>
            <a:endParaRPr lang="en-US" altLang="ko-KR" sz="1600" b="1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1. Server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의 주소</a:t>
            </a: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(IPv4)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와 포트</a:t>
            </a: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(8000)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에 </a:t>
            </a: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ID(Name)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으로 접속하도록 설계</a:t>
            </a:r>
            <a:endParaRPr lang="en-US" altLang="ko-KR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- 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프로토콜기반</a:t>
            </a: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-US" altLang="ko-KR" dirty="0" smtClean="0"/>
              <a:t>Login</a:t>
            </a: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-US" altLang="ko-KR" b="1" i="1" dirty="0"/>
              <a:t> </a:t>
            </a:r>
            <a:r>
              <a:rPr lang="en-US" altLang="ko-KR" dirty="0" err="1" smtClean="0"/>
              <a:t>Chat_In</a:t>
            </a:r>
            <a:r>
              <a:rPr lang="en-US" altLang="ko-KR" dirty="0" smtClean="0"/>
              <a:t>,</a:t>
            </a:r>
            <a:r>
              <a:rPr lang="en-US" altLang="ko-KR" dirty="0"/>
              <a:t> </a:t>
            </a:r>
            <a:r>
              <a:rPr lang="en-US" altLang="ko-KR" dirty="0" err="1"/>
              <a:t>Chat_Talk</a:t>
            </a: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-US" altLang="ko-KR" dirty="0"/>
              <a:t> </a:t>
            </a:r>
            <a:r>
              <a:rPr lang="en-US" altLang="ko-KR" dirty="0" err="1" smtClean="0"/>
              <a:t>Chat_Out</a:t>
            </a:r>
            <a:r>
              <a:rPr lang="en-US" altLang="ko-KR" dirty="0" smtClean="0"/>
              <a:t>,</a:t>
            </a:r>
            <a:r>
              <a:rPr lang="en-US" altLang="ko-KR" dirty="0"/>
              <a:t> </a:t>
            </a:r>
            <a:r>
              <a:rPr lang="en-US" altLang="ko-KR" dirty="0" err="1" smtClean="0"/>
              <a:t>Chat_LogOut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Chat_Invite</a:t>
            </a:r>
            <a:endParaRPr lang="en-US" altLang="ko-KR" dirty="0" smtClean="0"/>
          </a:p>
          <a:p>
            <a:pPr lvl="0"/>
            <a:r>
              <a:rPr lang="en-US" altLang="ko-KR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</a:t>
            </a:r>
            <a:r>
              <a:rPr lang="en-US" altLang="ko-KR" dirty="0" err="1" smtClean="0"/>
              <a:t>Chat_KickOut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Chat_Notice</a:t>
            </a:r>
            <a:r>
              <a:rPr lang="en-US" altLang="ko-KR" dirty="0" smtClean="0"/>
              <a:t>) </a:t>
            </a:r>
            <a:r>
              <a:rPr lang="ko-KR" altLang="en-US" dirty="0" smtClean="0"/>
              <a:t>으로 고객이 메시지를 </a:t>
            </a:r>
            <a:r>
              <a:rPr lang="ko-KR" altLang="en-US" dirty="0" err="1" smtClean="0"/>
              <a:t>주고받을수</a:t>
            </a:r>
            <a:r>
              <a:rPr lang="ko-KR" altLang="en-US" dirty="0" smtClean="0"/>
              <a:t> 있도록 설계</a:t>
            </a:r>
            <a:endParaRPr lang="en-US" altLang="ko-KR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-US" sz="16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ko-KR" altLang="en-US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채팅방</a:t>
            </a:r>
            <a:r>
              <a:rPr lang="ko-KR" altLang="en-US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입장시</a:t>
            </a:r>
            <a:r>
              <a:rPr lang="ko-KR" altLang="en-US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채팅</a:t>
            </a:r>
            <a:r>
              <a:rPr lang="en-US" altLang="ko-KR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Send, </a:t>
            </a:r>
            <a:r>
              <a:rPr lang="ko-KR" altLang="en-US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파일전송버튼 활성화</a:t>
            </a:r>
            <a:r>
              <a:rPr lang="en-US" altLang="ko-KR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ko-KR" altLang="en-US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퇴장시</a:t>
            </a:r>
            <a:r>
              <a:rPr lang="ko-KR" altLang="en-US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비활성화</a:t>
            </a:r>
            <a:endParaRPr lang="en-US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- </a:t>
            </a:r>
            <a:r>
              <a:rPr lang="ko-KR" altLang="en-US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같은 서버에 </a:t>
            </a:r>
            <a:r>
              <a:rPr lang="ko-KR" altLang="en-US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접속을하고</a:t>
            </a:r>
            <a:r>
              <a:rPr lang="ko-KR" altLang="en-US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채팅방</a:t>
            </a:r>
            <a:r>
              <a:rPr lang="ko-KR" altLang="en-US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입장시</a:t>
            </a:r>
            <a:r>
              <a:rPr lang="ko-KR" altLang="en-US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회원</a:t>
            </a:r>
            <a:r>
              <a:rPr lang="en-US" altLang="ko-KR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ko-KR" altLang="en-US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비회원 구분없이 모두 소통 가능</a:t>
            </a:r>
            <a:r>
              <a:rPr lang="en-US" altLang="ko-KR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(1:N) </a:t>
            </a:r>
          </a:p>
          <a:p>
            <a:pPr lvl="0"/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관리자 </a:t>
            </a: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1:1</a:t>
            </a:r>
            <a:r>
              <a:rPr lang="ko-KR" alt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채팅시</a:t>
            </a:r>
            <a:r>
              <a:rPr lang="ko-KR" altLang="en-US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관리자와의 대화는 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선택된 고객만 </a:t>
            </a:r>
            <a:r>
              <a:rPr lang="ko-KR" alt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볼수있도록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설계</a:t>
            </a: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(1:1)</a:t>
            </a:r>
            <a:endParaRPr lang="en-US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-US" altLang="ko-KR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- </a:t>
            </a:r>
            <a:r>
              <a:rPr lang="ko-KR" alt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공지버튼창</a:t>
            </a:r>
            <a:r>
              <a:rPr lang="ko-KR" altLang="en-US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클릭후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관리자가 </a:t>
            </a:r>
            <a:r>
              <a:rPr lang="ko-KR" alt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입력시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고객들 전부에게 </a:t>
            </a:r>
            <a:r>
              <a:rPr lang="ko-KR" alt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공지메시지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전송</a:t>
            </a:r>
            <a:endParaRPr lang="en-US" altLang="ko-KR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-US" altLang="ko-KR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- 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고객이 </a:t>
            </a:r>
            <a:r>
              <a:rPr lang="ko-KR" alt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로그아웃시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로 </a:t>
            </a:r>
            <a:r>
              <a:rPr lang="ko-KR" alt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상태가되며</a:t>
            </a: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비회원은 리스트에서 삭제하되도록 설계</a:t>
            </a:r>
            <a:endParaRPr lang="en-US" altLang="ko-KR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- </a:t>
            </a:r>
            <a:r>
              <a:rPr lang="ko-KR" alt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파일전송시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서버로 파일이 전송되도록 설계</a:t>
            </a:r>
            <a:endParaRPr lang="en-US" altLang="ko-KR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endParaRPr lang="en-US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2. </a:t>
            </a:r>
            <a:r>
              <a:rPr lang="en-US" sz="1600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Qt</a:t>
            </a:r>
            <a:r>
              <a:rPr lang="ko-KR" altLang="en-US" sz="16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의 </a:t>
            </a:r>
            <a:r>
              <a:rPr lang="en-US" altLang="ko-KR" sz="1600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Ui</a:t>
            </a:r>
            <a:r>
              <a:rPr lang="en-US" altLang="ko-KR" sz="16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Design</a:t>
            </a:r>
            <a:r>
              <a:rPr lang="ko-KR" altLang="en-US" sz="16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을 사용한 설계</a:t>
            </a:r>
            <a:endParaRPr lang="en-US" altLang="ko-KR" sz="16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수업에 배운 클라이언트 기본기능 및 성능에서 크게 벗어나지 </a:t>
            </a:r>
            <a:r>
              <a:rPr lang="ko-KR" alt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않도록하여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다른 사람</a:t>
            </a:r>
            <a:endParaRPr lang="en-US" altLang="ko-KR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 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들의 노트북에서 다른 </a:t>
            </a:r>
            <a:r>
              <a:rPr lang="ko-KR" alt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코드더라도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접속 가능하도록 설계</a:t>
            </a:r>
            <a:endParaRPr lang="en-US" altLang="ko-KR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 smtClean="0">
              <a:solidFill>
                <a:srgbClr val="202E4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 smtClean="0">
              <a:solidFill>
                <a:srgbClr val="202E4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05791" y="4078205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개인채팅</a:t>
            </a:r>
            <a:r>
              <a:rPr lang="ko-KR" altLang="en-US" dirty="0" smtClean="0"/>
              <a:t> 기본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703075" y="4121806"/>
            <a:ext cx="1829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입장시</a:t>
            </a:r>
            <a:r>
              <a:rPr lang="ko-KR" altLang="en-US" dirty="0" smtClean="0"/>
              <a:t> 화면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405791" y="928615"/>
            <a:ext cx="2276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- 1:N</a:t>
            </a:r>
            <a:r>
              <a:rPr lang="ko-KR" altLang="en-US" dirty="0" smtClean="0"/>
              <a:t>채팅 소통 및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기록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4485" y="4136828"/>
            <a:ext cx="2318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클라이언트 로그인시화면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791" y="1227883"/>
            <a:ext cx="4720872" cy="26395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85" y="4476529"/>
            <a:ext cx="3373115" cy="233462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3585" y="4473185"/>
            <a:ext cx="3642206" cy="233462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449" y="4385982"/>
            <a:ext cx="4683215" cy="245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7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8"/>
          <p:cNvGrpSpPr/>
          <p:nvPr/>
        </p:nvGrpSpPr>
        <p:grpSpPr>
          <a:xfrm>
            <a:off x="-825" y="0"/>
            <a:ext cx="12191621" cy="796572"/>
            <a:chOff x="0" y="0"/>
            <a:chExt cx="12196500" cy="1209676"/>
          </a:xfrm>
        </p:grpSpPr>
        <p:sp>
          <p:nvSpPr>
            <p:cNvPr id="381" name="Google Shape;381;p28"/>
            <p:cNvSpPr/>
            <p:nvPr/>
          </p:nvSpPr>
          <p:spPr>
            <a:xfrm>
              <a:off x="0" y="0"/>
              <a:ext cx="12196500" cy="1209600"/>
            </a:xfrm>
            <a:prstGeom prst="rect">
              <a:avLst/>
            </a:pr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3200400" marR="0" lvl="7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8851037" y="1"/>
              <a:ext cx="3340963" cy="1209675"/>
            </a:xfrm>
            <a:custGeom>
              <a:avLst/>
              <a:gdLst/>
              <a:ahLst/>
              <a:cxnLst/>
              <a:rect l="l" t="t" r="r" b="b"/>
              <a:pathLst>
                <a:path w="3340963" h="1209675" extrusionOk="0">
                  <a:moveTo>
                    <a:pt x="0" y="0"/>
                  </a:moveTo>
                  <a:lnTo>
                    <a:pt x="638660" y="0"/>
                  </a:lnTo>
                  <a:lnTo>
                    <a:pt x="1145219" y="0"/>
                  </a:lnTo>
                  <a:lnTo>
                    <a:pt x="3340963" y="0"/>
                  </a:lnTo>
                  <a:lnTo>
                    <a:pt x="163318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323F4F"/>
            </a:solidFill>
            <a:ln>
              <a:noFill/>
            </a:ln>
            <a:effectLst>
              <a:outerShdw blurRad="190500" dist="127000" dir="10800000" sx="87000" sy="87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83" name="Google Shape;383;p28"/>
          <p:cNvGrpSpPr/>
          <p:nvPr/>
        </p:nvGrpSpPr>
        <p:grpSpPr>
          <a:xfrm>
            <a:off x="-825" y="-5125"/>
            <a:ext cx="1129421" cy="796571"/>
            <a:chOff x="-825" y="-5125"/>
            <a:chExt cx="1129421" cy="907256"/>
          </a:xfrm>
        </p:grpSpPr>
        <p:sp>
          <p:nvSpPr>
            <p:cNvPr id="384" name="Google Shape;384;p28"/>
            <p:cNvSpPr/>
            <p:nvPr/>
          </p:nvSpPr>
          <p:spPr>
            <a:xfrm>
              <a:off x="352075" y="-5125"/>
              <a:ext cx="732469" cy="907256"/>
            </a:xfrm>
            <a:custGeom>
              <a:avLst/>
              <a:gdLst/>
              <a:ahLst/>
              <a:cxnLst/>
              <a:rect l="l" t="t" r="r" b="b"/>
              <a:pathLst>
                <a:path w="2663524" h="1209675" extrusionOk="0">
                  <a:moveTo>
                    <a:pt x="0" y="0"/>
                  </a:moveTo>
                  <a:lnTo>
                    <a:pt x="313648" y="0"/>
                  </a:lnTo>
                  <a:lnTo>
                    <a:pt x="2663524" y="0"/>
                  </a:lnTo>
                  <a:lnTo>
                    <a:pt x="955741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1" u="sng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-825" y="-5125"/>
              <a:ext cx="1085386" cy="907256"/>
            </a:xfrm>
            <a:custGeom>
              <a:avLst/>
              <a:gdLst/>
              <a:ahLst/>
              <a:cxnLst/>
              <a:rect l="l" t="t" r="r" b="b"/>
              <a:pathLst>
                <a:path w="2663524" h="1209675" extrusionOk="0">
                  <a:moveTo>
                    <a:pt x="0" y="0"/>
                  </a:moveTo>
                  <a:lnTo>
                    <a:pt x="313648" y="0"/>
                  </a:lnTo>
                  <a:lnTo>
                    <a:pt x="2663524" y="0"/>
                  </a:lnTo>
                  <a:lnTo>
                    <a:pt x="955741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1" u="sng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602550" y="-5125"/>
              <a:ext cx="526046" cy="907256"/>
            </a:xfrm>
            <a:custGeom>
              <a:avLst/>
              <a:gdLst/>
              <a:ahLst/>
              <a:cxnLst/>
              <a:rect l="l" t="t" r="r" b="b"/>
              <a:pathLst>
                <a:path w="2663524" h="1209675" extrusionOk="0">
                  <a:moveTo>
                    <a:pt x="0" y="0"/>
                  </a:moveTo>
                  <a:lnTo>
                    <a:pt x="313648" y="0"/>
                  </a:lnTo>
                  <a:lnTo>
                    <a:pt x="2663524" y="0"/>
                  </a:lnTo>
                  <a:lnTo>
                    <a:pt x="955741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1" u="sng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7" name="Google Shape;387;p28"/>
          <p:cNvSpPr txBox="1"/>
          <p:nvPr/>
        </p:nvSpPr>
        <p:spPr>
          <a:xfrm>
            <a:off x="178498" y="12650"/>
            <a:ext cx="7564719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-US" sz="45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n-US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</a:t>
            </a:r>
            <a:r>
              <a:rPr lang="ko-KR" altLang="en-US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구현 </a:t>
            </a:r>
            <a:r>
              <a:rPr lang="en-US" altLang="ko-KR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–</a:t>
            </a:r>
            <a:r>
              <a:rPr lang="ko-KR" altLang="en-US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채팅클라이언트</a:t>
            </a:r>
            <a:r>
              <a:rPr lang="en-US" altLang="ko-KR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ko-KR" altLang="en-US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채팅</a:t>
            </a:r>
            <a:r>
              <a:rPr lang="en-US" altLang="ko-KR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en-US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40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4379" y="1012363"/>
            <a:ext cx="3911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접속후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우클릭으로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개인채팅</a:t>
            </a:r>
            <a:r>
              <a:rPr lang="en-US" altLang="ko-KR" dirty="0" smtClean="0"/>
              <a:t>(1:1) </a:t>
            </a:r>
            <a:r>
              <a:rPr lang="ko-KR" altLang="en-US" dirty="0" smtClean="0"/>
              <a:t>가능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4379" y="2519992"/>
            <a:ext cx="5389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여러명에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개인채팅하더라도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관리자말은</a:t>
            </a:r>
            <a:r>
              <a:rPr lang="ko-KR" altLang="en-US" dirty="0" smtClean="0"/>
              <a:t> 지정된 </a:t>
            </a:r>
            <a:r>
              <a:rPr lang="ko-KR" altLang="en-US" dirty="0" err="1" smtClean="0"/>
              <a:t>고객한테만</a:t>
            </a:r>
            <a:r>
              <a:rPr lang="ko-KR" altLang="en-US" dirty="0" smtClean="0"/>
              <a:t> 전달</a:t>
            </a:r>
            <a:endParaRPr lang="ko-KR" altLang="en-US" dirty="0"/>
          </a:p>
        </p:txBody>
      </p:sp>
      <p:graphicFrame>
        <p:nvGraphicFramePr>
          <p:cNvPr id="35" name="개체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195136"/>
              </p:ext>
            </p:extLst>
          </p:nvPr>
        </p:nvGraphicFramePr>
        <p:xfrm>
          <a:off x="352075" y="1371649"/>
          <a:ext cx="169862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Bitmap Image" r:id="rId4" imgW="1699200" imgH="678240" progId="PBrush">
                  <p:embed/>
                </p:oleObj>
              </mc:Choice>
              <mc:Fallback>
                <p:oleObj name="Bitmap Image" r:id="rId4" imgW="1699200" imgH="678240" progId="PBrush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075" y="1371649"/>
                        <a:ext cx="1698625" cy="67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75" y="2827769"/>
            <a:ext cx="5272953" cy="346884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797110" y="1012362"/>
            <a:ext cx="2547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관리자 </a:t>
            </a:r>
            <a:r>
              <a:rPr lang="ko-KR" altLang="en-US" dirty="0" err="1" smtClean="0"/>
              <a:t>채팅로그도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등록가능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282" y="1320139"/>
            <a:ext cx="4482079" cy="3673457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2169268" y="3745149"/>
            <a:ext cx="6225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2169268" y="5492885"/>
            <a:ext cx="6225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169268" y="3949430"/>
            <a:ext cx="724742" cy="8493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2200203" y="3949430"/>
            <a:ext cx="693807" cy="8493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곱셈 기호 12"/>
          <p:cNvSpPr/>
          <p:nvPr/>
        </p:nvSpPr>
        <p:spPr>
          <a:xfrm>
            <a:off x="2362280" y="4233047"/>
            <a:ext cx="369651" cy="28210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65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8"/>
          <p:cNvGrpSpPr/>
          <p:nvPr/>
        </p:nvGrpSpPr>
        <p:grpSpPr>
          <a:xfrm>
            <a:off x="-825" y="0"/>
            <a:ext cx="12191621" cy="796572"/>
            <a:chOff x="0" y="0"/>
            <a:chExt cx="12196500" cy="1209676"/>
          </a:xfrm>
        </p:grpSpPr>
        <p:sp>
          <p:nvSpPr>
            <p:cNvPr id="381" name="Google Shape;381;p28"/>
            <p:cNvSpPr/>
            <p:nvPr/>
          </p:nvSpPr>
          <p:spPr>
            <a:xfrm>
              <a:off x="0" y="0"/>
              <a:ext cx="12196500" cy="1209600"/>
            </a:xfrm>
            <a:prstGeom prst="rect">
              <a:avLst/>
            </a:pr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3200400" marR="0" lvl="7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8851037" y="1"/>
              <a:ext cx="3340963" cy="1209675"/>
            </a:xfrm>
            <a:custGeom>
              <a:avLst/>
              <a:gdLst/>
              <a:ahLst/>
              <a:cxnLst/>
              <a:rect l="l" t="t" r="r" b="b"/>
              <a:pathLst>
                <a:path w="3340963" h="1209675" extrusionOk="0">
                  <a:moveTo>
                    <a:pt x="0" y="0"/>
                  </a:moveTo>
                  <a:lnTo>
                    <a:pt x="638660" y="0"/>
                  </a:lnTo>
                  <a:lnTo>
                    <a:pt x="1145219" y="0"/>
                  </a:lnTo>
                  <a:lnTo>
                    <a:pt x="3340963" y="0"/>
                  </a:lnTo>
                  <a:lnTo>
                    <a:pt x="163318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323F4F"/>
            </a:solidFill>
            <a:ln>
              <a:noFill/>
            </a:ln>
            <a:effectLst>
              <a:outerShdw blurRad="190500" dist="127000" dir="10800000" sx="87000" sy="87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83" name="Google Shape;383;p28"/>
          <p:cNvGrpSpPr/>
          <p:nvPr/>
        </p:nvGrpSpPr>
        <p:grpSpPr>
          <a:xfrm>
            <a:off x="-825" y="-5125"/>
            <a:ext cx="1129421" cy="796571"/>
            <a:chOff x="-825" y="-5125"/>
            <a:chExt cx="1129421" cy="907256"/>
          </a:xfrm>
        </p:grpSpPr>
        <p:sp>
          <p:nvSpPr>
            <p:cNvPr id="384" name="Google Shape;384;p28"/>
            <p:cNvSpPr/>
            <p:nvPr/>
          </p:nvSpPr>
          <p:spPr>
            <a:xfrm>
              <a:off x="352075" y="-5125"/>
              <a:ext cx="732469" cy="907256"/>
            </a:xfrm>
            <a:custGeom>
              <a:avLst/>
              <a:gdLst/>
              <a:ahLst/>
              <a:cxnLst/>
              <a:rect l="l" t="t" r="r" b="b"/>
              <a:pathLst>
                <a:path w="2663524" h="1209675" extrusionOk="0">
                  <a:moveTo>
                    <a:pt x="0" y="0"/>
                  </a:moveTo>
                  <a:lnTo>
                    <a:pt x="313648" y="0"/>
                  </a:lnTo>
                  <a:lnTo>
                    <a:pt x="2663524" y="0"/>
                  </a:lnTo>
                  <a:lnTo>
                    <a:pt x="955741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1" u="sng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-825" y="-5125"/>
              <a:ext cx="1085386" cy="907256"/>
            </a:xfrm>
            <a:custGeom>
              <a:avLst/>
              <a:gdLst/>
              <a:ahLst/>
              <a:cxnLst/>
              <a:rect l="l" t="t" r="r" b="b"/>
              <a:pathLst>
                <a:path w="2663524" h="1209675" extrusionOk="0">
                  <a:moveTo>
                    <a:pt x="0" y="0"/>
                  </a:moveTo>
                  <a:lnTo>
                    <a:pt x="313648" y="0"/>
                  </a:lnTo>
                  <a:lnTo>
                    <a:pt x="2663524" y="0"/>
                  </a:lnTo>
                  <a:lnTo>
                    <a:pt x="955741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1" u="sng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602550" y="-5125"/>
              <a:ext cx="526046" cy="907256"/>
            </a:xfrm>
            <a:custGeom>
              <a:avLst/>
              <a:gdLst/>
              <a:ahLst/>
              <a:cxnLst/>
              <a:rect l="l" t="t" r="r" b="b"/>
              <a:pathLst>
                <a:path w="2663524" h="1209675" extrusionOk="0">
                  <a:moveTo>
                    <a:pt x="0" y="0"/>
                  </a:moveTo>
                  <a:lnTo>
                    <a:pt x="313648" y="0"/>
                  </a:lnTo>
                  <a:lnTo>
                    <a:pt x="2663524" y="0"/>
                  </a:lnTo>
                  <a:lnTo>
                    <a:pt x="955741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1" u="sng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7" name="Google Shape;387;p28"/>
          <p:cNvSpPr txBox="1"/>
          <p:nvPr/>
        </p:nvSpPr>
        <p:spPr>
          <a:xfrm>
            <a:off x="178499" y="12650"/>
            <a:ext cx="7438257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-US" sz="45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n-US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</a:t>
            </a:r>
            <a:r>
              <a:rPr lang="ko-KR" altLang="en-US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구현 </a:t>
            </a:r>
            <a:r>
              <a:rPr lang="en-US" altLang="ko-KR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–</a:t>
            </a:r>
            <a:r>
              <a:rPr lang="ko-KR" altLang="en-US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채팅클라이언트</a:t>
            </a:r>
            <a:r>
              <a:rPr lang="en-US" altLang="ko-KR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ko-KR" altLang="en-US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파일</a:t>
            </a:r>
            <a:r>
              <a:rPr lang="en-US" altLang="ko-KR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en-US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40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4379" y="1012363"/>
            <a:ext cx="3445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채팅방접속후 </a:t>
            </a:r>
            <a:r>
              <a:rPr lang="ko-KR" altLang="en-US" dirty="0" err="1" smtClean="0"/>
              <a:t>파일전송시</a:t>
            </a:r>
            <a:r>
              <a:rPr lang="ko-KR" altLang="en-US" dirty="0"/>
              <a:t> </a:t>
            </a:r>
            <a:r>
              <a:rPr lang="ko-KR" altLang="en-US" dirty="0" smtClean="0"/>
              <a:t>파일선택가능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4379" y="3632822"/>
            <a:ext cx="4100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Progress Dialog</a:t>
            </a:r>
            <a:r>
              <a:rPr lang="ko-KR" altLang="en-US" dirty="0" smtClean="0"/>
              <a:t>가 채워지면 </a:t>
            </a:r>
            <a:r>
              <a:rPr lang="ko-KR" altLang="en-US" dirty="0" err="1" smtClean="0"/>
              <a:t>파일다운</a:t>
            </a:r>
            <a:r>
              <a:rPr lang="ko-KR" altLang="en-US" dirty="0" smtClean="0"/>
              <a:t> 확인가능 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797110" y="1012362"/>
            <a:ext cx="4721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첫번째 로그처럼 파일의 </a:t>
            </a:r>
            <a:r>
              <a:rPr lang="ko-KR" altLang="en-US" dirty="0" err="1" smtClean="0"/>
              <a:t>처음경로가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찍히는걸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볼수있다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75" y="1320139"/>
            <a:ext cx="3577899" cy="22139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9994" y="1706613"/>
            <a:ext cx="2027096" cy="1455546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stCxn id="4" idx="1"/>
          </p:cNvCxnSpPr>
          <p:nvPr/>
        </p:nvCxnSpPr>
        <p:spPr>
          <a:xfrm flipH="1">
            <a:off x="1459149" y="2434386"/>
            <a:ext cx="2890845" cy="6103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379" y="3940599"/>
            <a:ext cx="1470787" cy="899238"/>
          </a:xfrm>
          <a:prstGeom prst="rect">
            <a:avLst/>
          </a:prstGeom>
        </p:spPr>
      </p:pic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87673"/>
              </p:ext>
            </p:extLst>
          </p:nvPr>
        </p:nvGraphicFramePr>
        <p:xfrm>
          <a:off x="2430329" y="3886759"/>
          <a:ext cx="14700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Bitmap Image" r:id="rId7" imgW="1470600" imgH="929520" progId="PBrush">
                  <p:embed/>
                </p:oleObj>
              </mc:Choice>
              <mc:Fallback>
                <p:oleObj name="Bitmap Image" r:id="rId7" imgW="1470600" imgH="929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0329" y="3886759"/>
                        <a:ext cx="147002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오른쪽 화살표 21"/>
          <p:cNvSpPr/>
          <p:nvPr/>
        </p:nvSpPr>
        <p:spPr>
          <a:xfrm>
            <a:off x="1769204" y="4295866"/>
            <a:ext cx="607086" cy="112059"/>
          </a:xfrm>
          <a:prstGeom prst="rightArrow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02580" y="1379642"/>
            <a:ext cx="3543607" cy="333022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4379" y="4865923"/>
            <a:ext cx="3685595" cy="196173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95421" y="5199035"/>
            <a:ext cx="1386960" cy="1295512"/>
          </a:xfrm>
          <a:prstGeom prst="rect">
            <a:avLst/>
          </a:prstGeom>
        </p:spPr>
      </p:pic>
      <p:cxnSp>
        <p:nvCxnSpPr>
          <p:cNvPr id="14" name="직선 화살표 연결선 13"/>
          <p:cNvCxnSpPr>
            <a:endCxn id="12" idx="1"/>
          </p:cNvCxnSpPr>
          <p:nvPr/>
        </p:nvCxnSpPr>
        <p:spPr>
          <a:xfrm flipV="1">
            <a:off x="1215957" y="5846791"/>
            <a:ext cx="3179464" cy="797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09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8"/>
          <p:cNvGrpSpPr/>
          <p:nvPr/>
        </p:nvGrpSpPr>
        <p:grpSpPr>
          <a:xfrm>
            <a:off x="-825" y="0"/>
            <a:ext cx="12191621" cy="796572"/>
            <a:chOff x="0" y="0"/>
            <a:chExt cx="12196500" cy="1209676"/>
          </a:xfrm>
        </p:grpSpPr>
        <p:sp>
          <p:nvSpPr>
            <p:cNvPr id="381" name="Google Shape;381;p28"/>
            <p:cNvSpPr/>
            <p:nvPr/>
          </p:nvSpPr>
          <p:spPr>
            <a:xfrm>
              <a:off x="0" y="0"/>
              <a:ext cx="12196500" cy="1209600"/>
            </a:xfrm>
            <a:prstGeom prst="rect">
              <a:avLst/>
            </a:pr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3200400" marR="0" lvl="7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8851037" y="1"/>
              <a:ext cx="3340963" cy="1209675"/>
            </a:xfrm>
            <a:custGeom>
              <a:avLst/>
              <a:gdLst/>
              <a:ahLst/>
              <a:cxnLst/>
              <a:rect l="l" t="t" r="r" b="b"/>
              <a:pathLst>
                <a:path w="3340963" h="1209675" extrusionOk="0">
                  <a:moveTo>
                    <a:pt x="0" y="0"/>
                  </a:moveTo>
                  <a:lnTo>
                    <a:pt x="638660" y="0"/>
                  </a:lnTo>
                  <a:lnTo>
                    <a:pt x="1145219" y="0"/>
                  </a:lnTo>
                  <a:lnTo>
                    <a:pt x="3340963" y="0"/>
                  </a:lnTo>
                  <a:lnTo>
                    <a:pt x="163318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323F4F"/>
            </a:solidFill>
            <a:ln>
              <a:noFill/>
            </a:ln>
            <a:effectLst>
              <a:outerShdw blurRad="190500" dist="127000" dir="10800000" sx="87000" sy="87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83" name="Google Shape;383;p28"/>
          <p:cNvGrpSpPr/>
          <p:nvPr/>
        </p:nvGrpSpPr>
        <p:grpSpPr>
          <a:xfrm>
            <a:off x="-825" y="-5125"/>
            <a:ext cx="1129421" cy="796571"/>
            <a:chOff x="-825" y="-5125"/>
            <a:chExt cx="1129421" cy="907256"/>
          </a:xfrm>
        </p:grpSpPr>
        <p:sp>
          <p:nvSpPr>
            <p:cNvPr id="384" name="Google Shape;384;p28"/>
            <p:cNvSpPr/>
            <p:nvPr/>
          </p:nvSpPr>
          <p:spPr>
            <a:xfrm>
              <a:off x="352075" y="-5125"/>
              <a:ext cx="732469" cy="907256"/>
            </a:xfrm>
            <a:custGeom>
              <a:avLst/>
              <a:gdLst/>
              <a:ahLst/>
              <a:cxnLst/>
              <a:rect l="l" t="t" r="r" b="b"/>
              <a:pathLst>
                <a:path w="2663524" h="1209675" extrusionOk="0">
                  <a:moveTo>
                    <a:pt x="0" y="0"/>
                  </a:moveTo>
                  <a:lnTo>
                    <a:pt x="313648" y="0"/>
                  </a:lnTo>
                  <a:lnTo>
                    <a:pt x="2663524" y="0"/>
                  </a:lnTo>
                  <a:lnTo>
                    <a:pt x="955741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1" u="sng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-825" y="-5125"/>
              <a:ext cx="1085386" cy="907256"/>
            </a:xfrm>
            <a:custGeom>
              <a:avLst/>
              <a:gdLst/>
              <a:ahLst/>
              <a:cxnLst/>
              <a:rect l="l" t="t" r="r" b="b"/>
              <a:pathLst>
                <a:path w="2663524" h="1209675" extrusionOk="0">
                  <a:moveTo>
                    <a:pt x="0" y="0"/>
                  </a:moveTo>
                  <a:lnTo>
                    <a:pt x="313648" y="0"/>
                  </a:lnTo>
                  <a:lnTo>
                    <a:pt x="2663524" y="0"/>
                  </a:lnTo>
                  <a:lnTo>
                    <a:pt x="955741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1" u="sng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602550" y="-5125"/>
              <a:ext cx="526046" cy="907256"/>
            </a:xfrm>
            <a:custGeom>
              <a:avLst/>
              <a:gdLst/>
              <a:ahLst/>
              <a:cxnLst/>
              <a:rect l="l" t="t" r="r" b="b"/>
              <a:pathLst>
                <a:path w="2663524" h="1209675" extrusionOk="0">
                  <a:moveTo>
                    <a:pt x="0" y="0"/>
                  </a:moveTo>
                  <a:lnTo>
                    <a:pt x="313648" y="0"/>
                  </a:lnTo>
                  <a:lnTo>
                    <a:pt x="2663524" y="0"/>
                  </a:lnTo>
                  <a:lnTo>
                    <a:pt x="955741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1" u="sng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7" name="Google Shape;387;p28"/>
          <p:cNvSpPr txBox="1"/>
          <p:nvPr/>
        </p:nvSpPr>
        <p:spPr>
          <a:xfrm>
            <a:off x="178499" y="12650"/>
            <a:ext cx="7438257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-US" sz="45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n-US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</a:t>
            </a:r>
            <a:r>
              <a:rPr lang="ko-KR" altLang="en-US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구현 </a:t>
            </a:r>
            <a:r>
              <a:rPr lang="en-US" altLang="ko-KR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–</a:t>
            </a:r>
            <a:r>
              <a:rPr lang="ko-KR" altLang="en-US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최종</a:t>
            </a:r>
            <a:r>
              <a:rPr lang="en-US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40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4379" y="1012363"/>
            <a:ext cx="5626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- 1:1, 1:N</a:t>
            </a:r>
            <a:r>
              <a:rPr lang="ko-KR" altLang="en-US" dirty="0" smtClean="0"/>
              <a:t>채팅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파일전송구현 및 멀티스레드를  이용한 자동 로그기록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657" y="1320140"/>
            <a:ext cx="9060656" cy="54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6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36"/>
          <p:cNvGrpSpPr/>
          <p:nvPr/>
        </p:nvGrpSpPr>
        <p:grpSpPr>
          <a:xfrm>
            <a:off x="-825" y="0"/>
            <a:ext cx="12191621" cy="796572"/>
            <a:chOff x="0" y="0"/>
            <a:chExt cx="12196500" cy="1209676"/>
          </a:xfrm>
        </p:grpSpPr>
        <p:sp>
          <p:nvSpPr>
            <p:cNvPr id="521" name="Google Shape;521;p36"/>
            <p:cNvSpPr/>
            <p:nvPr/>
          </p:nvSpPr>
          <p:spPr>
            <a:xfrm>
              <a:off x="0" y="0"/>
              <a:ext cx="12196500" cy="1209600"/>
            </a:xfrm>
            <a:prstGeom prst="rect">
              <a:avLst/>
            </a:pr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3200400" marR="0" lvl="7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8851037" y="1"/>
              <a:ext cx="3340963" cy="1209675"/>
            </a:xfrm>
            <a:custGeom>
              <a:avLst/>
              <a:gdLst/>
              <a:ahLst/>
              <a:cxnLst/>
              <a:rect l="l" t="t" r="r" b="b"/>
              <a:pathLst>
                <a:path w="3340963" h="1209675" extrusionOk="0">
                  <a:moveTo>
                    <a:pt x="0" y="0"/>
                  </a:moveTo>
                  <a:lnTo>
                    <a:pt x="638660" y="0"/>
                  </a:lnTo>
                  <a:lnTo>
                    <a:pt x="1145219" y="0"/>
                  </a:lnTo>
                  <a:lnTo>
                    <a:pt x="3340963" y="0"/>
                  </a:lnTo>
                  <a:lnTo>
                    <a:pt x="163318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323F4F"/>
            </a:solidFill>
            <a:ln>
              <a:noFill/>
            </a:ln>
            <a:effectLst>
              <a:outerShdw blurRad="190500" dist="127000" dir="10800000" sx="87000" sy="87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23" name="Google Shape;523;p36"/>
          <p:cNvGrpSpPr/>
          <p:nvPr/>
        </p:nvGrpSpPr>
        <p:grpSpPr>
          <a:xfrm>
            <a:off x="-825" y="-5125"/>
            <a:ext cx="1129421" cy="796571"/>
            <a:chOff x="-825" y="-5125"/>
            <a:chExt cx="1129421" cy="907256"/>
          </a:xfrm>
        </p:grpSpPr>
        <p:sp>
          <p:nvSpPr>
            <p:cNvPr id="524" name="Google Shape;524;p36"/>
            <p:cNvSpPr/>
            <p:nvPr/>
          </p:nvSpPr>
          <p:spPr>
            <a:xfrm>
              <a:off x="352075" y="-5125"/>
              <a:ext cx="732469" cy="907256"/>
            </a:xfrm>
            <a:custGeom>
              <a:avLst/>
              <a:gdLst/>
              <a:ahLst/>
              <a:cxnLst/>
              <a:rect l="l" t="t" r="r" b="b"/>
              <a:pathLst>
                <a:path w="2663524" h="1209675" extrusionOk="0">
                  <a:moveTo>
                    <a:pt x="0" y="0"/>
                  </a:moveTo>
                  <a:lnTo>
                    <a:pt x="313648" y="0"/>
                  </a:lnTo>
                  <a:lnTo>
                    <a:pt x="2663524" y="0"/>
                  </a:lnTo>
                  <a:lnTo>
                    <a:pt x="955741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1" u="sng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-825" y="-5125"/>
              <a:ext cx="1085386" cy="907256"/>
            </a:xfrm>
            <a:custGeom>
              <a:avLst/>
              <a:gdLst/>
              <a:ahLst/>
              <a:cxnLst/>
              <a:rect l="l" t="t" r="r" b="b"/>
              <a:pathLst>
                <a:path w="2663524" h="1209675" extrusionOk="0">
                  <a:moveTo>
                    <a:pt x="0" y="0"/>
                  </a:moveTo>
                  <a:lnTo>
                    <a:pt x="313648" y="0"/>
                  </a:lnTo>
                  <a:lnTo>
                    <a:pt x="2663524" y="0"/>
                  </a:lnTo>
                  <a:lnTo>
                    <a:pt x="955741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1" u="sng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602550" y="-5125"/>
              <a:ext cx="526046" cy="907256"/>
            </a:xfrm>
            <a:custGeom>
              <a:avLst/>
              <a:gdLst/>
              <a:ahLst/>
              <a:cxnLst/>
              <a:rect l="l" t="t" r="r" b="b"/>
              <a:pathLst>
                <a:path w="2663524" h="1209675" extrusionOk="0">
                  <a:moveTo>
                    <a:pt x="0" y="0"/>
                  </a:moveTo>
                  <a:lnTo>
                    <a:pt x="313648" y="0"/>
                  </a:lnTo>
                  <a:lnTo>
                    <a:pt x="2663524" y="0"/>
                  </a:lnTo>
                  <a:lnTo>
                    <a:pt x="955741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1" u="sng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27" name="Google Shape;527;p36"/>
          <p:cNvSpPr txBox="1"/>
          <p:nvPr/>
        </p:nvSpPr>
        <p:spPr>
          <a:xfrm>
            <a:off x="178500" y="12650"/>
            <a:ext cx="60615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4.</a:t>
            </a:r>
            <a:r>
              <a:rPr lang="en-US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</a:t>
            </a:r>
            <a:r>
              <a:rPr lang="ko-KR" altLang="en-US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보완점 및 </a:t>
            </a:r>
            <a:r>
              <a:rPr lang="ko-KR" altLang="en-US" sz="4000" b="1" dirty="0" err="1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개발후기</a:t>
            </a:r>
            <a:endParaRPr sz="40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8" name="Google Shape;528;p36"/>
          <p:cNvSpPr txBox="1"/>
          <p:nvPr/>
        </p:nvSpPr>
        <p:spPr>
          <a:xfrm>
            <a:off x="254700" y="883724"/>
            <a:ext cx="11756700" cy="399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※ </a:t>
            </a:r>
            <a:r>
              <a:rPr lang="ko-KR" altLang="en-US" sz="35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보완점</a:t>
            </a:r>
            <a:endParaRPr lang="en-US" altLang="ko-KR" sz="3500" b="1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altLang="ko-KR" dirty="0" smtClean="0">
              <a:solidFill>
                <a:schemeClr val="dk2"/>
              </a:solidFill>
              <a:highlight>
                <a:srgbClr val="FFFFFF"/>
              </a:highlight>
              <a:latin typeface="Bahnschrift Light" panose="020B0502040204020203" pitchFamily="34" charset="0"/>
              <a:ea typeface="Lato"/>
              <a:cs typeface="Lato"/>
              <a:sym typeface="Lat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1. </a:t>
            </a:r>
            <a:r>
              <a:rPr lang="ko-KR" altLang="en-US" dirty="0" err="1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전체공지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 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버튼과  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UI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까지 </a:t>
            </a:r>
            <a:r>
              <a:rPr lang="ko-KR" altLang="en-US" dirty="0" err="1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만들엇지만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  다른 예외처리 및  클라이언트 </a:t>
            </a:r>
            <a:r>
              <a:rPr lang="ko-KR" altLang="en-US" dirty="0" err="1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다중접속시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 생기는 에러때문에 진행이 늦어져  </a:t>
            </a:r>
            <a:r>
              <a:rPr lang="ko-KR" altLang="en-US" dirty="0" err="1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진행중에있다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altLang="ko-KR" dirty="0" smtClean="0">
              <a:solidFill>
                <a:schemeClr val="dk2"/>
              </a:solidFill>
              <a:highlight>
                <a:srgbClr val="FFFFFF"/>
              </a:highlight>
              <a:latin typeface="Bahnschrift Light" panose="020B0502040204020203" pitchFamily="34" charset="0"/>
              <a:ea typeface="Lato"/>
              <a:cs typeface="Lato"/>
              <a:sym typeface="Lat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2. </a:t>
            </a:r>
            <a:r>
              <a:rPr lang="ko-KR" altLang="en-US" dirty="0" err="1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조금더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 프로젝트기간이 길었다면 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UI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에 아이콘이나 이미지를 추가하여 클라이언트 및 서버 그리고 고객관리프로그램에</a:t>
            </a:r>
            <a:endParaRPr lang="en-US" altLang="ko-KR" dirty="0" smtClean="0">
              <a:solidFill>
                <a:schemeClr val="dk2"/>
              </a:solidFill>
              <a:highlight>
                <a:srgbClr val="FFFFFF"/>
              </a:highlight>
              <a:latin typeface="Bahnschrift Light" panose="020B0502040204020203" pitchFamily="34" charset="0"/>
              <a:ea typeface="Lato"/>
              <a:cs typeface="Lato"/>
              <a:sym typeface="Lat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 </a:t>
            </a:r>
            <a:r>
              <a:rPr 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   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좀더 </a:t>
            </a:r>
            <a:r>
              <a:rPr lang="ko-KR" altLang="en-US" dirty="0" err="1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꾸밀수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 </a:t>
            </a:r>
            <a:r>
              <a:rPr lang="ko-KR" altLang="en-US" dirty="0" err="1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있을것같다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altLang="ko-KR" dirty="0" smtClean="0">
              <a:solidFill>
                <a:schemeClr val="dk2"/>
              </a:solidFill>
              <a:highlight>
                <a:srgbClr val="FFFFFF"/>
              </a:highlight>
              <a:latin typeface="Bahnschrift Light" panose="020B0502040204020203" pitchFamily="34" charset="0"/>
              <a:ea typeface="Lato"/>
              <a:cs typeface="Lato"/>
              <a:sym typeface="Lat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3. 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파일을 고객이  전송하여 서버까지 </a:t>
            </a:r>
            <a:r>
              <a:rPr lang="ko-KR" altLang="en-US" dirty="0" err="1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받는것은되나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 고객과 </a:t>
            </a:r>
            <a:r>
              <a:rPr lang="ko-KR" altLang="en-US" dirty="0" err="1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고객사이의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 파일을 </a:t>
            </a:r>
            <a:r>
              <a:rPr lang="ko-KR" altLang="en-US" dirty="0" err="1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주고받을순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 없어 파일관련해서 고객이 </a:t>
            </a:r>
            <a:r>
              <a:rPr lang="ko-KR" altLang="en-US" dirty="0" err="1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다시받을수</a:t>
            </a:r>
            <a:endParaRPr lang="en-US" altLang="ko-KR" dirty="0" smtClean="0">
              <a:solidFill>
                <a:schemeClr val="dk2"/>
              </a:solidFill>
              <a:highlight>
                <a:srgbClr val="FFFFFF"/>
              </a:highlight>
              <a:latin typeface="Bahnschrift Light" panose="020B0502040204020203" pitchFamily="34" charset="0"/>
              <a:ea typeface="Lato"/>
              <a:cs typeface="Lato"/>
              <a:sym typeface="Lat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    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있도록 보완이 필요하다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altLang="ko-KR" dirty="0" smtClean="0">
              <a:solidFill>
                <a:schemeClr val="dk2"/>
              </a:solidFill>
              <a:highlight>
                <a:srgbClr val="FFFFFF"/>
              </a:highlight>
              <a:latin typeface="Bahnschrift Light" panose="020B0502040204020203" pitchFamily="34" charset="0"/>
              <a:ea typeface="Lato"/>
              <a:cs typeface="Lato"/>
              <a:sym typeface="Lat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4. </a:t>
            </a:r>
            <a:r>
              <a:rPr lang="ko-KR" altLang="en-US" dirty="0" err="1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파일소켓이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 </a:t>
            </a:r>
            <a:r>
              <a:rPr lang="ko-KR" altLang="en-US" dirty="0" err="1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생성될때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 일반적으로 클라이언트소켓의 포트가 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+1</a:t>
            </a:r>
            <a:r>
              <a:rPr lang="ko-KR" altLang="en-US" dirty="0" err="1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이되나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 집에서확인하면 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+2</a:t>
            </a:r>
            <a:r>
              <a:rPr lang="ko-KR" altLang="en-US" dirty="0" err="1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가되고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 그렇지 </a:t>
            </a:r>
            <a:r>
              <a:rPr lang="ko-KR" altLang="en-US" dirty="0" err="1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않을경우도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 생겨 최종그림과같이</a:t>
            </a:r>
            <a:endParaRPr lang="en-US" altLang="ko-KR" dirty="0" smtClean="0">
              <a:solidFill>
                <a:schemeClr val="dk2"/>
              </a:solidFill>
              <a:highlight>
                <a:srgbClr val="FFFFFF"/>
              </a:highlight>
              <a:latin typeface="Bahnschrift Light" panose="020B0502040204020203" pitchFamily="34" charset="0"/>
              <a:ea typeface="Lato"/>
              <a:cs typeface="Lato"/>
              <a:sym typeface="Lat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 </a:t>
            </a:r>
            <a:r>
              <a:rPr 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   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파일을 </a:t>
            </a:r>
            <a:r>
              <a:rPr lang="ko-KR" altLang="en-US" dirty="0" err="1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보낼때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 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ID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와 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Name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의 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Hash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를 </a:t>
            </a:r>
            <a:r>
              <a:rPr lang="ko-KR" altLang="en-US" dirty="0" err="1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읽어오지못하여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 </a:t>
            </a:r>
            <a:r>
              <a:rPr lang="ko-KR" altLang="en-US" dirty="0" err="1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문제가발생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(</a:t>
            </a:r>
            <a:r>
              <a:rPr lang="ko-KR" altLang="en-US" dirty="0" err="1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큰문제는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 아니나 후에 </a:t>
            </a:r>
            <a:r>
              <a:rPr lang="ko-KR" altLang="en-US" dirty="0" err="1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파일전송에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 </a:t>
            </a:r>
            <a:r>
              <a:rPr lang="ko-KR" altLang="en-US" dirty="0" err="1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문제가될수도있다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.)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altLang="ko-KR" dirty="0" smtClean="0">
              <a:solidFill>
                <a:schemeClr val="dk2"/>
              </a:solidFill>
              <a:highlight>
                <a:srgbClr val="FFFFFF"/>
              </a:highlight>
              <a:latin typeface="Bahnschrift Light" panose="020B0502040204020203" pitchFamily="34" charset="0"/>
              <a:ea typeface="Lato"/>
              <a:cs typeface="Lato"/>
              <a:sym typeface="Lat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5. 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채팅서버에서 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1:1</a:t>
            </a:r>
            <a:r>
              <a:rPr lang="ko-KR" altLang="en-US" dirty="0" err="1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채팅시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 관리자기준으로는 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1:1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채팅이 잘되었으나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, 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고객기준으로 채팅프로토콜이 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1:N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기준에서 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1:1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로 서버와 통신하도록</a:t>
            </a:r>
            <a:endParaRPr lang="en-US" altLang="ko-KR" dirty="0" smtClean="0">
              <a:solidFill>
                <a:schemeClr val="dk2"/>
              </a:solidFill>
              <a:highlight>
                <a:srgbClr val="FFFFFF"/>
              </a:highlight>
              <a:latin typeface="Bahnschrift Light" panose="020B0502040204020203" pitchFamily="34" charset="0"/>
              <a:ea typeface="Lato"/>
              <a:cs typeface="Lato"/>
              <a:sym typeface="Lat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 </a:t>
            </a:r>
            <a:r>
              <a:rPr 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   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하여 실제 메신저에 </a:t>
            </a:r>
            <a:r>
              <a:rPr lang="ko-KR" altLang="en-US" dirty="0" err="1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귓속말시</a:t>
            </a:r>
            <a:r>
              <a:rPr lang="ko-KR" altLang="en-US" dirty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 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클라이언트에 귓속말만 할 수 있는 옵션이나 따로 고객용메시지를 하나 </a:t>
            </a:r>
            <a:r>
              <a:rPr lang="ko-KR" altLang="en-US" dirty="0" err="1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더만들어서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 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1:1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이 완전히 되도록</a:t>
            </a:r>
            <a:endParaRPr lang="en-US" altLang="ko-KR" dirty="0" smtClean="0">
              <a:solidFill>
                <a:schemeClr val="dk2"/>
              </a:solidFill>
              <a:highlight>
                <a:srgbClr val="FFFFFF"/>
              </a:highlight>
              <a:latin typeface="Bahnschrift Light" panose="020B0502040204020203" pitchFamily="34" charset="0"/>
              <a:ea typeface="Lato"/>
              <a:cs typeface="Lato"/>
              <a:sym typeface="Lat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 </a:t>
            </a:r>
            <a:r>
              <a:rPr 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   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보완이 필요하다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Bahnschrift Light" panose="020B0502040204020203" pitchFamily="34" charset="0"/>
                <a:ea typeface="Lato"/>
                <a:cs typeface="Lato"/>
                <a:sym typeface="Lato"/>
              </a:rPr>
              <a:t>.</a:t>
            </a:r>
            <a:endParaRPr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36"/>
          <p:cNvGrpSpPr/>
          <p:nvPr/>
        </p:nvGrpSpPr>
        <p:grpSpPr>
          <a:xfrm>
            <a:off x="-825" y="0"/>
            <a:ext cx="12191621" cy="796572"/>
            <a:chOff x="0" y="0"/>
            <a:chExt cx="12196500" cy="1209676"/>
          </a:xfrm>
        </p:grpSpPr>
        <p:sp>
          <p:nvSpPr>
            <p:cNvPr id="521" name="Google Shape;521;p36"/>
            <p:cNvSpPr/>
            <p:nvPr/>
          </p:nvSpPr>
          <p:spPr>
            <a:xfrm>
              <a:off x="0" y="0"/>
              <a:ext cx="12196500" cy="1209600"/>
            </a:xfrm>
            <a:prstGeom prst="rect">
              <a:avLst/>
            </a:pr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3200400" marR="0" lvl="7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8851037" y="1"/>
              <a:ext cx="3340963" cy="1209675"/>
            </a:xfrm>
            <a:custGeom>
              <a:avLst/>
              <a:gdLst/>
              <a:ahLst/>
              <a:cxnLst/>
              <a:rect l="l" t="t" r="r" b="b"/>
              <a:pathLst>
                <a:path w="3340963" h="1209675" extrusionOk="0">
                  <a:moveTo>
                    <a:pt x="0" y="0"/>
                  </a:moveTo>
                  <a:lnTo>
                    <a:pt x="638660" y="0"/>
                  </a:lnTo>
                  <a:lnTo>
                    <a:pt x="1145219" y="0"/>
                  </a:lnTo>
                  <a:lnTo>
                    <a:pt x="3340963" y="0"/>
                  </a:lnTo>
                  <a:lnTo>
                    <a:pt x="163318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323F4F"/>
            </a:solidFill>
            <a:ln>
              <a:noFill/>
            </a:ln>
            <a:effectLst>
              <a:outerShdw blurRad="190500" dist="127000" dir="10800000" sx="87000" sy="87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23" name="Google Shape;523;p36"/>
          <p:cNvGrpSpPr/>
          <p:nvPr/>
        </p:nvGrpSpPr>
        <p:grpSpPr>
          <a:xfrm>
            <a:off x="-825" y="-5125"/>
            <a:ext cx="1129421" cy="796571"/>
            <a:chOff x="-825" y="-5125"/>
            <a:chExt cx="1129421" cy="907256"/>
          </a:xfrm>
        </p:grpSpPr>
        <p:sp>
          <p:nvSpPr>
            <p:cNvPr id="524" name="Google Shape;524;p36"/>
            <p:cNvSpPr/>
            <p:nvPr/>
          </p:nvSpPr>
          <p:spPr>
            <a:xfrm>
              <a:off x="352075" y="-5125"/>
              <a:ext cx="732469" cy="907256"/>
            </a:xfrm>
            <a:custGeom>
              <a:avLst/>
              <a:gdLst/>
              <a:ahLst/>
              <a:cxnLst/>
              <a:rect l="l" t="t" r="r" b="b"/>
              <a:pathLst>
                <a:path w="2663524" h="1209675" extrusionOk="0">
                  <a:moveTo>
                    <a:pt x="0" y="0"/>
                  </a:moveTo>
                  <a:lnTo>
                    <a:pt x="313648" y="0"/>
                  </a:lnTo>
                  <a:lnTo>
                    <a:pt x="2663524" y="0"/>
                  </a:lnTo>
                  <a:lnTo>
                    <a:pt x="955741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1" u="sng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-825" y="-5125"/>
              <a:ext cx="1085386" cy="907256"/>
            </a:xfrm>
            <a:custGeom>
              <a:avLst/>
              <a:gdLst/>
              <a:ahLst/>
              <a:cxnLst/>
              <a:rect l="l" t="t" r="r" b="b"/>
              <a:pathLst>
                <a:path w="2663524" h="1209675" extrusionOk="0">
                  <a:moveTo>
                    <a:pt x="0" y="0"/>
                  </a:moveTo>
                  <a:lnTo>
                    <a:pt x="313648" y="0"/>
                  </a:lnTo>
                  <a:lnTo>
                    <a:pt x="2663524" y="0"/>
                  </a:lnTo>
                  <a:lnTo>
                    <a:pt x="955741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1" u="sng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602550" y="-5125"/>
              <a:ext cx="526046" cy="907256"/>
            </a:xfrm>
            <a:custGeom>
              <a:avLst/>
              <a:gdLst/>
              <a:ahLst/>
              <a:cxnLst/>
              <a:rect l="l" t="t" r="r" b="b"/>
              <a:pathLst>
                <a:path w="2663524" h="1209675" extrusionOk="0">
                  <a:moveTo>
                    <a:pt x="0" y="0"/>
                  </a:moveTo>
                  <a:lnTo>
                    <a:pt x="313648" y="0"/>
                  </a:lnTo>
                  <a:lnTo>
                    <a:pt x="2663524" y="0"/>
                  </a:lnTo>
                  <a:lnTo>
                    <a:pt x="955741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1" u="sng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27" name="Google Shape;527;p36"/>
          <p:cNvSpPr txBox="1"/>
          <p:nvPr/>
        </p:nvSpPr>
        <p:spPr>
          <a:xfrm>
            <a:off x="178500" y="12650"/>
            <a:ext cx="60615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4.</a:t>
            </a:r>
            <a:r>
              <a:rPr lang="en-US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</a:t>
            </a:r>
            <a:r>
              <a:rPr lang="ko-KR" altLang="en-US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보완점 및 </a:t>
            </a:r>
            <a:r>
              <a:rPr lang="ko-KR" altLang="en-US" sz="4000" b="1" dirty="0" err="1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개발후기</a:t>
            </a:r>
            <a:endParaRPr sz="40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8" name="Google Shape;528;p36"/>
          <p:cNvSpPr txBox="1"/>
          <p:nvPr/>
        </p:nvSpPr>
        <p:spPr>
          <a:xfrm>
            <a:off x="254700" y="883724"/>
            <a:ext cx="11756700" cy="450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※ </a:t>
            </a:r>
            <a:r>
              <a:rPr lang="ko-KR" altLang="en-US" sz="3500" b="1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개발후기</a:t>
            </a:r>
            <a:endParaRPr lang="en-US" altLang="ko-KR" sz="3500" b="1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altLang="ko-KR" dirty="0" smtClean="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 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저번 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차프로젝트로 고객관리프로그램을  만들어본 경험으로 고객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제품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주문관리부분으론</a:t>
            </a:r>
            <a:endParaRPr lang="en-US" altLang="ko-KR" dirty="0" smtClean="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큰 예외처리없이 </a:t>
            </a:r>
            <a:r>
              <a:rPr lang="ko-KR" altLang="en-US" dirty="0" err="1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잘동작이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되었나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채팅부분에선 불안정한 부분이 많아 </a:t>
            </a:r>
            <a:r>
              <a:rPr lang="ko-KR" altLang="en-US" dirty="0" err="1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손볼곳이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많았습니다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altLang="ko-KR" dirty="0" smtClean="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2. 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차프로젝트에 이어 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Visual Studio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에서 </a:t>
            </a:r>
            <a:r>
              <a:rPr lang="en-US" altLang="ko-KR" dirty="0" err="1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Qt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라는 </a:t>
            </a:r>
            <a:r>
              <a:rPr lang="ko-KR" altLang="en-US" dirty="0" err="1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개발환경만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dirty="0" err="1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바뀌엇을뿐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C++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기반으로 만들어서 </a:t>
            </a:r>
            <a:r>
              <a:rPr lang="ko-KR" altLang="en-US" dirty="0" err="1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처음접할때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그리 어렵지않았고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ko-KR" altLang="en-US" dirty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ko-KR" dirty="0" err="1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Siganl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/Slot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이라는 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connect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를 통하여 </a:t>
            </a:r>
            <a:r>
              <a:rPr lang="ko-KR" altLang="en-US" dirty="0" err="1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상속간의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연결 혹은 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emit/public or private slots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를 통하여 </a:t>
            </a:r>
            <a:r>
              <a:rPr lang="ko-KR" altLang="en-US" dirty="0" err="1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관련없는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dirty="0" err="1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다른클래스간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객체 혹은</a:t>
            </a:r>
            <a:endParaRPr lang="en-US" altLang="ko-KR" dirty="0" smtClean="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필요한 인자들을 </a:t>
            </a:r>
            <a:r>
              <a:rPr lang="ko-KR" altLang="en-US" dirty="0" err="1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주고받을수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있어서 좋은 경험이었습니다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3. TCP/IP </a:t>
            </a:r>
            <a:r>
              <a:rPr lang="ko-KR" altLang="en-US" dirty="0" err="1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를이용한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통신은 데이터만 주고받아봤지만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직접 프로토콜을 설계하고 소켓을 생성하여 채팅 및 파일을 주고받으며 거기서</a:t>
            </a:r>
            <a:endParaRPr lang="en-US" altLang="ko-KR" dirty="0" smtClean="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어떠한 방식으로 </a:t>
            </a:r>
            <a:r>
              <a:rPr lang="ko-KR" altLang="en-US" dirty="0" err="1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동작이되는지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소스를 읽어보며 직접 </a:t>
            </a:r>
            <a:r>
              <a:rPr lang="ko-KR" altLang="en-US" dirty="0" err="1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코드를짜며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통신을 </a:t>
            </a:r>
            <a:r>
              <a:rPr lang="ko-KR" altLang="en-US" dirty="0" err="1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해볼수있다는것에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dirty="0" err="1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정말좋은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경험이었다고 생각합니다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4. 1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차프로젝트가 </a:t>
            </a:r>
            <a:r>
              <a:rPr 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STL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의 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Vector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나 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List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를 통하여 데이터를 관리했다면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이번엔 </a:t>
            </a:r>
            <a:r>
              <a:rPr lang="en-US" altLang="ko-KR" dirty="0" err="1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Qt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에서 제공하는 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Hash, List 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같은 제공되는 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STL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을 사용하여 데이터를</a:t>
            </a:r>
            <a:endParaRPr lang="en-US" altLang="ko-KR" dirty="0" smtClean="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ko-KR" altLang="en-US" dirty="0" err="1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주고받을때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단순히 함수나 배열을 </a:t>
            </a:r>
            <a:r>
              <a:rPr lang="ko-KR" altLang="en-US" dirty="0" err="1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사용하는게아닌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ko-KR" altLang="en-US" dirty="0" err="1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좀더나은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방법으로 데이터를 관리하며 </a:t>
            </a:r>
            <a:r>
              <a:rPr lang="ko-KR" altLang="en-US" dirty="0" err="1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주고받을수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dirty="0" err="1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있던경험이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dirty="0" err="1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좋은경험이었다고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생각합니다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5. 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아직 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DB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를 </a:t>
            </a:r>
            <a:r>
              <a:rPr lang="ko-KR" altLang="en-US" dirty="0" err="1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배우고있는중이라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적용하지못하여 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ko-KR" altLang="en-US" dirty="0" err="1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차때와같이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CSV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파일로 저장하며 고객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제품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주문을 관리하였지만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차프로젝트엔 현재 프로젝트에   </a:t>
            </a:r>
            <a:endParaRPr lang="en-US" altLang="ko-KR" dirty="0" smtClean="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DB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를 추가하여 좀더 실제에서 사용되는 메커니즘으로 </a:t>
            </a:r>
            <a:r>
              <a:rPr lang="ko-KR" altLang="en-US" dirty="0" err="1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구현해보는것을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dirty="0" err="1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해볼수있어</a:t>
            </a:r>
            <a:r>
              <a:rPr lang="ko-KR" altLang="en-US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기대가 됩니다</a:t>
            </a:r>
            <a:r>
              <a:rPr lang="en-US" altLang="ko-KR" dirty="0" smtClean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</a:t>
            </a:r>
            <a:endParaRPr dirty="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25979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4"/>
          <p:cNvGrpSpPr/>
          <p:nvPr/>
        </p:nvGrpSpPr>
        <p:grpSpPr>
          <a:xfrm>
            <a:off x="-29886" y="0"/>
            <a:ext cx="4258871" cy="6858315"/>
            <a:chOff x="0" y="0"/>
            <a:chExt cx="12199572" cy="1256700"/>
          </a:xfrm>
        </p:grpSpPr>
        <p:sp>
          <p:nvSpPr>
            <p:cNvPr id="94" name="Google Shape;94;p14"/>
            <p:cNvSpPr/>
            <p:nvPr/>
          </p:nvSpPr>
          <p:spPr>
            <a:xfrm>
              <a:off x="0" y="0"/>
              <a:ext cx="12196500" cy="1256700"/>
            </a:xfrm>
            <a:prstGeom prst="rect">
              <a:avLst/>
            </a:pr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3200400" marR="0" lvl="7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 rot="-5400000">
              <a:off x="5949443" y="-4993487"/>
              <a:ext cx="300687" cy="12199572"/>
            </a:xfrm>
            <a:custGeom>
              <a:avLst/>
              <a:gdLst/>
              <a:ahLst/>
              <a:cxnLst/>
              <a:rect l="l" t="t" r="r" b="b"/>
              <a:pathLst>
                <a:path w="3340963" h="1209675" extrusionOk="0">
                  <a:moveTo>
                    <a:pt x="0" y="0"/>
                  </a:moveTo>
                  <a:lnTo>
                    <a:pt x="638660" y="0"/>
                  </a:lnTo>
                  <a:lnTo>
                    <a:pt x="1145219" y="0"/>
                  </a:lnTo>
                  <a:lnTo>
                    <a:pt x="3340963" y="0"/>
                  </a:lnTo>
                  <a:lnTo>
                    <a:pt x="163318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323F4F"/>
            </a:solidFill>
            <a:ln>
              <a:noFill/>
            </a:ln>
            <a:effectLst>
              <a:outerShdw blurRad="190500" dist="127000" dir="10800000" sx="87000" sy="87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6" name="Google Shape;96;p14"/>
          <p:cNvSpPr/>
          <p:nvPr/>
        </p:nvSpPr>
        <p:spPr>
          <a:xfrm rot="-5400502">
            <a:off x="1062775" y="3697500"/>
            <a:ext cx="2053500" cy="4267500"/>
          </a:xfrm>
          <a:prstGeom prst="rtTriangl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783127" y="568875"/>
            <a:ext cx="2662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Contents</a:t>
            </a:r>
            <a:endParaRPr sz="45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694275" y="436350"/>
            <a:ext cx="7119900" cy="6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202E41"/>
                </a:solidFill>
                <a:latin typeface="Lato"/>
                <a:ea typeface="Lato"/>
                <a:cs typeface="Lato"/>
                <a:sym typeface="Lato"/>
              </a:rPr>
              <a:t>1.   </a:t>
            </a:r>
            <a:r>
              <a:rPr lang="en-US" sz="3600" b="1" dirty="0" err="1" smtClean="0">
                <a:solidFill>
                  <a:srgbClr val="202E41"/>
                </a:solidFill>
                <a:latin typeface="Lato"/>
                <a:ea typeface="Lato"/>
                <a:cs typeface="Lato"/>
                <a:sym typeface="Lato"/>
              </a:rPr>
              <a:t>개요</a:t>
            </a:r>
            <a:endParaRPr sz="3600" b="1" dirty="0">
              <a:solidFill>
                <a:srgbClr val="202E4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0" b="1" dirty="0" smtClean="0">
              <a:solidFill>
                <a:srgbClr val="202E4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202E4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 smtClean="0">
              <a:solidFill>
                <a:srgbClr val="202E4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 smtClean="0">
              <a:solidFill>
                <a:srgbClr val="202E4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202E41"/>
                </a:solidFill>
                <a:latin typeface="Lato"/>
                <a:ea typeface="Lato"/>
                <a:cs typeface="Lato"/>
                <a:sym typeface="Lato"/>
              </a:rPr>
              <a:t>2.   </a:t>
            </a:r>
            <a:r>
              <a:rPr lang="ko-KR" altLang="en-US" sz="3600" b="1" dirty="0" smtClean="0">
                <a:solidFill>
                  <a:srgbClr val="202E41"/>
                </a:solidFill>
                <a:latin typeface="Lato"/>
                <a:ea typeface="Lato"/>
                <a:cs typeface="Lato"/>
                <a:sym typeface="Lato"/>
              </a:rPr>
              <a:t>작업환경 및 구성</a:t>
            </a:r>
            <a:endParaRPr sz="3600" b="1" dirty="0" smtClean="0">
              <a:solidFill>
                <a:srgbClr val="202E4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0" b="1" dirty="0" smtClean="0">
              <a:solidFill>
                <a:srgbClr val="202E4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202E4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 smtClean="0">
              <a:solidFill>
                <a:srgbClr val="202E4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 smtClean="0">
              <a:solidFill>
                <a:srgbClr val="202E4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202E41"/>
                </a:solidFill>
                <a:latin typeface="Lato"/>
                <a:ea typeface="Lato"/>
                <a:cs typeface="Lato"/>
                <a:sym typeface="Lato"/>
              </a:rPr>
              <a:t>3.   </a:t>
            </a:r>
            <a:r>
              <a:rPr lang="en-US" sz="3600" b="1" dirty="0" err="1" smtClean="0">
                <a:solidFill>
                  <a:srgbClr val="202E41"/>
                </a:solidFill>
                <a:latin typeface="Lato"/>
                <a:ea typeface="Lato"/>
                <a:cs typeface="Lato"/>
                <a:sym typeface="Lato"/>
              </a:rPr>
              <a:t>구현</a:t>
            </a:r>
            <a:endParaRPr sz="3600" b="1" dirty="0" smtClean="0">
              <a:solidFill>
                <a:srgbClr val="202E4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 b="1" dirty="0" smtClean="0">
              <a:solidFill>
                <a:srgbClr val="202E41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E41"/>
              </a:buClr>
              <a:buSzPts val="3600"/>
              <a:buFont typeface="Lato"/>
              <a:buChar char="-"/>
            </a:pPr>
            <a:r>
              <a:rPr lang="ko-KR" altLang="en-US" sz="3600" b="1" dirty="0" smtClean="0">
                <a:solidFill>
                  <a:srgbClr val="202E41"/>
                </a:solidFill>
                <a:latin typeface="Lato"/>
                <a:ea typeface="Lato"/>
                <a:cs typeface="Lato"/>
                <a:sym typeface="Lato"/>
              </a:rPr>
              <a:t>고객</a:t>
            </a:r>
            <a:r>
              <a:rPr lang="en-US" altLang="ko-KR" sz="3600" b="1" dirty="0" smtClean="0">
                <a:solidFill>
                  <a:srgbClr val="202E4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ko-KR" altLang="en-US" sz="3600" b="1" dirty="0" smtClean="0">
                <a:solidFill>
                  <a:srgbClr val="202E41"/>
                </a:solidFill>
                <a:latin typeface="Lato"/>
                <a:ea typeface="Lato"/>
                <a:cs typeface="Lato"/>
                <a:sym typeface="Lato"/>
              </a:rPr>
              <a:t>제품</a:t>
            </a:r>
            <a:r>
              <a:rPr lang="en-US" altLang="ko-KR" sz="3600" b="1" dirty="0" smtClean="0">
                <a:solidFill>
                  <a:srgbClr val="202E4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ko-KR" altLang="en-US" sz="3600" b="1" dirty="0" err="1" smtClean="0">
                <a:solidFill>
                  <a:srgbClr val="202E41"/>
                </a:solidFill>
                <a:latin typeface="Lato"/>
                <a:ea typeface="Lato"/>
                <a:cs typeface="Lato"/>
                <a:sym typeface="Lato"/>
              </a:rPr>
              <a:t>주문관리</a:t>
            </a:r>
            <a:endParaRPr lang="en-US" altLang="ko-KR" sz="3600" b="1" dirty="0" smtClean="0">
              <a:solidFill>
                <a:srgbClr val="202E41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E41"/>
              </a:buClr>
              <a:buSzPts val="3600"/>
              <a:buFont typeface="Lato"/>
              <a:buChar char="-"/>
            </a:pPr>
            <a:r>
              <a:rPr lang="en-US" sz="3600" b="1" dirty="0" smtClean="0">
                <a:solidFill>
                  <a:srgbClr val="202E4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sz="3600" b="1" dirty="0" smtClean="0">
                <a:solidFill>
                  <a:srgbClr val="202E41"/>
                </a:solidFill>
                <a:latin typeface="Lato"/>
                <a:ea typeface="Lato"/>
                <a:cs typeface="Lato"/>
                <a:sym typeface="Lato"/>
              </a:rPr>
              <a:t>채팅 서버 및 클라이언트</a:t>
            </a:r>
            <a:endParaRPr sz="1000" b="1" dirty="0" smtClean="0">
              <a:solidFill>
                <a:srgbClr val="202E4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 smtClean="0">
              <a:solidFill>
                <a:srgbClr val="202E4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 smtClean="0">
              <a:solidFill>
                <a:srgbClr val="202E4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 smtClean="0">
              <a:solidFill>
                <a:srgbClr val="202E4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 smtClean="0">
              <a:solidFill>
                <a:srgbClr val="202E4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202E41"/>
                </a:solidFill>
                <a:latin typeface="Lato"/>
                <a:ea typeface="Lato"/>
                <a:cs typeface="Lato"/>
                <a:sym typeface="Lato"/>
              </a:rPr>
              <a:t>4.   </a:t>
            </a:r>
            <a:r>
              <a:rPr lang="ko-KR" altLang="en-US" sz="3600" b="1" dirty="0" smtClean="0">
                <a:solidFill>
                  <a:srgbClr val="202E41"/>
                </a:solidFill>
                <a:latin typeface="Lato"/>
                <a:ea typeface="Lato"/>
                <a:cs typeface="Lato"/>
                <a:sym typeface="Lato"/>
              </a:rPr>
              <a:t>보완점 및 </a:t>
            </a:r>
            <a:r>
              <a:rPr lang="ko-KR" altLang="en-US" sz="3600" b="1" dirty="0" err="1" smtClean="0">
                <a:solidFill>
                  <a:srgbClr val="202E41"/>
                </a:solidFill>
                <a:latin typeface="Lato"/>
                <a:ea typeface="Lato"/>
                <a:cs typeface="Lato"/>
                <a:sym typeface="Lato"/>
              </a:rPr>
              <a:t>개발후기</a:t>
            </a:r>
            <a:endParaRPr sz="18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9" name="Google Shape;99;p14"/>
          <p:cNvCxnSpPr/>
          <p:nvPr/>
        </p:nvCxnSpPr>
        <p:spPr>
          <a:xfrm>
            <a:off x="711013" y="1339375"/>
            <a:ext cx="27795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4"/>
          <p:cNvCxnSpPr/>
          <p:nvPr/>
        </p:nvCxnSpPr>
        <p:spPr>
          <a:xfrm>
            <a:off x="711013" y="577375"/>
            <a:ext cx="27795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7" name="Google Shape;1107;p68"/>
          <p:cNvGrpSpPr/>
          <p:nvPr/>
        </p:nvGrpSpPr>
        <p:grpSpPr>
          <a:xfrm>
            <a:off x="-29886" y="0"/>
            <a:ext cx="12215432" cy="6858315"/>
            <a:chOff x="0" y="0"/>
            <a:chExt cx="12199572" cy="1256700"/>
          </a:xfrm>
        </p:grpSpPr>
        <p:sp>
          <p:nvSpPr>
            <p:cNvPr id="1108" name="Google Shape;1108;p68"/>
            <p:cNvSpPr/>
            <p:nvPr/>
          </p:nvSpPr>
          <p:spPr>
            <a:xfrm>
              <a:off x="0" y="0"/>
              <a:ext cx="12196500" cy="1256700"/>
            </a:xfrm>
            <a:prstGeom prst="rect">
              <a:avLst/>
            </a:pr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3200400" marR="0" lvl="7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9" name="Google Shape;1109;p68"/>
            <p:cNvSpPr/>
            <p:nvPr/>
          </p:nvSpPr>
          <p:spPr>
            <a:xfrm rot="-5400000">
              <a:off x="5949443" y="-4993487"/>
              <a:ext cx="300687" cy="12199572"/>
            </a:xfrm>
            <a:custGeom>
              <a:avLst/>
              <a:gdLst/>
              <a:ahLst/>
              <a:cxnLst/>
              <a:rect l="l" t="t" r="r" b="b"/>
              <a:pathLst>
                <a:path w="3340963" h="1209675" extrusionOk="0">
                  <a:moveTo>
                    <a:pt x="0" y="0"/>
                  </a:moveTo>
                  <a:lnTo>
                    <a:pt x="638660" y="0"/>
                  </a:lnTo>
                  <a:lnTo>
                    <a:pt x="1145219" y="0"/>
                  </a:lnTo>
                  <a:lnTo>
                    <a:pt x="3340963" y="0"/>
                  </a:lnTo>
                  <a:lnTo>
                    <a:pt x="163318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323F4F"/>
            </a:solidFill>
            <a:ln>
              <a:noFill/>
            </a:ln>
            <a:effectLst>
              <a:outerShdw blurRad="190500" dist="127000" dir="10800000" sx="87000" sy="87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10" name="Google Shape;1110;p68"/>
          <p:cNvSpPr/>
          <p:nvPr/>
        </p:nvSpPr>
        <p:spPr>
          <a:xfrm rot="-5400573">
            <a:off x="5164969" y="-149700"/>
            <a:ext cx="1798500" cy="12216900"/>
          </a:xfrm>
          <a:prstGeom prst="rtTriangl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68"/>
          <p:cNvSpPr txBox="1"/>
          <p:nvPr/>
        </p:nvSpPr>
        <p:spPr>
          <a:xfrm>
            <a:off x="3113100" y="1872050"/>
            <a:ext cx="5965800" cy="16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50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Thank You !</a:t>
            </a:r>
            <a:endParaRPr sz="720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cxnSp>
        <p:nvCxnSpPr>
          <p:cNvPr id="1112" name="Google Shape;1112;p68"/>
          <p:cNvCxnSpPr/>
          <p:nvPr/>
        </p:nvCxnSpPr>
        <p:spPr>
          <a:xfrm>
            <a:off x="4374478" y="3792638"/>
            <a:ext cx="33795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3" name="Google Shape;1113;p68"/>
          <p:cNvCxnSpPr/>
          <p:nvPr/>
        </p:nvCxnSpPr>
        <p:spPr>
          <a:xfrm>
            <a:off x="4374478" y="2467148"/>
            <a:ext cx="33795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4" name="Google Shape;1114;p68"/>
          <p:cNvSpPr/>
          <p:nvPr/>
        </p:nvSpPr>
        <p:spPr>
          <a:xfrm rot="5399427">
            <a:off x="5164981" y="-5209200"/>
            <a:ext cx="1798500" cy="12216900"/>
          </a:xfrm>
          <a:prstGeom prst="rtTriangl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/>
          <p:cNvSpPr/>
          <p:nvPr/>
        </p:nvSpPr>
        <p:spPr>
          <a:xfrm>
            <a:off x="683672" y="4641273"/>
            <a:ext cx="3140363" cy="77585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331020" y="4641272"/>
            <a:ext cx="3140363" cy="10390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303814" y="4641272"/>
            <a:ext cx="3140363" cy="10390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303814" y="2567088"/>
            <a:ext cx="3140363" cy="77585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331020" y="2567088"/>
            <a:ext cx="3140363" cy="77585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683672" y="2567088"/>
            <a:ext cx="3140363" cy="77585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0" name="Google Shape;130;p17"/>
          <p:cNvGrpSpPr/>
          <p:nvPr/>
        </p:nvGrpSpPr>
        <p:grpSpPr>
          <a:xfrm>
            <a:off x="-825" y="0"/>
            <a:ext cx="12191621" cy="796572"/>
            <a:chOff x="0" y="0"/>
            <a:chExt cx="12196500" cy="1209676"/>
          </a:xfrm>
        </p:grpSpPr>
        <p:sp>
          <p:nvSpPr>
            <p:cNvPr id="131" name="Google Shape;131;p17"/>
            <p:cNvSpPr/>
            <p:nvPr/>
          </p:nvSpPr>
          <p:spPr>
            <a:xfrm>
              <a:off x="0" y="0"/>
              <a:ext cx="12196500" cy="1209600"/>
            </a:xfrm>
            <a:prstGeom prst="rect">
              <a:avLst/>
            </a:pr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3200400" marR="0" lvl="7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8851037" y="1"/>
              <a:ext cx="3340963" cy="1209675"/>
            </a:xfrm>
            <a:custGeom>
              <a:avLst/>
              <a:gdLst/>
              <a:ahLst/>
              <a:cxnLst/>
              <a:rect l="l" t="t" r="r" b="b"/>
              <a:pathLst>
                <a:path w="3340963" h="1209675" extrusionOk="0">
                  <a:moveTo>
                    <a:pt x="0" y="0"/>
                  </a:moveTo>
                  <a:lnTo>
                    <a:pt x="638660" y="0"/>
                  </a:lnTo>
                  <a:lnTo>
                    <a:pt x="1145219" y="0"/>
                  </a:lnTo>
                  <a:lnTo>
                    <a:pt x="3340963" y="0"/>
                  </a:lnTo>
                  <a:lnTo>
                    <a:pt x="163318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323F4F"/>
            </a:solidFill>
            <a:ln>
              <a:noFill/>
            </a:ln>
            <a:effectLst>
              <a:outerShdw blurRad="190500" dist="127000" dir="10800000" sx="87000" sy="87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3" name="Google Shape;133;p17"/>
          <p:cNvGrpSpPr/>
          <p:nvPr/>
        </p:nvGrpSpPr>
        <p:grpSpPr>
          <a:xfrm>
            <a:off x="-825" y="-5125"/>
            <a:ext cx="1129421" cy="796571"/>
            <a:chOff x="-825" y="-5125"/>
            <a:chExt cx="1129421" cy="907256"/>
          </a:xfrm>
        </p:grpSpPr>
        <p:sp>
          <p:nvSpPr>
            <p:cNvPr id="134" name="Google Shape;134;p17"/>
            <p:cNvSpPr/>
            <p:nvPr/>
          </p:nvSpPr>
          <p:spPr>
            <a:xfrm>
              <a:off x="352075" y="-5125"/>
              <a:ext cx="732469" cy="907256"/>
            </a:xfrm>
            <a:custGeom>
              <a:avLst/>
              <a:gdLst/>
              <a:ahLst/>
              <a:cxnLst/>
              <a:rect l="l" t="t" r="r" b="b"/>
              <a:pathLst>
                <a:path w="2663524" h="1209675" extrusionOk="0">
                  <a:moveTo>
                    <a:pt x="0" y="0"/>
                  </a:moveTo>
                  <a:lnTo>
                    <a:pt x="313648" y="0"/>
                  </a:lnTo>
                  <a:lnTo>
                    <a:pt x="2663524" y="0"/>
                  </a:lnTo>
                  <a:lnTo>
                    <a:pt x="955741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1" u="sng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-825" y="-5125"/>
              <a:ext cx="1085386" cy="907256"/>
            </a:xfrm>
            <a:custGeom>
              <a:avLst/>
              <a:gdLst/>
              <a:ahLst/>
              <a:cxnLst/>
              <a:rect l="l" t="t" r="r" b="b"/>
              <a:pathLst>
                <a:path w="2663524" h="1209675" extrusionOk="0">
                  <a:moveTo>
                    <a:pt x="0" y="0"/>
                  </a:moveTo>
                  <a:lnTo>
                    <a:pt x="313648" y="0"/>
                  </a:lnTo>
                  <a:lnTo>
                    <a:pt x="2663524" y="0"/>
                  </a:lnTo>
                  <a:lnTo>
                    <a:pt x="955741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1" u="sng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602550" y="-5125"/>
              <a:ext cx="526046" cy="907256"/>
            </a:xfrm>
            <a:custGeom>
              <a:avLst/>
              <a:gdLst/>
              <a:ahLst/>
              <a:cxnLst/>
              <a:rect l="l" t="t" r="r" b="b"/>
              <a:pathLst>
                <a:path w="2663524" h="1209675" extrusionOk="0">
                  <a:moveTo>
                    <a:pt x="0" y="0"/>
                  </a:moveTo>
                  <a:lnTo>
                    <a:pt x="313648" y="0"/>
                  </a:lnTo>
                  <a:lnTo>
                    <a:pt x="2663524" y="0"/>
                  </a:lnTo>
                  <a:lnTo>
                    <a:pt x="955741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1" u="sng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7" name="Google Shape;137;p17"/>
          <p:cNvSpPr txBox="1"/>
          <p:nvPr/>
        </p:nvSpPr>
        <p:spPr>
          <a:xfrm>
            <a:off x="178500" y="12650"/>
            <a:ext cx="60615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1.</a:t>
            </a:r>
            <a:r>
              <a:rPr lang="en-US" sz="40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</a:t>
            </a:r>
            <a:r>
              <a:rPr lang="ko-KR" altLang="en-US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개요</a:t>
            </a:r>
            <a:endParaRPr sz="40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427500" y="961100"/>
            <a:ext cx="11237700" cy="6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※ </a:t>
            </a:r>
            <a:r>
              <a:rPr lang="en-US" sz="3500" b="1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Qt</a:t>
            </a:r>
            <a:r>
              <a:rPr lang="ko-KR" altLang="en-US" sz="35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를 이용한 고객관리 및 </a:t>
            </a:r>
            <a:r>
              <a:rPr lang="ko-KR" altLang="en-US" sz="3500" b="1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채팅서버</a:t>
            </a:r>
            <a:r>
              <a:rPr lang="ko-KR" altLang="en-US" sz="35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및 클라이언트 구현</a:t>
            </a:r>
            <a:endParaRPr sz="3000" b="1" dirty="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1139035" y="2748164"/>
            <a:ext cx="26850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1. </a:t>
            </a:r>
            <a:r>
              <a:rPr lang="ko-KR" altLang="en-US" sz="18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고객관리 프로그램</a:t>
            </a:r>
            <a:endParaRPr sz="18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" name="Google Shape;145;p17"/>
          <p:cNvSpPr txBox="1"/>
          <p:nvPr/>
        </p:nvSpPr>
        <p:spPr>
          <a:xfrm>
            <a:off x="4786383" y="2726846"/>
            <a:ext cx="26850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2. </a:t>
            </a:r>
            <a:r>
              <a:rPr lang="ko-KR" altLang="en-US" sz="18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채팅 프로토콜 설계</a:t>
            </a:r>
            <a:endParaRPr sz="18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" name="Google Shape;145;p17"/>
          <p:cNvSpPr txBox="1"/>
          <p:nvPr/>
        </p:nvSpPr>
        <p:spPr>
          <a:xfrm>
            <a:off x="8980200" y="2737506"/>
            <a:ext cx="2685000" cy="392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3. </a:t>
            </a:r>
            <a:r>
              <a:rPr lang="ko-KR" altLang="en-US" sz="18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채팅 서버 구현</a:t>
            </a:r>
            <a:endParaRPr sz="18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" name="Google Shape;145;p17"/>
          <p:cNvSpPr txBox="1"/>
          <p:nvPr/>
        </p:nvSpPr>
        <p:spPr>
          <a:xfrm>
            <a:off x="1028199" y="4822347"/>
            <a:ext cx="26850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4. </a:t>
            </a:r>
            <a:r>
              <a:rPr lang="ko-KR" altLang="en-US" sz="18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채팅 클라이언트 구현</a:t>
            </a:r>
            <a:endParaRPr sz="18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" name="Google Shape;145;p17"/>
          <p:cNvSpPr txBox="1"/>
          <p:nvPr/>
        </p:nvSpPr>
        <p:spPr>
          <a:xfrm>
            <a:off x="4461140" y="4822347"/>
            <a:ext cx="2880122" cy="673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5. </a:t>
            </a:r>
            <a:r>
              <a:rPr lang="ko-KR" altLang="en-US" sz="18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초대</a:t>
            </a:r>
            <a:r>
              <a:rPr lang="en-US" altLang="ko-KR" sz="18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ko-KR" altLang="en-US" sz="18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강제탈퇴</a:t>
            </a:r>
            <a:r>
              <a:rPr lang="en-US" altLang="ko-KR" sz="18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1:N</a:t>
            </a:r>
            <a:r>
              <a:rPr lang="ko-KR" altLang="en-US" sz="18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채팅</a:t>
            </a:r>
            <a:endParaRPr lang="en-US" altLang="ko-KR" sz="1800" b="1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및 첨부파일 전송</a:t>
            </a:r>
            <a:endParaRPr sz="18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" name="Google Shape;145;p17"/>
          <p:cNvSpPr txBox="1"/>
          <p:nvPr/>
        </p:nvSpPr>
        <p:spPr>
          <a:xfrm>
            <a:off x="8531495" y="4822347"/>
            <a:ext cx="2685000" cy="673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6. </a:t>
            </a:r>
            <a:r>
              <a:rPr lang="ko-KR" altLang="en-US" sz="18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멀티 스레드를 사용한 </a:t>
            </a:r>
            <a:r>
              <a:rPr lang="ko-KR" altLang="en-US" sz="1800" b="1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채팅메시지</a:t>
            </a:r>
            <a:r>
              <a:rPr lang="ko-KR" altLang="en-US" sz="18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로그기록</a:t>
            </a:r>
            <a:endParaRPr sz="18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23"/>
          <p:cNvGrpSpPr/>
          <p:nvPr/>
        </p:nvGrpSpPr>
        <p:grpSpPr>
          <a:xfrm>
            <a:off x="-825" y="0"/>
            <a:ext cx="12191621" cy="796572"/>
            <a:chOff x="0" y="0"/>
            <a:chExt cx="12196500" cy="1209676"/>
          </a:xfrm>
        </p:grpSpPr>
        <p:sp>
          <p:nvSpPr>
            <p:cNvPr id="267" name="Google Shape;267;p23"/>
            <p:cNvSpPr/>
            <p:nvPr/>
          </p:nvSpPr>
          <p:spPr>
            <a:xfrm>
              <a:off x="0" y="0"/>
              <a:ext cx="12196500" cy="1209600"/>
            </a:xfrm>
            <a:prstGeom prst="rect">
              <a:avLst/>
            </a:pr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3200400" marR="0" lvl="7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8851037" y="1"/>
              <a:ext cx="3340963" cy="1209675"/>
            </a:xfrm>
            <a:custGeom>
              <a:avLst/>
              <a:gdLst/>
              <a:ahLst/>
              <a:cxnLst/>
              <a:rect l="l" t="t" r="r" b="b"/>
              <a:pathLst>
                <a:path w="3340963" h="1209675" extrusionOk="0">
                  <a:moveTo>
                    <a:pt x="0" y="0"/>
                  </a:moveTo>
                  <a:lnTo>
                    <a:pt x="638660" y="0"/>
                  </a:lnTo>
                  <a:lnTo>
                    <a:pt x="1145219" y="0"/>
                  </a:lnTo>
                  <a:lnTo>
                    <a:pt x="3340963" y="0"/>
                  </a:lnTo>
                  <a:lnTo>
                    <a:pt x="163318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323F4F"/>
            </a:solidFill>
            <a:ln>
              <a:noFill/>
            </a:ln>
            <a:effectLst>
              <a:outerShdw blurRad="190500" dist="127000" dir="10800000" sx="87000" sy="87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69" name="Google Shape;269;p23"/>
          <p:cNvGrpSpPr/>
          <p:nvPr/>
        </p:nvGrpSpPr>
        <p:grpSpPr>
          <a:xfrm>
            <a:off x="-825" y="-5125"/>
            <a:ext cx="1129421" cy="796571"/>
            <a:chOff x="-825" y="-5125"/>
            <a:chExt cx="1129421" cy="907256"/>
          </a:xfrm>
        </p:grpSpPr>
        <p:sp>
          <p:nvSpPr>
            <p:cNvPr id="270" name="Google Shape;270;p23"/>
            <p:cNvSpPr/>
            <p:nvPr/>
          </p:nvSpPr>
          <p:spPr>
            <a:xfrm>
              <a:off x="352075" y="-5125"/>
              <a:ext cx="732469" cy="907256"/>
            </a:xfrm>
            <a:custGeom>
              <a:avLst/>
              <a:gdLst/>
              <a:ahLst/>
              <a:cxnLst/>
              <a:rect l="l" t="t" r="r" b="b"/>
              <a:pathLst>
                <a:path w="2663524" h="1209675" extrusionOk="0">
                  <a:moveTo>
                    <a:pt x="0" y="0"/>
                  </a:moveTo>
                  <a:lnTo>
                    <a:pt x="313648" y="0"/>
                  </a:lnTo>
                  <a:lnTo>
                    <a:pt x="2663524" y="0"/>
                  </a:lnTo>
                  <a:lnTo>
                    <a:pt x="955741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1" u="sng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-825" y="-5125"/>
              <a:ext cx="1085386" cy="907256"/>
            </a:xfrm>
            <a:custGeom>
              <a:avLst/>
              <a:gdLst/>
              <a:ahLst/>
              <a:cxnLst/>
              <a:rect l="l" t="t" r="r" b="b"/>
              <a:pathLst>
                <a:path w="2663524" h="1209675" extrusionOk="0">
                  <a:moveTo>
                    <a:pt x="0" y="0"/>
                  </a:moveTo>
                  <a:lnTo>
                    <a:pt x="313648" y="0"/>
                  </a:lnTo>
                  <a:lnTo>
                    <a:pt x="2663524" y="0"/>
                  </a:lnTo>
                  <a:lnTo>
                    <a:pt x="955741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1" u="sng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602550" y="-5125"/>
              <a:ext cx="526046" cy="907256"/>
            </a:xfrm>
            <a:custGeom>
              <a:avLst/>
              <a:gdLst/>
              <a:ahLst/>
              <a:cxnLst/>
              <a:rect l="l" t="t" r="r" b="b"/>
              <a:pathLst>
                <a:path w="2663524" h="1209675" extrusionOk="0">
                  <a:moveTo>
                    <a:pt x="0" y="0"/>
                  </a:moveTo>
                  <a:lnTo>
                    <a:pt x="313648" y="0"/>
                  </a:lnTo>
                  <a:lnTo>
                    <a:pt x="2663524" y="0"/>
                  </a:lnTo>
                  <a:lnTo>
                    <a:pt x="955741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1" u="sng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3" name="Google Shape;273;p23"/>
          <p:cNvSpPr txBox="1"/>
          <p:nvPr/>
        </p:nvSpPr>
        <p:spPr>
          <a:xfrm>
            <a:off x="178500" y="12650"/>
            <a:ext cx="60615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2.</a:t>
            </a:r>
            <a:r>
              <a:rPr lang="en-US" sz="40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-US" sz="4000" b="1" dirty="0" err="1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작업환경</a:t>
            </a:r>
            <a:r>
              <a:rPr lang="en-US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및 구성</a:t>
            </a:r>
            <a:endParaRPr sz="40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23"/>
          <p:cNvSpPr txBox="1"/>
          <p:nvPr/>
        </p:nvSpPr>
        <p:spPr>
          <a:xfrm>
            <a:off x="254700" y="883731"/>
            <a:ext cx="60615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1) </a:t>
            </a:r>
            <a:r>
              <a:rPr lang="en-US" sz="3500" b="1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작업환경</a:t>
            </a:r>
            <a:endParaRPr sz="35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23"/>
          <p:cNvSpPr txBox="1"/>
          <p:nvPr/>
        </p:nvSpPr>
        <p:spPr>
          <a:xfrm>
            <a:off x="744475" y="1603425"/>
            <a:ext cx="7189561" cy="52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15000"/>
              </a:lnSpc>
              <a:buClr>
                <a:schemeClr val="dk2"/>
              </a:buClr>
              <a:buSzPts val="3000"/>
              <a:buFont typeface="Lato"/>
              <a:buChar char="●"/>
            </a:pPr>
            <a:r>
              <a:rPr lang="en-US" sz="3000" b="1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Qt</a:t>
            </a:r>
            <a:r>
              <a:rPr lang="en-US" sz="30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6.3.2</a:t>
            </a:r>
          </a:p>
          <a:p>
            <a:pPr marL="38100" lvl="0">
              <a:lnSpc>
                <a:spcPct val="115000"/>
              </a:lnSpc>
              <a:buClr>
                <a:schemeClr val="dk2"/>
              </a:buClr>
              <a:buSzPts val="3000"/>
            </a:pPr>
            <a:r>
              <a:rPr lang="en-US" altLang="ko-KR" sz="30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-US" altLang="ko-KR" sz="20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    </a:t>
            </a:r>
            <a:r>
              <a:rPr lang="en-US" altLang="ko-KR" sz="2000" dirty="0" err="1"/>
              <a:t>c++</a:t>
            </a:r>
            <a:r>
              <a:rPr lang="en-US" altLang="ko-KR" sz="2000" dirty="0"/>
              <a:t>17</a:t>
            </a:r>
            <a:endParaRPr lang="en-US" sz="2000" b="1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1" indent="-419100">
              <a:lnSpc>
                <a:spcPct val="115000"/>
              </a:lnSpc>
              <a:buClr>
                <a:schemeClr val="dk2"/>
              </a:buClr>
              <a:buSzPts val="3000"/>
              <a:buFont typeface="Lato"/>
              <a:buChar char="●"/>
            </a:pPr>
            <a:endParaRPr sz="5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419100">
              <a:lnSpc>
                <a:spcPct val="115000"/>
              </a:lnSpc>
              <a:buClr>
                <a:schemeClr val="dk2"/>
              </a:buClr>
              <a:buSzPts val="3000"/>
              <a:buFont typeface="Lato"/>
              <a:buChar char="●"/>
            </a:pPr>
            <a:r>
              <a:rPr lang="en-US" sz="30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MSVC2019_64bit Debug</a:t>
            </a:r>
          </a:p>
          <a:p>
            <a:pPr marL="457200" lvl="0" indent="-419100">
              <a:lnSpc>
                <a:spcPct val="115000"/>
              </a:lnSpc>
              <a:buClr>
                <a:schemeClr val="dk2"/>
              </a:buClr>
              <a:buSzPts val="3000"/>
              <a:buFont typeface="Lato"/>
              <a:buChar char="●"/>
            </a:pPr>
            <a:endParaRPr lang="en-US" sz="3000" b="1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419100">
              <a:lnSpc>
                <a:spcPct val="115000"/>
              </a:lnSpc>
              <a:buClr>
                <a:schemeClr val="dk2"/>
              </a:buClr>
              <a:buSzPts val="3000"/>
              <a:buFont typeface="Lato"/>
              <a:buChar char="●"/>
            </a:pPr>
            <a:r>
              <a:rPr lang="en-US" sz="3000" b="1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Cmake</a:t>
            </a:r>
            <a:r>
              <a:rPr lang="en-US" sz="30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3.23.2 (</a:t>
            </a:r>
            <a:r>
              <a:rPr lang="en-US" sz="3000" b="1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Qt</a:t>
            </a:r>
            <a:r>
              <a:rPr lang="en-US" sz="30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5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ato"/>
              <a:buChar char="●"/>
            </a:pPr>
            <a:endParaRPr lang="en-US" sz="3000" b="1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ato"/>
              <a:buChar char="●"/>
            </a:pPr>
            <a:r>
              <a:rPr lang="en-US" sz="30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Visual Studio 2019</a:t>
            </a:r>
          </a:p>
          <a:p>
            <a:pPr marL="38100" lvl="1">
              <a:lnSpc>
                <a:spcPct val="115000"/>
              </a:lnSpc>
              <a:buClr>
                <a:schemeClr val="dk2"/>
              </a:buClr>
              <a:buSzPts val="3000"/>
            </a:pPr>
            <a:r>
              <a:rPr lang="en-US" sz="30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-US" sz="20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pt-BR" altLang="ko-KR" sz="2000" dirty="0"/>
              <a:t>Microsoft Visual C++ </a:t>
            </a:r>
            <a:r>
              <a:rPr lang="pt-BR" altLang="ko-KR" sz="2000" dirty="0" smtClean="0"/>
              <a:t>Compiler 16.11.32901.82 </a:t>
            </a:r>
            <a:r>
              <a:rPr lang="pt-BR" altLang="ko-KR" sz="2000" dirty="0"/>
              <a:t>(x86)</a:t>
            </a:r>
            <a:endParaRPr sz="20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5956787" y="1662517"/>
            <a:ext cx="4570027" cy="39280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/>
          <p:cNvSpPr/>
          <p:nvPr/>
        </p:nvSpPr>
        <p:spPr>
          <a:xfrm>
            <a:off x="9619829" y="1662467"/>
            <a:ext cx="906985" cy="453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65573" y="1662518"/>
            <a:ext cx="4075882" cy="39280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7" name="Google Shape;197;p20"/>
          <p:cNvGrpSpPr/>
          <p:nvPr/>
        </p:nvGrpSpPr>
        <p:grpSpPr>
          <a:xfrm>
            <a:off x="-825" y="0"/>
            <a:ext cx="12191621" cy="796572"/>
            <a:chOff x="0" y="0"/>
            <a:chExt cx="12196500" cy="1209676"/>
          </a:xfrm>
        </p:grpSpPr>
        <p:sp>
          <p:nvSpPr>
            <p:cNvPr id="198" name="Google Shape;198;p20"/>
            <p:cNvSpPr/>
            <p:nvPr/>
          </p:nvSpPr>
          <p:spPr>
            <a:xfrm>
              <a:off x="0" y="0"/>
              <a:ext cx="12196500" cy="1209600"/>
            </a:xfrm>
            <a:prstGeom prst="rect">
              <a:avLst/>
            </a:pr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3200400" marR="0" lvl="7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8851037" y="1"/>
              <a:ext cx="3340963" cy="1209675"/>
            </a:xfrm>
            <a:custGeom>
              <a:avLst/>
              <a:gdLst/>
              <a:ahLst/>
              <a:cxnLst/>
              <a:rect l="l" t="t" r="r" b="b"/>
              <a:pathLst>
                <a:path w="3340963" h="1209675" extrusionOk="0">
                  <a:moveTo>
                    <a:pt x="0" y="0"/>
                  </a:moveTo>
                  <a:lnTo>
                    <a:pt x="638660" y="0"/>
                  </a:lnTo>
                  <a:lnTo>
                    <a:pt x="1145219" y="0"/>
                  </a:lnTo>
                  <a:lnTo>
                    <a:pt x="3340963" y="0"/>
                  </a:lnTo>
                  <a:lnTo>
                    <a:pt x="163318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323F4F"/>
            </a:solidFill>
            <a:ln>
              <a:noFill/>
            </a:ln>
            <a:effectLst>
              <a:outerShdw blurRad="190500" dist="127000" dir="10800000" sx="87000" sy="87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0" name="Google Shape;200;p20"/>
          <p:cNvGrpSpPr/>
          <p:nvPr/>
        </p:nvGrpSpPr>
        <p:grpSpPr>
          <a:xfrm>
            <a:off x="-825" y="-5125"/>
            <a:ext cx="1129421" cy="796571"/>
            <a:chOff x="-825" y="-5125"/>
            <a:chExt cx="1129421" cy="907256"/>
          </a:xfrm>
        </p:grpSpPr>
        <p:sp>
          <p:nvSpPr>
            <p:cNvPr id="201" name="Google Shape;201;p20"/>
            <p:cNvSpPr/>
            <p:nvPr/>
          </p:nvSpPr>
          <p:spPr>
            <a:xfrm>
              <a:off x="352075" y="-5125"/>
              <a:ext cx="732469" cy="907256"/>
            </a:xfrm>
            <a:custGeom>
              <a:avLst/>
              <a:gdLst/>
              <a:ahLst/>
              <a:cxnLst/>
              <a:rect l="l" t="t" r="r" b="b"/>
              <a:pathLst>
                <a:path w="2663524" h="1209675" extrusionOk="0">
                  <a:moveTo>
                    <a:pt x="0" y="0"/>
                  </a:moveTo>
                  <a:lnTo>
                    <a:pt x="313648" y="0"/>
                  </a:lnTo>
                  <a:lnTo>
                    <a:pt x="2663524" y="0"/>
                  </a:lnTo>
                  <a:lnTo>
                    <a:pt x="955741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1" u="sng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-825" y="-5125"/>
              <a:ext cx="1085386" cy="907256"/>
            </a:xfrm>
            <a:custGeom>
              <a:avLst/>
              <a:gdLst/>
              <a:ahLst/>
              <a:cxnLst/>
              <a:rect l="l" t="t" r="r" b="b"/>
              <a:pathLst>
                <a:path w="2663524" h="1209675" extrusionOk="0">
                  <a:moveTo>
                    <a:pt x="0" y="0"/>
                  </a:moveTo>
                  <a:lnTo>
                    <a:pt x="313648" y="0"/>
                  </a:lnTo>
                  <a:lnTo>
                    <a:pt x="2663524" y="0"/>
                  </a:lnTo>
                  <a:lnTo>
                    <a:pt x="955741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1" u="sng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602550" y="-5125"/>
              <a:ext cx="526046" cy="907256"/>
            </a:xfrm>
            <a:custGeom>
              <a:avLst/>
              <a:gdLst/>
              <a:ahLst/>
              <a:cxnLst/>
              <a:rect l="l" t="t" r="r" b="b"/>
              <a:pathLst>
                <a:path w="2663524" h="1209675" extrusionOk="0">
                  <a:moveTo>
                    <a:pt x="0" y="0"/>
                  </a:moveTo>
                  <a:lnTo>
                    <a:pt x="313648" y="0"/>
                  </a:lnTo>
                  <a:lnTo>
                    <a:pt x="2663524" y="0"/>
                  </a:lnTo>
                  <a:lnTo>
                    <a:pt x="955741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1" u="sng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4" name="Google Shape;204;p20"/>
          <p:cNvSpPr txBox="1"/>
          <p:nvPr/>
        </p:nvSpPr>
        <p:spPr>
          <a:xfrm>
            <a:off x="178500" y="12650"/>
            <a:ext cx="60615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2.</a:t>
            </a:r>
            <a:r>
              <a:rPr lang="en-US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</a:t>
            </a:r>
            <a:r>
              <a:rPr lang="ko-KR" altLang="en-US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작업환경 및 구성</a:t>
            </a:r>
            <a:endParaRPr sz="40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254700" y="883650"/>
            <a:ext cx="87969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-US" sz="35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r>
              <a:rPr lang="ko-KR" altLang="en-US" sz="35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전체</a:t>
            </a:r>
            <a:r>
              <a:rPr lang="en-US" sz="3500" b="1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구성도</a:t>
            </a:r>
            <a:endParaRPr sz="35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388793" y="1850361"/>
            <a:ext cx="1311564" cy="3488860"/>
            <a:chOff x="10621818" y="1819563"/>
            <a:chExt cx="1311564" cy="348886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621818" y="1819563"/>
              <a:ext cx="1311564" cy="3488860"/>
            </a:xfrm>
            <a:prstGeom prst="roundRect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원통 1"/>
            <p:cNvSpPr/>
            <p:nvPr/>
          </p:nvSpPr>
          <p:spPr>
            <a:xfrm>
              <a:off x="10832488" y="1949883"/>
              <a:ext cx="905164" cy="1047118"/>
            </a:xfrm>
            <a:prstGeom prst="ca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Client</a:t>
              </a:r>
            </a:p>
            <a:p>
              <a:pPr algn="ctr"/>
              <a:r>
                <a:rPr lang="en-US" altLang="ko-KR" dirty="0" smtClean="0"/>
                <a:t>Item</a:t>
              </a:r>
              <a:endParaRPr lang="ko-KR" altLang="en-US" dirty="0"/>
            </a:p>
          </p:txBody>
        </p:sp>
        <p:sp>
          <p:nvSpPr>
            <p:cNvPr id="27" name="원통 26"/>
            <p:cNvSpPr/>
            <p:nvPr/>
          </p:nvSpPr>
          <p:spPr>
            <a:xfrm>
              <a:off x="10831321" y="3038981"/>
              <a:ext cx="905164" cy="1047118"/>
            </a:xfrm>
            <a:prstGeom prst="ca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Product</a:t>
              </a:r>
            </a:p>
            <a:p>
              <a:pPr algn="ctr"/>
              <a:r>
                <a:rPr lang="en-US" altLang="ko-KR" dirty="0"/>
                <a:t>Item</a:t>
              </a:r>
              <a:endParaRPr lang="ko-KR" altLang="en-US" dirty="0"/>
            </a:p>
          </p:txBody>
        </p:sp>
        <p:sp>
          <p:nvSpPr>
            <p:cNvPr id="28" name="원통 27"/>
            <p:cNvSpPr/>
            <p:nvPr/>
          </p:nvSpPr>
          <p:spPr>
            <a:xfrm>
              <a:off x="10832488" y="4118201"/>
              <a:ext cx="905164" cy="1047118"/>
            </a:xfrm>
            <a:prstGeom prst="ca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Order</a:t>
              </a:r>
            </a:p>
            <a:p>
              <a:pPr algn="ctr"/>
              <a:r>
                <a:rPr lang="en-US" altLang="ko-KR" dirty="0"/>
                <a:t>Item</a:t>
              </a:r>
              <a:endParaRPr lang="ko-KR" altLang="en-US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316146" y="2364510"/>
            <a:ext cx="1838036" cy="4897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 Manager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316146" y="3344020"/>
            <a:ext cx="1838036" cy="4897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Product Manager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316146" y="4314942"/>
            <a:ext cx="1838036" cy="4897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Order Manager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68189" y="5840799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고객관리 프로그램</a:t>
            </a:r>
            <a:endParaRPr lang="en-US" altLang="ko-KR" b="1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974883" y="1724288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 Window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55925" y="1738433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 Window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47952" y="5843244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채팅 서버 프로그램</a:t>
            </a:r>
            <a:endParaRPr lang="en-US" altLang="ko-KR" b="1" dirty="0" smtClean="0"/>
          </a:p>
        </p:txBody>
      </p:sp>
      <p:sp>
        <p:nvSpPr>
          <p:cNvPr id="9" name="원통 8"/>
          <p:cNvSpPr/>
          <p:nvPr/>
        </p:nvSpPr>
        <p:spPr>
          <a:xfrm>
            <a:off x="7675796" y="3224722"/>
            <a:ext cx="831273" cy="1468407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Server</a:t>
            </a:r>
          </a:p>
        </p:txBody>
      </p:sp>
      <p:cxnSp>
        <p:nvCxnSpPr>
          <p:cNvPr id="11" name="직선 화살표 연결선 10"/>
          <p:cNvCxnSpPr>
            <a:endCxn id="4" idx="3"/>
          </p:cNvCxnSpPr>
          <p:nvPr/>
        </p:nvCxnSpPr>
        <p:spPr>
          <a:xfrm flipH="1">
            <a:off x="3154182" y="2504240"/>
            <a:ext cx="444114" cy="105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27" idx="2"/>
            <a:endCxn id="31" idx="3"/>
          </p:cNvCxnSpPr>
          <p:nvPr/>
        </p:nvCxnSpPr>
        <p:spPr>
          <a:xfrm flipH="1" flipV="1">
            <a:off x="3154182" y="3588871"/>
            <a:ext cx="444114" cy="4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8" idx="2"/>
            <a:endCxn id="32" idx="3"/>
          </p:cNvCxnSpPr>
          <p:nvPr/>
        </p:nvCxnSpPr>
        <p:spPr>
          <a:xfrm flipH="1" flipV="1">
            <a:off x="3154182" y="4559793"/>
            <a:ext cx="445281" cy="112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631613" y="3998544"/>
            <a:ext cx="0" cy="90733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9088485" y="2669064"/>
            <a:ext cx="1046511" cy="349972"/>
            <a:chOff x="9137564" y="2259390"/>
            <a:chExt cx="1046511" cy="349972"/>
          </a:xfrm>
        </p:grpSpPr>
        <p:sp>
          <p:nvSpPr>
            <p:cNvPr id="33" name="직사각형 32"/>
            <p:cNvSpPr/>
            <p:nvPr/>
          </p:nvSpPr>
          <p:spPr>
            <a:xfrm>
              <a:off x="9177312" y="2259390"/>
              <a:ext cx="1006763" cy="3499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Client</a:t>
              </a:r>
            </a:p>
          </p:txBody>
        </p:sp>
        <p:sp>
          <p:nvSpPr>
            <p:cNvPr id="21" name="타원 20"/>
            <p:cNvSpPr/>
            <p:nvPr/>
          </p:nvSpPr>
          <p:spPr>
            <a:xfrm>
              <a:off x="9137564" y="2327978"/>
              <a:ext cx="79494" cy="7233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9137564" y="2468670"/>
              <a:ext cx="79494" cy="72330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9088485" y="3158818"/>
            <a:ext cx="1046511" cy="349972"/>
            <a:chOff x="9137564" y="2259390"/>
            <a:chExt cx="1046511" cy="349972"/>
          </a:xfrm>
        </p:grpSpPr>
        <p:sp>
          <p:nvSpPr>
            <p:cNvPr id="63" name="직사각형 62"/>
            <p:cNvSpPr/>
            <p:nvPr/>
          </p:nvSpPr>
          <p:spPr>
            <a:xfrm>
              <a:off x="9177312" y="2259390"/>
              <a:ext cx="1006763" cy="3499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Client</a:t>
              </a:r>
            </a:p>
          </p:txBody>
        </p:sp>
        <p:sp>
          <p:nvSpPr>
            <p:cNvPr id="64" name="타원 63"/>
            <p:cNvSpPr/>
            <p:nvPr/>
          </p:nvSpPr>
          <p:spPr>
            <a:xfrm>
              <a:off x="9137564" y="2327978"/>
              <a:ext cx="79494" cy="7233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9137564" y="2468670"/>
              <a:ext cx="79494" cy="72330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9088485" y="3618988"/>
            <a:ext cx="1046511" cy="349972"/>
            <a:chOff x="9137564" y="2259390"/>
            <a:chExt cx="1046511" cy="349972"/>
          </a:xfrm>
        </p:grpSpPr>
        <p:sp>
          <p:nvSpPr>
            <p:cNvPr id="67" name="직사각형 66"/>
            <p:cNvSpPr/>
            <p:nvPr/>
          </p:nvSpPr>
          <p:spPr>
            <a:xfrm>
              <a:off x="9177312" y="2259390"/>
              <a:ext cx="1006763" cy="3499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Client</a:t>
              </a:r>
            </a:p>
          </p:txBody>
        </p:sp>
        <p:sp>
          <p:nvSpPr>
            <p:cNvPr id="68" name="타원 67"/>
            <p:cNvSpPr/>
            <p:nvPr/>
          </p:nvSpPr>
          <p:spPr>
            <a:xfrm>
              <a:off x="9137564" y="2327978"/>
              <a:ext cx="79494" cy="7233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9137564" y="2468670"/>
              <a:ext cx="79494" cy="72330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417494" y="3404263"/>
            <a:ext cx="129540" cy="262071"/>
            <a:chOff x="8572500" y="2305869"/>
            <a:chExt cx="129540" cy="262071"/>
          </a:xfrm>
        </p:grpSpPr>
        <p:sp>
          <p:nvSpPr>
            <p:cNvPr id="23" name="직사각형 22"/>
            <p:cNvSpPr/>
            <p:nvPr/>
          </p:nvSpPr>
          <p:spPr>
            <a:xfrm>
              <a:off x="8572500" y="2305869"/>
              <a:ext cx="129540" cy="26207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8597523" y="2344834"/>
              <a:ext cx="79494" cy="7233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8597523" y="2450817"/>
              <a:ext cx="79494" cy="72330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8417494" y="3728341"/>
            <a:ext cx="129540" cy="262071"/>
            <a:chOff x="8572500" y="2305869"/>
            <a:chExt cx="129540" cy="262071"/>
          </a:xfrm>
        </p:grpSpPr>
        <p:sp>
          <p:nvSpPr>
            <p:cNvPr id="77" name="직사각형 76"/>
            <p:cNvSpPr/>
            <p:nvPr/>
          </p:nvSpPr>
          <p:spPr>
            <a:xfrm>
              <a:off x="8572500" y="2305869"/>
              <a:ext cx="129540" cy="26207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8597523" y="2344834"/>
              <a:ext cx="79494" cy="7233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8597523" y="2450817"/>
              <a:ext cx="79494" cy="72330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8417494" y="4055811"/>
            <a:ext cx="129540" cy="262071"/>
            <a:chOff x="8572500" y="2305869"/>
            <a:chExt cx="129540" cy="262071"/>
          </a:xfrm>
        </p:grpSpPr>
        <p:sp>
          <p:nvSpPr>
            <p:cNvPr id="81" name="직사각형 80"/>
            <p:cNvSpPr/>
            <p:nvPr/>
          </p:nvSpPr>
          <p:spPr>
            <a:xfrm>
              <a:off x="8572500" y="2305869"/>
              <a:ext cx="129540" cy="26207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>
              <a:off x="8597523" y="2344834"/>
              <a:ext cx="79494" cy="7233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8597523" y="2450817"/>
              <a:ext cx="79494" cy="72330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" name="직선 화살표 연결선 49"/>
          <p:cNvCxnSpPr>
            <a:stCxn id="73" idx="7"/>
            <a:endCxn id="21" idx="2"/>
          </p:cNvCxnSpPr>
          <p:nvPr/>
        </p:nvCxnSpPr>
        <p:spPr>
          <a:xfrm flipV="1">
            <a:off x="8510369" y="2773817"/>
            <a:ext cx="578116" cy="6800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78" idx="7"/>
            <a:endCxn id="64" idx="2"/>
          </p:cNvCxnSpPr>
          <p:nvPr/>
        </p:nvCxnSpPr>
        <p:spPr>
          <a:xfrm flipV="1">
            <a:off x="8510369" y="3263571"/>
            <a:ext cx="578116" cy="5143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82" idx="6"/>
            <a:endCxn id="68" idx="2"/>
          </p:cNvCxnSpPr>
          <p:nvPr/>
        </p:nvCxnSpPr>
        <p:spPr>
          <a:xfrm flipV="1">
            <a:off x="8522011" y="3723741"/>
            <a:ext cx="566474" cy="40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9681434" y="1752492"/>
            <a:ext cx="79494" cy="7233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9681434" y="1932185"/>
            <a:ext cx="79494" cy="7233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9721181" y="1676877"/>
            <a:ext cx="841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: Chat Socket</a:t>
            </a:r>
            <a:endParaRPr lang="ko-KR" altLang="en-US" sz="8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9721181" y="1854490"/>
            <a:ext cx="7922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: File Socket</a:t>
            </a:r>
            <a:endParaRPr lang="ko-KR" altLang="en-US" sz="800" b="1" dirty="0"/>
          </a:p>
        </p:txBody>
      </p:sp>
      <p:grpSp>
        <p:nvGrpSpPr>
          <p:cNvPr id="89" name="그룹 88"/>
          <p:cNvGrpSpPr/>
          <p:nvPr/>
        </p:nvGrpSpPr>
        <p:grpSpPr>
          <a:xfrm>
            <a:off x="6263009" y="2669064"/>
            <a:ext cx="1046352" cy="349972"/>
            <a:chOff x="6312088" y="2259390"/>
            <a:chExt cx="1046352" cy="349972"/>
          </a:xfrm>
        </p:grpSpPr>
        <p:sp>
          <p:nvSpPr>
            <p:cNvPr id="118" name="직사각형 117"/>
            <p:cNvSpPr/>
            <p:nvPr/>
          </p:nvSpPr>
          <p:spPr>
            <a:xfrm>
              <a:off x="6312088" y="2259390"/>
              <a:ext cx="1006763" cy="3499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Admin</a:t>
              </a:r>
            </a:p>
          </p:txBody>
        </p:sp>
        <p:sp>
          <p:nvSpPr>
            <p:cNvPr id="119" name="타원 118"/>
            <p:cNvSpPr/>
            <p:nvPr/>
          </p:nvSpPr>
          <p:spPr>
            <a:xfrm>
              <a:off x="7278946" y="2394473"/>
              <a:ext cx="79494" cy="7233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6269854" y="3158818"/>
            <a:ext cx="1046352" cy="349972"/>
            <a:chOff x="6312088" y="2259390"/>
            <a:chExt cx="1046352" cy="349972"/>
          </a:xfrm>
        </p:grpSpPr>
        <p:sp>
          <p:nvSpPr>
            <p:cNvPr id="123" name="직사각형 122"/>
            <p:cNvSpPr/>
            <p:nvPr/>
          </p:nvSpPr>
          <p:spPr>
            <a:xfrm>
              <a:off x="6312088" y="2259390"/>
              <a:ext cx="1006763" cy="3499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Admin</a:t>
              </a:r>
            </a:p>
          </p:txBody>
        </p:sp>
        <p:sp>
          <p:nvSpPr>
            <p:cNvPr id="124" name="타원 123"/>
            <p:cNvSpPr/>
            <p:nvPr/>
          </p:nvSpPr>
          <p:spPr>
            <a:xfrm>
              <a:off x="7278946" y="2394473"/>
              <a:ext cx="79494" cy="7233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6269854" y="3618988"/>
            <a:ext cx="1046352" cy="349972"/>
            <a:chOff x="6312088" y="2259390"/>
            <a:chExt cx="1046352" cy="349972"/>
          </a:xfrm>
        </p:grpSpPr>
        <p:sp>
          <p:nvSpPr>
            <p:cNvPr id="126" name="직사각형 125"/>
            <p:cNvSpPr/>
            <p:nvPr/>
          </p:nvSpPr>
          <p:spPr>
            <a:xfrm>
              <a:off x="6312088" y="2259390"/>
              <a:ext cx="1006763" cy="3499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Admin</a:t>
              </a:r>
            </a:p>
          </p:txBody>
        </p:sp>
        <p:sp>
          <p:nvSpPr>
            <p:cNvPr id="127" name="타원 126"/>
            <p:cNvSpPr/>
            <p:nvPr/>
          </p:nvSpPr>
          <p:spPr>
            <a:xfrm>
              <a:off x="7278946" y="2394473"/>
              <a:ext cx="79494" cy="7233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8" name="직선 연결선 127"/>
          <p:cNvCxnSpPr/>
          <p:nvPr/>
        </p:nvCxnSpPr>
        <p:spPr>
          <a:xfrm>
            <a:off x="6773235" y="4019346"/>
            <a:ext cx="0" cy="90733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119" idx="5"/>
            <a:endCxn id="73" idx="1"/>
          </p:cNvCxnSpPr>
          <p:nvPr/>
        </p:nvCxnSpPr>
        <p:spPr>
          <a:xfrm>
            <a:off x="7297719" y="2865885"/>
            <a:ext cx="1156440" cy="5879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124" idx="6"/>
            <a:endCxn id="78" idx="1"/>
          </p:cNvCxnSpPr>
          <p:nvPr/>
        </p:nvCxnSpPr>
        <p:spPr>
          <a:xfrm>
            <a:off x="7316206" y="3330066"/>
            <a:ext cx="1137953" cy="447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127" idx="6"/>
            <a:endCxn id="82" idx="2"/>
          </p:cNvCxnSpPr>
          <p:nvPr/>
        </p:nvCxnSpPr>
        <p:spPr>
          <a:xfrm>
            <a:off x="7316206" y="3790236"/>
            <a:ext cx="1126311" cy="3407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27" idx="7"/>
            <a:endCxn id="78" idx="2"/>
          </p:cNvCxnSpPr>
          <p:nvPr/>
        </p:nvCxnSpPr>
        <p:spPr>
          <a:xfrm>
            <a:off x="7304564" y="3764663"/>
            <a:ext cx="1137953" cy="388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곱셈 기호 102"/>
          <p:cNvSpPr/>
          <p:nvPr/>
        </p:nvSpPr>
        <p:spPr>
          <a:xfrm>
            <a:off x="7694283" y="3656776"/>
            <a:ext cx="256333" cy="266920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7432762" y="2569748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1:1</a:t>
            </a:r>
            <a:endParaRPr lang="ko-KR" altLang="en-US" sz="1000" dirty="0"/>
          </a:p>
        </p:txBody>
      </p:sp>
      <p:sp>
        <p:nvSpPr>
          <p:cNvPr id="144" name="TextBox 143"/>
          <p:cNvSpPr txBox="1"/>
          <p:nvPr/>
        </p:nvSpPr>
        <p:spPr>
          <a:xfrm>
            <a:off x="8552163" y="2569748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1:N</a:t>
            </a:r>
            <a:endParaRPr lang="ko-KR" altLang="en-US" sz="1000" dirty="0"/>
          </a:p>
        </p:txBody>
      </p:sp>
      <p:cxnSp>
        <p:nvCxnSpPr>
          <p:cNvPr id="107" name="직선 화살표 연결선 106"/>
          <p:cNvCxnSpPr>
            <a:stCxn id="60" idx="3"/>
            <a:endCxn id="74" idx="6"/>
          </p:cNvCxnSpPr>
          <p:nvPr/>
        </p:nvCxnSpPr>
        <p:spPr>
          <a:xfrm flipH="1">
            <a:off x="8522011" y="2940082"/>
            <a:ext cx="578116" cy="645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65" idx="3"/>
            <a:endCxn id="79" idx="6"/>
          </p:cNvCxnSpPr>
          <p:nvPr/>
        </p:nvCxnSpPr>
        <p:spPr>
          <a:xfrm flipH="1">
            <a:off x="8522011" y="3429836"/>
            <a:ext cx="578116" cy="47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69" idx="2"/>
            <a:endCxn id="83" idx="6"/>
          </p:cNvCxnSpPr>
          <p:nvPr/>
        </p:nvCxnSpPr>
        <p:spPr>
          <a:xfrm flipH="1">
            <a:off x="8522011" y="3864433"/>
            <a:ext cx="566474" cy="372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873" y="1016000"/>
            <a:ext cx="8802254" cy="5842000"/>
          </a:xfrm>
          <a:prstGeom prst="rect">
            <a:avLst/>
          </a:prstGeom>
        </p:spPr>
      </p:pic>
      <p:grpSp>
        <p:nvGrpSpPr>
          <p:cNvPr id="341" name="Google Shape;341;p25"/>
          <p:cNvGrpSpPr/>
          <p:nvPr/>
        </p:nvGrpSpPr>
        <p:grpSpPr>
          <a:xfrm>
            <a:off x="-825" y="0"/>
            <a:ext cx="12191621" cy="796572"/>
            <a:chOff x="0" y="0"/>
            <a:chExt cx="12196500" cy="1209676"/>
          </a:xfrm>
        </p:grpSpPr>
        <p:sp>
          <p:nvSpPr>
            <p:cNvPr id="342" name="Google Shape;342;p25"/>
            <p:cNvSpPr/>
            <p:nvPr/>
          </p:nvSpPr>
          <p:spPr>
            <a:xfrm>
              <a:off x="0" y="0"/>
              <a:ext cx="12196500" cy="1209600"/>
            </a:xfrm>
            <a:prstGeom prst="rect">
              <a:avLst/>
            </a:pr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3200400" marR="0" lvl="7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8851037" y="1"/>
              <a:ext cx="3340963" cy="1209675"/>
            </a:xfrm>
            <a:custGeom>
              <a:avLst/>
              <a:gdLst/>
              <a:ahLst/>
              <a:cxnLst/>
              <a:rect l="l" t="t" r="r" b="b"/>
              <a:pathLst>
                <a:path w="3340963" h="1209675" extrusionOk="0">
                  <a:moveTo>
                    <a:pt x="0" y="0"/>
                  </a:moveTo>
                  <a:lnTo>
                    <a:pt x="638660" y="0"/>
                  </a:lnTo>
                  <a:lnTo>
                    <a:pt x="1145219" y="0"/>
                  </a:lnTo>
                  <a:lnTo>
                    <a:pt x="3340963" y="0"/>
                  </a:lnTo>
                  <a:lnTo>
                    <a:pt x="163318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323F4F"/>
            </a:solidFill>
            <a:ln>
              <a:noFill/>
            </a:ln>
            <a:effectLst>
              <a:outerShdw blurRad="190500" dist="127000" dir="10800000" sx="87000" sy="87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44" name="Google Shape;344;p25"/>
          <p:cNvGrpSpPr/>
          <p:nvPr/>
        </p:nvGrpSpPr>
        <p:grpSpPr>
          <a:xfrm>
            <a:off x="-825" y="-5125"/>
            <a:ext cx="1129421" cy="796571"/>
            <a:chOff x="-825" y="-5125"/>
            <a:chExt cx="1129421" cy="907256"/>
          </a:xfrm>
        </p:grpSpPr>
        <p:sp>
          <p:nvSpPr>
            <p:cNvPr id="345" name="Google Shape;345;p25"/>
            <p:cNvSpPr/>
            <p:nvPr/>
          </p:nvSpPr>
          <p:spPr>
            <a:xfrm>
              <a:off x="352075" y="-5125"/>
              <a:ext cx="732469" cy="907256"/>
            </a:xfrm>
            <a:custGeom>
              <a:avLst/>
              <a:gdLst/>
              <a:ahLst/>
              <a:cxnLst/>
              <a:rect l="l" t="t" r="r" b="b"/>
              <a:pathLst>
                <a:path w="2663524" h="1209675" extrusionOk="0">
                  <a:moveTo>
                    <a:pt x="0" y="0"/>
                  </a:moveTo>
                  <a:lnTo>
                    <a:pt x="313648" y="0"/>
                  </a:lnTo>
                  <a:lnTo>
                    <a:pt x="2663524" y="0"/>
                  </a:lnTo>
                  <a:lnTo>
                    <a:pt x="955741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1" u="sng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-825" y="-5125"/>
              <a:ext cx="1085386" cy="907256"/>
            </a:xfrm>
            <a:custGeom>
              <a:avLst/>
              <a:gdLst/>
              <a:ahLst/>
              <a:cxnLst/>
              <a:rect l="l" t="t" r="r" b="b"/>
              <a:pathLst>
                <a:path w="2663524" h="1209675" extrusionOk="0">
                  <a:moveTo>
                    <a:pt x="0" y="0"/>
                  </a:moveTo>
                  <a:lnTo>
                    <a:pt x="313648" y="0"/>
                  </a:lnTo>
                  <a:lnTo>
                    <a:pt x="2663524" y="0"/>
                  </a:lnTo>
                  <a:lnTo>
                    <a:pt x="955741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1" u="sng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602550" y="-5125"/>
              <a:ext cx="526046" cy="907256"/>
            </a:xfrm>
            <a:custGeom>
              <a:avLst/>
              <a:gdLst/>
              <a:ahLst/>
              <a:cxnLst/>
              <a:rect l="l" t="t" r="r" b="b"/>
              <a:pathLst>
                <a:path w="2663524" h="1209675" extrusionOk="0">
                  <a:moveTo>
                    <a:pt x="0" y="0"/>
                  </a:moveTo>
                  <a:lnTo>
                    <a:pt x="313648" y="0"/>
                  </a:lnTo>
                  <a:lnTo>
                    <a:pt x="2663524" y="0"/>
                  </a:lnTo>
                  <a:lnTo>
                    <a:pt x="955741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1" u="sng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48" name="Google Shape;348;p25"/>
          <p:cNvSpPr txBox="1"/>
          <p:nvPr/>
        </p:nvSpPr>
        <p:spPr>
          <a:xfrm>
            <a:off x="178500" y="12650"/>
            <a:ext cx="60615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-US" sz="45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n-US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</a:t>
            </a:r>
            <a:r>
              <a:rPr lang="ko-KR" altLang="en-US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작업환경 및 구성</a:t>
            </a:r>
            <a:endParaRPr sz="40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206;p20"/>
          <p:cNvSpPr txBox="1"/>
          <p:nvPr/>
        </p:nvSpPr>
        <p:spPr>
          <a:xfrm>
            <a:off x="254700" y="883650"/>
            <a:ext cx="87969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-US" sz="35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 UML </a:t>
            </a:r>
            <a:r>
              <a:rPr lang="ko-KR" altLang="en-US" sz="35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클래스 구성도</a:t>
            </a:r>
            <a:endParaRPr sz="35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26"/>
          <p:cNvGrpSpPr/>
          <p:nvPr/>
        </p:nvGrpSpPr>
        <p:grpSpPr>
          <a:xfrm>
            <a:off x="-825" y="0"/>
            <a:ext cx="12191621" cy="796572"/>
            <a:chOff x="0" y="0"/>
            <a:chExt cx="12196500" cy="1209676"/>
          </a:xfrm>
        </p:grpSpPr>
        <p:sp>
          <p:nvSpPr>
            <p:cNvPr id="355" name="Google Shape;355;p26"/>
            <p:cNvSpPr/>
            <p:nvPr/>
          </p:nvSpPr>
          <p:spPr>
            <a:xfrm>
              <a:off x="0" y="0"/>
              <a:ext cx="12196500" cy="1209600"/>
            </a:xfrm>
            <a:prstGeom prst="rect">
              <a:avLst/>
            </a:pr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3200400" marR="0" lvl="7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8851037" y="1"/>
              <a:ext cx="3340963" cy="1209675"/>
            </a:xfrm>
            <a:custGeom>
              <a:avLst/>
              <a:gdLst/>
              <a:ahLst/>
              <a:cxnLst/>
              <a:rect l="l" t="t" r="r" b="b"/>
              <a:pathLst>
                <a:path w="3340963" h="1209675" extrusionOk="0">
                  <a:moveTo>
                    <a:pt x="0" y="0"/>
                  </a:moveTo>
                  <a:lnTo>
                    <a:pt x="638660" y="0"/>
                  </a:lnTo>
                  <a:lnTo>
                    <a:pt x="1145219" y="0"/>
                  </a:lnTo>
                  <a:lnTo>
                    <a:pt x="3340963" y="0"/>
                  </a:lnTo>
                  <a:lnTo>
                    <a:pt x="163318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323F4F"/>
            </a:solidFill>
            <a:ln>
              <a:noFill/>
            </a:ln>
            <a:effectLst>
              <a:outerShdw blurRad="190500" dist="127000" dir="10800000" sx="87000" sy="87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57" name="Google Shape;357;p26"/>
          <p:cNvGrpSpPr/>
          <p:nvPr/>
        </p:nvGrpSpPr>
        <p:grpSpPr>
          <a:xfrm>
            <a:off x="-825" y="-5125"/>
            <a:ext cx="1129421" cy="796571"/>
            <a:chOff x="-825" y="-5125"/>
            <a:chExt cx="1129421" cy="907256"/>
          </a:xfrm>
        </p:grpSpPr>
        <p:sp>
          <p:nvSpPr>
            <p:cNvPr id="358" name="Google Shape;358;p26"/>
            <p:cNvSpPr/>
            <p:nvPr/>
          </p:nvSpPr>
          <p:spPr>
            <a:xfrm>
              <a:off x="352075" y="-5125"/>
              <a:ext cx="732469" cy="907256"/>
            </a:xfrm>
            <a:custGeom>
              <a:avLst/>
              <a:gdLst/>
              <a:ahLst/>
              <a:cxnLst/>
              <a:rect l="l" t="t" r="r" b="b"/>
              <a:pathLst>
                <a:path w="2663524" h="1209675" extrusionOk="0">
                  <a:moveTo>
                    <a:pt x="0" y="0"/>
                  </a:moveTo>
                  <a:lnTo>
                    <a:pt x="313648" y="0"/>
                  </a:lnTo>
                  <a:lnTo>
                    <a:pt x="2663524" y="0"/>
                  </a:lnTo>
                  <a:lnTo>
                    <a:pt x="955741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1" u="sng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-825" y="-5125"/>
              <a:ext cx="1085386" cy="907256"/>
            </a:xfrm>
            <a:custGeom>
              <a:avLst/>
              <a:gdLst/>
              <a:ahLst/>
              <a:cxnLst/>
              <a:rect l="l" t="t" r="r" b="b"/>
              <a:pathLst>
                <a:path w="2663524" h="1209675" extrusionOk="0">
                  <a:moveTo>
                    <a:pt x="0" y="0"/>
                  </a:moveTo>
                  <a:lnTo>
                    <a:pt x="313648" y="0"/>
                  </a:lnTo>
                  <a:lnTo>
                    <a:pt x="2663524" y="0"/>
                  </a:lnTo>
                  <a:lnTo>
                    <a:pt x="955741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1" u="sng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602550" y="-5125"/>
              <a:ext cx="526046" cy="907256"/>
            </a:xfrm>
            <a:custGeom>
              <a:avLst/>
              <a:gdLst/>
              <a:ahLst/>
              <a:cxnLst/>
              <a:rect l="l" t="t" r="r" b="b"/>
              <a:pathLst>
                <a:path w="2663524" h="1209675" extrusionOk="0">
                  <a:moveTo>
                    <a:pt x="0" y="0"/>
                  </a:moveTo>
                  <a:lnTo>
                    <a:pt x="313648" y="0"/>
                  </a:lnTo>
                  <a:lnTo>
                    <a:pt x="2663524" y="0"/>
                  </a:lnTo>
                  <a:lnTo>
                    <a:pt x="955741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1" u="sng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" name="Google Shape;206;p20"/>
          <p:cNvSpPr txBox="1"/>
          <p:nvPr/>
        </p:nvSpPr>
        <p:spPr>
          <a:xfrm>
            <a:off x="254700" y="883650"/>
            <a:ext cx="87969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-US" sz="35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 UML [Simplified]</a:t>
            </a:r>
            <a:endParaRPr sz="35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71" y="1603350"/>
            <a:ext cx="10854813" cy="4723708"/>
          </a:xfrm>
          <a:prstGeom prst="rect">
            <a:avLst/>
          </a:prstGeom>
        </p:spPr>
      </p:pic>
      <p:sp>
        <p:nvSpPr>
          <p:cNvPr id="19" name="Google Shape;348;p25"/>
          <p:cNvSpPr txBox="1"/>
          <p:nvPr/>
        </p:nvSpPr>
        <p:spPr>
          <a:xfrm>
            <a:off x="178500" y="12650"/>
            <a:ext cx="60615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-US" sz="45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n-US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</a:t>
            </a:r>
            <a:r>
              <a:rPr lang="ko-KR" altLang="en-US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작업환경 및 구성</a:t>
            </a:r>
            <a:endParaRPr sz="40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8"/>
          <p:cNvGrpSpPr/>
          <p:nvPr/>
        </p:nvGrpSpPr>
        <p:grpSpPr>
          <a:xfrm>
            <a:off x="-825" y="0"/>
            <a:ext cx="12191621" cy="796572"/>
            <a:chOff x="0" y="0"/>
            <a:chExt cx="12196500" cy="1209676"/>
          </a:xfrm>
        </p:grpSpPr>
        <p:sp>
          <p:nvSpPr>
            <p:cNvPr id="381" name="Google Shape;381;p28"/>
            <p:cNvSpPr/>
            <p:nvPr/>
          </p:nvSpPr>
          <p:spPr>
            <a:xfrm>
              <a:off x="0" y="0"/>
              <a:ext cx="12196500" cy="1209600"/>
            </a:xfrm>
            <a:prstGeom prst="rect">
              <a:avLst/>
            </a:pr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3200400" marR="0" lvl="7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8851037" y="1"/>
              <a:ext cx="3340963" cy="1209675"/>
            </a:xfrm>
            <a:custGeom>
              <a:avLst/>
              <a:gdLst/>
              <a:ahLst/>
              <a:cxnLst/>
              <a:rect l="l" t="t" r="r" b="b"/>
              <a:pathLst>
                <a:path w="3340963" h="1209675" extrusionOk="0">
                  <a:moveTo>
                    <a:pt x="0" y="0"/>
                  </a:moveTo>
                  <a:lnTo>
                    <a:pt x="638660" y="0"/>
                  </a:lnTo>
                  <a:lnTo>
                    <a:pt x="1145219" y="0"/>
                  </a:lnTo>
                  <a:lnTo>
                    <a:pt x="3340963" y="0"/>
                  </a:lnTo>
                  <a:lnTo>
                    <a:pt x="163318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323F4F"/>
            </a:solidFill>
            <a:ln>
              <a:noFill/>
            </a:ln>
            <a:effectLst>
              <a:outerShdw blurRad="190500" dist="127000" dir="10800000" sx="87000" sy="87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83" name="Google Shape;383;p28"/>
          <p:cNvGrpSpPr/>
          <p:nvPr/>
        </p:nvGrpSpPr>
        <p:grpSpPr>
          <a:xfrm>
            <a:off x="-825" y="-5125"/>
            <a:ext cx="1129421" cy="796571"/>
            <a:chOff x="-825" y="-5125"/>
            <a:chExt cx="1129421" cy="907256"/>
          </a:xfrm>
        </p:grpSpPr>
        <p:sp>
          <p:nvSpPr>
            <p:cNvPr id="384" name="Google Shape;384;p28"/>
            <p:cNvSpPr/>
            <p:nvPr/>
          </p:nvSpPr>
          <p:spPr>
            <a:xfrm>
              <a:off x="352075" y="-5125"/>
              <a:ext cx="732469" cy="907256"/>
            </a:xfrm>
            <a:custGeom>
              <a:avLst/>
              <a:gdLst/>
              <a:ahLst/>
              <a:cxnLst/>
              <a:rect l="l" t="t" r="r" b="b"/>
              <a:pathLst>
                <a:path w="2663524" h="1209675" extrusionOk="0">
                  <a:moveTo>
                    <a:pt x="0" y="0"/>
                  </a:moveTo>
                  <a:lnTo>
                    <a:pt x="313648" y="0"/>
                  </a:lnTo>
                  <a:lnTo>
                    <a:pt x="2663524" y="0"/>
                  </a:lnTo>
                  <a:lnTo>
                    <a:pt x="955741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1" u="sng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-825" y="-5125"/>
              <a:ext cx="1085386" cy="907256"/>
            </a:xfrm>
            <a:custGeom>
              <a:avLst/>
              <a:gdLst/>
              <a:ahLst/>
              <a:cxnLst/>
              <a:rect l="l" t="t" r="r" b="b"/>
              <a:pathLst>
                <a:path w="2663524" h="1209675" extrusionOk="0">
                  <a:moveTo>
                    <a:pt x="0" y="0"/>
                  </a:moveTo>
                  <a:lnTo>
                    <a:pt x="313648" y="0"/>
                  </a:lnTo>
                  <a:lnTo>
                    <a:pt x="2663524" y="0"/>
                  </a:lnTo>
                  <a:lnTo>
                    <a:pt x="955741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1" u="sng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602550" y="-5125"/>
              <a:ext cx="526046" cy="907256"/>
            </a:xfrm>
            <a:custGeom>
              <a:avLst/>
              <a:gdLst/>
              <a:ahLst/>
              <a:cxnLst/>
              <a:rect l="l" t="t" r="r" b="b"/>
              <a:pathLst>
                <a:path w="2663524" h="1209675" extrusionOk="0">
                  <a:moveTo>
                    <a:pt x="0" y="0"/>
                  </a:moveTo>
                  <a:lnTo>
                    <a:pt x="313648" y="0"/>
                  </a:lnTo>
                  <a:lnTo>
                    <a:pt x="2663524" y="0"/>
                  </a:lnTo>
                  <a:lnTo>
                    <a:pt x="955741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1" u="sng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7" name="Google Shape;387;p28"/>
          <p:cNvSpPr txBox="1"/>
          <p:nvPr/>
        </p:nvSpPr>
        <p:spPr>
          <a:xfrm>
            <a:off x="178500" y="12650"/>
            <a:ext cx="60615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-US" sz="45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n-US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</a:t>
            </a:r>
            <a:r>
              <a:rPr lang="ko-KR" altLang="en-US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구현 </a:t>
            </a:r>
            <a:r>
              <a:rPr lang="en-US" altLang="ko-KR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ko-KR" altLang="en-US" sz="40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고객관리</a:t>
            </a:r>
            <a:r>
              <a:rPr lang="en-US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40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" name="Google Shape;388;p28"/>
          <p:cNvSpPr txBox="1"/>
          <p:nvPr/>
        </p:nvSpPr>
        <p:spPr>
          <a:xfrm>
            <a:off x="254699" y="883725"/>
            <a:ext cx="6718755" cy="5853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※  </a:t>
            </a:r>
            <a:r>
              <a:rPr lang="ko-KR" altLang="en-US" sz="16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고객관리 클래스 설계</a:t>
            </a:r>
            <a:endParaRPr lang="en-US" altLang="ko-KR" sz="1600" b="1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1. </a:t>
            </a:r>
            <a:r>
              <a:rPr 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Qt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를 사용한 고객관리클래스 설계</a:t>
            </a:r>
            <a:endParaRPr lang="en-US" altLang="ko-KR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ClientItem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: ID, Name, Phone Number, Address</a:t>
            </a:r>
            <a:r>
              <a:rPr lang="ko-KR" alt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에대한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정보프레임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저장</a:t>
            </a:r>
            <a:endParaRPr sz="1600" b="1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ClientManagerForm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: </a:t>
            </a:r>
            <a:r>
              <a:rPr 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ClientItem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객체를 </a:t>
            </a: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List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에 넣어 관리하며</a:t>
            </a: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추가</a:t>
            </a: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수정</a:t>
            </a: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삭제 및                    </a:t>
            </a: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                    	       </a:t>
            </a:r>
            <a:r>
              <a:rPr lang="en-US" altLang="ko-KR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ClientItem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의 </a:t>
            </a: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Column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별로 검색가능하도록 설계</a:t>
            </a:r>
            <a:endParaRPr sz="16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2. </a:t>
            </a:r>
            <a:r>
              <a:rPr lang="en-US" sz="1600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Qt</a:t>
            </a:r>
            <a:r>
              <a:rPr lang="ko-KR" altLang="en-US" sz="16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의 </a:t>
            </a:r>
            <a:r>
              <a:rPr lang="en-US" altLang="ko-KR" sz="1600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Ui</a:t>
            </a:r>
            <a:r>
              <a:rPr lang="en-US" altLang="ko-KR" sz="16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Design</a:t>
            </a:r>
            <a:r>
              <a:rPr lang="ko-KR" altLang="en-US" sz="16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을 사용한 설계</a:t>
            </a:r>
            <a:endParaRPr lang="en-US" altLang="ko-KR" sz="16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ToolBox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를 통해 크게 추가</a:t>
            </a: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검색기능을 구현하였으며</a:t>
            </a: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altLang="ko-KR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TreeWidget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에 현재 </a:t>
            </a:r>
            <a:endParaRPr lang="en-US" altLang="ko-KR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등록된 </a:t>
            </a:r>
            <a:r>
              <a:rPr lang="ko-KR" alt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고객명단이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보이도록 설계</a:t>
            </a:r>
            <a:endParaRPr lang="en-US" altLang="ko-KR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단어가 완벽하지 않더라도 일부의 단어만으로 검색하여 포함한 단어가 나오도록</a:t>
            </a:r>
            <a:endParaRPr lang="en-US" altLang="ko-KR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설계</a:t>
            </a:r>
            <a:endParaRPr sz="16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3. </a:t>
            </a:r>
            <a:r>
              <a:rPr lang="ko-KR" altLang="en-US" sz="16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데이터 구조도</a:t>
            </a:r>
            <a:endParaRPr lang="en-US" sz="16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 smtClean="0">
              <a:solidFill>
                <a:srgbClr val="202E4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 smtClean="0">
              <a:solidFill>
                <a:srgbClr val="202E4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382" y="1156989"/>
            <a:ext cx="3902823" cy="25353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4382" y="4052813"/>
            <a:ext cx="3902823" cy="26844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54382" y="822842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고객 추가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804726" y="3744936"/>
            <a:ext cx="3055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ID,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번호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주소에 맞는 검색기능</a:t>
            </a:r>
            <a:endParaRPr lang="ko-KR" altLang="en-US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8914117-8E1B-5998-8C76-BCEBB4D97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670605"/>
              </p:ext>
            </p:extLst>
          </p:nvPr>
        </p:nvGraphicFramePr>
        <p:xfrm>
          <a:off x="541868" y="4250913"/>
          <a:ext cx="4351146" cy="9047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7438">
                  <a:extLst>
                    <a:ext uri="{9D8B030D-6E8A-4147-A177-3AD203B41FA5}">
                      <a16:colId xmlns:a16="http://schemas.microsoft.com/office/drawing/2014/main" val="1290723241"/>
                    </a:ext>
                  </a:extLst>
                </a:gridCol>
                <a:gridCol w="1379326">
                  <a:extLst>
                    <a:ext uri="{9D8B030D-6E8A-4147-A177-3AD203B41FA5}">
                      <a16:colId xmlns:a16="http://schemas.microsoft.com/office/drawing/2014/main" val="3063701714"/>
                    </a:ext>
                  </a:extLst>
                </a:gridCol>
                <a:gridCol w="815056">
                  <a:extLst>
                    <a:ext uri="{9D8B030D-6E8A-4147-A177-3AD203B41FA5}">
                      <a16:colId xmlns:a16="http://schemas.microsoft.com/office/drawing/2014/main" val="2453232803"/>
                    </a:ext>
                  </a:extLst>
                </a:gridCol>
                <a:gridCol w="1379326">
                  <a:extLst>
                    <a:ext uri="{9D8B030D-6E8A-4147-A177-3AD203B41FA5}">
                      <a16:colId xmlns:a16="http://schemas.microsoft.com/office/drawing/2014/main" val="295176090"/>
                    </a:ext>
                  </a:extLst>
                </a:gridCol>
              </a:tblGrid>
              <a:tr h="18624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사용목적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멤버변수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833768"/>
                  </a:ext>
                </a:extLst>
              </a:tr>
              <a:tr h="1796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PK(Primary Key)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78231505"/>
                  </a:ext>
                </a:extLst>
              </a:tr>
              <a:tr h="1796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err="1" smtClean="0">
                          <a:effectLst/>
                        </a:rPr>
                        <a:t>QString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3264247"/>
                  </a:ext>
                </a:extLst>
              </a:tr>
              <a:tr h="1796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 smtClean="0">
                          <a:effectLst/>
                        </a:rPr>
                        <a:t>고객번호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 smtClean="0">
                          <a:effectLst/>
                        </a:rPr>
                        <a:t>PhoneNumber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 smtClean="0">
                          <a:effectLst/>
                        </a:rPr>
                        <a:t>QString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7360757"/>
                  </a:ext>
                </a:extLst>
              </a:tr>
              <a:tr h="1796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 smtClean="0">
                          <a:effectLst/>
                        </a:rPr>
                        <a:t>고객주소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Address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err="1" smtClean="0">
                          <a:effectLst/>
                        </a:rPr>
                        <a:t>QString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0755877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A8914117-8E1B-5998-8C76-BCEBB4D97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064823"/>
              </p:ext>
            </p:extLst>
          </p:nvPr>
        </p:nvGraphicFramePr>
        <p:xfrm>
          <a:off x="541868" y="5580360"/>
          <a:ext cx="4351146" cy="9047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7438">
                  <a:extLst>
                    <a:ext uri="{9D8B030D-6E8A-4147-A177-3AD203B41FA5}">
                      <a16:colId xmlns:a16="http://schemas.microsoft.com/office/drawing/2014/main" val="1290723241"/>
                    </a:ext>
                  </a:extLst>
                </a:gridCol>
                <a:gridCol w="1379326">
                  <a:extLst>
                    <a:ext uri="{9D8B030D-6E8A-4147-A177-3AD203B41FA5}">
                      <a16:colId xmlns:a16="http://schemas.microsoft.com/office/drawing/2014/main" val="3063701714"/>
                    </a:ext>
                  </a:extLst>
                </a:gridCol>
                <a:gridCol w="1017334">
                  <a:extLst>
                    <a:ext uri="{9D8B030D-6E8A-4147-A177-3AD203B41FA5}">
                      <a16:colId xmlns:a16="http://schemas.microsoft.com/office/drawing/2014/main" val="2453232803"/>
                    </a:ext>
                  </a:extLst>
                </a:gridCol>
                <a:gridCol w="1177048">
                  <a:extLst>
                    <a:ext uri="{9D8B030D-6E8A-4147-A177-3AD203B41FA5}">
                      <a16:colId xmlns:a16="http://schemas.microsoft.com/office/drawing/2014/main" val="295176090"/>
                    </a:ext>
                  </a:extLst>
                </a:gridCol>
              </a:tblGrid>
              <a:tr h="18624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smtClean="0">
                          <a:effectLst/>
                        </a:rPr>
                        <a:t>Name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 smtClean="0">
                          <a:effectLst/>
                        </a:rPr>
                        <a:t>PhoneNumber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Address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833768"/>
                  </a:ext>
                </a:extLst>
              </a:tr>
              <a:tr h="17962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1000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kimsungyeul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010-4629-1703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 smtClean="0">
                          <a:effectLst/>
                        </a:rPr>
                        <a:t>Osan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78231505"/>
                  </a:ext>
                </a:extLst>
              </a:tr>
              <a:tr h="17962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 smtClean="0">
                          <a:effectLst/>
                        </a:rPr>
                        <a:t>parkbyunggyu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smtClean="0">
                          <a:effectLst/>
                        </a:rPr>
                        <a:t>010-7231-6231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Andong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3264247"/>
                  </a:ext>
                </a:extLst>
              </a:tr>
              <a:tr h="17962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smtClean="0">
                          <a:effectLst/>
                        </a:rPr>
                        <a:t>1002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 smtClean="0">
                          <a:effectLst/>
                        </a:rPr>
                        <a:t>kimtaehun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010-3534-7231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Ansan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7360757"/>
                  </a:ext>
                </a:extLst>
              </a:tr>
              <a:tr h="17962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smtClean="0">
                          <a:effectLst/>
                        </a:rPr>
                        <a:t>1003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 smtClean="0">
                          <a:effectLst/>
                        </a:rPr>
                        <a:t>Leejonggu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smtClean="0">
                          <a:effectLst/>
                        </a:rPr>
                        <a:t>010-8235-2632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Seoul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075587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8452" y="4004692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ClientItem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68452" y="5331731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ClientList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8"/>
          <p:cNvGrpSpPr/>
          <p:nvPr/>
        </p:nvGrpSpPr>
        <p:grpSpPr>
          <a:xfrm>
            <a:off x="-825" y="0"/>
            <a:ext cx="12191621" cy="796572"/>
            <a:chOff x="0" y="0"/>
            <a:chExt cx="12196500" cy="1209676"/>
          </a:xfrm>
        </p:grpSpPr>
        <p:sp>
          <p:nvSpPr>
            <p:cNvPr id="381" name="Google Shape;381;p28"/>
            <p:cNvSpPr/>
            <p:nvPr/>
          </p:nvSpPr>
          <p:spPr>
            <a:xfrm>
              <a:off x="0" y="0"/>
              <a:ext cx="12196500" cy="1209600"/>
            </a:xfrm>
            <a:prstGeom prst="rect">
              <a:avLst/>
            </a:pr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3200400" marR="0" lvl="7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8851037" y="1"/>
              <a:ext cx="3340963" cy="1209675"/>
            </a:xfrm>
            <a:custGeom>
              <a:avLst/>
              <a:gdLst/>
              <a:ahLst/>
              <a:cxnLst/>
              <a:rect l="l" t="t" r="r" b="b"/>
              <a:pathLst>
                <a:path w="3340963" h="1209675" extrusionOk="0">
                  <a:moveTo>
                    <a:pt x="0" y="0"/>
                  </a:moveTo>
                  <a:lnTo>
                    <a:pt x="638660" y="0"/>
                  </a:lnTo>
                  <a:lnTo>
                    <a:pt x="1145219" y="0"/>
                  </a:lnTo>
                  <a:lnTo>
                    <a:pt x="3340963" y="0"/>
                  </a:lnTo>
                  <a:lnTo>
                    <a:pt x="163318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323F4F"/>
            </a:solidFill>
            <a:ln>
              <a:noFill/>
            </a:ln>
            <a:effectLst>
              <a:outerShdw blurRad="190500" dist="127000" dir="10800000" sx="87000" sy="87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83" name="Google Shape;383;p28"/>
          <p:cNvGrpSpPr/>
          <p:nvPr/>
        </p:nvGrpSpPr>
        <p:grpSpPr>
          <a:xfrm>
            <a:off x="-825" y="-5125"/>
            <a:ext cx="1129421" cy="796571"/>
            <a:chOff x="-825" y="-5125"/>
            <a:chExt cx="1129421" cy="907256"/>
          </a:xfrm>
        </p:grpSpPr>
        <p:sp>
          <p:nvSpPr>
            <p:cNvPr id="384" name="Google Shape;384;p28"/>
            <p:cNvSpPr/>
            <p:nvPr/>
          </p:nvSpPr>
          <p:spPr>
            <a:xfrm>
              <a:off x="352075" y="-5125"/>
              <a:ext cx="732469" cy="907256"/>
            </a:xfrm>
            <a:custGeom>
              <a:avLst/>
              <a:gdLst/>
              <a:ahLst/>
              <a:cxnLst/>
              <a:rect l="l" t="t" r="r" b="b"/>
              <a:pathLst>
                <a:path w="2663524" h="1209675" extrusionOk="0">
                  <a:moveTo>
                    <a:pt x="0" y="0"/>
                  </a:moveTo>
                  <a:lnTo>
                    <a:pt x="313648" y="0"/>
                  </a:lnTo>
                  <a:lnTo>
                    <a:pt x="2663524" y="0"/>
                  </a:lnTo>
                  <a:lnTo>
                    <a:pt x="955741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1" u="sng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-825" y="-5125"/>
              <a:ext cx="1085386" cy="907256"/>
            </a:xfrm>
            <a:custGeom>
              <a:avLst/>
              <a:gdLst/>
              <a:ahLst/>
              <a:cxnLst/>
              <a:rect l="l" t="t" r="r" b="b"/>
              <a:pathLst>
                <a:path w="2663524" h="1209675" extrusionOk="0">
                  <a:moveTo>
                    <a:pt x="0" y="0"/>
                  </a:moveTo>
                  <a:lnTo>
                    <a:pt x="313648" y="0"/>
                  </a:lnTo>
                  <a:lnTo>
                    <a:pt x="2663524" y="0"/>
                  </a:lnTo>
                  <a:lnTo>
                    <a:pt x="955741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1" u="sng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602550" y="-5125"/>
              <a:ext cx="526046" cy="907256"/>
            </a:xfrm>
            <a:custGeom>
              <a:avLst/>
              <a:gdLst/>
              <a:ahLst/>
              <a:cxnLst/>
              <a:rect l="l" t="t" r="r" b="b"/>
              <a:pathLst>
                <a:path w="2663524" h="1209675" extrusionOk="0">
                  <a:moveTo>
                    <a:pt x="0" y="0"/>
                  </a:moveTo>
                  <a:lnTo>
                    <a:pt x="313648" y="0"/>
                  </a:lnTo>
                  <a:lnTo>
                    <a:pt x="2663524" y="0"/>
                  </a:lnTo>
                  <a:lnTo>
                    <a:pt x="955741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i="1" u="sng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7" name="Google Shape;387;p28"/>
          <p:cNvSpPr txBox="1"/>
          <p:nvPr/>
        </p:nvSpPr>
        <p:spPr>
          <a:xfrm>
            <a:off x="178500" y="12650"/>
            <a:ext cx="60615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-US" sz="45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n-US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</a:t>
            </a:r>
            <a:r>
              <a:rPr lang="ko-KR" altLang="en-US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구현 </a:t>
            </a:r>
            <a:r>
              <a:rPr lang="en-US" altLang="ko-KR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ko-KR" altLang="en-US" sz="40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sz="4000" b="1" dirty="0" err="1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제품관리</a:t>
            </a:r>
            <a:r>
              <a:rPr lang="en-US" sz="4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40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" name="Google Shape;388;p28"/>
          <p:cNvSpPr txBox="1"/>
          <p:nvPr/>
        </p:nvSpPr>
        <p:spPr>
          <a:xfrm>
            <a:off x="254699" y="883725"/>
            <a:ext cx="7067458" cy="5853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※  </a:t>
            </a:r>
            <a:r>
              <a:rPr lang="ko-KR" altLang="en-US" sz="1600" b="1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제품관리</a:t>
            </a:r>
            <a:r>
              <a:rPr lang="ko-KR" altLang="en-US" sz="16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클래스 설계</a:t>
            </a:r>
            <a:endParaRPr lang="en-US" altLang="ko-KR" sz="1600" b="1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1. </a:t>
            </a:r>
            <a:r>
              <a:rPr 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Qt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를 사용한 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제품관리클래스 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설계</a:t>
            </a:r>
            <a:endParaRPr lang="en-US" altLang="ko-KR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ProductItem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: PID, </a:t>
            </a:r>
            <a:r>
              <a:rPr 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PName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Price, Stock</a:t>
            </a:r>
            <a:r>
              <a:rPr lang="ko-KR" alt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에대한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정보프레임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저장</a:t>
            </a:r>
            <a:endParaRPr sz="1600" b="1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-US" sz="16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ProductManagerForm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: </a:t>
            </a:r>
            <a:r>
              <a:rPr lang="en-US" altLang="ko-KR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ProductItem</a:t>
            </a:r>
            <a:r>
              <a:rPr lang="en-US" altLang="ko-KR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객체를 </a:t>
            </a: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List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에 넣어 관리하며</a:t>
            </a: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추가</a:t>
            </a: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수정</a:t>
            </a: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삭제 및                    </a:t>
            </a: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                    	           </a:t>
            </a:r>
            <a:r>
              <a:rPr lang="en-US" altLang="ko-KR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ProductItem</a:t>
            </a: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의 </a:t>
            </a: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Column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별로 검색가능하도록 설계</a:t>
            </a:r>
            <a:endParaRPr sz="16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2. </a:t>
            </a:r>
            <a:r>
              <a:rPr lang="en-US" sz="1600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Qt</a:t>
            </a:r>
            <a:r>
              <a:rPr lang="ko-KR" altLang="en-US" sz="16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의 </a:t>
            </a:r>
            <a:r>
              <a:rPr lang="en-US" altLang="ko-KR" sz="1600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Ui</a:t>
            </a:r>
            <a:r>
              <a:rPr lang="en-US" altLang="ko-KR" sz="16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Design</a:t>
            </a:r>
            <a:r>
              <a:rPr lang="ko-KR" altLang="en-US" sz="16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을 사용한 설계</a:t>
            </a:r>
            <a:endParaRPr lang="en-US" altLang="ko-KR" sz="16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ToolBox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를 통해 크게 추가</a:t>
            </a: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검색기능을 구현하였으며</a:t>
            </a: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altLang="ko-KR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TreeWidget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에 현재 </a:t>
            </a:r>
            <a:endParaRPr lang="en-US" altLang="ko-KR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등록된 </a:t>
            </a:r>
            <a:r>
              <a:rPr lang="ko-KR" altLang="en-US" dirty="0" err="1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제품목록이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보이도록 설계</a:t>
            </a:r>
            <a:endParaRPr lang="en-US" altLang="ko-KR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</a:t>
            </a:r>
            <a:r>
              <a:rPr 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단어가 완벽하지 않더라도 일부의 단어만으로 검색하여 포함한 단어가 나오도록</a:t>
            </a:r>
            <a:endParaRPr lang="en-US" altLang="ko-KR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lang="ko-KR" altLang="en-US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설계</a:t>
            </a:r>
            <a:endParaRPr sz="16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3. </a:t>
            </a:r>
            <a:r>
              <a:rPr lang="ko-KR" altLang="en-US" sz="16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데이터 구조도</a:t>
            </a:r>
            <a:endParaRPr lang="en-US" sz="16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 smtClean="0">
              <a:solidFill>
                <a:srgbClr val="202E4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 smtClean="0">
              <a:solidFill>
                <a:srgbClr val="202E4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54382" y="822842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제품 추가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804726" y="3744936"/>
            <a:ext cx="3414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ID,</a:t>
            </a:r>
            <a:r>
              <a:rPr lang="ko-KR" altLang="en-US" dirty="0" err="1" smtClean="0"/>
              <a:t>제품이름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,</a:t>
            </a:r>
            <a:r>
              <a:rPr lang="ko-KR" altLang="en-US" dirty="0" smtClean="0"/>
              <a:t>재고에 맞는 검색기능</a:t>
            </a:r>
            <a:endParaRPr lang="ko-KR" altLang="en-US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8914117-8E1B-5998-8C76-BCEBB4D97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237539"/>
              </p:ext>
            </p:extLst>
          </p:nvPr>
        </p:nvGraphicFramePr>
        <p:xfrm>
          <a:off x="541868" y="4250913"/>
          <a:ext cx="4351146" cy="9047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7438">
                  <a:extLst>
                    <a:ext uri="{9D8B030D-6E8A-4147-A177-3AD203B41FA5}">
                      <a16:colId xmlns:a16="http://schemas.microsoft.com/office/drawing/2014/main" val="1290723241"/>
                    </a:ext>
                  </a:extLst>
                </a:gridCol>
                <a:gridCol w="1379326">
                  <a:extLst>
                    <a:ext uri="{9D8B030D-6E8A-4147-A177-3AD203B41FA5}">
                      <a16:colId xmlns:a16="http://schemas.microsoft.com/office/drawing/2014/main" val="3063701714"/>
                    </a:ext>
                  </a:extLst>
                </a:gridCol>
                <a:gridCol w="815056">
                  <a:extLst>
                    <a:ext uri="{9D8B030D-6E8A-4147-A177-3AD203B41FA5}">
                      <a16:colId xmlns:a16="http://schemas.microsoft.com/office/drawing/2014/main" val="2453232803"/>
                    </a:ext>
                  </a:extLst>
                </a:gridCol>
                <a:gridCol w="1379326">
                  <a:extLst>
                    <a:ext uri="{9D8B030D-6E8A-4147-A177-3AD203B41FA5}">
                      <a16:colId xmlns:a16="http://schemas.microsoft.com/office/drawing/2014/main" val="295176090"/>
                    </a:ext>
                  </a:extLst>
                </a:gridCol>
              </a:tblGrid>
              <a:tr h="18624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사용목적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멤버변수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833768"/>
                  </a:ext>
                </a:extLst>
              </a:tr>
              <a:tr h="1796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pid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PK(Primary Key)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78231505"/>
                  </a:ext>
                </a:extLst>
              </a:tr>
              <a:tr h="1796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 smtClean="0">
                          <a:effectLst/>
                        </a:rPr>
                        <a:t>PName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err="1" smtClean="0">
                          <a:effectLst/>
                        </a:rPr>
                        <a:t>QString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3264247"/>
                  </a:ext>
                </a:extLst>
              </a:tr>
              <a:tr h="1796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제품가격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err="1" smtClean="0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7360757"/>
                  </a:ext>
                </a:extLst>
              </a:tr>
              <a:tr h="1796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제품재고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err="1" smtClean="0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0755877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A8914117-8E1B-5998-8C76-BCEBB4D97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051493"/>
              </p:ext>
            </p:extLst>
          </p:nvPr>
        </p:nvGraphicFramePr>
        <p:xfrm>
          <a:off x="541868" y="5580360"/>
          <a:ext cx="4351146" cy="9047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7438">
                  <a:extLst>
                    <a:ext uri="{9D8B030D-6E8A-4147-A177-3AD203B41FA5}">
                      <a16:colId xmlns:a16="http://schemas.microsoft.com/office/drawing/2014/main" val="1290723241"/>
                    </a:ext>
                  </a:extLst>
                </a:gridCol>
                <a:gridCol w="1379326">
                  <a:extLst>
                    <a:ext uri="{9D8B030D-6E8A-4147-A177-3AD203B41FA5}">
                      <a16:colId xmlns:a16="http://schemas.microsoft.com/office/drawing/2014/main" val="3063701714"/>
                    </a:ext>
                  </a:extLst>
                </a:gridCol>
                <a:gridCol w="1017334">
                  <a:extLst>
                    <a:ext uri="{9D8B030D-6E8A-4147-A177-3AD203B41FA5}">
                      <a16:colId xmlns:a16="http://schemas.microsoft.com/office/drawing/2014/main" val="2453232803"/>
                    </a:ext>
                  </a:extLst>
                </a:gridCol>
                <a:gridCol w="1177048">
                  <a:extLst>
                    <a:ext uri="{9D8B030D-6E8A-4147-A177-3AD203B41FA5}">
                      <a16:colId xmlns:a16="http://schemas.microsoft.com/office/drawing/2014/main" val="295176090"/>
                    </a:ext>
                  </a:extLst>
                </a:gridCol>
              </a:tblGrid>
              <a:tr h="18624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err="1" smtClean="0">
                          <a:effectLst/>
                        </a:rPr>
                        <a:t>Pname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Stock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833768"/>
                  </a:ext>
                </a:extLst>
              </a:tr>
              <a:tr h="17962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8000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Chair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100000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78231505"/>
                  </a:ext>
                </a:extLst>
              </a:tr>
              <a:tr h="17962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Desk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smtClean="0">
                          <a:effectLst/>
                        </a:rPr>
                        <a:t>200000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100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3264247"/>
                  </a:ext>
                </a:extLst>
              </a:tr>
              <a:tr h="17962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smtClean="0">
                          <a:effectLst/>
                        </a:rPr>
                        <a:t>8002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Computer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150000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97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7360757"/>
                  </a:ext>
                </a:extLst>
              </a:tr>
              <a:tr h="17962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smtClean="0">
                          <a:effectLst/>
                        </a:rPr>
                        <a:t>8003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Keyboard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smtClean="0">
                          <a:effectLst/>
                        </a:rPr>
                        <a:t>50000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100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075587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8452" y="4004692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 </a:t>
            </a:r>
            <a:r>
              <a:rPr lang="en-US" altLang="ko-KR" sz="1200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ProductItem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68452" y="5331731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ProductList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4382" y="1156888"/>
            <a:ext cx="3947992" cy="2587947"/>
          </a:xfrm>
          <a:prstGeom prst="rect">
            <a:avLst/>
          </a:prstGeom>
        </p:spPr>
      </p:pic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18339"/>
              </p:ext>
            </p:extLst>
          </p:nvPr>
        </p:nvGraphicFramePr>
        <p:xfrm>
          <a:off x="7754383" y="4052713"/>
          <a:ext cx="3947630" cy="2696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Bitmap Image" r:id="rId5" imgW="5936040" imgH="4129920" progId="PBrush">
                  <p:embed/>
                </p:oleObj>
              </mc:Choice>
              <mc:Fallback>
                <p:oleObj name="Bitmap Image" r:id="rId5" imgW="5936040" imgH="41299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54383" y="4052713"/>
                        <a:ext cx="3947630" cy="26968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587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">
      <a:dk1>
        <a:srgbClr val="000000"/>
      </a:dk1>
      <a:lt1>
        <a:srgbClr val="FFFFFF"/>
      </a:lt1>
      <a:dk2>
        <a:srgbClr val="323F4F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1361</Words>
  <Application>Microsoft Office PowerPoint</Application>
  <PresentationFormat>와이드스크린</PresentationFormat>
  <Paragraphs>379</Paragraphs>
  <Slides>20</Slides>
  <Notes>20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맑은 고딕</vt:lpstr>
      <vt:lpstr>Lato Black</vt:lpstr>
      <vt:lpstr>Lato</vt:lpstr>
      <vt:lpstr>Arial</vt:lpstr>
      <vt:lpstr>Bahnschrift Light</vt:lpstr>
      <vt:lpstr>맑은 고딕</vt:lpstr>
      <vt:lpstr>3_Office 테마</vt:lpstr>
      <vt:lpstr>Bitmap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문정옥</cp:lastModifiedBy>
  <cp:revision>56</cp:revision>
  <dcterms:modified xsi:type="dcterms:W3CDTF">2022-10-30T18:36:59Z</dcterms:modified>
</cp:coreProperties>
</file>