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91DA4-6751-8F8B-FEBD-6DFEB91F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1C092-3C42-A909-3AD4-857E96C7B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50CB0-DF8F-D8C0-54B0-6344A101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5BD84-21AE-83D4-B4A2-A8B54D3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51473-35C5-4746-64DB-E3EFE1E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2F04-C910-D8FE-29E0-8CCC710A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C32B4-2F95-4E6C-1E13-9E1DEF56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77D3C-5E28-0212-A065-D05F1F32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436A2-03F9-E3DB-4118-221DC3A7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0F939-01F1-B68C-DB4D-18830AB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7F35EF-ADD9-FD8A-C395-0FC121DB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7F8E6-D30A-6054-612F-BD7C6C84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B25D1-C006-D263-61B7-65BEA9DF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67E63-5FA5-BBCC-8184-E33470E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9D9E9-ABBB-6221-5DC6-9142BEB3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48DFB-0E2C-DAD9-9C23-3F62C11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45132-8358-6D51-A05A-12C095E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73B6A-C3BE-0002-BFF2-FC68FB58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948BD-FA27-A9C1-2B40-2D11D473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D32FE-AC74-FF02-368F-CA7A44D1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9080-98A6-4D23-72E4-DD3B6AB0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43612-12ED-CEFB-AA62-5BBC0A63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CD93C-73BB-F687-1B9F-9D814B8A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6EC78-14E9-0AF3-D60E-2290EA8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631A-93DC-4125-5588-8058CF9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41CB-E4C6-4720-B7DF-B46CC98B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FB1C9-7917-1B2E-10A1-6254B779E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1D587-AF6F-BC3D-9A32-59993E9C7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22FC6-328A-6268-8C4D-FA6749B8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F2378-E930-1249-CBA7-7388E79E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8BBEC-6B0D-D68E-A95E-9EFB132A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AF0E-6A60-E2FF-EE08-E4943E04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8B345-C2F6-5BCA-F506-0B1431A0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950EE-1B68-5F84-71A6-7BC4E13E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638D3-2A47-1ADE-E1D8-C4CC595A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F86A1-5CB6-5ED7-38A1-3D8972351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C709D-1300-762A-8E3F-51E69F1A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E0E4A-52A9-CA34-9781-1BDA7A47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23963-9AA7-FFDD-1661-236C662B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36D83-DBBF-6581-AAA3-DA46BF17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80215-94C1-8F84-7275-0A7A40E8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60589-A2E4-8220-3B26-685A2788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5B827-85B1-7CFA-BAC1-F71A7E72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CCAA1-9E7F-2A4D-1EB9-CFC5500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1A7F7-A99D-7357-A59A-9DEBFC7C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8DA02-4365-9739-CFC6-2637FAAC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6E20-1543-0D7A-08BF-A6E510A5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64740-31E6-FA68-8922-1DCA11D3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1027F-796C-91E1-0807-7406845C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9C083-7DA2-79EC-6B46-59A7E603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9CF3-07C7-7878-E2ED-8883B253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A9FFD-D2B9-AC25-2372-A2799E3E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D3D2B-A9C4-4886-0A75-5335DB1C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E255B2-752F-1221-0540-BF5A6B0A4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E8ED4-452F-FAA1-470A-E947EBFC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3372A-85EF-DBD9-74A4-AA9206D9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73BDE-F3A7-9298-F8F3-C417A639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FE658-FC25-91A9-5B01-71728787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A4C963-DA09-D5CB-F0EA-E49519E1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FA008-83AF-443D-9726-8CA4679C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E6405-1A71-CB5B-63EF-DD79026D0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674-F809-4198-BAF3-86CF848FFD5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435D-17FE-0CDF-C4E9-AC2ADCE0A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03EC1-0A27-5ABB-EF3B-30C2BF76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37B7-9125-485E-B139-B5E2A5C1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400"/>
            <a:ext cx="12192000" cy="6502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일반공급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 </a:t>
            </a:r>
            <a:r>
              <a:rPr lang="ko-KR" altLang="en-US" sz="1800" dirty="0"/>
              <a:t>우선공급 대상자</a:t>
            </a:r>
            <a:r>
              <a:rPr lang="en-US" altLang="ko-KR" sz="1800" dirty="0"/>
              <a:t>, </a:t>
            </a:r>
            <a:r>
              <a:rPr lang="ko-KR" altLang="en-US" sz="1800" dirty="0"/>
              <a:t>특별공급 대상자에 속하지 않는 자들을 대상으로 주택을 분양하는 방법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공공분양 일반공급 신청자격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무주택자 </a:t>
            </a:r>
            <a:r>
              <a:rPr lang="en-US" altLang="ko-KR" sz="1800" dirty="0"/>
              <a:t>- </a:t>
            </a:r>
            <a:r>
              <a:rPr lang="ko-KR" altLang="en-US" sz="1800" dirty="0"/>
              <a:t>입주자 모집공고일 현재 해당 주택건설지역에 거주하는 성년자인 무주택 세대 구성원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* </a:t>
            </a:r>
            <a:r>
              <a:rPr lang="ko-KR" altLang="en-US" sz="1800" dirty="0"/>
              <a:t>성년자</a:t>
            </a:r>
            <a:r>
              <a:rPr lang="en-US" altLang="ko-KR" sz="1800" dirty="0"/>
              <a:t> - </a:t>
            </a:r>
            <a:r>
              <a:rPr lang="ko-KR" altLang="en-US" sz="1800" dirty="0"/>
              <a:t>자녀를 양육하는 세대주인 미성년자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	  </a:t>
            </a:r>
            <a:r>
              <a:rPr lang="en-US" altLang="ko-KR" sz="1800" dirty="0"/>
              <a:t>- </a:t>
            </a:r>
            <a:r>
              <a:rPr lang="ko-KR" altLang="en-US" sz="1800" dirty="0"/>
              <a:t>직계존속의 사망</a:t>
            </a:r>
            <a:r>
              <a:rPr lang="en-US" altLang="ko-KR" sz="1800" dirty="0"/>
              <a:t>, </a:t>
            </a:r>
            <a:r>
              <a:rPr lang="ko-KR" altLang="en-US" sz="1800" dirty="0"/>
              <a:t>실종선고</a:t>
            </a:r>
            <a:r>
              <a:rPr lang="en-US" altLang="ko-KR" sz="1800" dirty="0"/>
              <a:t>,</a:t>
            </a:r>
            <a:r>
              <a:rPr lang="ko-KR" altLang="en-US" sz="1800" dirty="0"/>
              <a:t> 행방불명 등으로 형제자매를 부양하는 세대주인 미성년자</a:t>
            </a:r>
            <a:endParaRPr lang="ko-KR" altLang="en-US" sz="1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무주택자세대구성원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세대원</a:t>
            </a:r>
            <a:r>
              <a:rPr lang="ko-KR" altLang="en-US" sz="1800" dirty="0"/>
              <a:t> 전원이 주택을 소유하고 있지 않은 세대의 구성원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세대 </a:t>
            </a:r>
            <a:r>
              <a:rPr lang="en-US" altLang="ko-KR" sz="1800" dirty="0"/>
              <a:t>- </a:t>
            </a:r>
            <a:r>
              <a:rPr lang="ko-KR" altLang="en-US" sz="1800" dirty="0"/>
              <a:t>아래 항목으로 구성된 집단</a:t>
            </a:r>
            <a:r>
              <a:rPr lang="en-US" altLang="ko-KR" sz="1800" dirty="0"/>
              <a:t>(</a:t>
            </a:r>
            <a:r>
              <a:rPr lang="ko-KR" altLang="en-US" sz="1800" dirty="0"/>
              <a:t>주택공급신청자가 세대별 주민등록표에 등재되어 있지 않은 경우 제외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주택공급신청자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신청자의 배우자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신청자의 직계존속</a:t>
            </a:r>
            <a:r>
              <a:rPr lang="en-US" altLang="ko-KR" sz="1600" dirty="0"/>
              <a:t>(</a:t>
            </a:r>
            <a:r>
              <a:rPr lang="ko-KR" altLang="en-US" sz="1600" dirty="0"/>
              <a:t>배우자의 직계존속 포함</a:t>
            </a:r>
            <a:r>
              <a:rPr lang="en-US" altLang="ko-KR" sz="1600" dirty="0"/>
              <a:t>) </a:t>
            </a:r>
            <a:r>
              <a:rPr lang="ko-KR" altLang="en-US" sz="1600" dirty="0"/>
              <a:t>신청자 또는</a:t>
            </a:r>
            <a:r>
              <a:rPr lang="en-US" altLang="ko-KR" sz="1600" dirty="0"/>
              <a:t> </a:t>
            </a:r>
            <a:r>
              <a:rPr lang="ko-KR" altLang="en-US" sz="1600" dirty="0"/>
              <a:t>배우자와 세대별 주민등록표에 함께 등재된 자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신청자의 직계비속</a:t>
            </a:r>
            <a:r>
              <a:rPr lang="en-US" altLang="ko-KR" sz="1600" dirty="0"/>
              <a:t>(</a:t>
            </a:r>
            <a:r>
              <a:rPr lang="ko-KR" altLang="en-US" sz="1600" dirty="0"/>
              <a:t>직계비속의 배우자 포함</a:t>
            </a:r>
            <a:r>
              <a:rPr lang="en-US" altLang="ko-KR" sz="1600" dirty="0"/>
              <a:t>) </a:t>
            </a:r>
            <a:r>
              <a:rPr lang="ko-KR" altLang="en-US" sz="1600" dirty="0"/>
              <a:t>신청자 또는</a:t>
            </a:r>
            <a:r>
              <a:rPr lang="en-US" altLang="ko-KR" sz="1600" dirty="0"/>
              <a:t> </a:t>
            </a:r>
            <a:r>
              <a:rPr lang="ko-KR" altLang="en-US" sz="1600" dirty="0"/>
              <a:t>배우자와 세대별 주민등록표에 함께 등재된 자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신청자의 배우자의 직계비속으로 신청자와 세대별 주민등록표에 함께 등재되어 있는 자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공공분양의 일반공급을 신청할 수 있는 무주택세대원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세대주</a:t>
            </a:r>
            <a:r>
              <a:rPr lang="en-US" altLang="ko-KR" sz="1800" dirty="0"/>
              <a:t>, </a:t>
            </a:r>
            <a:r>
              <a:rPr lang="ko-KR" altLang="en-US" sz="1800" dirty="0"/>
              <a:t>동일한 주민등록등본에 등재되어 있는 배우자</a:t>
            </a:r>
            <a:r>
              <a:rPr lang="en-US" altLang="ko-KR" sz="1800" dirty="0"/>
              <a:t>, </a:t>
            </a:r>
            <a:r>
              <a:rPr lang="ko-KR" altLang="en-US" sz="1800" dirty="0"/>
              <a:t>직계 존</a:t>
            </a:r>
            <a:r>
              <a:rPr lang="en-US" altLang="ko-KR" sz="1800" dirty="0"/>
              <a:t>,</a:t>
            </a:r>
            <a:r>
              <a:rPr lang="ko-KR" altLang="en-US" sz="1800" dirty="0"/>
              <a:t>비속인 </a:t>
            </a:r>
            <a:r>
              <a:rPr lang="ko-KR" altLang="en-US" sz="1800" dirty="0" err="1"/>
              <a:t>세대원</a:t>
            </a:r>
            <a:r>
              <a:rPr lang="ko-KR" altLang="en-US" sz="1800" dirty="0"/>
              <a:t> 모두 무주택이어야 함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5393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공공분양 일반공급 신청자격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아래 해당하는 지역안의 주택건설지역에 분양아파트가 있을 경우 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해당 지역의 거주자에게 분양 신청 자격 인정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서울특별시</a:t>
            </a:r>
            <a:r>
              <a:rPr lang="en-US" altLang="ko-KR" sz="1800" dirty="0"/>
              <a:t>, </a:t>
            </a:r>
            <a:r>
              <a:rPr lang="ko-KR" altLang="en-US" sz="1800" dirty="0"/>
              <a:t>인천광역시 및 경기도 지역</a:t>
            </a:r>
            <a:r>
              <a:rPr lang="en-US" altLang="ko-KR" sz="1800" dirty="0"/>
              <a:t>(</a:t>
            </a:r>
            <a:r>
              <a:rPr lang="ko-KR" altLang="en-US" sz="1800" dirty="0"/>
              <a:t>이하 </a:t>
            </a:r>
            <a:r>
              <a:rPr lang="en-US" altLang="ko-KR" sz="1800" dirty="0"/>
              <a:t>“</a:t>
            </a:r>
            <a:r>
              <a:rPr lang="ko-KR" altLang="en-US" sz="1800" dirty="0"/>
              <a:t>수도권</a:t>
            </a:r>
            <a:r>
              <a:rPr lang="en-US" altLang="ko-KR" sz="1800" dirty="0"/>
              <a:t>“</a:t>
            </a:r>
            <a:r>
              <a:rPr lang="ko-KR" altLang="en-US" sz="1800" dirty="0"/>
              <a:t>이라 </a:t>
            </a:r>
            <a:r>
              <a:rPr lang="ko-KR" altLang="en-US" sz="1800" dirty="0" err="1"/>
              <a:t>명칭함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대전광역시</a:t>
            </a:r>
            <a:r>
              <a:rPr lang="en-US" altLang="ko-KR" sz="1800" dirty="0"/>
              <a:t>, </a:t>
            </a:r>
            <a:r>
              <a:rPr lang="ko-KR" altLang="en-US" sz="1800" dirty="0"/>
              <a:t>세종특별자치시 및 충청남도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충청북도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광주광역시 및 전라남도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전라북도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대구광역시 및 경상북도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부산광역시</a:t>
            </a:r>
            <a:r>
              <a:rPr lang="en-US" altLang="ko-KR" sz="1800" dirty="0"/>
              <a:t>, </a:t>
            </a:r>
            <a:r>
              <a:rPr lang="ko-KR" altLang="en-US" sz="1800" dirty="0"/>
              <a:t>울산광역시 및 경상남도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강원도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분양하기 위해서는 자신이 분양하고자 하는 곳에 거주하고 있을 경우에만 신청이 가능함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민간분양 일반공급 신청자격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입주자 모집공고일 해당 주택건설지역에 거주하는 성년자</a:t>
            </a:r>
            <a:r>
              <a:rPr lang="en-US" altLang="ko-KR" sz="1800" dirty="0"/>
              <a:t>(</a:t>
            </a:r>
            <a:r>
              <a:rPr lang="ko-KR" altLang="en-US" sz="1800" dirty="0"/>
              <a:t>세대주인 미성년자 포함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분양아파트가 포함된 주택건설지역의 거주자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2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3038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709"/>
            <a:ext cx="12280900" cy="56399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우선공급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800" dirty="0"/>
              <a:t>행정구역의 통합 </a:t>
            </a:r>
            <a:r>
              <a:rPr lang="en-US" altLang="ko-KR" sz="1800" dirty="0"/>
              <a:t>-&gt;</a:t>
            </a:r>
            <a:r>
              <a:rPr lang="ko-KR" altLang="en-US" sz="1800" dirty="0"/>
              <a:t> 주택 건설지역이 변동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우선공급 받을 필요가 있는 기존 거주자</a:t>
            </a:r>
            <a:r>
              <a:rPr lang="en-US" altLang="ko-KR" sz="1800" dirty="0"/>
              <a:t>, </a:t>
            </a:r>
            <a:r>
              <a:rPr lang="ko-KR" altLang="en-US" sz="1800" dirty="0"/>
              <a:t>임대사업자 등을 대상으로 주택을 공급하는 방법</a:t>
            </a:r>
            <a:endParaRPr lang="en-US" altLang="ko-KR" sz="18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800" dirty="0"/>
              <a:t>일반인과 경쟁은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특정 조건을 갖춘 사람에게 우선공급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특정 조건 </a:t>
            </a:r>
            <a:r>
              <a:rPr lang="en-US" altLang="ko-KR" sz="1800" dirty="0"/>
              <a:t>– </a:t>
            </a:r>
            <a:r>
              <a:rPr lang="ko-KR" altLang="en-US" sz="1800" dirty="0"/>
              <a:t>주택건설지역 거주여부</a:t>
            </a:r>
            <a:r>
              <a:rPr lang="en-US" altLang="ko-KR" sz="1800" dirty="0"/>
              <a:t>, </a:t>
            </a:r>
            <a:r>
              <a:rPr lang="ko-KR" altLang="en-US" sz="1800" dirty="0"/>
              <a:t>기간</a:t>
            </a:r>
            <a:endParaRPr lang="en-US" altLang="ko-KR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4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우선공급 신청자격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시군이 통합할 경우의 군 주택 건설지역 거주자</a:t>
            </a:r>
            <a:r>
              <a:rPr lang="en-US" altLang="ko-KR" sz="18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임대사업자</a:t>
            </a:r>
            <a:r>
              <a:rPr lang="en-US" altLang="ko-KR" sz="1800" dirty="0"/>
              <a:t>, </a:t>
            </a:r>
            <a:r>
              <a:rPr lang="ko-KR" altLang="en-US" sz="1800" dirty="0"/>
              <a:t>공공주택 사업자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3.</a:t>
            </a:r>
            <a:r>
              <a:rPr lang="ko-KR" altLang="en-US" sz="1800" dirty="0"/>
              <a:t> 주상복합건축물의 건설부지 소유자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직장 주택 조합원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대규모 택지 개발지고 내 거주자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755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67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시군이 통합할 경우 군주택건설지역 거주자 자격요건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시군의 행정구역의 통합 </a:t>
            </a:r>
            <a:r>
              <a:rPr lang="en-US" altLang="ko-KR" sz="1800" dirty="0"/>
              <a:t>-&gt;</a:t>
            </a:r>
            <a:r>
              <a:rPr lang="ko-KR" altLang="en-US" sz="1800" dirty="0"/>
              <a:t> 주택건설 지역이 변동 </a:t>
            </a:r>
            <a:r>
              <a:rPr lang="en-US" altLang="ko-KR" sz="1800" dirty="0"/>
              <a:t>-&gt;</a:t>
            </a:r>
            <a:r>
              <a:rPr lang="ko-KR" altLang="en-US" sz="1800" dirty="0"/>
              <a:t> 통합일로부터 </a:t>
            </a:r>
            <a:r>
              <a:rPr lang="en-US" altLang="ko-KR" sz="1800" dirty="0"/>
              <a:t>2</a:t>
            </a:r>
            <a:r>
              <a:rPr lang="ko-KR" altLang="en-US" sz="1800" dirty="0"/>
              <a:t>년 이내에 분양되는 민영주택 우선 분양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입주자모집공고일 현재 별도의 주택건설지역으로 지정된 주택건설지역에 일정기간 이상 거주하고 있는 사람은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주택을 우선 공급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임대사업자 자격요건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사업주체가 주택 공급물량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청약률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임대수요등의</a:t>
            </a:r>
            <a:r>
              <a:rPr lang="ko-KR" altLang="en-US" sz="1800" dirty="0"/>
              <a:t> 지역 여건을 고려</a:t>
            </a:r>
            <a:r>
              <a:rPr lang="en-US" altLang="ko-KR" sz="1800" dirty="0"/>
              <a:t>,</a:t>
            </a:r>
            <a:r>
              <a:rPr lang="ko-KR" altLang="en-US" sz="1800" dirty="0"/>
              <a:t> 필요하다고 인정 </a:t>
            </a:r>
            <a:r>
              <a:rPr lang="en-US" altLang="ko-KR" sz="1800" dirty="0"/>
              <a:t>-&gt;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   아래 항목 중 하나에 해당되는 임대사업자 또는 공공주택 사업자는 사업자가 공급하는 민영 주택의 전부 또는 일부 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우선 분양</a:t>
            </a:r>
            <a:endParaRPr lang="en-US" altLang="ko-KR" sz="14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[</a:t>
            </a:r>
            <a:r>
              <a:rPr lang="ko-KR" altLang="en-US" sz="1600" dirty="0"/>
              <a:t>부동산투자회사법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 부동산투자회사</a:t>
            </a:r>
            <a:r>
              <a:rPr lang="en-US" altLang="ko-KR" sz="1600" dirty="0"/>
              <a:t>(</a:t>
            </a:r>
            <a:r>
              <a:rPr lang="ko-KR" altLang="en-US" sz="1600" dirty="0"/>
              <a:t>임대사업을 하려는 경우 포함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[</a:t>
            </a:r>
            <a:r>
              <a:rPr lang="ko-KR" altLang="en-US" sz="1600" dirty="0"/>
              <a:t>자본시장과 금융투자업에 관한 법률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 집합투자기구</a:t>
            </a:r>
            <a:r>
              <a:rPr lang="en-US" altLang="ko-KR" sz="1600" dirty="0"/>
              <a:t>(</a:t>
            </a:r>
            <a:r>
              <a:rPr lang="ko-KR" altLang="en-US" sz="1600" dirty="0"/>
              <a:t>임대사업을 하려는 경우 포함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입주자모집 승인 당시</a:t>
            </a:r>
            <a:r>
              <a:rPr lang="en-US" altLang="ko-KR" sz="1600" dirty="0"/>
              <a:t> [</a:t>
            </a:r>
            <a:r>
              <a:rPr lang="ko-KR" altLang="en-US" sz="1600" dirty="0"/>
              <a:t>민간임대주택에 관한 특별법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 민간임대주택 및 </a:t>
            </a:r>
            <a:r>
              <a:rPr lang="en-US" altLang="ko-KR" sz="1600" dirty="0"/>
              <a:t>[</a:t>
            </a:r>
            <a:r>
              <a:rPr lang="ko-KR" altLang="en-US" sz="1600" dirty="0"/>
              <a:t>공공주택 특별법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공공임대주택은 </a:t>
            </a:r>
            <a:r>
              <a:rPr lang="en-US" altLang="ko-KR" sz="1600" dirty="0"/>
              <a:t>20</a:t>
            </a:r>
            <a:r>
              <a:rPr lang="ko-KR" altLang="en-US" sz="1600" dirty="0"/>
              <a:t>호 이상</a:t>
            </a:r>
            <a:r>
              <a:rPr lang="en-US" altLang="ko-KR" sz="1600" dirty="0"/>
              <a:t>, </a:t>
            </a:r>
            <a:r>
              <a:rPr lang="ko-KR" altLang="en-US" sz="1600" dirty="0"/>
              <a:t>공동주택은 </a:t>
            </a:r>
            <a:r>
              <a:rPr lang="en-US" altLang="ko-KR" sz="1600" dirty="0"/>
              <a:t>20</a:t>
            </a:r>
            <a:r>
              <a:rPr lang="ko-KR" altLang="en-US" sz="1600" dirty="0"/>
              <a:t>세대 이상 임대하는 자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소속 근로자에게 임대하려는 고용자</a:t>
            </a:r>
            <a:r>
              <a:rPr lang="en-US" altLang="ko-KR" sz="1600" dirty="0"/>
              <a:t>(</a:t>
            </a:r>
            <a:r>
              <a:rPr lang="ko-KR" altLang="en-US" sz="1600" dirty="0"/>
              <a:t>법인에 한함</a:t>
            </a:r>
            <a:r>
              <a:rPr lang="en-US" altLang="ko-KR" sz="1600" dirty="0"/>
              <a:t>, </a:t>
            </a:r>
            <a:r>
              <a:rPr lang="ko-KR" altLang="en-US" sz="1600" dirty="0"/>
              <a:t>임대사업을 하려는 경우 포함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제 </a:t>
            </a:r>
            <a:r>
              <a:rPr lang="en-US" altLang="ko-KR" sz="1600" dirty="0"/>
              <a:t>1</a:t>
            </a:r>
            <a:r>
              <a:rPr lang="ko-KR" altLang="en-US" sz="1600" dirty="0"/>
              <a:t>항에 따라 주택을 우선공급 받은 자 </a:t>
            </a:r>
            <a:r>
              <a:rPr lang="en-US" altLang="ko-KR" sz="1600" dirty="0"/>
              <a:t>[</a:t>
            </a:r>
            <a:r>
              <a:rPr lang="ko-KR" altLang="en-US" sz="1600" dirty="0"/>
              <a:t>공공주택 특별법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 공공주택 사업자는 입주금의 잔금 납부 시 까지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 [</a:t>
            </a:r>
            <a:r>
              <a:rPr lang="ko-KR" altLang="en-US" sz="1600" dirty="0"/>
              <a:t>민간임대주택에 관한 특별법</a:t>
            </a:r>
            <a:r>
              <a:rPr lang="en-US" altLang="ko-KR" sz="1600" dirty="0"/>
              <a:t>] </a:t>
            </a:r>
            <a:r>
              <a:rPr lang="ko-KR" altLang="en-US" sz="1600" dirty="0"/>
              <a:t>제 </a:t>
            </a:r>
            <a:r>
              <a:rPr lang="en-US" altLang="ko-KR" sz="1600" dirty="0"/>
              <a:t>5</a:t>
            </a:r>
            <a:r>
              <a:rPr lang="ko-KR" altLang="en-US" sz="1600" dirty="0"/>
              <a:t>조에 따라 임대사업자로 등록하고 그 등록증 사본을 시장</a:t>
            </a:r>
            <a:r>
              <a:rPr lang="en-US" altLang="ko-KR" sz="1600" dirty="0"/>
              <a:t>, </a:t>
            </a:r>
            <a:r>
              <a:rPr lang="ko-KR" altLang="en-US" sz="1600" dirty="0"/>
              <a:t>군수</a:t>
            </a:r>
            <a:r>
              <a:rPr lang="en-US" altLang="ko-KR" sz="1600" dirty="0"/>
              <a:t>, </a:t>
            </a:r>
            <a:r>
              <a:rPr lang="ko-KR" altLang="en-US" sz="1600" dirty="0"/>
              <a:t>구청장 및 사업주체에게        </a:t>
            </a:r>
            <a:r>
              <a:rPr lang="en-US" altLang="ko-KR" sz="1600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제출하여야 함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사업주체는 제 </a:t>
            </a:r>
            <a:r>
              <a:rPr lang="en-US" altLang="ko-KR" sz="1600" dirty="0"/>
              <a:t>1</a:t>
            </a:r>
            <a:r>
              <a:rPr lang="ko-KR" altLang="en-US" sz="1600" dirty="0"/>
              <a:t>항에 따라 주택을 우선공급 받은 자가 제 </a:t>
            </a:r>
            <a:r>
              <a:rPr lang="en-US" altLang="ko-KR" sz="1600" dirty="0"/>
              <a:t>2</a:t>
            </a:r>
            <a:r>
              <a:rPr lang="ko-KR" altLang="en-US" sz="1600" dirty="0"/>
              <a:t>항에 따라 등록증 사본을 제출하지 아니하는 경우에는 공급계약을 취소하고 그 결과를 시장</a:t>
            </a:r>
            <a:r>
              <a:rPr lang="en-US" altLang="ko-KR" sz="1600" dirty="0"/>
              <a:t>, </a:t>
            </a:r>
            <a:r>
              <a:rPr lang="ko-KR" altLang="en-US" sz="1600" dirty="0"/>
              <a:t>군수</a:t>
            </a:r>
            <a:r>
              <a:rPr lang="en-US" altLang="ko-KR" sz="1600" dirty="0"/>
              <a:t>, </a:t>
            </a:r>
            <a:r>
              <a:rPr lang="ko-KR" altLang="en-US" sz="1600" dirty="0"/>
              <a:t>구청장에게 제출하여야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53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802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주상복합건축물의 건설부지 소유자 자격요건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건축주가 다음에 해당하는 호수 이상으로 주택 외의 시설과 주택을 동일 건축물로 하여 건설 </a:t>
            </a:r>
            <a:r>
              <a:rPr lang="en-US" altLang="ko-KR" sz="1800" dirty="0"/>
              <a:t>-&gt;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해당부지의 소유자는 </a:t>
            </a:r>
            <a:r>
              <a:rPr lang="en-US" altLang="ko-KR" sz="1800" dirty="0"/>
              <a:t>1</a:t>
            </a:r>
            <a:r>
              <a:rPr lang="ko-KR" altLang="en-US" sz="1800" dirty="0"/>
              <a:t>세대 </a:t>
            </a:r>
            <a:r>
              <a:rPr lang="en-US" altLang="ko-KR" sz="1800" dirty="0"/>
              <a:t>1</a:t>
            </a:r>
            <a:r>
              <a:rPr lang="ko-KR" altLang="en-US" sz="1800" dirty="0"/>
              <a:t>주택을 기준으로 그 주택을 우선분양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단독주택 </a:t>
            </a:r>
            <a:r>
              <a:rPr lang="en-US" altLang="ko-KR" sz="1800" dirty="0"/>
              <a:t>– 30</a:t>
            </a:r>
            <a:r>
              <a:rPr lang="ko-KR" altLang="en-US" sz="1800" dirty="0"/>
              <a:t>호</a:t>
            </a:r>
            <a:r>
              <a:rPr lang="en-US" altLang="ko-KR" sz="1800" dirty="0"/>
              <a:t>. </a:t>
            </a:r>
            <a:r>
              <a:rPr lang="ko-KR" altLang="en-US" sz="1800" dirty="0"/>
              <a:t>다만</a:t>
            </a:r>
            <a:r>
              <a:rPr lang="en-US" altLang="ko-KR" sz="1800" dirty="0"/>
              <a:t>, </a:t>
            </a:r>
            <a:r>
              <a:rPr lang="ko-KR" altLang="en-US" sz="1800" dirty="0"/>
              <a:t>다음 중 어느 하나에 해당하는 주택은 </a:t>
            </a:r>
            <a:r>
              <a:rPr lang="en-US" altLang="ko-KR" sz="1800" dirty="0"/>
              <a:t>50</a:t>
            </a:r>
            <a:r>
              <a:rPr lang="ko-KR" altLang="en-US" sz="1800" dirty="0"/>
              <a:t>호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공공사업에 따라 조성된 용지를 개별 필지로 구분하지 않고 일단의 토지로 공급받아 해당 토지에 건설하는 단독주택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한옥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*</a:t>
            </a:r>
            <a:r>
              <a:rPr lang="ko-KR" altLang="en-US" sz="1600" dirty="0"/>
              <a:t>일단 </a:t>
            </a:r>
            <a:r>
              <a:rPr lang="en-US" altLang="ko-KR" sz="1600" dirty="0"/>
              <a:t>– </a:t>
            </a:r>
            <a:r>
              <a:rPr lang="ko-KR" altLang="en-US" sz="1600" dirty="0"/>
              <a:t>용도상의 불가분의 관계에 있는 </a:t>
            </a:r>
            <a:r>
              <a:rPr lang="en-US" altLang="ko-KR" sz="1600" dirty="0"/>
              <a:t>2</a:t>
            </a:r>
            <a:r>
              <a:rPr lang="ko-KR" altLang="en-US" sz="1600" dirty="0"/>
              <a:t>필지 이상의 토지</a:t>
            </a: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공동주택 </a:t>
            </a:r>
            <a:r>
              <a:rPr lang="en-US" altLang="ko-KR" sz="1800" dirty="0"/>
              <a:t>– 30</a:t>
            </a:r>
            <a:r>
              <a:rPr lang="ko-KR" altLang="en-US" sz="1800" dirty="0"/>
              <a:t>세대</a:t>
            </a:r>
            <a:r>
              <a:rPr lang="en-US" altLang="ko-KR" sz="1800" dirty="0"/>
              <a:t>(</a:t>
            </a:r>
            <a:r>
              <a:rPr lang="ko-KR" altLang="en-US" sz="1800" dirty="0"/>
              <a:t>리모델링의 경우에는 증가하는 세대수가 </a:t>
            </a:r>
            <a:r>
              <a:rPr lang="en-US" altLang="ko-KR" sz="1800" dirty="0"/>
              <a:t>30</a:t>
            </a:r>
            <a:r>
              <a:rPr lang="ko-KR" altLang="en-US" sz="1800" dirty="0"/>
              <a:t>세대</a:t>
            </a:r>
            <a:r>
              <a:rPr lang="en-US" altLang="ko-KR" sz="1800" dirty="0"/>
              <a:t>). </a:t>
            </a:r>
            <a:r>
              <a:rPr lang="ko-KR" altLang="en-US" sz="1800" dirty="0"/>
              <a:t>다만</a:t>
            </a:r>
            <a:r>
              <a:rPr lang="en-US" altLang="ko-KR" sz="1800" dirty="0"/>
              <a:t>, </a:t>
            </a:r>
            <a:r>
              <a:rPr lang="ko-KR" altLang="en-US" sz="1800" dirty="0"/>
              <a:t>다음 중 어느 하나에 해당하는 주택은 </a:t>
            </a:r>
            <a:r>
              <a:rPr lang="en-US" altLang="ko-KR" sz="1800" dirty="0"/>
              <a:t>50</a:t>
            </a:r>
            <a:r>
              <a:rPr lang="ko-KR" altLang="en-US" sz="1800" dirty="0"/>
              <a:t>세대</a:t>
            </a:r>
            <a:endParaRPr lang="en-US" altLang="ko-KR" sz="18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다음요건을 모두 갖춘 단지형 연립주택</a:t>
            </a:r>
            <a:r>
              <a:rPr lang="en-US" altLang="ko-KR" sz="1600" dirty="0"/>
              <a:t>, </a:t>
            </a:r>
            <a:r>
              <a:rPr lang="ko-KR" altLang="en-US" sz="1600" dirty="0"/>
              <a:t>단지형 다세대 주택</a:t>
            </a: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세대별 주거 전용 면적이 </a:t>
            </a:r>
            <a:r>
              <a:rPr lang="en-US" altLang="ko-KR" sz="1600" dirty="0"/>
              <a:t>30m</a:t>
            </a:r>
            <a:r>
              <a:rPr lang="ko-KR" altLang="en-US" sz="1600" dirty="0"/>
              <a:t>제곱 이상</a:t>
            </a: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해당 주택단지 진입 도로의 폭이 </a:t>
            </a:r>
            <a:r>
              <a:rPr lang="en-US" altLang="ko-KR" sz="1600" dirty="0"/>
              <a:t>6m </a:t>
            </a:r>
            <a:r>
              <a:rPr lang="ko-KR" altLang="en-US" sz="1600" dirty="0"/>
              <a:t>이상일 것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 (</a:t>
            </a:r>
            <a:r>
              <a:rPr lang="ko-KR" altLang="en-US" sz="1600" dirty="0"/>
              <a:t>해당 주택단지의 진입도로가 두개 이상인 경우 다음의 요건을 모두 갖추면 진입도로의 폭 </a:t>
            </a:r>
            <a:r>
              <a:rPr lang="en-US" altLang="ko-KR" sz="1600" dirty="0"/>
              <a:t>4m</a:t>
            </a:r>
            <a:r>
              <a:rPr lang="ko-KR" altLang="en-US" sz="1600" dirty="0"/>
              <a:t>이상 </a:t>
            </a:r>
            <a:r>
              <a:rPr lang="en-US" altLang="ko-KR" sz="1600" dirty="0"/>
              <a:t>6m</a:t>
            </a:r>
            <a:r>
              <a:rPr lang="ko-KR" altLang="en-US" sz="1600" dirty="0"/>
              <a:t>미만으로 가능</a:t>
            </a:r>
            <a:r>
              <a:rPr lang="en-US" altLang="ko-KR" sz="1600" dirty="0"/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두개의 진입도로 폭의 합계가 </a:t>
            </a:r>
            <a:r>
              <a:rPr lang="en-US" altLang="ko-KR" sz="1600" dirty="0"/>
              <a:t>10m </a:t>
            </a:r>
            <a:r>
              <a:rPr lang="ko-KR" altLang="en-US" sz="1600" dirty="0"/>
              <a:t>이상일 것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폭 </a:t>
            </a:r>
            <a:r>
              <a:rPr lang="en-US" altLang="ko-KR" sz="1600" dirty="0"/>
              <a:t>4m</a:t>
            </a:r>
            <a:r>
              <a:rPr lang="ko-KR" altLang="en-US" sz="1600" dirty="0"/>
              <a:t>이상 </a:t>
            </a:r>
            <a:r>
              <a:rPr lang="en-US" altLang="ko-KR" sz="1600" dirty="0"/>
              <a:t>6m </a:t>
            </a:r>
            <a:r>
              <a:rPr lang="ko-KR" altLang="en-US" sz="1600" dirty="0"/>
              <a:t>미만인</a:t>
            </a:r>
            <a:r>
              <a:rPr lang="en-US" altLang="ko-KR" sz="1600" dirty="0"/>
              <a:t> </a:t>
            </a:r>
            <a:r>
              <a:rPr lang="ko-KR" altLang="en-US" sz="1600" dirty="0"/>
              <a:t>진입도로는 도로와 통행거리가 </a:t>
            </a:r>
            <a:r>
              <a:rPr lang="en-US" altLang="ko-KR" sz="1600" dirty="0"/>
              <a:t>200m </a:t>
            </a:r>
            <a:r>
              <a:rPr lang="ko-KR" altLang="en-US" sz="1600" dirty="0"/>
              <a:t>이내 일 것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-  [</a:t>
            </a:r>
            <a:r>
              <a:rPr lang="ko-KR" altLang="en-US" sz="1600" dirty="0"/>
              <a:t>도시 및 주거환경정비법</a:t>
            </a:r>
            <a:r>
              <a:rPr lang="en-US" altLang="ko-KR" sz="1600" dirty="0"/>
              <a:t>]</a:t>
            </a:r>
            <a:r>
              <a:rPr lang="ko-KR" altLang="en-US" sz="1600" dirty="0"/>
              <a:t>에 따른 정비구역에서 주거환경개선사업</a:t>
            </a:r>
            <a:r>
              <a:rPr lang="en-US" altLang="ko-KR" sz="1600" dirty="0"/>
              <a:t>(</a:t>
            </a:r>
            <a:r>
              <a:rPr lang="ko-KR" altLang="en-US" sz="1600" dirty="0"/>
              <a:t>사업시행자가 정비구역에서 </a:t>
            </a:r>
            <a:r>
              <a:rPr lang="ko-KR" altLang="en-US" sz="1600" dirty="0" err="1"/>
              <a:t>정비기반기설</a:t>
            </a:r>
            <a:r>
              <a:rPr lang="ko-KR" altLang="en-US" sz="1600" dirty="0"/>
              <a:t> 및 공동이용시설을 새로 설치하거나 확대하고 </a:t>
            </a:r>
            <a:r>
              <a:rPr lang="ko-KR" altLang="en-US" sz="1600" dirty="0" err="1"/>
              <a:t>토지등소유자가</a:t>
            </a:r>
            <a:r>
              <a:rPr lang="ko-KR" altLang="en-US" sz="1600" dirty="0"/>
              <a:t> 스스로 주택을 보전 정비하거나 개량하는 방법으로 시행하는 경우만 해당</a:t>
            </a:r>
            <a:r>
              <a:rPr lang="en-US" altLang="ko-KR" sz="1600" dirty="0"/>
              <a:t>)</a:t>
            </a:r>
            <a:r>
              <a:rPr lang="ko-KR" altLang="en-US" sz="1600" dirty="0"/>
              <a:t>을 시행하기 위한 정비구역에서 건설하는 공동주택</a:t>
            </a:r>
            <a:r>
              <a:rPr lang="en-US" altLang="ko-KR" sz="1600" dirty="0"/>
              <a:t>(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정비기반시설의 설치계획대로 정비 기반시설설치가 이루어지지 않은 지역으로서 특별자치시장</a:t>
            </a:r>
            <a:r>
              <a:rPr lang="en-US" altLang="ko-KR" sz="1600" dirty="0"/>
              <a:t>, </a:t>
            </a:r>
            <a:r>
              <a:rPr lang="ko-KR" altLang="en-US" sz="1600" dirty="0"/>
              <a:t>특별자치도지사</a:t>
            </a:r>
            <a:r>
              <a:rPr lang="en-US" altLang="ko-KR" sz="1600" dirty="0"/>
              <a:t>, </a:t>
            </a:r>
            <a:r>
              <a:rPr lang="ko-KR" altLang="en-US" sz="1600" dirty="0"/>
              <a:t>시장</a:t>
            </a:r>
            <a:r>
              <a:rPr lang="en-US" altLang="ko-KR" sz="1600" dirty="0"/>
              <a:t>, </a:t>
            </a:r>
            <a:r>
              <a:rPr lang="ko-KR" altLang="en-US" sz="1600" dirty="0"/>
              <a:t>군수</a:t>
            </a:r>
            <a:r>
              <a:rPr lang="en-US" altLang="ko-KR" sz="1600" dirty="0"/>
              <a:t> </a:t>
            </a:r>
            <a:r>
              <a:rPr lang="ko-KR" altLang="en-US" sz="1600" dirty="0"/>
              <a:t>또는 구청장이 지정</a:t>
            </a:r>
            <a:r>
              <a:rPr lang="en-US" altLang="ko-KR" sz="1600" dirty="0"/>
              <a:t>,</a:t>
            </a:r>
            <a:r>
              <a:rPr lang="ko-KR" altLang="en-US" sz="1600" dirty="0"/>
              <a:t>고시하는 지역에서 건설하는 공동주택 제외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25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6937"/>
            <a:ext cx="12192000" cy="5961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직장주택조합의 조합원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사업주체는 입주자 모집공고일 현재 국민주택을 공급받기 위해 설립신고</a:t>
            </a:r>
            <a:r>
              <a:rPr lang="en-US" altLang="ko-KR" sz="1800" dirty="0"/>
              <a:t>,</a:t>
            </a:r>
            <a:r>
              <a:rPr lang="ko-KR" altLang="en-US" sz="1800" dirty="0"/>
              <a:t>된 직장주택조합</a:t>
            </a:r>
            <a:r>
              <a:rPr lang="en-US" altLang="ko-KR" sz="1800" dirty="0"/>
              <a:t>(</a:t>
            </a:r>
            <a:r>
              <a:rPr lang="ko-KR" altLang="en-US" sz="1800" dirty="0"/>
              <a:t>조합원이 </a:t>
            </a:r>
            <a:r>
              <a:rPr lang="en-US" altLang="ko-KR" sz="1800" dirty="0"/>
              <a:t>20</a:t>
            </a:r>
            <a:r>
              <a:rPr lang="ko-KR" altLang="en-US" sz="1800" dirty="0"/>
              <a:t>명 이상인 직장 주택조합으로 한정</a:t>
            </a:r>
            <a:r>
              <a:rPr lang="en-US" altLang="ko-KR" sz="1800" dirty="0"/>
              <a:t>)</a:t>
            </a:r>
            <a:r>
              <a:rPr lang="ko-KR" altLang="en-US" sz="1800" dirty="0"/>
              <a:t>에게 그 건설 량의 </a:t>
            </a:r>
            <a:r>
              <a:rPr lang="en-US" altLang="ko-KR" sz="1800" dirty="0"/>
              <a:t>40%</a:t>
            </a:r>
            <a:r>
              <a:rPr lang="ko-KR" altLang="en-US" sz="1800" dirty="0"/>
              <a:t>의 범위 안에서 우선공급</a:t>
            </a:r>
            <a:r>
              <a:rPr lang="en-US" altLang="ko-KR" sz="1800" dirty="0"/>
              <a:t>(</a:t>
            </a:r>
            <a:r>
              <a:rPr lang="ko-KR" altLang="en-US" sz="1800" dirty="0"/>
              <a:t>단체공급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순위별로 단체공급을 받음으로 주택조합의 남은 조합원 수가 </a:t>
            </a:r>
            <a:r>
              <a:rPr lang="en-US" altLang="ko-KR" sz="1800" dirty="0"/>
              <a:t>20</a:t>
            </a:r>
            <a:r>
              <a:rPr lang="ko-KR" altLang="en-US" sz="1800" dirty="0"/>
              <a:t>명에 미달하는 경우 단체공급 신청에 있어 제한하지 않음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/>
              <a:t>항에 따라 단체공급을 받으려는 조합원은 주택청약종합저축에 가입하여 매월 약정 납입일에 월납입금을 </a:t>
            </a:r>
            <a:r>
              <a:rPr lang="en-US" altLang="ko-KR" sz="1800" dirty="0"/>
              <a:t>6</a:t>
            </a:r>
            <a:r>
              <a:rPr lang="ko-KR" altLang="en-US" sz="1800" dirty="0"/>
              <a:t>회 이상 납입한 자여야 함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/>
              <a:t>항에 따라 직장주택조합은 각 호의 서류를 사업주체에게 제출해야 함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400" dirty="0" err="1"/>
              <a:t>주택조합설립신고필증사본</a:t>
            </a:r>
            <a:endParaRPr lang="en-US" altLang="ko-KR" sz="14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400" dirty="0"/>
              <a:t>조합원의 주택청약 종합저축통장사본</a:t>
            </a:r>
            <a:r>
              <a:rPr lang="en-US" altLang="ko-KR" sz="1400" dirty="0"/>
              <a:t>, </a:t>
            </a:r>
            <a:r>
              <a:rPr lang="ko-KR" altLang="en-US" sz="1400" dirty="0"/>
              <a:t>이경우 직장주택조합의 조합장은 원본을 확인해야 함</a:t>
            </a:r>
            <a:r>
              <a:rPr lang="en-US" altLang="ko-KR" sz="14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사업주체는 단체공급에 경쟁이 있으면 다음 각호의 순위에 따라 공급해야 함</a:t>
            </a:r>
            <a:r>
              <a:rPr lang="en-US" altLang="ko-KR" sz="1800" dirty="0"/>
              <a:t>. </a:t>
            </a:r>
            <a:r>
              <a:rPr lang="ko-KR" altLang="en-US" sz="1800" dirty="0"/>
              <a:t>같은 순위에서 경쟁이 있는 때에는 신청 조합원의 평균 저축총액이 많은 조합에 우선공급</a:t>
            </a:r>
            <a:endParaRPr lang="en-US" altLang="ko-KR" sz="10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제 </a:t>
            </a:r>
            <a:r>
              <a:rPr lang="en-US" altLang="ko-KR" sz="1600" dirty="0"/>
              <a:t>1</a:t>
            </a:r>
            <a:r>
              <a:rPr lang="ko-KR" altLang="en-US" sz="1600" dirty="0"/>
              <a:t>순위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주택건설지역에 </a:t>
            </a:r>
            <a:r>
              <a:rPr lang="en-US" altLang="ko-KR" sz="1600" dirty="0"/>
              <a:t>4</a:t>
            </a:r>
            <a:r>
              <a:rPr lang="ko-KR" altLang="en-US" sz="1600" dirty="0"/>
              <a:t>킬로미터 이내에 조합원의 직장이 있는 조합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제 </a:t>
            </a:r>
            <a:r>
              <a:rPr lang="en-US" altLang="ko-KR" sz="1600" dirty="0"/>
              <a:t>2</a:t>
            </a:r>
            <a:r>
              <a:rPr lang="ko-KR" altLang="en-US" sz="1600" dirty="0"/>
              <a:t>순위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주택건설지역에 </a:t>
            </a:r>
            <a:r>
              <a:rPr lang="en-US" altLang="ko-KR" sz="1600" dirty="0"/>
              <a:t>8</a:t>
            </a:r>
            <a:r>
              <a:rPr lang="ko-KR" altLang="en-US" sz="1600" dirty="0"/>
              <a:t>킬로미터 이내에 조합원의 직장이 있는 조합</a:t>
            </a:r>
            <a:endParaRPr lang="en-US" altLang="ko-KR" sz="1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제 </a:t>
            </a:r>
            <a:r>
              <a:rPr lang="en-US" altLang="ko-KR" sz="1600" dirty="0"/>
              <a:t>3</a:t>
            </a:r>
            <a:r>
              <a:rPr lang="ko-KR" altLang="en-US" sz="1600" dirty="0"/>
              <a:t>순위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주택건설지역에 조합원의 직장이 있는 조합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595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A674F-DA03-97A3-901C-DAAD373E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6937"/>
            <a:ext cx="12192000" cy="6837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</a:rPr>
              <a:t>대규모 택지개발지구 내 거주자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대규모 택지 개발지구</a:t>
            </a:r>
            <a:r>
              <a:rPr lang="en-US" altLang="ko-KR" sz="1800" dirty="0"/>
              <a:t>(</a:t>
            </a:r>
            <a:r>
              <a:rPr lang="ko-KR" altLang="en-US" sz="1800" dirty="0"/>
              <a:t>수도권의 택지개발사업 시행지역 및 경제자유구역 개발사업 시행 지역으로서 면적이 </a:t>
            </a:r>
            <a:r>
              <a:rPr lang="en-US" altLang="ko-KR" sz="1800" dirty="0"/>
              <a:t>66</a:t>
            </a:r>
            <a:r>
              <a:rPr lang="ko-KR" altLang="en-US" sz="1800" dirty="0"/>
              <a:t>만</a:t>
            </a:r>
            <a:r>
              <a:rPr lang="en-US" altLang="ko-KR" sz="1800" dirty="0"/>
              <a:t>m</a:t>
            </a:r>
            <a:r>
              <a:rPr lang="ko-KR" altLang="en-US" sz="1800" dirty="0"/>
              <a:t>제곱이상인 지역</a:t>
            </a:r>
            <a:r>
              <a:rPr lang="en-US" altLang="ko-KR" sz="1800" dirty="0"/>
              <a:t>) </a:t>
            </a:r>
            <a:r>
              <a:rPr lang="ko-KR" altLang="en-US" sz="1800" dirty="0"/>
              <a:t>또는 행정중심 복합도시 예정지역에 건설 공급되는 시</a:t>
            </a:r>
            <a:r>
              <a:rPr lang="en-US" altLang="ko-KR" sz="1800" dirty="0"/>
              <a:t>,</a:t>
            </a:r>
            <a:r>
              <a:rPr lang="ko-KR" altLang="en-US" sz="1800" dirty="0"/>
              <a:t>도지사가 정하는 기간</a:t>
            </a:r>
            <a:r>
              <a:rPr lang="en-US" altLang="ko-KR" sz="1800" dirty="0"/>
              <a:t>(</a:t>
            </a:r>
            <a:r>
              <a:rPr lang="ko-KR" altLang="en-US" sz="1800" dirty="0"/>
              <a:t>해당 주택 건설지역이 수도권의 투기과열지구인 경우 </a:t>
            </a:r>
            <a:r>
              <a:rPr lang="en-US" altLang="ko-KR" sz="1800" dirty="0"/>
              <a:t>2</a:t>
            </a:r>
            <a:r>
              <a:rPr lang="ko-KR" altLang="en-US" sz="1800" dirty="0"/>
              <a:t>년 이상의 범위에서 정하는 기간</a:t>
            </a:r>
            <a:r>
              <a:rPr lang="en-US" altLang="ko-KR" sz="1800" dirty="0"/>
              <a:t>) </a:t>
            </a:r>
            <a:r>
              <a:rPr lang="ko-KR" altLang="en-US" sz="1800" dirty="0"/>
              <a:t>이상 거주하고 있는 사람에게 다음 구분에 따라 우선분양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주택건설지역이 특별</a:t>
            </a:r>
            <a:r>
              <a:rPr lang="en-US" altLang="ko-KR" sz="1800" dirty="0"/>
              <a:t>,</a:t>
            </a:r>
            <a:r>
              <a:rPr lang="ko-KR" altLang="en-US" sz="1800" dirty="0"/>
              <a:t>광역시 </a:t>
            </a:r>
            <a:r>
              <a:rPr lang="en-US" altLang="ko-KR" sz="1800" dirty="0"/>
              <a:t>– </a:t>
            </a:r>
            <a:r>
              <a:rPr lang="ko-KR" altLang="en-US" sz="1800" dirty="0"/>
              <a:t>해당 주택건설지역 거주자에게 </a:t>
            </a:r>
            <a:r>
              <a:rPr lang="en-US" altLang="ko-KR" sz="1800" dirty="0"/>
              <a:t>50%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주택건설지역이 행정중심복합도시 예정지역 </a:t>
            </a:r>
            <a:r>
              <a:rPr lang="en-US" altLang="ko-KR" sz="1800" dirty="0"/>
              <a:t>– </a:t>
            </a:r>
            <a:r>
              <a:rPr lang="ko-KR" altLang="en-US" sz="1800" dirty="0"/>
              <a:t>해당 주택건설지역 거주자에게 </a:t>
            </a:r>
            <a:r>
              <a:rPr lang="ko-KR" altLang="en-US" sz="1800" dirty="0" err="1"/>
              <a:t>행정중심복합도시건설청장이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   정하여 고시하는 비율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주택건설지역이 경기도 </a:t>
            </a:r>
            <a:r>
              <a:rPr lang="en-US" altLang="ko-KR" sz="1800" dirty="0"/>
              <a:t>– </a:t>
            </a:r>
            <a:r>
              <a:rPr lang="ko-KR" altLang="en-US" sz="1800" dirty="0"/>
              <a:t>해당 주택건설지역 거주자에게 </a:t>
            </a:r>
            <a:r>
              <a:rPr lang="en-US" altLang="ko-KR" sz="1800" dirty="0"/>
              <a:t>30%, </a:t>
            </a:r>
            <a:r>
              <a:rPr lang="ko-KR" altLang="en-US" sz="1800" dirty="0"/>
              <a:t>경기도 거주자에게 </a:t>
            </a:r>
            <a:r>
              <a:rPr lang="en-US" altLang="ko-KR" sz="1800" dirty="0"/>
              <a:t>20%(</a:t>
            </a:r>
            <a:r>
              <a:rPr lang="ko-KR" altLang="en-US" sz="1800" dirty="0"/>
              <a:t>해당 주택건설지역의 주택공급신청자가 공급량에 미달 일 경우 경기도 거주자 공급물량에 포함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수도권 외의 경제자유구역 개발사업 시행 지역중 면적이 </a:t>
            </a:r>
            <a:r>
              <a:rPr lang="en-US" altLang="ko-KR" sz="1800" dirty="0"/>
              <a:t>66</a:t>
            </a:r>
            <a:r>
              <a:rPr lang="ko-KR" altLang="en-US" sz="1800" dirty="0"/>
              <a:t>만</a:t>
            </a:r>
            <a:r>
              <a:rPr lang="en-US" altLang="ko-KR" sz="1800" dirty="0"/>
              <a:t>m</a:t>
            </a:r>
            <a:r>
              <a:rPr lang="ko-KR" altLang="en-US" sz="1800" dirty="0"/>
              <a:t>제곱 이상인 지역에서 건설</a:t>
            </a:r>
            <a:r>
              <a:rPr lang="en-US" altLang="ko-KR" sz="1800" dirty="0"/>
              <a:t>,</a:t>
            </a:r>
            <a:r>
              <a:rPr lang="ko-KR" altLang="en-US" sz="1800" dirty="0"/>
              <a:t>공급되는 주택수의 </a:t>
            </a:r>
            <a:r>
              <a:rPr lang="en-US" altLang="ko-KR" sz="1800" dirty="0"/>
              <a:t>30%</a:t>
            </a:r>
            <a:r>
              <a:rPr lang="ko-KR" altLang="en-US" sz="1800" dirty="0"/>
              <a:t>의 범위 내의 주택은 입주자 모집 공고일 현재 해당 주택건설지역에 광역시장</a:t>
            </a:r>
            <a:r>
              <a:rPr lang="en-US" altLang="ko-KR" sz="1800" dirty="0"/>
              <a:t>,</a:t>
            </a:r>
            <a:r>
              <a:rPr lang="ko-KR" altLang="en-US" sz="1800" dirty="0"/>
              <a:t>시장 또는 군수가 정하는 기간 이상 거주하는 사람에게 우선분양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사업주체가 제 </a:t>
            </a:r>
            <a:r>
              <a:rPr lang="en-US" altLang="ko-KR" sz="1600" dirty="0"/>
              <a:t>1</a:t>
            </a:r>
            <a:r>
              <a:rPr lang="ko-KR" altLang="en-US" sz="1600" dirty="0"/>
              <a:t>항에 따라 주택을 </a:t>
            </a:r>
            <a:r>
              <a:rPr lang="ko-KR" altLang="en-US" sz="1600" dirty="0" err="1"/>
              <a:t>우선공급하는</a:t>
            </a:r>
            <a:r>
              <a:rPr lang="ko-KR" altLang="en-US" sz="1600" dirty="0"/>
              <a:t> 경우 사전 청약 신청자가 해당 주택건설지역에서 거주한 기간은 입주자 모집공고일을 기준으로 산정</a:t>
            </a:r>
            <a:r>
              <a:rPr lang="en-US" altLang="ko-KR" sz="1600" dirty="0"/>
              <a:t>, </a:t>
            </a:r>
            <a:r>
              <a:rPr lang="ko-KR" altLang="en-US" sz="1600" dirty="0"/>
              <a:t>사전 청약 신청자는 당첨자 모집공고일에 해당 주택건설지역에 거주하고 있어야 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제 </a:t>
            </a:r>
            <a:r>
              <a:rPr lang="en-US" altLang="ko-KR" sz="1600" dirty="0"/>
              <a:t>1</a:t>
            </a:r>
            <a:r>
              <a:rPr lang="ko-KR" altLang="en-US" sz="1600" dirty="0"/>
              <a:t>항에 따른 대규모 택지 개발지구가 둘 이상의 특별시</a:t>
            </a:r>
            <a:r>
              <a:rPr lang="en-US" altLang="ko-KR" sz="1600" dirty="0"/>
              <a:t>,</a:t>
            </a:r>
            <a:r>
              <a:rPr lang="ko-KR" altLang="en-US" sz="1600" dirty="0"/>
              <a:t> 광역시 또는 시</a:t>
            </a:r>
            <a:r>
              <a:rPr lang="en-US" altLang="ko-KR" sz="1600" dirty="0"/>
              <a:t>,</a:t>
            </a:r>
            <a:r>
              <a:rPr lang="ko-KR" altLang="en-US" sz="1600" dirty="0"/>
              <a:t>군의 행정구역에 걸치는 경우 국토교통부장관이 정하는 바에 따름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09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1088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com24</dc:creator>
  <cp:lastModifiedBy>com24</cp:lastModifiedBy>
  <cp:revision>2</cp:revision>
  <dcterms:created xsi:type="dcterms:W3CDTF">2022-08-04T03:48:24Z</dcterms:created>
  <dcterms:modified xsi:type="dcterms:W3CDTF">2022-08-04T08:52:46Z</dcterms:modified>
</cp:coreProperties>
</file>