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62" d="100"/>
          <a:sy n="62" d="100"/>
        </p:scale>
        <p:origin x="84" y="9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7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6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8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2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6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608" y="485775"/>
            <a:ext cx="10814478" cy="3973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6600"/>
                </a:solidFill>
              </a:rPr>
              <a:t>공공</a:t>
            </a:r>
            <a:r>
              <a:rPr lang="en-US" altLang="ko-KR" sz="2400">
                <a:solidFill>
                  <a:srgbClr val="FF6600"/>
                </a:solidFill>
              </a:rPr>
              <a:t>,</a:t>
            </a:r>
            <a:r>
              <a:rPr lang="ko-KR" altLang="en-US" sz="2400">
                <a:solidFill>
                  <a:srgbClr val="FF6600"/>
                </a:solidFill>
              </a:rPr>
              <a:t> 민간분양 </a:t>
            </a:r>
            <a:r>
              <a:rPr lang="en-US" altLang="ko-KR" sz="2400">
                <a:solidFill>
                  <a:srgbClr val="FF6600"/>
                </a:solidFill>
              </a:rPr>
              <a:t>-</a:t>
            </a:r>
            <a:r>
              <a:rPr lang="ko-KR" altLang="en-US" sz="2400">
                <a:solidFill>
                  <a:srgbClr val="FF6600"/>
                </a:solidFill>
              </a:rPr>
              <a:t> 신혼부부 특별공급 자격요건</a:t>
            </a:r>
            <a:r>
              <a:rPr lang="en-US" altLang="ko-KR" sz="2400">
                <a:solidFill>
                  <a:schemeClr val="dk1"/>
                </a:solidFill>
              </a:rPr>
              <a:t>(</a:t>
            </a:r>
            <a:r>
              <a:rPr lang="ko-KR" altLang="en-US" sz="2400">
                <a:solidFill>
                  <a:schemeClr val="dk1"/>
                </a:solidFill>
              </a:rPr>
              <a:t>민간은 </a:t>
            </a:r>
            <a:r>
              <a:rPr lang="en-US" altLang="ko-KR" sz="2400">
                <a:solidFill>
                  <a:schemeClr val="dk1"/>
                </a:solidFill>
              </a:rPr>
              <a:t>85</a:t>
            </a:r>
            <a:r>
              <a:rPr lang="ko-KR" altLang="en-US" sz="2400">
                <a:solidFill>
                  <a:schemeClr val="dk1"/>
                </a:solidFill>
              </a:rPr>
              <a:t>      이하만 해당</a:t>
            </a:r>
            <a:r>
              <a:rPr lang="en-US" altLang="ko-KR" sz="2400">
                <a:solidFill>
                  <a:schemeClr val="dk1"/>
                </a:solidFill>
              </a:rPr>
              <a:t>)</a:t>
            </a:r>
            <a:br>
              <a:rPr lang="ko-KR" altLang="en-US" sz="2400">
                <a:solidFill>
                  <a:schemeClr val="dk1"/>
                </a:solidFill>
              </a:rPr>
            </a:br>
            <a:r>
              <a:rPr lang="ko-KR" altLang="en-US" sz="2400">
                <a:solidFill>
                  <a:srgbClr val="FF6600"/>
                </a:solidFill>
              </a:rPr>
              <a:t>       </a:t>
            </a:r>
            <a:r>
              <a:rPr lang="ko-KR" altLang="en-US" sz="2100" b="1">
                <a:solidFill>
                  <a:schemeClr val="dk1"/>
                </a:solidFill>
              </a:rPr>
              <a:t>전체물량중 공공 </a:t>
            </a:r>
            <a:r>
              <a:rPr lang="en-US" altLang="ko-KR" sz="2100" b="1">
                <a:solidFill>
                  <a:schemeClr val="dk1"/>
                </a:solidFill>
              </a:rPr>
              <a:t>-</a:t>
            </a:r>
            <a:r>
              <a:rPr lang="ko-KR" altLang="en-US" sz="2100" b="1">
                <a:solidFill>
                  <a:schemeClr val="dk1"/>
                </a:solidFill>
              </a:rPr>
              <a:t> </a:t>
            </a:r>
            <a:r>
              <a:rPr lang="en-US" altLang="ko-KR" sz="2100" b="1">
                <a:solidFill>
                  <a:schemeClr val="dk1"/>
                </a:solidFill>
              </a:rPr>
              <a:t>30%</a:t>
            </a:r>
            <a:r>
              <a:rPr lang="ko-KR" altLang="en-US" sz="2100" b="1">
                <a:solidFill>
                  <a:schemeClr val="dk1"/>
                </a:solidFill>
              </a:rPr>
              <a:t> 이내 </a:t>
            </a:r>
            <a:r>
              <a:rPr lang="en-US" altLang="ko-KR" sz="2100" b="1">
                <a:solidFill>
                  <a:schemeClr val="dk1"/>
                </a:solidFill>
              </a:rPr>
              <a:t>/</a:t>
            </a:r>
            <a:r>
              <a:rPr lang="ko-KR" altLang="en-US" sz="2100" b="1">
                <a:solidFill>
                  <a:schemeClr val="dk1"/>
                </a:solidFill>
              </a:rPr>
              <a:t> 민간 </a:t>
            </a:r>
            <a:r>
              <a:rPr lang="en-US" altLang="ko-KR" sz="2100" b="1">
                <a:solidFill>
                  <a:schemeClr val="dk1"/>
                </a:solidFill>
              </a:rPr>
              <a:t>-</a:t>
            </a:r>
            <a:r>
              <a:rPr lang="ko-KR" altLang="en-US" sz="2100" b="1">
                <a:solidFill>
                  <a:schemeClr val="dk1"/>
                </a:solidFill>
              </a:rPr>
              <a:t> </a:t>
            </a:r>
            <a:r>
              <a:rPr lang="en-US" altLang="ko-KR" sz="2100" b="1">
                <a:solidFill>
                  <a:schemeClr val="dk1"/>
                </a:solidFill>
              </a:rPr>
              <a:t>20%</a:t>
            </a:r>
            <a:r>
              <a:rPr lang="ko-KR" altLang="en-US" sz="2100" b="1">
                <a:solidFill>
                  <a:schemeClr val="dk1"/>
                </a:solidFill>
              </a:rPr>
              <a:t> 이내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608" y="1193799"/>
            <a:ext cx="11608784" cy="259015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1.</a:t>
            </a:r>
            <a:r>
              <a:rPr lang="ko-KR" altLang="en-US" sz="1900">
                <a:solidFill>
                  <a:schemeClr val="tx1"/>
                </a:solidFill>
              </a:rPr>
              <a:t> 입주자모집공고일 기준 혼인 기간 </a:t>
            </a:r>
            <a:r>
              <a:rPr lang="en-US" altLang="ko-KR" sz="1900">
                <a:solidFill>
                  <a:schemeClr val="tx1"/>
                </a:solidFill>
              </a:rPr>
              <a:t>7</a:t>
            </a:r>
            <a:r>
              <a:rPr lang="ko-KR" altLang="en-US" sz="1900">
                <a:solidFill>
                  <a:schemeClr val="tx1"/>
                </a:solidFill>
              </a:rPr>
              <a:t>년 이내 신혼 및 </a:t>
            </a:r>
            <a:r>
              <a:rPr lang="ko-KR" altLang="en-US" sz="1900" b="1">
                <a:solidFill>
                  <a:schemeClr val="tx1"/>
                </a:solidFill>
              </a:rPr>
              <a:t>예비 신혼부부</a:t>
            </a:r>
            <a:r>
              <a:rPr lang="en-US" altLang="ko-KR" sz="1900" b="1">
                <a:solidFill>
                  <a:schemeClr val="tx1"/>
                </a:solidFill>
              </a:rPr>
              <a:t>(</a:t>
            </a:r>
            <a:r>
              <a:rPr lang="ko-KR" altLang="en-US" sz="1900" b="1">
                <a:solidFill>
                  <a:schemeClr val="tx1"/>
                </a:solidFill>
              </a:rPr>
              <a:t>공공만</a:t>
            </a:r>
            <a:r>
              <a:rPr lang="en-US" altLang="ko-KR" sz="1900" b="1">
                <a:solidFill>
                  <a:schemeClr val="tx1"/>
                </a:solidFill>
              </a:rPr>
              <a:t>)</a:t>
            </a:r>
            <a:r>
              <a:rPr lang="en-US" altLang="ko-KR" sz="1900">
                <a:solidFill>
                  <a:schemeClr val="tx1"/>
                </a:solidFill>
              </a:rPr>
              <a:t>,</a:t>
            </a:r>
            <a:r>
              <a:rPr lang="ko-KR" altLang="en-US" sz="1900">
                <a:solidFill>
                  <a:schemeClr val="tx1"/>
                </a:solidFill>
              </a:rPr>
              <a:t> 한부모가족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재혼의 경우 이혼 전의 신혼기간을 합산하여 </a:t>
            </a:r>
            <a:r>
              <a:rPr lang="en-US" altLang="ko-KR" sz="1900">
                <a:solidFill>
                  <a:schemeClr val="tx1"/>
                </a:solidFill>
              </a:rPr>
              <a:t>7</a:t>
            </a:r>
            <a:r>
              <a:rPr lang="ko-KR" altLang="en-US" sz="1900">
                <a:solidFill>
                  <a:schemeClr val="tx1"/>
                </a:solidFill>
              </a:rPr>
              <a:t>년 이내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2.</a:t>
            </a:r>
            <a:r>
              <a:rPr lang="ko-KR" altLang="en-US" sz="1900">
                <a:solidFill>
                  <a:schemeClr val="tx1"/>
                </a:solidFill>
              </a:rPr>
              <a:t> 청약통장 가입 기간 </a:t>
            </a:r>
            <a:r>
              <a:rPr lang="en-US" altLang="ko-KR" sz="1900">
                <a:solidFill>
                  <a:schemeClr val="tx1"/>
                </a:solidFill>
              </a:rPr>
              <a:t>6</a:t>
            </a:r>
            <a:r>
              <a:rPr lang="ko-KR" altLang="en-US" sz="1900">
                <a:solidFill>
                  <a:schemeClr val="tx1"/>
                </a:solidFill>
              </a:rPr>
              <a:t>개월 이상</a:t>
            </a:r>
            <a:r>
              <a:rPr lang="en-US" altLang="ko-KR" sz="1900">
                <a:solidFill>
                  <a:schemeClr val="tx1"/>
                </a:solidFill>
              </a:rPr>
              <a:t>,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6</a:t>
            </a:r>
            <a:r>
              <a:rPr lang="ko-KR" altLang="en-US" sz="1900">
                <a:solidFill>
                  <a:schemeClr val="tx1"/>
                </a:solidFill>
              </a:rPr>
              <a:t>회 이상 납입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3.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‘</a:t>
            </a:r>
            <a:r>
              <a:rPr lang="ko-KR" altLang="en-US" sz="1900">
                <a:solidFill>
                  <a:schemeClr val="tx1"/>
                </a:solidFill>
              </a:rPr>
              <a:t>전년도 도시근로자 가구당 월평균 소득</a:t>
            </a:r>
            <a:r>
              <a:rPr lang="en-US" altLang="ko-KR" sz="1900">
                <a:solidFill>
                  <a:schemeClr val="tx1"/>
                </a:solidFill>
              </a:rPr>
              <a:t>’</a:t>
            </a:r>
            <a:r>
              <a:rPr lang="ko-KR" altLang="en-US" sz="1900">
                <a:solidFill>
                  <a:schemeClr val="tx1"/>
                </a:solidFill>
              </a:rPr>
              <a:t> 의 </a:t>
            </a:r>
            <a:r>
              <a:rPr lang="en-US" altLang="ko-KR" sz="1900">
                <a:solidFill>
                  <a:schemeClr val="tx1"/>
                </a:solidFill>
              </a:rPr>
              <a:t>140%</a:t>
            </a:r>
            <a:r>
              <a:rPr lang="ko-KR" altLang="en-US" sz="1900">
                <a:solidFill>
                  <a:schemeClr val="tx1"/>
                </a:solidFill>
              </a:rPr>
              <a:t>이하</a:t>
            </a:r>
            <a:r>
              <a:rPr lang="en-US" altLang="ko-KR" sz="1900">
                <a:solidFill>
                  <a:schemeClr val="tx1"/>
                </a:solidFill>
              </a:rPr>
              <a:t>(</a:t>
            </a:r>
            <a:r>
              <a:rPr lang="ko-KR" altLang="en-US" sz="1900">
                <a:solidFill>
                  <a:schemeClr val="tx1"/>
                </a:solidFill>
              </a:rPr>
              <a:t>맞벌이는 </a:t>
            </a:r>
            <a:r>
              <a:rPr lang="en-US" altLang="ko-KR" sz="1900">
                <a:solidFill>
                  <a:schemeClr val="tx1"/>
                </a:solidFill>
              </a:rPr>
              <a:t>160%</a:t>
            </a:r>
            <a:r>
              <a:rPr lang="ko-KR" altLang="en-US" sz="1900">
                <a:solidFill>
                  <a:schemeClr val="tx1"/>
                </a:solidFill>
              </a:rPr>
              <a:t>이하</a:t>
            </a:r>
            <a:r>
              <a:rPr lang="en-US" altLang="ko-KR" sz="1900">
                <a:solidFill>
                  <a:schemeClr val="tx1"/>
                </a:solidFill>
              </a:rPr>
              <a:t>)</a:t>
            </a:r>
            <a:endParaRPr lang="ko-KR" altLang="en-US" sz="190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4.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140%(</a:t>
            </a:r>
            <a:r>
              <a:rPr lang="ko-KR" altLang="en-US" sz="1900">
                <a:solidFill>
                  <a:schemeClr val="tx1"/>
                </a:solidFill>
              </a:rPr>
              <a:t>맞벌이 </a:t>
            </a:r>
            <a:r>
              <a:rPr lang="en-US" altLang="ko-KR" sz="1900">
                <a:solidFill>
                  <a:schemeClr val="tx1"/>
                </a:solidFill>
              </a:rPr>
              <a:t>160%)</a:t>
            </a:r>
            <a:r>
              <a:rPr lang="ko-KR" altLang="en-US" sz="1900">
                <a:solidFill>
                  <a:schemeClr val="tx1"/>
                </a:solidFill>
              </a:rPr>
              <a:t>를 초과하는 경우 세대원 소유 부동산 가액의 합계가 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「국민건강보험법 시행령」 별표 4 제 </a:t>
            </a:r>
            <a:r>
              <a:rPr lang="en-US" altLang="ko-KR" sz="1900">
                <a:solidFill>
                  <a:schemeClr val="tx1"/>
                </a:solidFill>
              </a:rPr>
              <a:t>3</a:t>
            </a:r>
            <a:r>
              <a:rPr lang="ko-KR" altLang="en-US" sz="1900">
                <a:solidFill>
                  <a:schemeClr val="tx1"/>
                </a:solidFill>
              </a:rPr>
              <a:t>호에 따른 재산등급 중 </a:t>
            </a:r>
            <a:r>
              <a:rPr lang="en-US" altLang="ko-KR" sz="1900">
                <a:solidFill>
                  <a:schemeClr val="tx1"/>
                </a:solidFill>
              </a:rPr>
              <a:t>29</a:t>
            </a:r>
            <a:r>
              <a:rPr lang="ko-KR" altLang="en-US" sz="1900">
                <a:solidFill>
                  <a:schemeClr val="tx1"/>
                </a:solidFill>
              </a:rPr>
              <a:t>등급에 해당하는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재산금액의 하한과 상한을 산술평균한 금액 이하일 것 </a:t>
            </a:r>
            <a:r>
              <a:rPr lang="en-US" altLang="ko-KR" sz="1900">
                <a:solidFill>
                  <a:schemeClr val="tx1"/>
                </a:solidFill>
              </a:rPr>
              <a:t>(2022.7.1</a:t>
            </a:r>
            <a:r>
              <a:rPr lang="ko-KR" altLang="en-US" sz="1900">
                <a:solidFill>
                  <a:schemeClr val="tx1"/>
                </a:solidFill>
              </a:rPr>
              <a:t> 기준 </a:t>
            </a:r>
            <a:r>
              <a:rPr lang="en-US" altLang="ko-KR" sz="1900">
                <a:solidFill>
                  <a:schemeClr val="tx1"/>
                </a:solidFill>
              </a:rPr>
              <a:t>3</a:t>
            </a:r>
            <a:r>
              <a:rPr lang="ko-KR" altLang="en-US" sz="1900">
                <a:solidFill>
                  <a:schemeClr val="tx1"/>
                </a:solidFill>
              </a:rPr>
              <a:t>억 </a:t>
            </a:r>
            <a:r>
              <a:rPr lang="en-US" altLang="ko-KR" sz="1900">
                <a:solidFill>
                  <a:schemeClr val="tx1"/>
                </a:solidFill>
              </a:rPr>
              <a:t>3,100</a:t>
            </a:r>
            <a:r>
              <a:rPr lang="ko-KR" altLang="en-US" sz="1900">
                <a:solidFill>
                  <a:schemeClr val="tx1"/>
                </a:solidFill>
              </a:rPr>
              <a:t>만원 이하</a:t>
            </a:r>
            <a:r>
              <a:rPr lang="en-US" altLang="ko-KR" sz="190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5.</a:t>
            </a:r>
            <a:r>
              <a:rPr lang="ko-KR" altLang="en-US" sz="1900">
                <a:solidFill>
                  <a:schemeClr val="tx1"/>
                </a:solidFill>
              </a:rPr>
              <a:t> 혼인신고일부터 입주자모집공고일까지 계속하여 무주택자일 것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6.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1</a:t>
            </a:r>
            <a:r>
              <a:rPr lang="ko-KR" altLang="en-US" sz="1900">
                <a:solidFill>
                  <a:schemeClr val="tx1"/>
                </a:solidFill>
              </a:rPr>
              <a:t>세대 </a:t>
            </a:r>
            <a:r>
              <a:rPr lang="en-US" altLang="ko-KR" sz="1900">
                <a:solidFill>
                  <a:schemeClr val="tx1"/>
                </a:solidFill>
              </a:rPr>
              <a:t>1</a:t>
            </a:r>
            <a:r>
              <a:rPr lang="ko-KR" altLang="en-US" sz="1900">
                <a:solidFill>
                  <a:schemeClr val="tx1"/>
                </a:solidFill>
              </a:rPr>
              <a:t>주택만 청약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자유형: 도형 5"/>
              <p:cNvSpPr/>
              <p:nvPr/>
            </p:nvSpPr>
            <p:spPr>
              <a:xfrm>
                <a:off x="7658100" y="285750"/>
                <a:ext cx="609600" cy="4191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𝑚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6" name=""/>
              <p:cNvSpPr txBox="1"/>
              <p:nvPr/>
            </p:nvSpPr>
            <p:spPr>
              <a:xfrm>
                <a:off x="7658100" y="285750"/>
                <a:ext cx="609600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9" name="제목 1"/>
          <p:cNvSpPr/>
          <p:nvPr/>
        </p:nvSpPr>
        <p:spPr>
          <a:xfrm>
            <a:off x="291608" y="4693731"/>
            <a:ext cx="8677340" cy="289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공공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 민간분양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 신혼부부 특별공급 당첨자 선정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맑은 고딕"/>
              </a:rPr>
              <a:t>순위 요건</a:t>
            </a:r>
          </a:p>
        </p:txBody>
      </p:sp>
      <p:sp>
        <p:nvSpPr>
          <p:cNvPr id="10" name="부제목 2"/>
          <p:cNvSpPr/>
          <p:nvPr/>
        </p:nvSpPr>
        <p:spPr>
          <a:xfrm>
            <a:off x="291608" y="5215343"/>
            <a:ext cx="10434036" cy="84952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7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 이내 혼인기간 중 자녀를 출산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임신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입양 포함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하여 자녀가 있는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혼인외의 출생자가 있는 경우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--&gt;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뒤에 각종 공급 유형에 적용됨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우선공급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순위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/2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순위 등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23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595" y="762783"/>
            <a:ext cx="10786688" cy="5841892"/>
          </a:xfrm>
          <a:prstGeom prst="rect">
            <a:avLst/>
          </a:prstGeom>
        </p:spPr>
      </p:pic>
      <p:sp>
        <p:nvSpPr>
          <p:cNvPr id="7" name="제목 1"/>
          <p:cNvSpPr/>
          <p:nvPr/>
        </p:nvSpPr>
        <p:spPr>
          <a:xfrm>
            <a:off x="293799" y="349182"/>
            <a:ext cx="8677340" cy="289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민간분양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다자녀가구 특별공급 다자녀배점표</a:t>
            </a:r>
          </a:p>
        </p:txBody>
      </p:sp>
    </p:spTree>
    <p:extLst>
      <p:ext uri="{BB962C8B-B14F-4D97-AF65-F5344CB8AC3E}">
        <p14:creationId xmlns:p14="http://schemas.microsoft.com/office/powerpoint/2010/main" val="32858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/>
          <p:nvPr/>
        </p:nvSpPr>
        <p:spPr>
          <a:xfrm>
            <a:off x="293799" y="349182"/>
            <a:ext cx="8677340" cy="289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민간분양 </a:t>
            </a:r>
            <a:r>
              <a:rPr kumimoji="0" lang="en-US" altLang="ko-KR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노부모부양 특별공급 </a:t>
            </a:r>
            <a:r>
              <a:rPr lang="ko-KR" altLang="en-US" sz="240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자격요건</a:t>
            </a:r>
            <a:endParaRPr lang="en-US" altLang="ko-KR" sz="2400" dirty="0">
              <a:solidFill>
                <a:srgbClr val="FF66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        </a:t>
            </a:r>
            <a:r>
              <a:rPr kumimoji="0" lang="ko-KR" altLang="en-US" sz="2400" b="0" i="0" u="none" strike="noStrike" kern="1200" cap="none" spc="0" normalizeH="0" baseline="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 </a:t>
            </a:r>
            <a:r>
              <a:rPr lang="en-US" altLang="ko-KR" sz="240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5% , </a:t>
            </a:r>
            <a:r>
              <a:rPr lang="ko-KR" altLang="en-US" sz="240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민간 </a:t>
            </a:r>
            <a:r>
              <a:rPr lang="en-US" altLang="ko-KR" sz="2400" dirty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3%</a:t>
            </a:r>
            <a:endParaRPr kumimoji="0" lang="ko-KR" altLang="en-US" sz="2400" b="0" i="0" u="none" strike="noStrike" kern="1200" cap="none" spc="0" normalizeH="0" baseline="0" dirty="0">
              <a:solidFill>
                <a:srgbClr val="FF66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A53D5A4A-29CA-2294-8D20-CA699BE2FCE0}"/>
              </a:ext>
            </a:extLst>
          </p:cNvPr>
          <p:cNvSpPr txBox="1">
            <a:spLocks/>
          </p:cNvSpPr>
          <p:nvPr/>
        </p:nvSpPr>
        <p:spPr>
          <a:xfrm>
            <a:off x="291607" y="930908"/>
            <a:ext cx="10035924" cy="26695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900" dirty="0"/>
              <a:t>1.</a:t>
            </a:r>
            <a:r>
              <a:rPr lang="ko-KR" altLang="en-US" sz="1900" dirty="0"/>
              <a:t> 입주자모집공고일 기준 </a:t>
            </a:r>
            <a:r>
              <a:rPr lang="en-US" altLang="ko-KR" sz="1900" dirty="0"/>
              <a:t>65</a:t>
            </a:r>
            <a:r>
              <a:rPr lang="ko-KR" altLang="en-US" sz="1900" dirty="0"/>
              <a:t>세 이상의 직계존속을 </a:t>
            </a:r>
            <a:r>
              <a:rPr lang="en-US" altLang="ko-KR" sz="1900" dirty="0"/>
              <a:t>3</a:t>
            </a:r>
            <a:r>
              <a:rPr lang="ko-KR" altLang="en-US" sz="1900" dirty="0"/>
              <a:t>년 이상 계속 부양하고 있을 것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900" dirty="0"/>
              <a:t>2. </a:t>
            </a:r>
            <a:r>
              <a:rPr lang="ko-KR" altLang="en-US" sz="1900" dirty="0"/>
              <a:t>공공</a:t>
            </a:r>
            <a:r>
              <a:rPr lang="en-US" altLang="ko-KR" sz="1900" dirty="0"/>
              <a:t>, </a:t>
            </a:r>
            <a:r>
              <a:rPr lang="ko-KR" altLang="en-US" sz="1900" dirty="0"/>
              <a:t>민간분양의 일반공급 </a:t>
            </a:r>
            <a:r>
              <a:rPr lang="en-US" altLang="ko-KR" sz="1900" dirty="0"/>
              <a:t>1</a:t>
            </a:r>
            <a:r>
              <a:rPr lang="ko-KR" altLang="en-US" sz="1900" dirty="0"/>
              <a:t>순위 요건에 해당할 것</a:t>
            </a:r>
            <a:endParaRPr lang="en-US" altLang="ko-KR" sz="19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900" dirty="0"/>
              <a:t>3. </a:t>
            </a:r>
            <a:r>
              <a:rPr lang="ko-KR" altLang="en-US" sz="1900" dirty="0"/>
              <a:t>세대주</a:t>
            </a:r>
            <a:r>
              <a:rPr lang="en-US" altLang="ko-KR" sz="1900" dirty="0"/>
              <a:t>, </a:t>
            </a:r>
            <a:r>
              <a:rPr lang="ko-KR" altLang="en-US" sz="1900" dirty="0"/>
              <a:t>피부양자의 배우자까지도 무주택자이어야 할 것</a:t>
            </a:r>
            <a:endParaRPr lang="en-US" altLang="ko-KR" sz="19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900" dirty="0"/>
              <a:t>    (</a:t>
            </a:r>
            <a:r>
              <a:rPr lang="ko-KR" altLang="en-US" sz="1900" dirty="0"/>
              <a:t>피부양자의 배우자가 주택을 소유하고 있었던 기간은 무주택기간에서 제외</a:t>
            </a:r>
            <a:r>
              <a:rPr lang="en-US" altLang="ko-KR" sz="1900" dirty="0"/>
              <a:t>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altLang="ko-KR" sz="1900" dirty="0"/>
              <a:t>4. </a:t>
            </a:r>
            <a:r>
              <a:rPr lang="ko-KR" altLang="en-US" sz="1900" dirty="0"/>
              <a:t>공공만 </a:t>
            </a:r>
            <a:r>
              <a:rPr lang="en-US" altLang="ko-KR" sz="1900" dirty="0"/>
              <a:t>-</a:t>
            </a:r>
            <a:r>
              <a:rPr lang="ko-KR" altLang="en-US" sz="1900" dirty="0"/>
              <a:t> 월평균소득 </a:t>
            </a:r>
            <a:r>
              <a:rPr lang="en-US" altLang="ko-KR" sz="1900" dirty="0"/>
              <a:t>120%</a:t>
            </a:r>
            <a:r>
              <a:rPr lang="ko-KR" altLang="en-US" sz="1900" dirty="0"/>
              <a:t> 이하 </a:t>
            </a:r>
            <a:r>
              <a:rPr lang="en-US" altLang="ko-KR" sz="1900" dirty="0"/>
              <a:t>+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부동산가액</a:t>
            </a:r>
            <a:r>
              <a:rPr lang="ko-KR" altLang="en-US" sz="1900" dirty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억 </a:t>
            </a:r>
            <a:r>
              <a:rPr lang="en-US" altLang="ko-KR" sz="1900" dirty="0"/>
              <a:t>1,550</a:t>
            </a:r>
            <a:r>
              <a:rPr lang="ko-KR" altLang="en-US" sz="1900" dirty="0"/>
              <a:t>만원 이하</a:t>
            </a:r>
            <a:r>
              <a:rPr lang="en-US" altLang="ko-KR" sz="1900" dirty="0"/>
              <a:t>,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차량가액</a:t>
            </a:r>
            <a:r>
              <a:rPr lang="ko-KR" altLang="en-US" sz="1900" dirty="0"/>
              <a:t> </a:t>
            </a:r>
            <a:r>
              <a:rPr lang="en-US" altLang="ko-KR" sz="1900" dirty="0"/>
              <a:t>3,557</a:t>
            </a:r>
            <a:r>
              <a:rPr lang="ko-KR" altLang="en-US" sz="1900" dirty="0"/>
              <a:t>만원 이하</a:t>
            </a:r>
            <a:r>
              <a:rPr lang="en-US" altLang="ko-KR" sz="1900" dirty="0"/>
              <a:t>	    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85423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608" y="282574"/>
            <a:ext cx="10814478" cy="397347"/>
          </a:xfrm>
        </p:spPr>
        <p:txBody>
          <a:bodyPr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민간분양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신혼부부 특별공급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608" y="781522"/>
            <a:ext cx="11608784" cy="264747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#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70%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월평균 소득기준으로 선발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(50%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우선공급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+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20%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일반공급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‘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전년도 도시근로자 가구당 월평균 소득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’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의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140%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이하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맞벌이는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160%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이하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단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맞벌이 가구일 경우 한 사람의 소득이 반드시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140%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이하여야 함</a:t>
            </a:r>
          </a:p>
          <a:p>
            <a:pPr algn="l">
              <a:spcBef>
                <a:spcPts val="600"/>
              </a:spcBef>
              <a:defRPr/>
            </a:pPr>
            <a:endParaRPr lang="ko-KR" altLang="en-US" sz="2000">
              <a:solidFill>
                <a:schemeClr val="tx1"/>
              </a:solidFill>
              <a:latin typeface="맑은 고딕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#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30%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부동산 가액 기준 추첨 선발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‘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전년도 도시근로자 가구당 월평균 소득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’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의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140%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초과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맞벌이는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160%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초과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-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 세대원 부동산 가액의 합계가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3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억 </a:t>
            </a:r>
            <a:r>
              <a:rPr lang="en-US" altLang="ko-KR" sz="2000">
                <a:solidFill>
                  <a:schemeClr val="tx1"/>
                </a:solidFill>
                <a:latin typeface="맑은 고딕"/>
              </a:rPr>
              <a:t>3,100</a:t>
            </a:r>
            <a:r>
              <a:rPr lang="ko-KR" altLang="en-US" sz="2000">
                <a:solidFill>
                  <a:schemeClr val="tx1"/>
                </a:solidFill>
                <a:latin typeface="맑은 고딕"/>
              </a:rPr>
              <a:t>만원 이하</a:t>
            </a:r>
          </a:p>
        </p:txBody>
      </p:sp>
      <p:sp>
        <p:nvSpPr>
          <p:cNvPr id="9" name="제목 1"/>
          <p:cNvSpPr/>
          <p:nvPr/>
        </p:nvSpPr>
        <p:spPr>
          <a:xfrm>
            <a:off x="291607" y="3757781"/>
            <a:ext cx="8677340" cy="289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공공분양의 경우 공공주택특별법이 적용될 시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</a:p>
        </p:txBody>
      </p:sp>
      <p:sp>
        <p:nvSpPr>
          <p:cNvPr id="10" name="부제목 2"/>
          <p:cNvSpPr/>
          <p:nvPr/>
        </p:nvSpPr>
        <p:spPr>
          <a:xfrm>
            <a:off x="291608" y="4046943"/>
            <a:ext cx="10434036" cy="84952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부제목 2"/>
          <p:cNvSpPr/>
          <p:nvPr/>
        </p:nvSpPr>
        <p:spPr>
          <a:xfrm>
            <a:off x="291608" y="4113618"/>
            <a:ext cx="10434036" cy="27443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공통요건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부동산 가액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억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1,550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만원 이하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+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자동차 가액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3,557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만원 이하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(2021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년 기준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70%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우선공급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소득기준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100%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맞벌이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120%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동일 순위내 경쟁시 가점제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총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13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점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기준에 따라 다득점순으로 선정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동점시 추첨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잔여공급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맞벌이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140%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동일 순위내 경쟁시 </a:t>
            </a:r>
            <a:r>
              <a:rPr kumimoji="0" lang="ko-KR" altLang="en-US" sz="2000" u="none" strike="noStrike" kern="1200" cap="none" spc="0" normalizeH="0" baseline="0">
                <a:solidFill>
                  <a:srgbClr val="000000"/>
                </a:solidFill>
                <a:effectLst/>
                <a:latin typeface="맑은 고딕"/>
                <a:cs typeface="맑은 고딕"/>
              </a:rPr>
              <a:t>추첨</a:t>
            </a:r>
          </a:p>
        </p:txBody>
      </p:sp>
    </p:spTree>
    <p:extLst>
      <p:ext uri="{BB962C8B-B14F-4D97-AF65-F5344CB8AC3E}">
        <p14:creationId xmlns:p14="http://schemas.microsoft.com/office/powerpoint/2010/main" val="21452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623" y="999786"/>
            <a:ext cx="10792462" cy="5222159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91608" y="282574"/>
            <a:ext cx="10814478" cy="397347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민간분양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신혼부부 특별공급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(2021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년 기준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4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>
            <p:ph type="ctrTitle"/>
          </p:nvPr>
        </p:nvSpPr>
        <p:spPr>
          <a:xfrm>
            <a:off x="291608" y="282574"/>
            <a:ext cx="10814478" cy="397347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공공분양의 경우 공공주택특별법이 적용될 시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(2021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년 기준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91607" y="872067"/>
          <a:ext cx="11341412" cy="4633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368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공급유형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 이하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9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우선공급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(70%)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외벌이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6,208,934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7,200,809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7,326,072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7,779,825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8,233,578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7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맞벌이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120%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7,450,721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8,640,971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8,791,286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9,335,790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9,880,294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79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잔여공급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(30%)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외벌이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130%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8,071,614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9,361,052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9,523,894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10,113,773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10,703,651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7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맞벌이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140%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8,692,508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10,081,133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10,256,501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10,891,755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11,527,009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361984" y="5617723"/>
            <a:ext cx="1271039" cy="36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기준 </a:t>
            </a:r>
            <a:r>
              <a:rPr lang="en-US" altLang="ko-KR"/>
              <a:t>:</a:t>
            </a:r>
            <a:r>
              <a:rPr lang="ko-KR" altLang="en-US"/>
              <a:t> 원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5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300" y="883066"/>
            <a:ext cx="11950700" cy="5091868"/>
          </a:xfrm>
          <a:prstGeom prst="rect">
            <a:avLst/>
          </a:prstGeom>
        </p:spPr>
      </p:pic>
      <p:sp>
        <p:nvSpPr>
          <p:cNvPr id="6" name="제목 1"/>
          <p:cNvSpPr/>
          <p:nvPr/>
        </p:nvSpPr>
        <p:spPr>
          <a:xfrm>
            <a:off x="291608" y="282574"/>
            <a:ext cx="11219796" cy="3973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공공분양의 경우 공공주택특별법이 적용될 시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가점제 표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최대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13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6592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608" y="485775"/>
            <a:ext cx="10814478" cy="3973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6600"/>
                </a:solidFill>
              </a:rPr>
              <a:t>공공</a:t>
            </a:r>
            <a:r>
              <a:rPr lang="en-US" altLang="ko-KR" sz="2400">
                <a:solidFill>
                  <a:srgbClr val="FF6600"/>
                </a:solidFill>
              </a:rPr>
              <a:t>,</a:t>
            </a:r>
            <a:r>
              <a:rPr lang="ko-KR" altLang="en-US" sz="2400">
                <a:solidFill>
                  <a:srgbClr val="FF6600"/>
                </a:solidFill>
              </a:rPr>
              <a:t> 민간분양 </a:t>
            </a:r>
            <a:r>
              <a:rPr lang="en-US" altLang="ko-KR" sz="2400">
                <a:solidFill>
                  <a:srgbClr val="FF6600"/>
                </a:solidFill>
              </a:rPr>
              <a:t>-</a:t>
            </a:r>
            <a:r>
              <a:rPr lang="ko-KR" altLang="en-US" sz="2400">
                <a:solidFill>
                  <a:srgbClr val="FF6600"/>
                </a:solidFill>
              </a:rPr>
              <a:t> 생애최초 특별공급 자격요건</a:t>
            </a:r>
            <a:r>
              <a:rPr lang="en-US" altLang="ko-KR" sz="2400">
                <a:solidFill>
                  <a:schemeClr val="dk1"/>
                </a:solidFill>
              </a:rPr>
              <a:t>(1</a:t>
            </a:r>
            <a:r>
              <a:rPr lang="ko-KR" altLang="en-US" sz="2400">
                <a:solidFill>
                  <a:schemeClr val="dk1"/>
                </a:solidFill>
              </a:rPr>
              <a:t>인세대는 </a:t>
            </a:r>
            <a:r>
              <a:rPr lang="en-US" altLang="ko-KR" sz="2400">
                <a:solidFill>
                  <a:schemeClr val="dk1"/>
                </a:solidFill>
              </a:rPr>
              <a:t>60</a:t>
            </a:r>
            <a:r>
              <a:rPr lang="ko-KR" altLang="en-US" sz="2400">
                <a:solidFill>
                  <a:schemeClr val="dk1"/>
                </a:solidFill>
              </a:rPr>
              <a:t>      이하만 해당</a:t>
            </a:r>
            <a:r>
              <a:rPr lang="en-US" altLang="ko-KR" sz="2400">
                <a:solidFill>
                  <a:schemeClr val="dk1"/>
                </a:solidFill>
              </a:rPr>
              <a:t>)</a:t>
            </a:r>
            <a:br>
              <a:rPr lang="ko-KR" altLang="en-US" sz="2400">
                <a:solidFill>
                  <a:schemeClr val="dk1"/>
                </a:solidFill>
              </a:rPr>
            </a:br>
            <a:r>
              <a:rPr lang="ko-KR" altLang="en-US" sz="2400">
                <a:solidFill>
                  <a:srgbClr val="FF6600"/>
                </a:solidFill>
              </a:rPr>
              <a:t>       </a:t>
            </a:r>
            <a:r>
              <a:rPr lang="ko-KR" altLang="en-US" sz="2100" b="1">
                <a:solidFill>
                  <a:schemeClr val="dk1"/>
                </a:solidFill>
              </a:rPr>
              <a:t>전체물량중 공공 </a:t>
            </a:r>
            <a:r>
              <a:rPr lang="en-US" altLang="ko-KR" sz="2100" b="1">
                <a:solidFill>
                  <a:schemeClr val="dk1"/>
                </a:solidFill>
              </a:rPr>
              <a:t>-</a:t>
            </a:r>
            <a:r>
              <a:rPr lang="ko-KR" altLang="en-US" sz="2100" b="1">
                <a:solidFill>
                  <a:schemeClr val="dk1"/>
                </a:solidFill>
              </a:rPr>
              <a:t> </a:t>
            </a:r>
            <a:r>
              <a:rPr lang="en-US" altLang="ko-KR" sz="2100" b="1">
                <a:solidFill>
                  <a:schemeClr val="dk1"/>
                </a:solidFill>
              </a:rPr>
              <a:t>25%</a:t>
            </a:r>
            <a:r>
              <a:rPr lang="ko-KR" altLang="en-US" sz="2100" b="1">
                <a:solidFill>
                  <a:schemeClr val="dk1"/>
                </a:solidFill>
              </a:rPr>
              <a:t> 이내 </a:t>
            </a:r>
            <a:r>
              <a:rPr lang="en-US" altLang="ko-KR" sz="2100" b="1">
                <a:solidFill>
                  <a:schemeClr val="dk1"/>
                </a:solidFill>
              </a:rPr>
              <a:t>/</a:t>
            </a:r>
            <a:r>
              <a:rPr lang="ko-KR" altLang="en-US" sz="2100" b="1">
                <a:solidFill>
                  <a:schemeClr val="dk1"/>
                </a:solidFill>
              </a:rPr>
              <a:t> 민간 </a:t>
            </a:r>
            <a:r>
              <a:rPr lang="en-US" altLang="ko-KR" sz="2100" b="1">
                <a:solidFill>
                  <a:schemeClr val="dk1"/>
                </a:solidFill>
              </a:rPr>
              <a:t>-</a:t>
            </a:r>
            <a:r>
              <a:rPr lang="ko-KR" altLang="en-US" sz="2100" b="1">
                <a:solidFill>
                  <a:schemeClr val="dk1"/>
                </a:solidFill>
              </a:rPr>
              <a:t> </a:t>
            </a:r>
            <a:r>
              <a:rPr lang="en-US" altLang="ko-KR" sz="2100" b="1">
                <a:solidFill>
                  <a:schemeClr val="dk1"/>
                </a:solidFill>
              </a:rPr>
              <a:t>85</a:t>
            </a:r>
            <a:r>
              <a:rPr lang="ko-KR" altLang="en-US" sz="2100" b="1">
                <a:solidFill>
                  <a:schemeClr val="dk1"/>
                </a:solidFill>
              </a:rPr>
              <a:t>       이하 공공택지</a:t>
            </a:r>
            <a:r>
              <a:rPr lang="en-US" altLang="ko-KR" sz="2100" b="1">
                <a:solidFill>
                  <a:schemeClr val="dk1"/>
                </a:solidFill>
              </a:rPr>
              <a:t>20%</a:t>
            </a:r>
            <a:r>
              <a:rPr lang="ko-KR" altLang="en-US" sz="2100" b="1">
                <a:solidFill>
                  <a:schemeClr val="dk1"/>
                </a:solidFill>
              </a:rPr>
              <a:t> 그 외 택지</a:t>
            </a:r>
            <a:r>
              <a:rPr lang="en-US" altLang="ko-KR" sz="2100" b="1">
                <a:solidFill>
                  <a:schemeClr val="dk1"/>
                </a:solidFill>
              </a:rPr>
              <a:t>10%</a:t>
            </a:r>
            <a:r>
              <a:rPr lang="ko-KR" altLang="en-US" sz="2100" b="1">
                <a:solidFill>
                  <a:schemeClr val="dk1"/>
                </a:solidFill>
              </a:rPr>
              <a:t> 이내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607" y="1193799"/>
            <a:ext cx="11900392" cy="414050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1.</a:t>
            </a:r>
            <a:r>
              <a:rPr lang="ko-KR" altLang="en-US" sz="1900">
                <a:solidFill>
                  <a:schemeClr val="tx1"/>
                </a:solidFill>
              </a:rPr>
              <a:t> 일반공급 </a:t>
            </a:r>
            <a:r>
              <a:rPr lang="en-US" altLang="ko-KR" sz="1900">
                <a:solidFill>
                  <a:schemeClr val="tx1"/>
                </a:solidFill>
              </a:rPr>
              <a:t>1</a:t>
            </a:r>
            <a:r>
              <a:rPr lang="ko-KR" altLang="en-US" sz="1900">
                <a:solidFill>
                  <a:schemeClr val="tx1"/>
                </a:solidFill>
              </a:rPr>
              <a:t>순위에 해당하는 무주택자 </a:t>
            </a:r>
            <a:endParaRPr lang="en-US" altLang="ko-KR" sz="190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</a:t>
            </a:r>
            <a:r>
              <a:rPr lang="en-US" altLang="ko-KR" sz="1900">
                <a:solidFill>
                  <a:schemeClr val="tx1"/>
                </a:solidFill>
              </a:rPr>
              <a:t>(</a:t>
            </a:r>
            <a:r>
              <a:rPr lang="ko-KR" altLang="en-US" sz="1900">
                <a:solidFill>
                  <a:schemeClr val="tx1"/>
                </a:solidFill>
              </a:rPr>
              <a:t>공공만 </a:t>
            </a:r>
            <a:r>
              <a:rPr lang="en-US" altLang="ko-KR" sz="1900">
                <a:solidFill>
                  <a:schemeClr val="tx1"/>
                </a:solidFill>
              </a:rPr>
              <a:t>-</a:t>
            </a:r>
            <a:r>
              <a:rPr lang="ko-KR" altLang="en-US" sz="1900">
                <a:solidFill>
                  <a:schemeClr val="tx1"/>
                </a:solidFill>
              </a:rPr>
              <a:t> 저축액이 선납금 포함해서 </a:t>
            </a:r>
            <a:r>
              <a:rPr lang="en-US" altLang="ko-KR" sz="1900">
                <a:solidFill>
                  <a:schemeClr val="tx1"/>
                </a:solidFill>
              </a:rPr>
              <a:t>600</a:t>
            </a:r>
            <a:r>
              <a:rPr lang="ko-KR" altLang="en-US" sz="1900">
                <a:solidFill>
                  <a:schemeClr val="tx1"/>
                </a:solidFill>
              </a:rPr>
              <a:t>만원 이상인 자</a:t>
            </a:r>
            <a:r>
              <a:rPr lang="en-US" altLang="ko-KR" sz="190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2.</a:t>
            </a:r>
            <a:r>
              <a:rPr lang="ko-KR" altLang="en-US" sz="1900">
                <a:solidFill>
                  <a:schemeClr val="tx1"/>
                </a:solidFill>
              </a:rPr>
              <a:t> 입주자모집공고일 기준 혼인중이거나 자녀가 있는 사람</a:t>
            </a:r>
            <a:endParaRPr lang="en-US" altLang="ko-KR" sz="190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</a:t>
            </a:r>
            <a:r>
              <a:rPr lang="en-US" altLang="ko-KR" sz="1800">
                <a:solidFill>
                  <a:schemeClr val="tx1"/>
                </a:solidFill>
              </a:rPr>
              <a:t>(</a:t>
            </a:r>
            <a:r>
              <a:rPr lang="ko-KR" altLang="en-US" sz="1800">
                <a:solidFill>
                  <a:schemeClr val="tx1"/>
                </a:solidFill>
              </a:rPr>
              <a:t>민간만 </a:t>
            </a:r>
            <a:r>
              <a:rPr lang="en-US" altLang="ko-KR" sz="1800">
                <a:solidFill>
                  <a:schemeClr val="tx1"/>
                </a:solidFill>
              </a:rPr>
              <a:t>-</a:t>
            </a:r>
            <a:r>
              <a:rPr lang="ko-KR" altLang="en-US" sz="1800">
                <a:solidFill>
                  <a:schemeClr val="tx1"/>
                </a:solidFill>
              </a:rPr>
              <a:t> 이에 해당하지 않으면 가구당 월평균소득    </a:t>
            </a:r>
            <a:r>
              <a:rPr lang="en-US" altLang="ko-KR" sz="1800">
                <a:solidFill>
                  <a:schemeClr val="tx1"/>
                </a:solidFill>
              </a:rPr>
              <a:t>160%</a:t>
            </a:r>
            <a:r>
              <a:rPr lang="ko-KR" altLang="en-US" sz="1800">
                <a:solidFill>
                  <a:schemeClr val="tx1"/>
                </a:solidFill>
              </a:rPr>
              <a:t> 이하 </a:t>
            </a:r>
            <a:r>
              <a:rPr lang="en-US" altLang="ko-KR" sz="1800">
                <a:solidFill>
                  <a:schemeClr val="tx1"/>
                </a:solidFill>
              </a:rPr>
              <a:t>or</a:t>
            </a:r>
            <a:r>
              <a:rPr lang="ko-KR" altLang="en-US" sz="1800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160%</a:t>
            </a:r>
            <a:r>
              <a:rPr lang="ko-KR" altLang="en-US" sz="1800">
                <a:solidFill>
                  <a:schemeClr val="tx1"/>
                </a:solidFill>
              </a:rPr>
              <a:t> 초과면 부동산가액 </a:t>
            </a:r>
            <a:r>
              <a:rPr lang="en-US" altLang="ko-KR" sz="1800">
                <a:solidFill>
                  <a:schemeClr val="tx1"/>
                </a:solidFill>
              </a:rPr>
              <a:t>3</a:t>
            </a:r>
            <a:r>
              <a:rPr lang="ko-KR" altLang="en-US" sz="1800">
                <a:solidFill>
                  <a:schemeClr val="tx1"/>
                </a:solidFill>
              </a:rPr>
              <a:t>억 </a:t>
            </a:r>
            <a:r>
              <a:rPr lang="en-US" altLang="ko-KR" sz="1800">
                <a:solidFill>
                  <a:schemeClr val="tx1"/>
                </a:solidFill>
              </a:rPr>
              <a:t>3,100</a:t>
            </a:r>
            <a:r>
              <a:rPr lang="ko-KR" altLang="en-US" sz="1800">
                <a:solidFill>
                  <a:schemeClr val="tx1"/>
                </a:solidFill>
              </a:rPr>
              <a:t>만원 이하</a:t>
            </a:r>
            <a:r>
              <a:rPr lang="en-US" altLang="ko-KR" sz="1800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3.</a:t>
            </a:r>
            <a:r>
              <a:rPr lang="ko-KR" altLang="en-US" sz="1900">
                <a:solidFill>
                  <a:schemeClr val="tx1"/>
                </a:solidFill>
              </a:rPr>
              <a:t> 공고일 기준 사업</a:t>
            </a:r>
            <a:r>
              <a:rPr lang="en-US" altLang="ko-KR" sz="1900">
                <a:solidFill>
                  <a:schemeClr val="tx1"/>
                </a:solidFill>
              </a:rPr>
              <a:t>,</a:t>
            </a:r>
            <a:r>
              <a:rPr lang="ko-KR" altLang="en-US" sz="1900">
                <a:solidFill>
                  <a:schemeClr val="tx1"/>
                </a:solidFill>
              </a:rPr>
              <a:t> 근로소득으로 </a:t>
            </a:r>
            <a:r>
              <a:rPr lang="en-US" altLang="ko-KR" sz="1900">
                <a:solidFill>
                  <a:schemeClr val="tx1"/>
                </a:solidFill>
              </a:rPr>
              <a:t>5</a:t>
            </a:r>
            <a:r>
              <a:rPr lang="ko-KR" altLang="en-US" sz="1900">
                <a:solidFill>
                  <a:schemeClr val="tx1"/>
                </a:solidFill>
              </a:rPr>
              <a:t>년 이상 소득세를 납부한 사람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>
                <a:solidFill>
                  <a:schemeClr val="tx1"/>
                </a:solidFill>
              </a:rPr>
              <a:t>4.</a:t>
            </a:r>
            <a:r>
              <a:rPr lang="ko-KR" altLang="en-US" sz="1900">
                <a:solidFill>
                  <a:schemeClr val="tx1"/>
                </a:solidFill>
              </a:rPr>
              <a:t> 월평균소득 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공공 </a:t>
            </a:r>
            <a:r>
              <a:rPr lang="en-US" altLang="ko-KR" sz="1900">
                <a:solidFill>
                  <a:schemeClr val="tx1"/>
                </a:solidFill>
              </a:rPr>
              <a:t>-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130%</a:t>
            </a:r>
            <a:r>
              <a:rPr lang="ko-KR" altLang="en-US" sz="1900">
                <a:solidFill>
                  <a:schemeClr val="tx1"/>
                </a:solidFill>
              </a:rPr>
              <a:t> 이하 </a:t>
            </a:r>
            <a:r>
              <a:rPr lang="en-US" altLang="ko-KR" sz="1900">
                <a:solidFill>
                  <a:schemeClr val="tx1"/>
                </a:solidFill>
              </a:rPr>
              <a:t>+</a:t>
            </a:r>
            <a:r>
              <a:rPr lang="ko-KR" altLang="en-US" sz="1900">
                <a:solidFill>
                  <a:schemeClr val="tx1"/>
                </a:solidFill>
              </a:rPr>
              <a:t> 부동산가액 </a:t>
            </a:r>
            <a:r>
              <a:rPr lang="en-US" altLang="ko-KR" sz="1900">
                <a:solidFill>
                  <a:schemeClr val="tx1"/>
                </a:solidFill>
              </a:rPr>
              <a:t>2</a:t>
            </a:r>
            <a:r>
              <a:rPr lang="ko-KR" altLang="en-US" sz="1900">
                <a:solidFill>
                  <a:schemeClr val="tx1"/>
                </a:solidFill>
              </a:rPr>
              <a:t>억 </a:t>
            </a:r>
            <a:r>
              <a:rPr lang="en-US" altLang="ko-KR" sz="1900">
                <a:solidFill>
                  <a:schemeClr val="tx1"/>
                </a:solidFill>
              </a:rPr>
              <a:t>1,550</a:t>
            </a:r>
            <a:r>
              <a:rPr lang="ko-KR" altLang="en-US" sz="1900">
                <a:solidFill>
                  <a:schemeClr val="tx1"/>
                </a:solidFill>
              </a:rPr>
              <a:t>만원 이하</a:t>
            </a:r>
            <a:r>
              <a:rPr lang="en-US" altLang="ko-KR" sz="1900">
                <a:solidFill>
                  <a:schemeClr val="tx1"/>
                </a:solidFill>
              </a:rPr>
              <a:t>,</a:t>
            </a:r>
            <a:r>
              <a:rPr lang="ko-KR" altLang="en-US" sz="1900">
                <a:solidFill>
                  <a:schemeClr val="tx1"/>
                </a:solidFill>
              </a:rPr>
              <a:t> 차량가액 </a:t>
            </a:r>
            <a:r>
              <a:rPr lang="en-US" altLang="ko-KR" sz="1900">
                <a:solidFill>
                  <a:schemeClr val="tx1"/>
                </a:solidFill>
              </a:rPr>
              <a:t>3,557</a:t>
            </a:r>
            <a:r>
              <a:rPr lang="ko-KR" altLang="en-US" sz="1900">
                <a:solidFill>
                  <a:schemeClr val="tx1"/>
                </a:solidFill>
              </a:rPr>
              <a:t>만원 이하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>
                <a:solidFill>
                  <a:schemeClr val="tx1"/>
                </a:solidFill>
              </a:rPr>
              <a:t>    민간 </a:t>
            </a:r>
            <a:r>
              <a:rPr lang="en-US" altLang="ko-KR" sz="1900">
                <a:solidFill>
                  <a:schemeClr val="tx1"/>
                </a:solidFill>
              </a:rPr>
              <a:t>-</a:t>
            </a:r>
            <a:r>
              <a:rPr lang="ko-KR" altLang="en-US" sz="1900">
                <a:solidFill>
                  <a:schemeClr val="tx1"/>
                </a:solidFill>
              </a:rPr>
              <a:t> </a:t>
            </a:r>
            <a:r>
              <a:rPr lang="en-US" altLang="ko-KR" sz="1900">
                <a:solidFill>
                  <a:schemeClr val="tx1"/>
                </a:solidFill>
              </a:rPr>
              <a:t>160%</a:t>
            </a:r>
            <a:r>
              <a:rPr lang="ko-KR" altLang="en-US" sz="1900">
                <a:solidFill>
                  <a:schemeClr val="tx1"/>
                </a:solidFill>
              </a:rPr>
              <a:t> 이하</a:t>
            </a:r>
            <a:r>
              <a:rPr lang="en-US" altLang="ko-KR" sz="1900">
                <a:solidFill>
                  <a:schemeClr val="tx1"/>
                </a:solidFill>
              </a:rPr>
              <a:t> or 160%</a:t>
            </a:r>
            <a:r>
              <a:rPr lang="ko-KR" altLang="en-US" sz="1900">
                <a:solidFill>
                  <a:schemeClr val="tx1"/>
                </a:solidFill>
              </a:rPr>
              <a:t> 초과면 부동산가액 </a:t>
            </a:r>
            <a:r>
              <a:rPr lang="en-US" altLang="ko-KR" sz="1900">
                <a:solidFill>
                  <a:schemeClr val="tx1"/>
                </a:solidFill>
              </a:rPr>
              <a:t>3</a:t>
            </a:r>
            <a:r>
              <a:rPr lang="ko-KR" altLang="en-US" sz="1900">
                <a:solidFill>
                  <a:schemeClr val="tx1"/>
                </a:solidFill>
              </a:rPr>
              <a:t>억 </a:t>
            </a:r>
            <a:r>
              <a:rPr lang="en-US" altLang="ko-KR" sz="1900">
                <a:solidFill>
                  <a:schemeClr val="tx1"/>
                </a:solidFill>
              </a:rPr>
              <a:t>3,100</a:t>
            </a:r>
            <a:r>
              <a:rPr lang="ko-KR" altLang="en-US" sz="1900">
                <a:solidFill>
                  <a:schemeClr val="tx1"/>
                </a:solidFill>
              </a:rPr>
              <a:t>만원 이하</a:t>
            </a:r>
          </a:p>
          <a:p>
            <a:pPr algn="l">
              <a:spcBef>
                <a:spcPts val="600"/>
              </a:spcBef>
              <a:defRPr/>
            </a:pPr>
            <a:endParaRPr lang="ko-KR" altLang="en-US" sz="19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자유형: 도형 5"/>
              <p:cNvSpPr/>
              <p:nvPr/>
            </p:nvSpPr>
            <p:spPr>
              <a:xfrm>
                <a:off x="5165447" y="654522"/>
                <a:ext cx="609600" cy="4191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𝑚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6" name=""/>
              <p:cNvSpPr txBox="1"/>
              <p:nvPr/>
            </p:nvSpPr>
            <p:spPr>
              <a:xfrm>
                <a:off x="5165447" y="654522"/>
                <a:ext cx="609600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자유형: 도형 10"/>
              <p:cNvSpPr/>
              <p:nvPr/>
            </p:nvSpPr>
            <p:spPr>
              <a:xfrm>
                <a:off x="8116374" y="276225"/>
                <a:ext cx="609600" cy="4191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𝑚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11" name=""/>
              <p:cNvSpPr txBox="1"/>
              <p:nvPr/>
            </p:nvSpPr>
            <p:spPr>
              <a:xfrm>
                <a:off x="8116374" y="276225"/>
                <a:ext cx="609600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7007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/>
          <p:nvPr/>
        </p:nvSpPr>
        <p:spPr>
          <a:xfrm>
            <a:off x="291608" y="282574"/>
            <a:ext cx="11219796" cy="3973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6600"/>
                </a:solidFill>
              </a:rPr>
              <a:t>공공</a:t>
            </a:r>
            <a:r>
              <a:rPr lang="en-US" altLang="ko-KR" sz="2400">
                <a:solidFill>
                  <a:srgbClr val="FF6600"/>
                </a:solidFill>
              </a:rPr>
              <a:t>,</a:t>
            </a:r>
            <a:r>
              <a:rPr lang="ko-KR" altLang="en-US" sz="2400">
                <a:solidFill>
                  <a:srgbClr val="FF6600"/>
                </a:solidFill>
              </a:rPr>
              <a:t> 민간분양 </a:t>
            </a:r>
            <a:r>
              <a:rPr lang="en-US" altLang="ko-KR" sz="2400">
                <a:solidFill>
                  <a:srgbClr val="FF6600"/>
                </a:solidFill>
              </a:rPr>
              <a:t>-</a:t>
            </a:r>
            <a:r>
              <a:rPr lang="ko-KR" altLang="en-US" sz="2400">
                <a:solidFill>
                  <a:srgbClr val="FF6600"/>
                </a:solidFill>
              </a:rPr>
              <a:t> 생애최초 특별공급 공급유형</a:t>
            </a:r>
          </a:p>
        </p:txBody>
      </p:sp>
      <p:sp>
        <p:nvSpPr>
          <p:cNvPr id="9" name="부제목 2"/>
          <p:cNvSpPr/>
          <p:nvPr/>
        </p:nvSpPr>
        <p:spPr>
          <a:xfrm>
            <a:off x="291608" y="781522"/>
            <a:ext cx="11608784" cy="264747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공공분양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70%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우선공급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(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소득기준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자격요건 모두 만족하면서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100%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잔여공급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자격요건 모두 만족하면서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,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</a:p>
        </p:txBody>
      </p:sp>
      <p:sp>
        <p:nvSpPr>
          <p:cNvPr id="10" name="부제목 2"/>
          <p:cNvSpPr/>
          <p:nvPr/>
        </p:nvSpPr>
        <p:spPr>
          <a:xfrm>
            <a:off x="291608" y="3013547"/>
            <a:ext cx="11608784" cy="2647477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민간분양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우선추첨공급</a:t>
            </a:r>
            <a:endParaRPr kumimoji="0" lang="en-US" altLang="ko-KR" sz="20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자격요건 모두 만족하면서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추첨공급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자격요건 모두 만족하면서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,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전년도 도시근로자 가구당 월평균 소득 최대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160%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이하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#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30%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잔여추첨공급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 이 외에 자격요건 모두 만족한 자</a:t>
            </a:r>
          </a:p>
        </p:txBody>
      </p:sp>
    </p:spTree>
    <p:extLst>
      <p:ext uri="{BB962C8B-B14F-4D97-AF65-F5344CB8AC3E}">
        <p14:creationId xmlns:p14="http://schemas.microsoft.com/office/powerpoint/2010/main" val="24696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91607" y="872067"/>
          <a:ext cx="11341413" cy="16308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903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81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공급유형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 이하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우선공급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(70%)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6,208,934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7,200,809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7,326,072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7,779,825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8,233,578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잔여공급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(30%)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130%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8,071,614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9,361,052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9,523,894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10,113,773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10,703,651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1983" y="2609586"/>
            <a:ext cx="1271039" cy="36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원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</a:p>
        </p:txBody>
      </p:sp>
      <p:sp>
        <p:nvSpPr>
          <p:cNvPr id="8" name="제목 1"/>
          <p:cNvSpPr/>
          <p:nvPr/>
        </p:nvSpPr>
        <p:spPr>
          <a:xfrm>
            <a:off x="291608" y="282574"/>
            <a:ext cx="10814478" cy="3973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공공분양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생애최초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(2021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 기준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8249" y="3429000"/>
          <a:ext cx="11415675" cy="226337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08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12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공급유형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구분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 이하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인</a:t>
                      </a:r>
                    </a:p>
                  </a:txBody>
                  <a:tcPr anchor="ctr" anchorCtr="1"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537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우선공급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(70%)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우선추첨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(50%)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130%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8,071,614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9,361,052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9,523,894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10,113,773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10,703,651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3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일반추첨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(20%)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160%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이하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9,934,294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11,521,294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11,721,715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12,447,720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13,173,725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537">
                <a:tc gridSpan="8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잔여공급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(30%)</a:t>
                      </a:r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 anchorCtr="1">
                    <a:lnL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61983" y="5916360"/>
            <a:ext cx="1271039" cy="36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기준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원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</a:p>
        </p:txBody>
      </p:sp>
      <p:sp>
        <p:nvSpPr>
          <p:cNvPr id="12" name="제목 1"/>
          <p:cNvSpPr/>
          <p:nvPr/>
        </p:nvSpPr>
        <p:spPr>
          <a:xfrm>
            <a:off x="288249" y="2971657"/>
            <a:ext cx="10814478" cy="397347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민간분양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생애최초 소득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 자산기준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(2021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년 기준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3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608" y="485775"/>
            <a:ext cx="10814478" cy="3973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6600"/>
                </a:solidFill>
              </a:rPr>
              <a:t>공공</a:t>
            </a:r>
            <a:r>
              <a:rPr lang="en-US" altLang="ko-KR" sz="2400">
                <a:solidFill>
                  <a:srgbClr val="FF6600"/>
                </a:solidFill>
              </a:rPr>
              <a:t>,</a:t>
            </a:r>
            <a:r>
              <a:rPr lang="ko-KR" altLang="en-US" sz="2400">
                <a:solidFill>
                  <a:srgbClr val="FF6600"/>
                </a:solidFill>
              </a:rPr>
              <a:t> 민간분양 </a:t>
            </a:r>
            <a:r>
              <a:rPr lang="en-US" altLang="ko-KR" sz="2400">
                <a:solidFill>
                  <a:srgbClr val="FF6600"/>
                </a:solidFill>
              </a:rPr>
              <a:t>-</a:t>
            </a:r>
            <a:r>
              <a:rPr lang="ko-KR" altLang="en-US" sz="2400">
                <a:solidFill>
                  <a:srgbClr val="FF6600"/>
                </a:solidFill>
              </a:rPr>
              <a:t> 다자녀가구 특별공급 자격요건</a:t>
            </a:r>
            <a:br>
              <a:rPr lang="ko-KR" altLang="en-US" sz="2400">
                <a:solidFill>
                  <a:schemeClr val="dk1"/>
                </a:solidFill>
              </a:rPr>
            </a:br>
            <a:r>
              <a:rPr lang="ko-KR" altLang="en-US" sz="2400">
                <a:solidFill>
                  <a:srgbClr val="FF6600"/>
                </a:solidFill>
              </a:rPr>
              <a:t>       </a:t>
            </a:r>
            <a:r>
              <a:rPr lang="ko-KR" altLang="en-US" sz="2100" b="1">
                <a:solidFill>
                  <a:schemeClr val="dk1"/>
                </a:solidFill>
              </a:rPr>
              <a:t>전체물량중 공공</a:t>
            </a:r>
            <a:r>
              <a:rPr lang="en-US" altLang="ko-KR" sz="2100" b="1">
                <a:solidFill>
                  <a:schemeClr val="dk1"/>
                </a:solidFill>
              </a:rPr>
              <a:t>,</a:t>
            </a:r>
            <a:r>
              <a:rPr lang="ko-KR" altLang="en-US" sz="2100" b="1">
                <a:solidFill>
                  <a:schemeClr val="dk1"/>
                </a:solidFill>
              </a:rPr>
              <a:t> 민간 </a:t>
            </a:r>
            <a:r>
              <a:rPr lang="en-US" altLang="ko-KR" sz="2100" b="1">
                <a:solidFill>
                  <a:schemeClr val="dk1"/>
                </a:solidFill>
              </a:rPr>
              <a:t>-</a:t>
            </a:r>
            <a:r>
              <a:rPr lang="ko-KR" altLang="en-US" sz="2100" b="1">
                <a:solidFill>
                  <a:schemeClr val="dk1"/>
                </a:solidFill>
              </a:rPr>
              <a:t> </a:t>
            </a:r>
            <a:r>
              <a:rPr lang="en-US" altLang="ko-KR" sz="2100" b="1">
                <a:solidFill>
                  <a:schemeClr val="dk1"/>
                </a:solidFill>
              </a:rPr>
              <a:t>10%</a:t>
            </a:r>
            <a:r>
              <a:rPr lang="ko-KR" altLang="en-US" sz="2100" b="1">
                <a:solidFill>
                  <a:schemeClr val="dk1"/>
                </a:solidFill>
              </a:rPr>
              <a:t> 이내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607" y="1193799"/>
            <a:ext cx="10035924" cy="16001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ko-KR" sz="1900" dirty="0">
                <a:solidFill>
                  <a:schemeClr val="tx1"/>
                </a:solidFill>
              </a:rPr>
              <a:t>1.</a:t>
            </a:r>
            <a:r>
              <a:rPr lang="ko-KR" altLang="en-US" sz="1900" dirty="0">
                <a:solidFill>
                  <a:schemeClr val="tx1"/>
                </a:solidFill>
              </a:rPr>
              <a:t> 입주자모집공고일 기준 미성년자인 </a:t>
            </a:r>
            <a:r>
              <a:rPr lang="en-US" altLang="ko-KR" sz="1900" dirty="0">
                <a:solidFill>
                  <a:schemeClr val="tx1"/>
                </a:solidFill>
              </a:rPr>
              <a:t>3</a:t>
            </a:r>
            <a:r>
              <a:rPr lang="ko-KR" altLang="en-US" sz="1900" dirty="0">
                <a:solidFill>
                  <a:schemeClr val="tx1"/>
                </a:solidFill>
              </a:rPr>
              <a:t>명 이상의 자녀</a:t>
            </a:r>
            <a:r>
              <a:rPr lang="en-US" altLang="ko-KR" sz="1900" dirty="0">
                <a:solidFill>
                  <a:schemeClr val="tx1"/>
                </a:solidFill>
              </a:rPr>
              <a:t>(</a:t>
            </a:r>
            <a:r>
              <a:rPr lang="ko-KR" altLang="en-US" sz="1900" dirty="0">
                <a:solidFill>
                  <a:schemeClr val="tx1"/>
                </a:solidFill>
              </a:rPr>
              <a:t>태아포함</a:t>
            </a:r>
            <a:r>
              <a:rPr lang="en-US" altLang="ko-KR" sz="1900" dirty="0">
                <a:solidFill>
                  <a:schemeClr val="tx1"/>
                </a:solidFill>
              </a:rPr>
              <a:t>)</a:t>
            </a:r>
            <a:r>
              <a:rPr lang="ko-KR" altLang="en-US" sz="1900" dirty="0">
                <a:solidFill>
                  <a:schemeClr val="tx1"/>
                </a:solidFill>
              </a:rPr>
              <a:t>를 둔 무주택자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 sz="1900" dirty="0">
                <a:solidFill>
                  <a:schemeClr val="tx1"/>
                </a:solidFill>
              </a:rPr>
              <a:t>2.</a:t>
            </a:r>
            <a:r>
              <a:rPr lang="ko-KR" altLang="en-US" sz="1900" dirty="0">
                <a:solidFill>
                  <a:schemeClr val="tx1"/>
                </a:solidFill>
              </a:rPr>
              <a:t> 공공만 </a:t>
            </a:r>
            <a:r>
              <a:rPr lang="en-US" altLang="ko-KR" sz="1900" dirty="0">
                <a:solidFill>
                  <a:schemeClr val="tx1"/>
                </a:solidFill>
              </a:rPr>
              <a:t>-</a:t>
            </a:r>
            <a:r>
              <a:rPr lang="ko-KR" altLang="en-US" sz="1900" dirty="0">
                <a:solidFill>
                  <a:schemeClr val="tx1"/>
                </a:solidFill>
              </a:rPr>
              <a:t> 월평균소득 </a:t>
            </a:r>
            <a:r>
              <a:rPr lang="en-US" altLang="ko-KR" sz="1900" dirty="0">
                <a:solidFill>
                  <a:schemeClr val="tx1"/>
                </a:solidFill>
              </a:rPr>
              <a:t>120%</a:t>
            </a:r>
            <a:r>
              <a:rPr lang="ko-KR" altLang="en-US" sz="1900" dirty="0">
                <a:solidFill>
                  <a:schemeClr val="tx1"/>
                </a:solidFill>
              </a:rPr>
              <a:t> 이하 </a:t>
            </a:r>
            <a:r>
              <a:rPr lang="en-US" altLang="ko-KR" sz="1900" dirty="0">
                <a:solidFill>
                  <a:schemeClr val="tx1"/>
                </a:solidFill>
              </a:rPr>
              <a:t>+</a:t>
            </a:r>
            <a:r>
              <a:rPr lang="ko-KR" altLang="en-US" sz="1900" dirty="0">
                <a:solidFill>
                  <a:schemeClr val="tx1"/>
                </a:solidFill>
              </a:rPr>
              <a:t> </a:t>
            </a:r>
            <a:r>
              <a:rPr lang="ko-KR" altLang="en-US" sz="1900" dirty="0" err="1">
                <a:solidFill>
                  <a:schemeClr val="tx1"/>
                </a:solidFill>
              </a:rPr>
              <a:t>부동산가액</a:t>
            </a:r>
            <a:r>
              <a:rPr lang="ko-KR" altLang="en-US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>
                <a:solidFill>
                  <a:schemeClr val="tx1"/>
                </a:solidFill>
              </a:rPr>
              <a:t>2</a:t>
            </a:r>
            <a:r>
              <a:rPr lang="ko-KR" altLang="en-US" sz="1900" dirty="0">
                <a:solidFill>
                  <a:schemeClr val="tx1"/>
                </a:solidFill>
              </a:rPr>
              <a:t>억 </a:t>
            </a:r>
            <a:r>
              <a:rPr lang="en-US" altLang="ko-KR" sz="1900" dirty="0">
                <a:solidFill>
                  <a:schemeClr val="tx1"/>
                </a:solidFill>
              </a:rPr>
              <a:t>1,550</a:t>
            </a:r>
            <a:r>
              <a:rPr lang="ko-KR" altLang="en-US" sz="1900" dirty="0">
                <a:solidFill>
                  <a:schemeClr val="tx1"/>
                </a:solidFill>
              </a:rPr>
              <a:t>만원 이하</a:t>
            </a:r>
            <a:r>
              <a:rPr lang="en-US" altLang="ko-KR" sz="1900" dirty="0">
                <a:solidFill>
                  <a:schemeClr val="tx1"/>
                </a:solidFill>
              </a:rPr>
              <a:t>,</a:t>
            </a:r>
            <a:r>
              <a:rPr lang="ko-KR" altLang="en-US" sz="1900" dirty="0">
                <a:solidFill>
                  <a:schemeClr val="tx1"/>
                </a:solidFill>
              </a:rPr>
              <a:t> </a:t>
            </a:r>
            <a:r>
              <a:rPr lang="ko-KR" altLang="en-US" sz="1900" dirty="0" err="1">
                <a:solidFill>
                  <a:schemeClr val="tx1"/>
                </a:solidFill>
              </a:rPr>
              <a:t>차량가액</a:t>
            </a:r>
            <a:r>
              <a:rPr lang="ko-KR" altLang="en-US" sz="1900" dirty="0">
                <a:solidFill>
                  <a:schemeClr val="tx1"/>
                </a:solidFill>
              </a:rPr>
              <a:t> </a:t>
            </a:r>
            <a:r>
              <a:rPr lang="en-US" altLang="ko-KR" sz="1900" dirty="0">
                <a:solidFill>
                  <a:schemeClr val="tx1"/>
                </a:solidFill>
              </a:rPr>
              <a:t>3,557</a:t>
            </a:r>
            <a:r>
              <a:rPr lang="ko-KR" altLang="en-US" sz="1900" dirty="0">
                <a:solidFill>
                  <a:schemeClr val="tx1"/>
                </a:solidFill>
              </a:rPr>
              <a:t>만원 이하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 dirty="0">
                <a:solidFill>
                  <a:schemeClr val="tx1"/>
                </a:solidFill>
              </a:rPr>
              <a:t>                     태아는  입주자로 선정된 경우 출산 등과 관련된 자료를 제출 </a:t>
            </a:r>
            <a:r>
              <a:rPr lang="en-US" altLang="ko-KR" sz="1900" dirty="0">
                <a:solidFill>
                  <a:schemeClr val="tx1"/>
                </a:solidFill>
              </a:rPr>
              <a:t>/</a:t>
            </a:r>
            <a:r>
              <a:rPr lang="ko-KR" altLang="en-US" sz="1900" dirty="0">
                <a:solidFill>
                  <a:schemeClr val="tx1"/>
                </a:solidFill>
              </a:rPr>
              <a:t> 입양은 입주시까지 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 sz="1900" dirty="0">
                <a:solidFill>
                  <a:schemeClr val="tx1"/>
                </a:solidFill>
              </a:rPr>
              <a:t>                     입양이 유지되어야 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608" y="3949105"/>
            <a:ext cx="10035924" cy="143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경쟁이 </a:t>
            </a:r>
            <a:r>
              <a:rPr lang="ko-KR" altLang="en-US" sz="1900">
                <a:solidFill>
                  <a:schemeClr val="tx1"/>
                </a:solidFill>
              </a:rPr>
              <a:t>있을</a:t>
            </a:r>
            <a:r>
              <a:rPr lang="ko-KR" altLang="en-US">
                <a:solidFill>
                  <a:schemeClr val="tx1"/>
                </a:solidFill>
              </a:rPr>
              <a:t> 경우 다자녀배점표의 배점이 높은 순으로 선정</a:t>
            </a:r>
            <a:r>
              <a:rPr lang="en-US" altLang="ko-KR">
                <a:solidFill>
                  <a:schemeClr val="tx1"/>
                </a:solidFill>
              </a:rPr>
              <a:t>(100</a:t>
            </a:r>
            <a:r>
              <a:rPr lang="ko-KR" altLang="en-US">
                <a:solidFill>
                  <a:schemeClr val="tx1"/>
                </a:solidFill>
              </a:rPr>
              <a:t>점 만점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algn="l">
              <a:spcBef>
                <a:spcPts val="600"/>
              </a:spcBef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동점인 경우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1)</a:t>
            </a:r>
            <a:r>
              <a:rPr lang="ko-KR" altLang="en-US">
                <a:solidFill>
                  <a:schemeClr val="tx1"/>
                </a:solidFill>
              </a:rPr>
              <a:t> 미성년 자녀수</a:t>
            </a:r>
          </a:p>
          <a:p>
            <a:pPr algn="l">
              <a:spcBef>
                <a:spcPts val="600"/>
              </a:spcBef>
              <a:defRPr/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2)</a:t>
            </a:r>
            <a:r>
              <a:rPr lang="ko-KR" altLang="en-US">
                <a:solidFill>
                  <a:schemeClr val="tx1"/>
                </a:solidFill>
              </a:rPr>
              <a:t> 신청자 나이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연월일 계산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 순으로 선정</a:t>
            </a:r>
          </a:p>
        </p:txBody>
      </p:sp>
      <p:sp>
        <p:nvSpPr>
          <p:cNvPr id="14" name="제목 1"/>
          <p:cNvSpPr/>
          <p:nvPr/>
        </p:nvSpPr>
        <p:spPr>
          <a:xfrm>
            <a:off x="291608" y="3429000"/>
            <a:ext cx="8677340" cy="28916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>
              <a:defRPr/>
            </a:pPr>
            <a:r>
              <a:rPr lang="ko-KR" altLang="en-US" sz="2400">
                <a:solidFill>
                  <a:srgbClr val="FF6600"/>
                </a:solidFill>
              </a:rPr>
              <a:t>공공</a:t>
            </a:r>
            <a:r>
              <a:rPr lang="en-US" altLang="ko-KR" sz="2400">
                <a:solidFill>
                  <a:srgbClr val="FF6600"/>
                </a:solidFill>
              </a:rPr>
              <a:t>,</a:t>
            </a:r>
            <a:r>
              <a:rPr lang="ko-KR" altLang="en-US" sz="2400">
                <a:solidFill>
                  <a:srgbClr val="FF6600"/>
                </a:solidFill>
              </a:rPr>
              <a:t> 민간분양 </a:t>
            </a:r>
            <a:r>
              <a:rPr lang="en-US" altLang="ko-KR" sz="2400">
                <a:solidFill>
                  <a:srgbClr val="FF6600"/>
                </a:solidFill>
              </a:rPr>
              <a:t>-</a:t>
            </a:r>
            <a:r>
              <a:rPr lang="ko-KR" altLang="en-US" sz="2400">
                <a:solidFill>
                  <a:srgbClr val="FF6600"/>
                </a:solidFill>
              </a:rPr>
              <a:t> 다자녀가구 특별공급 당첨자 선정 요건</a:t>
            </a:r>
          </a:p>
        </p:txBody>
      </p:sp>
    </p:spTree>
    <p:extLst>
      <p:ext uri="{BB962C8B-B14F-4D97-AF65-F5344CB8AC3E}">
        <p14:creationId xmlns:p14="http://schemas.microsoft.com/office/powerpoint/2010/main" val="9383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1054</Words>
  <Application>Microsoft Office PowerPoint</Application>
  <PresentationFormat>와이드스크린</PresentationFormat>
  <Paragraphs>166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Cambria Math</vt:lpstr>
      <vt:lpstr>한컴오피스</vt:lpstr>
      <vt:lpstr>공공, 민간분양 - 신혼부부 특별공급 자격요건(민간은 85      이하만 해당)        전체물량중 공공 - 30% 이내 / 민간 - 20% 이내</vt:lpstr>
      <vt:lpstr>민간분양 - 신혼부부 특별공급 소득, 자산기준</vt:lpstr>
      <vt:lpstr>민간분양 - 신혼부부 특별공급 소득, 자산기준(2021년 기준)</vt:lpstr>
      <vt:lpstr>공공분양의 경우 공공주택특별법이 적용될 시 소득, 자산기준(2021년 기준)</vt:lpstr>
      <vt:lpstr>PowerPoint 프레젠테이션</vt:lpstr>
      <vt:lpstr>공공, 민간분양 - 생애최초 특별공급 자격요건(1인세대는 60      이하만 해당)        전체물량중 공공 - 25% 이내 / 민간 - 85       이하 공공택지20% 그 외 택지10% 이내</vt:lpstr>
      <vt:lpstr>PowerPoint 프레젠테이션</vt:lpstr>
      <vt:lpstr>PowerPoint 프레젠테이션</vt:lpstr>
      <vt:lpstr>공공, 민간분양 - 다자녀가구 특별공급 자격요건        전체물량중 공공, 민간 - 10% 이내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민영주택 -</dc:title>
  <dc:creator>Administor</dc:creator>
  <cp:lastModifiedBy>com24</cp:lastModifiedBy>
  <cp:revision>70</cp:revision>
  <dcterms:created xsi:type="dcterms:W3CDTF">2022-08-03T08:37:10Z</dcterms:created>
  <dcterms:modified xsi:type="dcterms:W3CDTF">2022-08-04T03:47:00Z</dcterms:modified>
  <cp:version>12.0.0.535</cp:version>
</cp:coreProperties>
</file>