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69" r:id="rId3"/>
    <p:sldId id="270" r:id="rId4"/>
    <p:sldId id="273" r:id="rId5"/>
    <p:sldId id="281" r:id="rId6"/>
    <p:sldId id="275" r:id="rId7"/>
    <p:sldId id="276" r:id="rId8"/>
    <p:sldId id="283" r:id="rId9"/>
    <p:sldId id="288" r:id="rId10"/>
    <p:sldId id="287" r:id="rId11"/>
    <p:sldId id="292" r:id="rId12"/>
    <p:sldId id="293" r:id="rId13"/>
    <p:sldId id="289" r:id="rId14"/>
    <p:sldId id="290" r:id="rId15"/>
    <p:sldId id="291" r:id="rId16"/>
    <p:sldId id="285" r:id="rId17"/>
    <p:sldId id="260" r:id="rId18"/>
    <p:sldId id="261" r:id="rId19"/>
    <p:sldId id="262" r:id="rId20"/>
    <p:sldId id="259" r:id="rId21"/>
    <p:sldId id="266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F53"/>
    <a:srgbClr val="5C5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87088" autoAdjust="0"/>
  </p:normalViewPr>
  <p:slideViewPr>
    <p:cSldViewPr snapToGrid="0">
      <p:cViewPr varScale="1">
        <p:scale>
          <a:sx n="57" d="100"/>
          <a:sy n="57" d="100"/>
        </p:scale>
        <p:origin x="24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5C596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FEAF53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E14-43F4-BF74-6630DCCEF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E14-43F4-BF74-6630DCCEF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27895184"/>
        <c:axId val="-827879952"/>
      </c:lineChart>
      <c:catAx>
        <c:axId val="-827895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827879952"/>
        <c:crosses val="autoZero"/>
        <c:auto val="1"/>
        <c:lblAlgn val="ctr"/>
        <c:lblOffset val="100"/>
        <c:noMultiLvlLbl val="0"/>
      </c:catAx>
      <c:valAx>
        <c:axId val="-827879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2789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EB03C-324C-4EBC-82DF-5125DDB8775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536F9-AF19-49F9-8FF5-B9687B72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3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536F9-AF19-49F9-8FF5-B9687B729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3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536F9-AF19-49F9-8FF5-B9687B729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3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536F9-AF19-49F9-8FF5-B9687B7293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0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536F9-AF19-49F9-8FF5-B9687B7293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7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536F9-AF19-49F9-8FF5-B9687B7293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5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4">
            <a:extLst>
              <a:ext uri="{FF2B5EF4-FFF2-40B4-BE49-F238E27FC236}">
                <a16:creationId xmlns:a16="http://schemas.microsoft.com/office/drawing/2014/main" id="{9E058CC3-3A30-A958-D134-DAE0D4E7DD83}"/>
              </a:ext>
            </a:extLst>
          </p:cNvPr>
          <p:cNvSpPr/>
          <p:nvPr userDrawn="1"/>
        </p:nvSpPr>
        <p:spPr>
          <a:xfrm>
            <a:off x="300054" y="27134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0" b="1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FEAF5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한쪽 모서리가 둥근 사각형 6">
            <a:extLst>
              <a:ext uri="{FF2B5EF4-FFF2-40B4-BE49-F238E27FC236}">
                <a16:creationId xmlns:a16="http://schemas.microsoft.com/office/drawing/2014/main" id="{B7966DBD-8209-89C6-81A0-E35315350967}"/>
              </a:ext>
            </a:extLst>
          </p:cNvPr>
          <p:cNvSpPr/>
          <p:nvPr/>
        </p:nvSpPr>
        <p:spPr>
          <a:xfrm rot="16200000" flipH="1">
            <a:off x="-2559976" y="3010455"/>
            <a:ext cx="6334424" cy="837083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3BFA2EC-D710-F27B-B641-F5A01F43E6DC}"/>
              </a:ext>
            </a:extLst>
          </p:cNvPr>
          <p:cNvSpPr/>
          <p:nvPr/>
        </p:nvSpPr>
        <p:spPr>
          <a:xfrm>
            <a:off x="217072" y="584792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1E919-3810-EB84-0112-6850B8A97830}"/>
              </a:ext>
            </a:extLst>
          </p:cNvPr>
          <p:cNvSpPr txBox="1"/>
          <p:nvPr/>
        </p:nvSpPr>
        <p:spPr>
          <a:xfrm>
            <a:off x="3738177" y="1687103"/>
            <a:ext cx="4425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청약</a:t>
            </a:r>
            <a:r>
              <a:rPr lang="ko-KR" altLang="en-US" sz="32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200" b="1" i="1" kern="0" dirty="0" err="1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챗봇</a:t>
            </a:r>
            <a:r>
              <a:rPr lang="ko-KR" altLang="en-US" sz="32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</a:t>
            </a:r>
            <a:endParaRPr lang="en-US" altLang="ko-KR" sz="3200" b="1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050" name="Picture 2" descr="챗봇 ">
            <a:extLst>
              <a:ext uri="{FF2B5EF4-FFF2-40B4-BE49-F238E27FC236}">
                <a16:creationId xmlns:a16="http://schemas.microsoft.com/office/drawing/2014/main" id="{0778D68D-8898-09EC-9EDF-71546046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642257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A18E7-462A-0B08-6154-8E6322F1CFA3}"/>
              </a:ext>
            </a:extLst>
          </p:cNvPr>
          <p:cNvSpPr txBox="1"/>
          <p:nvPr/>
        </p:nvSpPr>
        <p:spPr>
          <a:xfrm>
            <a:off x="379779" y="1052657"/>
            <a:ext cx="46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챗봇 ">
            <a:extLst>
              <a:ext uri="{FF2B5EF4-FFF2-40B4-BE49-F238E27FC236}">
                <a16:creationId xmlns:a16="http://schemas.microsoft.com/office/drawing/2014/main" id="{664EF348-2DA4-EBE7-8D00-0C759727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3" y="107750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0E1215-F9A8-6CAD-D2F5-2A24362AA760}"/>
              </a:ext>
            </a:extLst>
          </p:cNvPr>
          <p:cNvCxnSpPr/>
          <p:nvPr/>
        </p:nvCxnSpPr>
        <p:spPr>
          <a:xfrm>
            <a:off x="4122060" y="2456544"/>
            <a:ext cx="48768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아파트 ">
            <a:extLst>
              <a:ext uri="{FF2B5EF4-FFF2-40B4-BE49-F238E27FC236}">
                <a16:creationId xmlns:a16="http://schemas.microsoft.com/office/drawing/2014/main" id="{56DF6AF4-06FF-4DFE-2DAC-800D86E9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25" y="4347395"/>
            <a:ext cx="2264227" cy="226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집 ">
            <a:extLst>
              <a:ext uri="{FF2B5EF4-FFF2-40B4-BE49-F238E27FC236}">
                <a16:creationId xmlns:a16="http://schemas.microsoft.com/office/drawing/2014/main" id="{AF0C1740-A809-70E9-FCED-DE9C5E6E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13" y="4381958"/>
            <a:ext cx="2264227" cy="226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분양 아파트 ">
            <a:extLst>
              <a:ext uri="{FF2B5EF4-FFF2-40B4-BE49-F238E27FC236}">
                <a16:creationId xmlns:a16="http://schemas.microsoft.com/office/drawing/2014/main" id="{94297291-EFD0-E573-EDC8-98865B70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62" y="4445183"/>
            <a:ext cx="2264227" cy="226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E1F9BB4-396D-CE94-68B1-AE617378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59" y="3399337"/>
            <a:ext cx="3439886" cy="34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57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4">
            <a:extLst>
              <a:ext uri="{FF2B5EF4-FFF2-40B4-BE49-F238E27FC236}">
                <a16:creationId xmlns:a16="http://schemas.microsoft.com/office/drawing/2014/main" id="{046A3133-A26C-8F34-9947-86C74E41A7FA}"/>
              </a:ext>
            </a:extLst>
          </p:cNvPr>
          <p:cNvSpPr/>
          <p:nvPr/>
        </p:nvSpPr>
        <p:spPr>
          <a:xfrm>
            <a:off x="1919949" y="962466"/>
            <a:ext cx="4133750" cy="1260659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 latinLnBrk="0">
              <a:defRPr/>
            </a:pP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몇몇 일반화된 조건들만 나와있다</a:t>
            </a: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3F162AE8-D331-DABF-1B96-7801CDC46CB2}"/>
              </a:ext>
            </a:extLst>
          </p:cNvPr>
          <p:cNvSpPr/>
          <p:nvPr/>
        </p:nvSpPr>
        <p:spPr>
          <a:xfrm>
            <a:off x="7201206" y="902414"/>
            <a:ext cx="4133750" cy="1557996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 latinLnBrk="0">
              <a:defRPr/>
            </a:pP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각각의 조건들을 요약해서 보여 준 후 링크를 통해 상세내역을 알 수 있다</a:t>
            </a: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29D62-8319-7598-BE84-0774A7076106}"/>
              </a:ext>
            </a:extLst>
          </p:cNvPr>
          <p:cNvSpPr txBox="1"/>
          <p:nvPr/>
        </p:nvSpPr>
        <p:spPr>
          <a:xfrm>
            <a:off x="1375678" y="492369"/>
            <a:ext cx="28446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/>
              <a:t>타 서비스와의 차이점</a:t>
            </a:r>
            <a:endParaRPr lang="ko-KR" altLang="en-US" sz="2000" b="1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2B5A-5AC2-2F72-69D7-7BF109D4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052158" y="1122878"/>
            <a:ext cx="980489" cy="88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07D96C-2975-2CA3-AFD5-54F1AEB7EC98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구성 ">
            <a:extLst>
              <a:ext uri="{FF2B5EF4-FFF2-40B4-BE49-F238E27FC236}">
                <a16:creationId xmlns:a16="http://schemas.microsoft.com/office/drawing/2014/main" id="{9C3D3305-DBBF-80C5-94C8-DC8AD507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5D6EDF-A2CE-94A8-EA84-71F051B87BE1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04284-477C-B9AB-C0C9-260F4CD85137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1CF66-0A32-1E5C-9081-5D7E8EE9BC45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0BD02-E4A6-C423-49E3-B29983206769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73BBF-A43A-9274-0C15-956243662573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2658DF18-1B11-70D6-714E-C22C0879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선택 ">
            <a:extLst>
              <a:ext uri="{FF2B5EF4-FFF2-40B4-BE49-F238E27FC236}">
                <a16:creationId xmlns:a16="http://schemas.microsoft.com/office/drawing/2014/main" id="{D4401202-D21F-84E5-2E97-69230B09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결과 ">
            <a:extLst>
              <a:ext uri="{FF2B5EF4-FFF2-40B4-BE49-F238E27FC236}">
                <a16:creationId xmlns:a16="http://schemas.microsoft.com/office/drawing/2014/main" id="{09B325EF-25B6-2AF7-9E26-C1D33F37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AAC4E26B-40CC-85E6-C1A9-5142CB79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7B81F9-BAAF-099C-EEAD-B5B4E1BB0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40" y="2730344"/>
            <a:ext cx="4422616" cy="2316528"/>
          </a:xfrm>
          <a:prstGeom prst="rect">
            <a:avLst/>
          </a:prstGeom>
        </p:spPr>
      </p:pic>
      <p:pic>
        <p:nvPicPr>
          <p:cNvPr id="22" name="그림 21" descr="텍스트, 실내, 천장, 스크린샷이(가) 표시된 사진&#10;&#10;자동 생성된 설명">
            <a:extLst>
              <a:ext uri="{FF2B5EF4-FFF2-40B4-BE49-F238E27FC236}">
                <a16:creationId xmlns:a16="http://schemas.microsoft.com/office/drawing/2014/main" id="{9CF05E23-6812-5E2B-3656-38D1EC00FA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69" y="2806034"/>
            <a:ext cx="4672031" cy="26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4">
            <a:extLst>
              <a:ext uri="{FF2B5EF4-FFF2-40B4-BE49-F238E27FC236}">
                <a16:creationId xmlns:a16="http://schemas.microsoft.com/office/drawing/2014/main" id="{046A3133-A26C-8F34-9947-86C74E41A7FA}"/>
              </a:ext>
            </a:extLst>
          </p:cNvPr>
          <p:cNvSpPr/>
          <p:nvPr/>
        </p:nvSpPr>
        <p:spPr>
          <a:xfrm>
            <a:off x="1582612" y="1054954"/>
            <a:ext cx="4133750" cy="1018734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 latinLnBrk="0">
              <a:defRPr/>
            </a:pP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공고와 법령이 같이 있지 않다</a:t>
            </a: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3F162AE8-D331-DABF-1B96-7801CDC46CB2}"/>
              </a:ext>
            </a:extLst>
          </p:cNvPr>
          <p:cNvSpPr/>
          <p:nvPr/>
        </p:nvSpPr>
        <p:spPr>
          <a:xfrm>
            <a:off x="7368443" y="1060957"/>
            <a:ext cx="4133750" cy="1012731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 latinLnBrk="0">
              <a:defRPr/>
            </a:pP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공고와 법령을 같이 볼 수 있다</a:t>
            </a: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29D62-8319-7598-BE84-0774A7076106}"/>
              </a:ext>
            </a:extLst>
          </p:cNvPr>
          <p:cNvSpPr txBox="1"/>
          <p:nvPr/>
        </p:nvSpPr>
        <p:spPr>
          <a:xfrm>
            <a:off x="1375678" y="492369"/>
            <a:ext cx="28446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/>
              <a:t>타 서비스와의 차이점</a:t>
            </a:r>
            <a:endParaRPr lang="ko-KR" altLang="en-US" sz="2000" b="1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2B5A-5AC2-2F72-69D7-7BF109D4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052158" y="1122878"/>
            <a:ext cx="980489" cy="88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07D96C-2975-2CA3-AFD5-54F1AEB7EC98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구성 ">
            <a:extLst>
              <a:ext uri="{FF2B5EF4-FFF2-40B4-BE49-F238E27FC236}">
                <a16:creationId xmlns:a16="http://schemas.microsoft.com/office/drawing/2014/main" id="{9C3D3305-DBBF-80C5-94C8-DC8AD507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5D6EDF-A2CE-94A8-EA84-71F051B87BE1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04284-477C-B9AB-C0C9-260F4CD85137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1CF66-0A32-1E5C-9081-5D7E8EE9BC45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0BD02-E4A6-C423-49E3-B29983206769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73BBF-A43A-9274-0C15-956243662573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2658DF18-1B11-70D6-714E-C22C0879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선택 ">
            <a:extLst>
              <a:ext uri="{FF2B5EF4-FFF2-40B4-BE49-F238E27FC236}">
                <a16:creationId xmlns:a16="http://schemas.microsoft.com/office/drawing/2014/main" id="{D4401202-D21F-84E5-2E97-69230B09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결과 ">
            <a:extLst>
              <a:ext uri="{FF2B5EF4-FFF2-40B4-BE49-F238E27FC236}">
                <a16:creationId xmlns:a16="http://schemas.microsoft.com/office/drawing/2014/main" id="{09B325EF-25B6-2AF7-9E26-C1D33F37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AAC4E26B-40CC-85E6-C1A9-5142CB79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1FD885-5065-B9BA-A553-CED78B3FC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95" y="2156302"/>
            <a:ext cx="4503960" cy="2030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936A3A8-4EBF-4559-8856-DAF8A16F1C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17" y="4187146"/>
            <a:ext cx="3513793" cy="22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3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4">
            <a:extLst>
              <a:ext uri="{FF2B5EF4-FFF2-40B4-BE49-F238E27FC236}">
                <a16:creationId xmlns:a16="http://schemas.microsoft.com/office/drawing/2014/main" id="{046A3133-A26C-8F34-9947-86C74E41A7FA}"/>
              </a:ext>
            </a:extLst>
          </p:cNvPr>
          <p:cNvSpPr/>
          <p:nvPr/>
        </p:nvSpPr>
        <p:spPr>
          <a:xfrm>
            <a:off x="1919949" y="962466"/>
            <a:ext cx="4133750" cy="1260659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 latinLnBrk="0">
              <a:defRPr/>
            </a:pP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원하는 지역의 공고를 직접 찾아봐야 한다</a:t>
            </a: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3F162AE8-D331-DABF-1B96-7801CDC46CB2}"/>
              </a:ext>
            </a:extLst>
          </p:cNvPr>
          <p:cNvSpPr/>
          <p:nvPr/>
        </p:nvSpPr>
        <p:spPr>
          <a:xfrm>
            <a:off x="7201206" y="902414"/>
            <a:ext cx="4133750" cy="1557996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 latinLnBrk="0">
              <a:defRPr/>
            </a:pP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원하는 지역을 입력하면 원하는 지역의 공고만 찾아서 볼 수 있다</a:t>
            </a: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29D62-8319-7598-BE84-0774A7076106}"/>
              </a:ext>
            </a:extLst>
          </p:cNvPr>
          <p:cNvSpPr txBox="1"/>
          <p:nvPr/>
        </p:nvSpPr>
        <p:spPr>
          <a:xfrm>
            <a:off x="1375678" y="492369"/>
            <a:ext cx="28446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/>
              <a:t>타 서비스와의 차이점</a:t>
            </a:r>
            <a:endParaRPr lang="ko-KR" altLang="en-US" sz="2000" b="1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2B5A-5AC2-2F72-69D7-7BF109D4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052158" y="1122878"/>
            <a:ext cx="980489" cy="88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07D96C-2975-2CA3-AFD5-54F1AEB7EC98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구성 ">
            <a:extLst>
              <a:ext uri="{FF2B5EF4-FFF2-40B4-BE49-F238E27FC236}">
                <a16:creationId xmlns:a16="http://schemas.microsoft.com/office/drawing/2014/main" id="{9C3D3305-DBBF-80C5-94C8-DC8AD507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5D6EDF-A2CE-94A8-EA84-71F051B87BE1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04284-477C-B9AB-C0C9-260F4CD85137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1CF66-0A32-1E5C-9081-5D7E8EE9BC45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0BD02-E4A6-C423-49E3-B29983206769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73BBF-A43A-9274-0C15-956243662573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2658DF18-1B11-70D6-714E-C22C0879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선택 ">
            <a:extLst>
              <a:ext uri="{FF2B5EF4-FFF2-40B4-BE49-F238E27FC236}">
                <a16:creationId xmlns:a16="http://schemas.microsoft.com/office/drawing/2014/main" id="{D4401202-D21F-84E5-2E97-69230B09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결과 ">
            <a:extLst>
              <a:ext uri="{FF2B5EF4-FFF2-40B4-BE49-F238E27FC236}">
                <a16:creationId xmlns:a16="http://schemas.microsoft.com/office/drawing/2014/main" id="{09B325EF-25B6-2AF7-9E26-C1D33F37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AAC4E26B-40CC-85E6-C1A9-5142CB79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A66D1C3-C709-1D2E-277A-655DDB52F7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00" y="2607234"/>
            <a:ext cx="5013648" cy="32647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A77945-9D89-63AE-E39F-8C0FDA70A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3" y="2712429"/>
            <a:ext cx="4037409" cy="34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4">
            <a:extLst>
              <a:ext uri="{FF2B5EF4-FFF2-40B4-BE49-F238E27FC236}">
                <a16:creationId xmlns:a16="http://schemas.microsoft.com/office/drawing/2014/main" id="{AF685480-7A1D-E2F6-4689-6FE6DA02E817}"/>
              </a:ext>
            </a:extLst>
          </p:cNvPr>
          <p:cNvSpPr/>
          <p:nvPr/>
        </p:nvSpPr>
        <p:spPr>
          <a:xfrm>
            <a:off x="2301664" y="1792626"/>
            <a:ext cx="7842738" cy="3376460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해당하는 지역과 날짜의 공고를 쉽게 습득할 수 있음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공고와 조건을 </a:t>
            </a: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1</a:t>
            </a: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차 요약하여 이용자들이 쉽게 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   </a:t>
            </a: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접근할 수 있음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본인이 해당하는 조건을 이해하고 신청해서 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   </a:t>
            </a: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당첨확률을 향상시킬 수 있음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4B0E6C-47A6-1B1B-606C-E53E4B3A61B2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구성 ">
            <a:extLst>
              <a:ext uri="{FF2B5EF4-FFF2-40B4-BE49-F238E27FC236}">
                <a16:creationId xmlns:a16="http://schemas.microsoft.com/office/drawing/2014/main" id="{092D5DE5-DADB-6C29-B094-15272EEA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656ED-A91D-5F8E-9251-6B449BAA30FA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48161-D1E4-81E5-DFB9-FFB895C6CEA7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9B8A3-CF5D-52E7-8CF7-82327774D284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FBA19-51F5-FFBB-B052-DAD8A133F8D4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D6F34-EEDD-37AA-B954-5A1F606D0A6B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4FE0B3AC-5DB7-1B1A-23BD-B4B350F7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선택 ">
            <a:extLst>
              <a:ext uri="{FF2B5EF4-FFF2-40B4-BE49-F238E27FC236}">
                <a16:creationId xmlns:a16="http://schemas.microsoft.com/office/drawing/2014/main" id="{2D7794DD-02F4-4557-FF8A-55D49C40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결과 ">
            <a:extLst>
              <a:ext uri="{FF2B5EF4-FFF2-40B4-BE49-F238E27FC236}">
                <a16:creationId xmlns:a16="http://schemas.microsoft.com/office/drawing/2014/main" id="{B51B6B1C-5C70-3D2F-733C-ECA962F8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20A32225-743B-F391-559F-4BEBD1409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477A5B-2371-BE27-C426-DD3763808C38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72892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4B0E6C-47A6-1B1B-606C-E53E4B3A61B2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구성 ">
            <a:extLst>
              <a:ext uri="{FF2B5EF4-FFF2-40B4-BE49-F238E27FC236}">
                <a16:creationId xmlns:a16="http://schemas.microsoft.com/office/drawing/2014/main" id="{092D5DE5-DADB-6C29-B094-15272EEA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656ED-A91D-5F8E-9251-6B449BAA30FA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48161-D1E4-81E5-DFB9-FFB895C6CEA7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9B8A3-CF5D-52E7-8CF7-82327774D284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FBA19-51F5-FFBB-B052-DAD8A133F8D4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D6F34-EEDD-37AA-B954-5A1F606D0A6B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4FE0B3AC-5DB7-1B1A-23BD-B4B350F7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선택 ">
            <a:extLst>
              <a:ext uri="{FF2B5EF4-FFF2-40B4-BE49-F238E27FC236}">
                <a16:creationId xmlns:a16="http://schemas.microsoft.com/office/drawing/2014/main" id="{2D7794DD-02F4-4557-FF8A-55D49C40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결과 ">
            <a:extLst>
              <a:ext uri="{FF2B5EF4-FFF2-40B4-BE49-F238E27FC236}">
                <a16:creationId xmlns:a16="http://schemas.microsoft.com/office/drawing/2014/main" id="{B51B6B1C-5C70-3D2F-733C-ECA962F8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20A32225-743B-F391-559F-4BEBD1409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477A5B-2371-BE27-C426-DD3763808C38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테이블 정의서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A42535D-B9F8-3F80-6365-F8CFD61A3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08421"/>
              </p:ext>
            </p:extLst>
          </p:nvPr>
        </p:nvGraphicFramePr>
        <p:xfrm>
          <a:off x="3716383" y="1088749"/>
          <a:ext cx="5500914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38514">
                  <a:extLst>
                    <a:ext uri="{9D8B030D-6E8A-4147-A177-3AD203B41FA5}">
                      <a16:colId xmlns:a16="http://schemas.microsoft.com/office/drawing/2014/main" val="281088756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0356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announcement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Database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3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정의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주택청약의 모집 공고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04403"/>
                  </a:ext>
                </a:extLst>
              </a:tr>
            </a:tbl>
          </a:graphicData>
        </a:graphic>
      </p:graphicFrame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21083E00-0396-15AC-3C60-A4CB505AC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54327"/>
              </p:ext>
            </p:extLst>
          </p:nvPr>
        </p:nvGraphicFramePr>
        <p:xfrm>
          <a:off x="1889259" y="2623668"/>
          <a:ext cx="9155162" cy="3337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16160">
                  <a:extLst>
                    <a:ext uri="{9D8B030D-6E8A-4147-A177-3AD203B41FA5}">
                      <a16:colId xmlns:a16="http://schemas.microsoft.com/office/drawing/2014/main" val="57296905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26481872"/>
                    </a:ext>
                  </a:extLst>
                </a:gridCol>
                <a:gridCol w="1695325">
                  <a:extLst>
                    <a:ext uri="{9D8B030D-6E8A-4147-A177-3AD203B41FA5}">
                      <a16:colId xmlns:a16="http://schemas.microsoft.com/office/drawing/2014/main" val="2778451777"/>
                    </a:ext>
                  </a:extLst>
                </a:gridCol>
                <a:gridCol w="4400677">
                  <a:extLst>
                    <a:ext uri="{9D8B030D-6E8A-4147-A177-3AD203B41FA5}">
                      <a16:colId xmlns:a16="http://schemas.microsoft.com/office/drawing/2014/main" val="128135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Column 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Key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Info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 err="1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주택명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 text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아파트의 </a:t>
                      </a:r>
                      <a:r>
                        <a:rPr kumimoji="0" lang="ko-KR" altLang="en-US" sz="1600" b="0" i="0" u="none" strike="noStrike" kern="0" cap="none" spc="0" normalizeH="0" baseline="0" noProof="0" dirty="0" err="1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주택명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16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주택상세구분명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민영과 국민의 구분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58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공급위치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아파트의 공급위치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2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모집공고일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청약 모집 공고일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82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청약접수시작일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청약의 접수시작일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21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청약접수종료일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청약의 접수종료일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6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당첨자발표일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청약 당첨자발표일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01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홈페이지주소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청약아파트의 홈페이지주소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1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61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4B0E6C-47A6-1B1B-606C-E53E4B3A61B2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구성 ">
            <a:extLst>
              <a:ext uri="{FF2B5EF4-FFF2-40B4-BE49-F238E27FC236}">
                <a16:creationId xmlns:a16="http://schemas.microsoft.com/office/drawing/2014/main" id="{092D5DE5-DADB-6C29-B094-15272EEA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656ED-A91D-5F8E-9251-6B449BAA30FA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48161-D1E4-81E5-DFB9-FFB895C6CEA7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9B8A3-CF5D-52E7-8CF7-82327774D284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FBA19-51F5-FFBB-B052-DAD8A133F8D4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D6F34-EEDD-37AA-B954-5A1F606D0A6B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4FE0B3AC-5DB7-1B1A-23BD-B4B350F7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선택 ">
            <a:extLst>
              <a:ext uri="{FF2B5EF4-FFF2-40B4-BE49-F238E27FC236}">
                <a16:creationId xmlns:a16="http://schemas.microsoft.com/office/drawing/2014/main" id="{2D7794DD-02F4-4557-FF8A-55D49C40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결과 ">
            <a:extLst>
              <a:ext uri="{FF2B5EF4-FFF2-40B4-BE49-F238E27FC236}">
                <a16:creationId xmlns:a16="http://schemas.microsoft.com/office/drawing/2014/main" id="{B51B6B1C-5C70-3D2F-733C-ECA962F8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20A32225-743B-F391-559F-4BEBD1409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477A5B-2371-BE27-C426-DD3763808C38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테이블 정의서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A42535D-B9F8-3F80-6365-F8CFD61A3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35897"/>
              </p:ext>
            </p:extLst>
          </p:nvPr>
        </p:nvGraphicFramePr>
        <p:xfrm>
          <a:off x="3716383" y="2044933"/>
          <a:ext cx="5500914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38514">
                  <a:extLst>
                    <a:ext uri="{9D8B030D-6E8A-4147-A177-3AD203B41FA5}">
                      <a16:colId xmlns:a16="http://schemas.microsoft.com/office/drawing/2014/main" val="281088756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0356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score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Database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3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정의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일반공급 가점제도 유형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04403"/>
                  </a:ext>
                </a:extLst>
              </a:tr>
            </a:tbl>
          </a:graphicData>
        </a:graphic>
      </p:graphicFrame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21083E00-0396-15AC-3C60-A4CB505AC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97974"/>
              </p:ext>
            </p:extLst>
          </p:nvPr>
        </p:nvGraphicFramePr>
        <p:xfrm>
          <a:off x="2402840" y="3940387"/>
          <a:ext cx="81280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4496">
                  <a:extLst>
                    <a:ext uri="{9D8B030D-6E8A-4147-A177-3AD203B41FA5}">
                      <a16:colId xmlns:a16="http://schemas.microsoft.com/office/drawing/2014/main" val="572969055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6264818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8451777"/>
                    </a:ext>
                  </a:extLst>
                </a:gridCol>
                <a:gridCol w="3906944">
                  <a:extLst>
                    <a:ext uri="{9D8B030D-6E8A-4147-A177-3AD203B41FA5}">
                      <a16:colId xmlns:a16="http://schemas.microsoft.com/office/drawing/2014/main" val="128135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column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Key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Info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가점항목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 text</a:t>
                      </a: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 항목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16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가점구분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 항목에 해당하는 상세내용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58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점수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 w="127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가점구분의 해당 점수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EAF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2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2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4">
            <a:extLst>
              <a:ext uri="{FF2B5EF4-FFF2-40B4-BE49-F238E27FC236}">
                <a16:creationId xmlns:a16="http://schemas.microsoft.com/office/drawing/2014/main" id="{CC4B3367-1056-CA29-5EEB-0FEB474CCEA8}"/>
              </a:ext>
            </a:extLst>
          </p:cNvPr>
          <p:cNvSpPr/>
          <p:nvPr/>
        </p:nvSpPr>
        <p:spPr>
          <a:xfrm>
            <a:off x="1967985" y="2130572"/>
            <a:ext cx="8256023" cy="2596855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5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5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752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50073" y="258193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5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원호 39">
            <a:extLst>
              <a:ext uri="{FF2B5EF4-FFF2-40B4-BE49-F238E27FC236}">
                <a16:creationId xmlns:a16="http://schemas.microsoft.com/office/drawing/2014/main" id="{CCA4D7C5-5FDF-18D3-C5E7-9D91C81D93A9}"/>
              </a:ext>
            </a:extLst>
          </p:cNvPr>
          <p:cNvSpPr/>
          <p:nvPr/>
        </p:nvSpPr>
        <p:spPr>
          <a:xfrm>
            <a:off x="5969363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FEAF5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0355E1-4552-1ADD-5535-FC46FCB8FD13}"/>
              </a:ext>
            </a:extLst>
          </p:cNvPr>
          <p:cNvSpPr txBox="1"/>
          <p:nvPr/>
        </p:nvSpPr>
        <p:spPr>
          <a:xfrm>
            <a:off x="6275785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F63247-3160-B3A6-8908-FAE391D364DE}"/>
              </a:ext>
            </a:extLst>
          </p:cNvPr>
          <p:cNvSpPr/>
          <p:nvPr/>
        </p:nvSpPr>
        <p:spPr>
          <a:xfrm>
            <a:off x="4699560" y="3785170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자유형 12">
            <a:extLst>
              <a:ext uri="{FF2B5EF4-FFF2-40B4-BE49-F238E27FC236}">
                <a16:creationId xmlns:a16="http://schemas.microsoft.com/office/drawing/2014/main" id="{BD149BBB-540E-6F7A-4D14-6A527073342A}"/>
              </a:ext>
            </a:extLst>
          </p:cNvPr>
          <p:cNvSpPr/>
          <p:nvPr/>
        </p:nvSpPr>
        <p:spPr>
          <a:xfrm>
            <a:off x="4572192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CC6081E2-7860-A2D5-D175-A55A220609B6}"/>
              </a:ext>
            </a:extLst>
          </p:cNvPr>
          <p:cNvSpPr/>
          <p:nvPr/>
        </p:nvSpPr>
        <p:spPr>
          <a:xfrm>
            <a:off x="2642359" y="15562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FEAF5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1F61F4-4998-FAB1-4F91-B3ED002133F4}"/>
              </a:ext>
            </a:extLst>
          </p:cNvPr>
          <p:cNvSpPr txBox="1"/>
          <p:nvPr/>
        </p:nvSpPr>
        <p:spPr>
          <a:xfrm>
            <a:off x="294878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970067-5839-EED4-7AB2-1ED7E998602C}"/>
              </a:ext>
            </a:extLst>
          </p:cNvPr>
          <p:cNvSpPr/>
          <p:nvPr/>
        </p:nvSpPr>
        <p:spPr>
          <a:xfrm>
            <a:off x="1396058" y="3782062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자유형 16">
            <a:extLst>
              <a:ext uri="{FF2B5EF4-FFF2-40B4-BE49-F238E27FC236}">
                <a16:creationId xmlns:a16="http://schemas.microsoft.com/office/drawing/2014/main" id="{AE9D4157-CC9B-ED1D-F9A5-4603E724DF23}"/>
              </a:ext>
            </a:extLst>
          </p:cNvPr>
          <p:cNvSpPr/>
          <p:nvPr/>
        </p:nvSpPr>
        <p:spPr>
          <a:xfrm>
            <a:off x="124518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A65B1C5D-4B5B-023A-1650-7FE4BB07696F}"/>
              </a:ext>
            </a:extLst>
          </p:cNvPr>
          <p:cNvSpPr/>
          <p:nvPr/>
        </p:nvSpPr>
        <p:spPr>
          <a:xfrm>
            <a:off x="9196739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FEAF5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0ADFB7-21D1-B8DB-5044-6409B24D3804}"/>
              </a:ext>
            </a:extLst>
          </p:cNvPr>
          <p:cNvSpPr txBox="1"/>
          <p:nvPr/>
        </p:nvSpPr>
        <p:spPr>
          <a:xfrm>
            <a:off x="950316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F0B5B3-B0B2-B7F0-B386-2CAD01065091}"/>
              </a:ext>
            </a:extLst>
          </p:cNvPr>
          <p:cNvSpPr/>
          <p:nvPr/>
        </p:nvSpPr>
        <p:spPr>
          <a:xfrm>
            <a:off x="8043625" y="3789979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자유형 20">
            <a:extLst>
              <a:ext uri="{FF2B5EF4-FFF2-40B4-BE49-F238E27FC236}">
                <a16:creationId xmlns:a16="http://schemas.microsoft.com/office/drawing/2014/main" id="{4922F91E-DB4D-45D7-7A71-1EFDF9A4950E}"/>
              </a:ext>
            </a:extLst>
          </p:cNvPr>
          <p:cNvSpPr/>
          <p:nvPr/>
        </p:nvSpPr>
        <p:spPr>
          <a:xfrm>
            <a:off x="779956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모서리가 둥근 직사각형 21">
            <a:extLst>
              <a:ext uri="{FF2B5EF4-FFF2-40B4-BE49-F238E27FC236}">
                <a16:creationId xmlns:a16="http://schemas.microsoft.com/office/drawing/2014/main" id="{E05D805D-E553-12CE-5051-1FFE1AF5F7E6}"/>
              </a:ext>
            </a:extLst>
          </p:cNvPr>
          <p:cNvSpPr/>
          <p:nvPr/>
        </p:nvSpPr>
        <p:spPr>
          <a:xfrm>
            <a:off x="1627208" y="5455146"/>
            <a:ext cx="9449751" cy="821713"/>
          </a:xfrm>
          <a:prstGeom prst="roundRect">
            <a:avLst>
              <a:gd name="adj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5F06164-B6A9-0731-B1F5-F32B96DE557E}"/>
              </a:ext>
            </a:extLst>
          </p:cNvPr>
          <p:cNvGrpSpPr/>
          <p:nvPr/>
        </p:nvGrpSpPr>
        <p:grpSpPr>
          <a:xfrm>
            <a:off x="1234133" y="5455146"/>
            <a:ext cx="393076" cy="821713"/>
            <a:chOff x="2540000" y="5224869"/>
            <a:chExt cx="393076" cy="8217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D8B1CE4-1477-6E36-EFA1-30918D52658F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모서리가 둥근 직사각형 24">
              <a:extLst>
                <a:ext uri="{FF2B5EF4-FFF2-40B4-BE49-F238E27FC236}">
                  <a16:creationId xmlns:a16="http://schemas.microsoft.com/office/drawing/2014/main" id="{858BF877-4B53-EF92-9C5A-D7B18307E741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모서리가 둥근 직사각형 25">
              <a:extLst>
                <a:ext uri="{FF2B5EF4-FFF2-40B4-BE49-F238E27FC236}">
                  <a16:creationId xmlns:a16="http://schemas.microsoft.com/office/drawing/2014/main" id="{1FCA69A4-09C3-BA40-6C0B-CE7025635AC8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CA657B-CB54-2739-82A5-B71E9F557305}"/>
              </a:ext>
            </a:extLst>
          </p:cNvPr>
          <p:cNvGrpSpPr/>
          <p:nvPr/>
        </p:nvGrpSpPr>
        <p:grpSpPr>
          <a:xfrm>
            <a:off x="9911934" y="474398"/>
            <a:ext cx="1818997" cy="324305"/>
            <a:chOff x="9873449" y="453631"/>
            <a:chExt cx="1818997" cy="324305"/>
          </a:xfrm>
        </p:grpSpPr>
        <p:sp>
          <p:nvSpPr>
            <p:cNvPr id="58" name="자유형 23">
              <a:extLst>
                <a:ext uri="{FF2B5EF4-FFF2-40B4-BE49-F238E27FC236}">
                  <a16:creationId xmlns:a16="http://schemas.microsoft.com/office/drawing/2014/main" id="{8C579788-7C96-AE59-ECF3-EFB56999E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70A0AF25-CBB1-A591-B95B-EA11E337E5ED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720750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2BEDAB4-CB1C-3911-4F9E-D51958BF9080}"/>
                </a:ext>
              </a:extLst>
            </p:cNvPr>
            <p:cNvGrpSpPr/>
            <p:nvPr/>
          </p:nvGrpSpPr>
          <p:grpSpPr>
            <a:xfrm>
              <a:off x="10639109" y="453631"/>
              <a:ext cx="1053337" cy="324305"/>
              <a:chOff x="10639109" y="461372"/>
              <a:chExt cx="1053337" cy="324305"/>
            </a:xfrm>
          </p:grpSpPr>
          <p:sp>
            <p:nvSpPr>
              <p:cNvPr id="67" name="모서리가 둥근 직사각형 31">
                <a:extLst>
                  <a:ext uri="{FF2B5EF4-FFF2-40B4-BE49-F238E27FC236}">
                    <a16:creationId xmlns:a16="http://schemas.microsoft.com/office/drawing/2014/main" id="{37607921-A595-BAA7-2151-B11E23513DB9}"/>
                  </a:ext>
                </a:extLst>
              </p:cNvPr>
              <p:cNvSpPr/>
              <p:nvPr/>
            </p:nvSpPr>
            <p:spPr>
              <a:xfrm>
                <a:off x="10639109" y="46137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8" name="Group 12">
                <a:extLst>
                  <a:ext uri="{FF2B5EF4-FFF2-40B4-BE49-F238E27FC236}">
                    <a16:creationId xmlns:a16="http://schemas.microsoft.com/office/drawing/2014/main" id="{5FB9813C-0A61-7243-B676-689B011A6BF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69" name="Freeform 13">
                  <a:extLst>
                    <a:ext uri="{FF2B5EF4-FFF2-40B4-BE49-F238E27FC236}">
                      <a16:creationId xmlns:a16="http://schemas.microsoft.com/office/drawing/2014/main" id="{1065F189-AC64-B70F-44F3-1C6E93FE9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14">
                  <a:extLst>
                    <a:ext uri="{FF2B5EF4-FFF2-40B4-BE49-F238E27FC236}">
                      <a16:creationId xmlns:a16="http://schemas.microsoft.com/office/drawing/2014/main" id="{37B11982-5093-8F03-086F-DA13803D6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FAA1BCC-69B9-6EE5-188C-366CD36177BF}"/>
                </a:ext>
              </a:extLst>
            </p:cNvPr>
            <p:cNvGrpSpPr/>
            <p:nvPr/>
          </p:nvGrpSpPr>
          <p:grpSpPr>
            <a:xfrm>
              <a:off x="11125048" y="460414"/>
              <a:ext cx="178940" cy="235134"/>
              <a:chOff x="11149217" y="435959"/>
              <a:chExt cx="178940" cy="235134"/>
            </a:xfrm>
          </p:grpSpPr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1D60675B-31E4-1B6F-8AE6-1A62C4ADF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9217" y="517975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25F676F-7068-9CC1-177F-2352A5E01522}"/>
                  </a:ext>
                </a:extLst>
              </p:cNvPr>
              <p:cNvSpPr/>
              <p:nvPr/>
            </p:nvSpPr>
            <p:spPr>
              <a:xfrm>
                <a:off x="11182773" y="435959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725CCA6-E54E-5822-DA33-4D7B7DB8F060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ADB74E59-9D9C-797E-AA54-E2BFE42B49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1F243A4-890C-5936-CD7A-E602F6055324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126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5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0151BC5-0BE8-9CF2-E3BD-23000D702176}"/>
              </a:ext>
            </a:extLst>
          </p:cNvPr>
          <p:cNvGrpSpPr/>
          <p:nvPr/>
        </p:nvGrpSpPr>
        <p:grpSpPr>
          <a:xfrm>
            <a:off x="6991656" y="3158660"/>
            <a:ext cx="789053" cy="789053"/>
            <a:chOff x="7698153" y="1581323"/>
            <a:chExt cx="540588" cy="540588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92C6A0B-7FAC-3726-6EF7-7889DA27C55F}"/>
                </a:ext>
              </a:extLst>
            </p:cNvPr>
            <p:cNvSpPr/>
            <p:nvPr/>
          </p:nvSpPr>
          <p:spPr>
            <a:xfrm flipH="1">
              <a:off x="7698153" y="1581323"/>
              <a:ext cx="540588" cy="540588"/>
            </a:xfrm>
            <a:prstGeom prst="ellipse">
              <a:avLst/>
            </a:prstGeom>
            <a:solidFill>
              <a:srgbClr val="5C5960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rgbClr val="5C5960"/>
                </a:solidFill>
              </a:endParaRPr>
            </a:p>
          </p:txBody>
        </p:sp>
        <p:sp>
          <p:nvSpPr>
            <p:cNvPr id="101" name="자유형 8">
              <a:extLst>
                <a:ext uri="{FF2B5EF4-FFF2-40B4-BE49-F238E27FC236}">
                  <a16:creationId xmlns:a16="http://schemas.microsoft.com/office/drawing/2014/main" id="{FB52361B-3173-E4E5-9B4C-8DE300FDE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518" y="1764162"/>
              <a:ext cx="199854" cy="17491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srgbClr val="5C596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CE1169F-F7F7-1B85-47B0-145C571B16E3}"/>
              </a:ext>
            </a:extLst>
          </p:cNvPr>
          <p:cNvGrpSpPr/>
          <p:nvPr/>
        </p:nvGrpSpPr>
        <p:grpSpPr>
          <a:xfrm>
            <a:off x="4019456" y="3158659"/>
            <a:ext cx="789053" cy="789053"/>
            <a:chOff x="5573556" y="3996553"/>
            <a:chExt cx="540588" cy="540588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92BE2E5-5343-988E-35F4-CDAFA60E334E}"/>
                </a:ext>
              </a:extLst>
            </p:cNvPr>
            <p:cNvSpPr/>
            <p:nvPr/>
          </p:nvSpPr>
          <p:spPr>
            <a:xfrm rot="10800000" flipH="1" flipV="1">
              <a:off x="5573556" y="3996553"/>
              <a:ext cx="540588" cy="5405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rgbClr val="5C5960"/>
                </a:solidFill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1DC50E3-A2F7-A4D2-69A5-16FB23FBE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4865" y="4167640"/>
              <a:ext cx="117966" cy="19840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AF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5C596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96F18EA-66F6-F37C-2A52-11013F91DAE5}"/>
              </a:ext>
            </a:extLst>
          </p:cNvPr>
          <p:cNvGrpSpPr/>
          <p:nvPr/>
        </p:nvGrpSpPr>
        <p:grpSpPr>
          <a:xfrm>
            <a:off x="5485044" y="1553606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CE56D4F-1CD1-9EC1-5DDD-5E701BEDC079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rgbClr val="5C5960"/>
                </a:solidFill>
              </a:endParaRPr>
            </a:p>
          </p:txBody>
        </p:sp>
        <p:grpSp>
          <p:nvGrpSpPr>
            <p:cNvPr id="107" name="Group 20">
              <a:extLst>
                <a:ext uri="{FF2B5EF4-FFF2-40B4-BE49-F238E27FC236}">
                  <a16:creationId xmlns:a16="http://schemas.microsoft.com/office/drawing/2014/main" id="{78F6F3C5-C12A-9C91-0C08-2D75342797F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5137" y="2708094"/>
              <a:ext cx="157611" cy="214989"/>
              <a:chOff x="2597" y="4163"/>
              <a:chExt cx="217" cy="296"/>
            </a:xfrm>
            <a:grpFill/>
          </p:grpSpPr>
          <p:sp>
            <p:nvSpPr>
              <p:cNvPr id="108" name="Freeform 22">
                <a:extLst>
                  <a:ext uri="{FF2B5EF4-FFF2-40B4-BE49-F238E27FC236}">
                    <a16:creationId xmlns:a16="http://schemas.microsoft.com/office/drawing/2014/main" id="{401D1F2A-9736-F572-0176-502AF41397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5C5960"/>
                  </a:solidFill>
                </a:endParaRPr>
              </a:p>
            </p:txBody>
          </p:sp>
          <p:sp>
            <p:nvSpPr>
              <p:cNvPr id="109" name="Freeform 23">
                <a:extLst>
                  <a:ext uri="{FF2B5EF4-FFF2-40B4-BE49-F238E27FC236}">
                    <a16:creationId xmlns:a16="http://schemas.microsoft.com/office/drawing/2014/main" id="{B33DAB5F-F084-241F-A4AE-5A1F29FFD3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5C5960"/>
                  </a:solidFill>
                </a:endParaRPr>
              </a:p>
            </p:txBody>
          </p:sp>
          <p:sp>
            <p:nvSpPr>
              <p:cNvPr id="110" name="Freeform 24">
                <a:extLst>
                  <a:ext uri="{FF2B5EF4-FFF2-40B4-BE49-F238E27FC236}">
                    <a16:creationId xmlns:a16="http://schemas.microsoft.com/office/drawing/2014/main" id="{4F3D4835-8285-F620-D18D-B261D1C6D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5C5960"/>
                  </a:solidFill>
                </a:endParaRPr>
              </a:p>
            </p:txBody>
          </p:sp>
          <p:sp>
            <p:nvSpPr>
              <p:cNvPr id="111" name="Freeform 25">
                <a:extLst>
                  <a:ext uri="{FF2B5EF4-FFF2-40B4-BE49-F238E27FC236}">
                    <a16:creationId xmlns:a16="http://schemas.microsoft.com/office/drawing/2014/main" id="{B0B68216-294B-2FBB-9D88-80BF4E9D2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5C5960"/>
                  </a:solidFill>
                </a:endParaRPr>
              </a:p>
            </p:txBody>
          </p:sp>
        </p:grpSp>
      </p:grpSp>
      <p:sp>
        <p:nvSpPr>
          <p:cNvPr id="112" name="원호 111">
            <a:extLst>
              <a:ext uri="{FF2B5EF4-FFF2-40B4-BE49-F238E27FC236}">
                <a16:creationId xmlns:a16="http://schemas.microsoft.com/office/drawing/2014/main" id="{F749C470-99A2-B437-E7C1-9C3C891906BC}"/>
              </a:ext>
            </a:extLst>
          </p:cNvPr>
          <p:cNvSpPr/>
          <p:nvPr/>
        </p:nvSpPr>
        <p:spPr>
          <a:xfrm>
            <a:off x="4459204" y="1864507"/>
            <a:ext cx="2952267" cy="2952267"/>
          </a:xfrm>
          <a:prstGeom prst="arc">
            <a:avLst>
              <a:gd name="adj1" fmla="val 11696863"/>
              <a:gd name="adj2" fmla="val 15139240"/>
            </a:avLst>
          </a:prstGeom>
          <a:ln w="38100">
            <a:solidFill>
              <a:srgbClr val="FEAF53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C5960"/>
              </a:solidFill>
            </a:endParaRPr>
          </a:p>
        </p:txBody>
      </p:sp>
      <p:sp>
        <p:nvSpPr>
          <p:cNvPr id="113" name="원호 112">
            <a:extLst>
              <a:ext uri="{FF2B5EF4-FFF2-40B4-BE49-F238E27FC236}">
                <a16:creationId xmlns:a16="http://schemas.microsoft.com/office/drawing/2014/main" id="{1F36F41A-ADA0-B4A2-3B1C-7BE838ACD5F8}"/>
              </a:ext>
            </a:extLst>
          </p:cNvPr>
          <p:cNvSpPr/>
          <p:nvPr/>
        </p:nvSpPr>
        <p:spPr>
          <a:xfrm>
            <a:off x="4459203" y="1864507"/>
            <a:ext cx="2952267" cy="2952267"/>
          </a:xfrm>
          <a:prstGeom prst="arc">
            <a:avLst>
              <a:gd name="adj1" fmla="val 17573190"/>
              <a:gd name="adj2" fmla="val 21182798"/>
            </a:avLst>
          </a:prstGeom>
          <a:ln w="38100">
            <a:solidFill>
              <a:srgbClr val="FEAF53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C5960"/>
              </a:solidFill>
            </a:endParaRPr>
          </a:p>
        </p:txBody>
      </p:sp>
      <p:sp>
        <p:nvSpPr>
          <p:cNvPr id="114" name="원호 113">
            <a:extLst>
              <a:ext uri="{FF2B5EF4-FFF2-40B4-BE49-F238E27FC236}">
                <a16:creationId xmlns:a16="http://schemas.microsoft.com/office/drawing/2014/main" id="{EECA1E91-FE30-7BC8-11FE-141C9E82BECF}"/>
              </a:ext>
            </a:extLst>
          </p:cNvPr>
          <p:cNvSpPr/>
          <p:nvPr/>
        </p:nvSpPr>
        <p:spPr>
          <a:xfrm>
            <a:off x="4459203" y="1864507"/>
            <a:ext cx="2952267" cy="2952267"/>
          </a:xfrm>
          <a:prstGeom prst="arc">
            <a:avLst>
              <a:gd name="adj1" fmla="val 1833054"/>
              <a:gd name="adj2" fmla="val 8986837"/>
            </a:avLst>
          </a:prstGeom>
          <a:ln w="38100">
            <a:solidFill>
              <a:srgbClr val="FEAF53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C596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4D53F71-B72F-A062-D050-921C62844DEB}"/>
              </a:ext>
            </a:extLst>
          </p:cNvPr>
          <p:cNvSpPr/>
          <p:nvPr/>
        </p:nvSpPr>
        <p:spPr>
          <a:xfrm>
            <a:off x="7996369" y="4945295"/>
            <a:ext cx="26427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C5960"/>
                </a:solidFill>
              </a:rPr>
              <a:t>CONTENTS A</a:t>
            </a:r>
            <a:endParaRPr lang="en-US" altLang="ko-KR" sz="1400" dirty="0">
              <a:solidFill>
                <a:srgbClr val="5C59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C5960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5C5960"/>
                </a:solidFill>
              </a:rPr>
              <a:t> 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42DB3E5-3B89-2A4E-866F-3DF67F7E5351}"/>
              </a:ext>
            </a:extLst>
          </p:cNvPr>
          <p:cNvSpPr/>
          <p:nvPr/>
        </p:nvSpPr>
        <p:spPr>
          <a:xfrm>
            <a:off x="8029377" y="2946432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C5960"/>
                </a:solidFill>
              </a:rPr>
              <a:t>CONTENTS A</a:t>
            </a:r>
            <a:endParaRPr lang="en-US" altLang="ko-KR" sz="1400" dirty="0">
              <a:solidFill>
                <a:srgbClr val="5C59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C5960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5C5960"/>
                </a:solidFill>
              </a:rPr>
              <a:t>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700D25-DC88-2EBC-7B22-2D03791EB48C}"/>
              </a:ext>
            </a:extLst>
          </p:cNvPr>
          <p:cNvSpPr/>
          <p:nvPr/>
        </p:nvSpPr>
        <p:spPr>
          <a:xfrm>
            <a:off x="2311685" y="4027893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C5960"/>
                </a:solidFill>
              </a:rPr>
              <a:t>CONTENTS A</a:t>
            </a:r>
            <a:endParaRPr lang="en-US" altLang="ko-KR" sz="1400" dirty="0">
              <a:solidFill>
                <a:srgbClr val="5C59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C5960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5C5960"/>
                </a:solidFill>
              </a:rPr>
              <a:t>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C8E8ECF-2A02-601D-4877-D8A37C82DF59}"/>
              </a:ext>
            </a:extLst>
          </p:cNvPr>
          <p:cNvSpPr/>
          <p:nvPr/>
        </p:nvSpPr>
        <p:spPr>
          <a:xfrm>
            <a:off x="5282766" y="2982686"/>
            <a:ext cx="1234633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5C5960"/>
                </a:solidFill>
              </a:rPr>
              <a:t>P </a:t>
            </a:r>
            <a:r>
              <a:rPr lang="en-US" altLang="ko-KR" sz="3200" b="1" dirty="0" err="1">
                <a:solidFill>
                  <a:srgbClr val="5C5960"/>
                </a:solidFill>
              </a:rPr>
              <a:t>P</a:t>
            </a:r>
            <a:r>
              <a:rPr lang="en-US" altLang="ko-KR" sz="3200" b="1" dirty="0">
                <a:solidFill>
                  <a:srgbClr val="5C5960"/>
                </a:solidFill>
              </a:rPr>
              <a:t> T</a:t>
            </a:r>
          </a:p>
          <a:p>
            <a:pPr algn="ctr"/>
            <a:r>
              <a:rPr lang="en-US" altLang="ko-KR" sz="1100" dirty="0">
                <a:solidFill>
                  <a:srgbClr val="5C5960"/>
                </a:solidFill>
              </a:rPr>
              <a:t>PRESENTATION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DC6B142-4A10-BFD2-BCBD-574B95488A12}"/>
              </a:ext>
            </a:extLst>
          </p:cNvPr>
          <p:cNvSpPr/>
          <p:nvPr/>
        </p:nvSpPr>
        <p:spPr>
          <a:xfrm>
            <a:off x="8029377" y="1365313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C5960"/>
                </a:solidFill>
              </a:rPr>
              <a:t>CONTENTS A</a:t>
            </a:r>
            <a:endParaRPr lang="en-US" altLang="ko-KR" sz="1400" dirty="0">
              <a:solidFill>
                <a:srgbClr val="5C59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C5960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5C5960"/>
                </a:solidFill>
              </a:rPr>
              <a:t> 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04F6A4E-29E6-0B4D-6FB1-286E0FAA2556}"/>
              </a:ext>
            </a:extLst>
          </p:cNvPr>
          <p:cNvCxnSpPr/>
          <p:nvPr/>
        </p:nvCxnSpPr>
        <p:spPr>
          <a:xfrm>
            <a:off x="6557692" y="1628615"/>
            <a:ext cx="1296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2E412571-2169-350B-ECB0-3DE5E933AE1F}"/>
              </a:ext>
            </a:extLst>
          </p:cNvPr>
          <p:cNvSpPr/>
          <p:nvPr/>
        </p:nvSpPr>
        <p:spPr>
          <a:xfrm>
            <a:off x="7355385" y="5557001"/>
            <a:ext cx="176650" cy="176650"/>
          </a:xfrm>
          <a:prstGeom prst="ellipse">
            <a:avLst/>
          </a:prstGeom>
          <a:solidFill>
            <a:srgbClr val="FEAF53"/>
          </a:solidFill>
          <a:ln w="107950" cmpd="thinThick"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srgbClr val="5C5960"/>
              </a:solidFill>
            </a:endParaRPr>
          </a:p>
        </p:txBody>
      </p:sp>
      <p:sp>
        <p:nvSpPr>
          <p:cNvPr id="122" name="원호 121">
            <a:extLst>
              <a:ext uri="{FF2B5EF4-FFF2-40B4-BE49-F238E27FC236}">
                <a16:creationId xmlns:a16="http://schemas.microsoft.com/office/drawing/2014/main" id="{E7CED0C9-E827-B7D2-1FEB-AB947520B5D5}"/>
              </a:ext>
            </a:extLst>
          </p:cNvPr>
          <p:cNvSpPr/>
          <p:nvPr/>
        </p:nvSpPr>
        <p:spPr>
          <a:xfrm rot="10800000" flipH="1">
            <a:off x="4645211" y="4813790"/>
            <a:ext cx="2952267" cy="2952267"/>
          </a:xfrm>
          <a:prstGeom prst="arc">
            <a:avLst>
              <a:gd name="adj1" fmla="val 1833054"/>
              <a:gd name="adj2" fmla="val 5596938"/>
            </a:avLst>
          </a:prstGeom>
          <a:ln w="38100">
            <a:solidFill>
              <a:srgbClr val="FEAF53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A6A8A0F-FAA5-395B-DC6D-C6DE6074F469}"/>
              </a:ext>
            </a:extLst>
          </p:cNvPr>
          <p:cNvGrpSpPr/>
          <p:nvPr/>
        </p:nvGrpSpPr>
        <p:grpSpPr>
          <a:xfrm>
            <a:off x="9911934" y="474398"/>
            <a:ext cx="1818997" cy="324305"/>
            <a:chOff x="9873449" y="453631"/>
            <a:chExt cx="1818997" cy="324305"/>
          </a:xfrm>
        </p:grpSpPr>
        <p:sp>
          <p:nvSpPr>
            <p:cNvPr id="48" name="자유형 23">
              <a:extLst>
                <a:ext uri="{FF2B5EF4-FFF2-40B4-BE49-F238E27FC236}">
                  <a16:creationId xmlns:a16="http://schemas.microsoft.com/office/drawing/2014/main" id="{F9914F38-ED4E-8955-4A74-A98716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4A7017B9-8DBD-036D-D924-F8113FFEA8AD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720750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A422621-3771-8233-E62A-6723E0DC075F}"/>
                </a:ext>
              </a:extLst>
            </p:cNvPr>
            <p:cNvGrpSpPr/>
            <p:nvPr/>
          </p:nvGrpSpPr>
          <p:grpSpPr>
            <a:xfrm>
              <a:off x="10639109" y="453631"/>
              <a:ext cx="1053337" cy="324305"/>
              <a:chOff x="10639109" y="461372"/>
              <a:chExt cx="1053337" cy="324305"/>
            </a:xfrm>
          </p:grpSpPr>
          <p:sp>
            <p:nvSpPr>
              <p:cNvPr id="57" name="모서리가 둥근 직사각형 31">
                <a:extLst>
                  <a:ext uri="{FF2B5EF4-FFF2-40B4-BE49-F238E27FC236}">
                    <a16:creationId xmlns:a16="http://schemas.microsoft.com/office/drawing/2014/main" id="{F8AAC160-F5B8-0007-6048-A8AFC51307FC}"/>
                  </a:ext>
                </a:extLst>
              </p:cNvPr>
              <p:cNvSpPr/>
              <p:nvPr/>
            </p:nvSpPr>
            <p:spPr>
              <a:xfrm>
                <a:off x="10639109" y="46137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8" name="Group 12">
                <a:extLst>
                  <a:ext uri="{FF2B5EF4-FFF2-40B4-BE49-F238E27FC236}">
                    <a16:creationId xmlns:a16="http://schemas.microsoft.com/office/drawing/2014/main" id="{6E98FC3F-6155-418A-22B0-C1842D1A25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59" name="Freeform 13">
                  <a:extLst>
                    <a:ext uri="{FF2B5EF4-FFF2-40B4-BE49-F238E27FC236}">
                      <a16:creationId xmlns:a16="http://schemas.microsoft.com/office/drawing/2014/main" id="{156C072E-B976-563E-82DA-F798BF93B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14">
                  <a:extLst>
                    <a:ext uri="{FF2B5EF4-FFF2-40B4-BE49-F238E27FC236}">
                      <a16:creationId xmlns:a16="http://schemas.microsoft.com/office/drawing/2014/main" id="{4ED40FFC-C2FA-7A70-7C3C-ACC1B4BB8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51061C7-BA27-AE47-418B-FA817E68F9EC}"/>
                </a:ext>
              </a:extLst>
            </p:cNvPr>
            <p:cNvGrpSpPr/>
            <p:nvPr/>
          </p:nvGrpSpPr>
          <p:grpSpPr>
            <a:xfrm>
              <a:off x="11125048" y="460414"/>
              <a:ext cx="178940" cy="235134"/>
              <a:chOff x="11149217" y="435959"/>
              <a:chExt cx="178940" cy="235134"/>
            </a:xfrm>
          </p:grpSpPr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6DA3F8EB-84BA-707B-B9DC-64B70A0F9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9217" y="517975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10A624B-10B4-1C3B-5999-F27190B0FB16}"/>
                  </a:ext>
                </a:extLst>
              </p:cNvPr>
              <p:cNvSpPr/>
              <p:nvPr/>
            </p:nvSpPr>
            <p:spPr>
              <a:xfrm>
                <a:off x="11182773" y="435959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41EDB9-716A-6BB1-8DA5-DF6E084FF859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83E56153-A0E7-51FB-7991-27DFCAB7F2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BA6BEB86-3189-858B-87BE-8E17990C9433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45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683C60-970A-11FF-85E6-C23B503B800E}"/>
              </a:ext>
            </a:extLst>
          </p:cNvPr>
          <p:cNvSpPr/>
          <p:nvPr/>
        </p:nvSpPr>
        <p:spPr>
          <a:xfrm>
            <a:off x="1514719" y="472024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90A410-9DEB-557C-5274-B05D33116984}"/>
              </a:ext>
            </a:extLst>
          </p:cNvPr>
          <p:cNvSpPr/>
          <p:nvPr/>
        </p:nvSpPr>
        <p:spPr>
          <a:xfrm>
            <a:off x="1514719" y="1654658"/>
            <a:ext cx="2558562" cy="30655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E1E6-812B-AE94-277A-16F6A98860A9}"/>
              </a:ext>
            </a:extLst>
          </p:cNvPr>
          <p:cNvSpPr/>
          <p:nvPr/>
        </p:nvSpPr>
        <p:spPr>
          <a:xfrm>
            <a:off x="4816719" y="472024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E35758-CD61-DC86-5C0B-960F01BD6AA3}"/>
              </a:ext>
            </a:extLst>
          </p:cNvPr>
          <p:cNvSpPr/>
          <p:nvPr/>
        </p:nvSpPr>
        <p:spPr>
          <a:xfrm>
            <a:off x="4816719" y="1654658"/>
            <a:ext cx="2558562" cy="30655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F027F9-472D-BF16-64DC-302ACC32D63E}"/>
              </a:ext>
            </a:extLst>
          </p:cNvPr>
          <p:cNvSpPr/>
          <p:nvPr/>
        </p:nvSpPr>
        <p:spPr>
          <a:xfrm>
            <a:off x="8118719" y="472024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76AA2B-97F1-9AEE-76A2-BD43046D8614}"/>
              </a:ext>
            </a:extLst>
          </p:cNvPr>
          <p:cNvSpPr/>
          <p:nvPr/>
        </p:nvSpPr>
        <p:spPr>
          <a:xfrm>
            <a:off x="8118719" y="1654658"/>
            <a:ext cx="2558562" cy="30655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한쪽 모서리가 둥근 사각형 6">
            <a:extLst>
              <a:ext uri="{FF2B5EF4-FFF2-40B4-BE49-F238E27FC236}">
                <a16:creationId xmlns:a16="http://schemas.microsoft.com/office/drawing/2014/main" id="{A6618C8B-0587-781A-D031-1D5A2D21C9EF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5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F60726-D41F-3A1A-5C9B-CB0B0CAEAB62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07BC9F-54C2-A999-D5A2-211345C10C39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4A5984C-61A7-1B22-84AC-BFB8F2423C3E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DE571AB7-B023-4885-11EB-8036FDA4A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32EDE69-66C2-9513-AF9B-53FC9E2DA592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4067DE-6A0E-D8D4-0E34-80675F35F9C0}"/>
              </a:ext>
            </a:extLst>
          </p:cNvPr>
          <p:cNvGrpSpPr/>
          <p:nvPr/>
        </p:nvGrpSpPr>
        <p:grpSpPr>
          <a:xfrm>
            <a:off x="9911934" y="474398"/>
            <a:ext cx="1818997" cy="324305"/>
            <a:chOff x="9873449" y="453631"/>
            <a:chExt cx="1818997" cy="324305"/>
          </a:xfrm>
        </p:grpSpPr>
        <p:sp>
          <p:nvSpPr>
            <p:cNvPr id="37" name="자유형 23">
              <a:extLst>
                <a:ext uri="{FF2B5EF4-FFF2-40B4-BE49-F238E27FC236}">
                  <a16:creationId xmlns:a16="http://schemas.microsoft.com/office/drawing/2014/main" id="{3A5F3573-2373-82BF-0083-0BE7860E7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0CC93F0-CCBF-DCDF-4875-5C7943287C1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720750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04D0386-D05B-E2B7-76C2-A3B3595AED1C}"/>
                </a:ext>
              </a:extLst>
            </p:cNvPr>
            <p:cNvGrpSpPr/>
            <p:nvPr/>
          </p:nvGrpSpPr>
          <p:grpSpPr>
            <a:xfrm>
              <a:off x="10639109" y="453631"/>
              <a:ext cx="1053337" cy="324305"/>
              <a:chOff x="10639109" y="461372"/>
              <a:chExt cx="1053337" cy="324305"/>
            </a:xfrm>
          </p:grpSpPr>
          <p:sp>
            <p:nvSpPr>
              <p:cNvPr id="46" name="모서리가 둥근 직사각형 31">
                <a:extLst>
                  <a:ext uri="{FF2B5EF4-FFF2-40B4-BE49-F238E27FC236}">
                    <a16:creationId xmlns:a16="http://schemas.microsoft.com/office/drawing/2014/main" id="{8C839234-E3D6-5C30-44BE-BDC8E272E671}"/>
                  </a:ext>
                </a:extLst>
              </p:cNvPr>
              <p:cNvSpPr/>
              <p:nvPr/>
            </p:nvSpPr>
            <p:spPr>
              <a:xfrm>
                <a:off x="10639109" y="46137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3" name="Group 12">
                <a:extLst>
                  <a:ext uri="{FF2B5EF4-FFF2-40B4-BE49-F238E27FC236}">
                    <a16:creationId xmlns:a16="http://schemas.microsoft.com/office/drawing/2014/main" id="{7F6B3B9B-DFCD-7553-49BE-DC3D6BAC620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54" name="Freeform 13">
                  <a:extLst>
                    <a:ext uri="{FF2B5EF4-FFF2-40B4-BE49-F238E27FC236}">
                      <a16:creationId xmlns:a16="http://schemas.microsoft.com/office/drawing/2014/main" id="{DC8BA841-BA7E-8C78-B6E6-A3490119C5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id="{5594A28F-CB38-3F7E-3020-A532E108FE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E3BC2BA-7B4C-1B46-255B-553C7C68F759}"/>
                </a:ext>
              </a:extLst>
            </p:cNvPr>
            <p:cNvGrpSpPr/>
            <p:nvPr/>
          </p:nvGrpSpPr>
          <p:grpSpPr>
            <a:xfrm>
              <a:off x="11125048" y="460414"/>
              <a:ext cx="178940" cy="235134"/>
              <a:chOff x="11149217" y="435959"/>
              <a:chExt cx="178940" cy="235134"/>
            </a:xfrm>
          </p:grpSpPr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E5E8C987-8204-C8CD-8DE9-64846B440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9217" y="517975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E431D1F4-ACA6-CE57-DA88-1554BB61F044}"/>
                  </a:ext>
                </a:extLst>
              </p:cNvPr>
              <p:cNvSpPr/>
              <p:nvPr/>
            </p:nvSpPr>
            <p:spPr>
              <a:xfrm>
                <a:off x="11182773" y="435959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1D16EC2-E8F9-F29B-9A10-8997D0FA37E0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42" name="Freeform 36">
                <a:extLst>
                  <a:ext uri="{FF2B5EF4-FFF2-40B4-BE49-F238E27FC236}">
                    <a16:creationId xmlns:a16="http://schemas.microsoft.com/office/drawing/2014/main" id="{C5A308BB-B5CD-8B85-DFBD-1AA38E7E8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E0AA0A5-CDA6-B2F2-9496-7C0B79012B26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7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CAB32A-A907-0B65-BBFF-615CC1524593}"/>
              </a:ext>
            </a:extLst>
          </p:cNvPr>
          <p:cNvSpPr/>
          <p:nvPr/>
        </p:nvSpPr>
        <p:spPr>
          <a:xfrm>
            <a:off x="217072" y="584792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96F18EA-66F6-F37C-2A52-11013F91DAE5}"/>
              </a:ext>
            </a:extLst>
          </p:cNvPr>
          <p:cNvGrpSpPr/>
          <p:nvPr/>
        </p:nvGrpSpPr>
        <p:grpSpPr>
          <a:xfrm>
            <a:off x="2296514" y="1559487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CE56D4F-1CD1-9EC1-5DDD-5E701BEDC079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B33DAB5F-F084-241F-A4AE-5A1F29FF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DC6B142-4A10-BFD2-BCBD-574B95488A12}"/>
              </a:ext>
            </a:extLst>
          </p:cNvPr>
          <p:cNvSpPr/>
          <p:nvPr/>
        </p:nvSpPr>
        <p:spPr>
          <a:xfrm>
            <a:off x="3336928" y="1300956"/>
            <a:ext cx="2496824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구성체계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팀원 별 역할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요구사항 정의</a:t>
            </a:r>
            <a:r>
              <a:rPr lang="en-US" altLang="ko-KR" sz="1600" dirty="0"/>
              <a:t> 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04F6A4E-29E6-0B4D-6FB1-286E0FAA2556}"/>
              </a:ext>
            </a:extLst>
          </p:cNvPr>
          <p:cNvCxnSpPr/>
          <p:nvPr/>
        </p:nvCxnSpPr>
        <p:spPr>
          <a:xfrm>
            <a:off x="8200901" y="2713595"/>
            <a:ext cx="1296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627F1DE-17F3-5EC6-65FD-C0EE55BC297E}"/>
              </a:ext>
            </a:extLst>
          </p:cNvPr>
          <p:cNvGrpSpPr/>
          <p:nvPr/>
        </p:nvGrpSpPr>
        <p:grpSpPr>
          <a:xfrm>
            <a:off x="6688458" y="2964805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8F23F95-40F1-9B8A-1E11-F1AE7A4A8CEC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84A40DD5-C1C2-B661-166B-BAB8C26B2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2A9C13C-0618-7992-A777-B8D45B89CA1D}"/>
              </a:ext>
            </a:extLst>
          </p:cNvPr>
          <p:cNvSpPr/>
          <p:nvPr/>
        </p:nvSpPr>
        <p:spPr>
          <a:xfrm>
            <a:off x="7778290" y="2691675"/>
            <a:ext cx="2496824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수행 결과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구현 내용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구현하지 못한 기능</a:t>
            </a:r>
            <a:endParaRPr lang="en-US" altLang="ko-KR" sz="1600" b="1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508ED88-2FAC-8654-AE8A-1A290C7798AF}"/>
              </a:ext>
            </a:extLst>
          </p:cNvPr>
          <p:cNvGrpSpPr/>
          <p:nvPr/>
        </p:nvGrpSpPr>
        <p:grpSpPr>
          <a:xfrm>
            <a:off x="2336329" y="3908652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0949A1F-EE6C-A283-BB6A-AACDBC5C3CE2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A014B602-1959-C22E-E1A5-689D2FFE6C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462130-EEE5-8208-352F-982820065341}"/>
              </a:ext>
            </a:extLst>
          </p:cNvPr>
          <p:cNvSpPr/>
          <p:nvPr/>
        </p:nvSpPr>
        <p:spPr>
          <a:xfrm>
            <a:off x="3291284" y="3060247"/>
            <a:ext cx="2496824" cy="244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프로젝트 개요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주제 및 선정 배경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컨셉 및 구현 내용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프로젝트 구조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활용장비 및 환경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기대효과</a:t>
            </a:r>
            <a:endParaRPr lang="ko-KR" altLang="en-US" sz="16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E7CAFDA-EFC4-91BE-9A67-8347C6E721E6}"/>
              </a:ext>
            </a:extLst>
          </p:cNvPr>
          <p:cNvGrpSpPr/>
          <p:nvPr/>
        </p:nvGrpSpPr>
        <p:grpSpPr>
          <a:xfrm>
            <a:off x="6732454" y="4560845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C9179A8-4299-CDEB-1FFE-4E6DBA4F45E9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DA8A7089-6C8C-6D2F-5E1C-8489F428AB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7E132B-9524-1E3B-F9B5-38B35DDFFA18}"/>
              </a:ext>
            </a:extLst>
          </p:cNvPr>
          <p:cNvSpPr/>
          <p:nvPr/>
        </p:nvSpPr>
        <p:spPr>
          <a:xfrm>
            <a:off x="7769093" y="4286695"/>
            <a:ext cx="2496824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마무리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팀원 별 활동 소감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참고자료</a:t>
            </a:r>
            <a:endParaRPr lang="en-US" altLang="ko-KR" sz="1600" b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B7785F0-851C-5282-05BB-5B51636EE446}"/>
              </a:ext>
            </a:extLst>
          </p:cNvPr>
          <p:cNvGrpSpPr/>
          <p:nvPr/>
        </p:nvGrpSpPr>
        <p:grpSpPr>
          <a:xfrm>
            <a:off x="6693881" y="1300956"/>
            <a:ext cx="789053" cy="789053"/>
            <a:chOff x="3293648" y="2722739"/>
            <a:chExt cx="540588" cy="540588"/>
          </a:xfrm>
          <a:solidFill>
            <a:srgbClr val="FEAF53"/>
          </a:solidFill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C541270-539D-E06A-00D4-44776D413B1C}"/>
                </a:ext>
              </a:extLst>
            </p:cNvPr>
            <p:cNvSpPr/>
            <p:nvPr/>
          </p:nvSpPr>
          <p:spPr>
            <a:xfrm rot="10800000" flipV="1">
              <a:off x="3293648" y="2722739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2FFB3E9F-AED1-5065-5043-492D0B5B88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E14EFF-AE28-3A7F-79B0-1784F50F3594}"/>
              </a:ext>
            </a:extLst>
          </p:cNvPr>
          <p:cNvSpPr/>
          <p:nvPr/>
        </p:nvSpPr>
        <p:spPr>
          <a:xfrm>
            <a:off x="7734294" y="1011187"/>
            <a:ext cx="2738918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수행 절차 및 방법</a:t>
            </a:r>
            <a:endParaRPr lang="en-US" altLang="ko-KR" sz="2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수행 절차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수행 흐름도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43643B-568F-E2A5-3B4A-F21381D3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4" y="654032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E976A-00D8-D482-DE84-A28605449E40}"/>
              </a:ext>
            </a:extLst>
          </p:cNvPr>
          <p:cNvSpPr txBox="1"/>
          <p:nvPr/>
        </p:nvSpPr>
        <p:spPr>
          <a:xfrm>
            <a:off x="406399" y="1082039"/>
            <a:ext cx="46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014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5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911934" y="458069"/>
            <a:ext cx="1818997" cy="324305"/>
            <a:chOff x="9873449" y="453631"/>
            <a:chExt cx="1818997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720750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0639109" y="453631"/>
              <a:ext cx="1053337" cy="324305"/>
              <a:chOff x="10639109" y="461372"/>
              <a:chExt cx="1053337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0639109" y="46137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1125048" y="460414"/>
              <a:ext cx="178940" cy="235134"/>
              <a:chOff x="11149217" y="435959"/>
              <a:chExt cx="178940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9217" y="517975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82773" y="435959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4A2B0272-9DA4-0E7C-1A7F-CE788B7C7FD8}"/>
              </a:ext>
            </a:extLst>
          </p:cNvPr>
          <p:cNvGraphicFramePr/>
          <p:nvPr/>
        </p:nvGraphicFramePr>
        <p:xfrm>
          <a:off x="1250323" y="924679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1DCDB1D5-6399-AD36-057D-CA5DAA1D1B69}"/>
              </a:ext>
            </a:extLst>
          </p:cNvPr>
          <p:cNvSpPr/>
          <p:nvPr/>
        </p:nvSpPr>
        <p:spPr>
          <a:xfrm>
            <a:off x="4971243" y="2185031"/>
            <a:ext cx="678779" cy="678779"/>
          </a:xfrm>
          <a:prstGeom prst="ellipse">
            <a:avLst/>
          </a:prstGeom>
          <a:solidFill>
            <a:schemeClr val="bg1">
              <a:alpha val="49000"/>
            </a:schemeClr>
          </a:solidFill>
          <a:ln w="19050">
            <a:solidFill>
              <a:srgbClr val="FEAF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B494DD7-5162-672C-87D4-1286563F4CC8}"/>
              </a:ext>
            </a:extLst>
          </p:cNvPr>
          <p:cNvSpPr/>
          <p:nvPr/>
        </p:nvSpPr>
        <p:spPr>
          <a:xfrm>
            <a:off x="5238632" y="2113031"/>
            <a:ext cx="144000" cy="144000"/>
          </a:xfrm>
          <a:prstGeom prst="ellipse">
            <a:avLst/>
          </a:prstGeom>
          <a:solidFill>
            <a:srgbClr val="FEAF53"/>
          </a:solidFill>
          <a:ln w="28575" cmpd="dbl"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A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81882-7DE0-99C6-86C2-1A0CA0B3D928}"/>
              </a:ext>
            </a:extLst>
          </p:cNvPr>
          <p:cNvSpPr/>
          <p:nvPr/>
        </p:nvSpPr>
        <p:spPr>
          <a:xfrm>
            <a:off x="3082587" y="4158924"/>
            <a:ext cx="4706625" cy="12234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EAF53"/>
                </a:solidFill>
              </a:rPr>
              <a:t>CONTENTS A</a:t>
            </a:r>
            <a:endParaRPr lang="en-US" altLang="ko-KR" sz="1100" dirty="0">
              <a:solidFill>
                <a:srgbClr val="FEAF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32" name="연결선: 구부러짐 36">
            <a:extLst>
              <a:ext uri="{FF2B5EF4-FFF2-40B4-BE49-F238E27FC236}">
                <a16:creationId xmlns:a16="http://schemas.microsoft.com/office/drawing/2014/main" id="{6261965E-5D86-4871-36F1-D3B542AB8C45}"/>
              </a:ext>
            </a:extLst>
          </p:cNvPr>
          <p:cNvCxnSpPr>
            <a:cxnSpLocks/>
            <a:stCxn id="29" idx="4"/>
            <a:endCxn id="39" idx="1"/>
          </p:cNvCxnSpPr>
          <p:nvPr/>
        </p:nvCxnSpPr>
        <p:spPr>
          <a:xfrm rot="16200000" flipH="1">
            <a:off x="6236507" y="1937935"/>
            <a:ext cx="1394618" cy="3246367"/>
          </a:xfrm>
          <a:prstGeom prst="curvedConnector3">
            <a:avLst>
              <a:gd name="adj1" fmla="val 50000"/>
            </a:avLst>
          </a:prstGeom>
          <a:ln w="15875">
            <a:solidFill>
              <a:srgbClr val="FEAF5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: 도형 38">
            <a:extLst>
              <a:ext uri="{FF2B5EF4-FFF2-40B4-BE49-F238E27FC236}">
                <a16:creationId xmlns:a16="http://schemas.microsoft.com/office/drawing/2014/main" id="{FA754AFA-BD52-2D02-06B4-24D9458400C6}"/>
              </a:ext>
            </a:extLst>
          </p:cNvPr>
          <p:cNvSpPr/>
          <p:nvPr/>
        </p:nvSpPr>
        <p:spPr>
          <a:xfrm>
            <a:off x="8373919" y="4636033"/>
            <a:ext cx="1987284" cy="920442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  <a:gd name="connsiteX0" fmla="*/ 0 w 636037"/>
              <a:gd name="connsiteY0" fmla="*/ 220821 h 220821"/>
              <a:gd name="connsiteX1" fmla="*/ 307898 w 636037"/>
              <a:gd name="connsiteY1" fmla="*/ 41094 h 220821"/>
              <a:gd name="connsiteX2" fmla="*/ 636037 w 636037"/>
              <a:gd name="connsiteY2" fmla="*/ 49681 h 220821"/>
              <a:gd name="connsiteX0" fmla="*/ 0 w 636037"/>
              <a:gd name="connsiteY0" fmla="*/ 180782 h 180782"/>
              <a:gd name="connsiteX1" fmla="*/ 307898 w 636037"/>
              <a:gd name="connsiteY1" fmla="*/ 1055 h 180782"/>
              <a:gd name="connsiteX2" fmla="*/ 636037 w 636037"/>
              <a:gd name="connsiteY2" fmla="*/ 9642 h 180782"/>
              <a:gd name="connsiteX0" fmla="*/ 0 w 614399"/>
              <a:gd name="connsiteY0" fmla="*/ 278591 h 278591"/>
              <a:gd name="connsiteX1" fmla="*/ 307898 w 614399"/>
              <a:gd name="connsiteY1" fmla="*/ 98864 h 278591"/>
              <a:gd name="connsiteX2" fmla="*/ 614399 w 614399"/>
              <a:gd name="connsiteY2" fmla="*/ 1226 h 278591"/>
              <a:gd name="connsiteX0" fmla="*/ 0 w 614399"/>
              <a:gd name="connsiteY0" fmla="*/ 277365 h 277365"/>
              <a:gd name="connsiteX1" fmla="*/ 307898 w 614399"/>
              <a:gd name="connsiteY1" fmla="*/ 97638 h 277365"/>
              <a:gd name="connsiteX2" fmla="*/ 614399 w 614399"/>
              <a:gd name="connsiteY2" fmla="*/ 0 h 27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99" h="277365">
                <a:moveTo>
                  <a:pt x="0" y="277365"/>
                </a:moveTo>
                <a:cubicBezTo>
                  <a:pt x="93216" y="170833"/>
                  <a:pt x="210244" y="97638"/>
                  <a:pt x="307898" y="97638"/>
                </a:cubicBezTo>
                <a:cubicBezTo>
                  <a:pt x="405552" y="97638"/>
                  <a:pt x="482798" y="76411"/>
                  <a:pt x="614399" y="0"/>
                </a:cubicBezTo>
              </a:path>
            </a:pathLst>
          </a:custGeom>
          <a:noFill/>
          <a:ln w="25400" cap="rnd">
            <a:solidFill>
              <a:schemeClr val="accent5">
                <a:lumMod val="75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: 도형 1">
            <a:extLst>
              <a:ext uri="{FF2B5EF4-FFF2-40B4-BE49-F238E27FC236}">
                <a16:creationId xmlns:a16="http://schemas.microsoft.com/office/drawing/2014/main" id="{F3D07A0C-5A29-97A7-5835-8F5F4DCB3145}"/>
              </a:ext>
            </a:extLst>
          </p:cNvPr>
          <p:cNvSpPr/>
          <p:nvPr/>
        </p:nvSpPr>
        <p:spPr>
          <a:xfrm>
            <a:off x="8280784" y="4718606"/>
            <a:ext cx="2120900" cy="632568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596" h="179727">
                <a:moveTo>
                  <a:pt x="0" y="179727"/>
                </a:moveTo>
                <a:cubicBezTo>
                  <a:pt x="93216" y="73195"/>
                  <a:pt x="210244" y="0"/>
                  <a:pt x="307898" y="0"/>
                </a:cubicBezTo>
                <a:cubicBezTo>
                  <a:pt x="405552" y="0"/>
                  <a:pt x="500502" y="73195"/>
                  <a:pt x="602596" y="179727"/>
                </a:cubicBezTo>
              </a:path>
            </a:pathLst>
          </a:custGeom>
          <a:noFill/>
          <a:ln w="95250"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8224DA-2B4B-4368-41AD-F338E6AF263B}"/>
              </a:ext>
            </a:extLst>
          </p:cNvPr>
          <p:cNvSpPr/>
          <p:nvPr/>
        </p:nvSpPr>
        <p:spPr>
          <a:xfrm>
            <a:off x="10165346" y="4023502"/>
            <a:ext cx="801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20</a:t>
            </a:r>
            <a:r>
              <a:rPr lang="ko-KR" altLang="en-US" sz="1100" dirty="0">
                <a:solidFill>
                  <a:srgbClr val="FF0000"/>
                </a:solidFill>
              </a:rPr>
              <a:t>대 </a:t>
            </a:r>
            <a:r>
              <a:rPr lang="en-US" altLang="ko-KR" sz="1100" dirty="0">
                <a:solidFill>
                  <a:srgbClr val="FF0000"/>
                </a:solidFill>
              </a:rPr>
              <a:t>65%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EA17EA-BD54-692B-CD1D-0E21AF2BA731}"/>
              </a:ext>
            </a:extLst>
          </p:cNvPr>
          <p:cNvSpPr/>
          <p:nvPr/>
        </p:nvSpPr>
        <p:spPr>
          <a:xfrm>
            <a:off x="10420522" y="4519109"/>
            <a:ext cx="801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10</a:t>
            </a:r>
            <a:r>
              <a:rPr lang="ko-KR" altLang="en-US" sz="1100" dirty="0">
                <a:solidFill>
                  <a:srgbClr val="0070C0"/>
                </a:solidFill>
              </a:rPr>
              <a:t>대 </a:t>
            </a:r>
            <a:r>
              <a:rPr lang="en-US" altLang="ko-KR" sz="1100" dirty="0">
                <a:solidFill>
                  <a:srgbClr val="0070C0"/>
                </a:solidFill>
              </a:rPr>
              <a:t>45%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37" name="자유형: 도형 40">
            <a:extLst>
              <a:ext uri="{FF2B5EF4-FFF2-40B4-BE49-F238E27FC236}">
                <a16:creationId xmlns:a16="http://schemas.microsoft.com/office/drawing/2014/main" id="{731318D4-E6FD-32AF-5115-B5F4C2C5910F}"/>
              </a:ext>
            </a:extLst>
          </p:cNvPr>
          <p:cNvSpPr/>
          <p:nvPr/>
        </p:nvSpPr>
        <p:spPr>
          <a:xfrm>
            <a:off x="8258559" y="4250270"/>
            <a:ext cx="1863725" cy="742950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  <a:gd name="connsiteX0" fmla="*/ 0 w 636037"/>
              <a:gd name="connsiteY0" fmla="*/ 220821 h 220821"/>
              <a:gd name="connsiteX1" fmla="*/ 307898 w 636037"/>
              <a:gd name="connsiteY1" fmla="*/ 41094 h 220821"/>
              <a:gd name="connsiteX2" fmla="*/ 636037 w 636037"/>
              <a:gd name="connsiteY2" fmla="*/ 49681 h 220821"/>
              <a:gd name="connsiteX0" fmla="*/ 0 w 636037"/>
              <a:gd name="connsiteY0" fmla="*/ 180782 h 180782"/>
              <a:gd name="connsiteX1" fmla="*/ 307898 w 636037"/>
              <a:gd name="connsiteY1" fmla="*/ 1055 h 180782"/>
              <a:gd name="connsiteX2" fmla="*/ 636037 w 636037"/>
              <a:gd name="connsiteY2" fmla="*/ 9642 h 180782"/>
              <a:gd name="connsiteX0" fmla="*/ 0 w 614399"/>
              <a:gd name="connsiteY0" fmla="*/ 278591 h 278591"/>
              <a:gd name="connsiteX1" fmla="*/ 307898 w 614399"/>
              <a:gd name="connsiteY1" fmla="*/ 98864 h 278591"/>
              <a:gd name="connsiteX2" fmla="*/ 614399 w 614399"/>
              <a:gd name="connsiteY2" fmla="*/ 1226 h 278591"/>
              <a:gd name="connsiteX0" fmla="*/ 0 w 614399"/>
              <a:gd name="connsiteY0" fmla="*/ 277365 h 277365"/>
              <a:gd name="connsiteX1" fmla="*/ 307898 w 614399"/>
              <a:gd name="connsiteY1" fmla="*/ 97638 h 277365"/>
              <a:gd name="connsiteX2" fmla="*/ 614399 w 614399"/>
              <a:gd name="connsiteY2" fmla="*/ 0 h 27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99" h="277365">
                <a:moveTo>
                  <a:pt x="0" y="277365"/>
                </a:moveTo>
                <a:cubicBezTo>
                  <a:pt x="93216" y="170833"/>
                  <a:pt x="210244" y="97638"/>
                  <a:pt x="307898" y="97638"/>
                </a:cubicBezTo>
                <a:cubicBezTo>
                  <a:pt x="405552" y="97638"/>
                  <a:pt x="482798" y="76411"/>
                  <a:pt x="614399" y="0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EE6104-333A-7FCE-A551-274B7C9F4106}"/>
              </a:ext>
            </a:extLst>
          </p:cNvPr>
          <p:cNvSpPr/>
          <p:nvPr/>
        </p:nvSpPr>
        <p:spPr>
          <a:xfrm>
            <a:off x="10500262" y="5297221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C5960"/>
                </a:solidFill>
              </a:rPr>
              <a:t>평균 </a:t>
            </a:r>
            <a:r>
              <a:rPr lang="en-US" altLang="ko-KR" sz="1400" b="1" dirty="0">
                <a:solidFill>
                  <a:srgbClr val="5C5960"/>
                </a:solidFill>
              </a:rPr>
              <a:t>55%</a:t>
            </a:r>
            <a:endParaRPr lang="ko-KR" altLang="en-US" sz="1400" dirty="0">
              <a:solidFill>
                <a:srgbClr val="5C596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DF203DB-7648-6045-27EF-B6906AB5FF66}"/>
              </a:ext>
            </a:extLst>
          </p:cNvPr>
          <p:cNvSpPr/>
          <p:nvPr/>
        </p:nvSpPr>
        <p:spPr>
          <a:xfrm>
            <a:off x="8232762" y="3934190"/>
            <a:ext cx="2214035" cy="2214035"/>
          </a:xfrm>
          <a:prstGeom prst="ellipse">
            <a:avLst/>
          </a:prstGeom>
          <a:noFill/>
          <a:ln w="28575">
            <a:solidFill>
              <a:srgbClr val="FEAF5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91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C4B0FE0C-6EAF-44B2-2E5E-61505E36BC6F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5C5960"/>
                </a:solidFill>
              </a:rPr>
              <a:t>Enjoy your stylish business and campus life with BIZCA</a:t>
            </a: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5F6E4574-7597-37CF-5241-45B6FC86FA27}"/>
              </a:ext>
            </a:extLst>
          </p:cNvPr>
          <p:cNvSpPr/>
          <p:nvPr/>
        </p:nvSpPr>
        <p:spPr>
          <a:xfrm rot="16200000" flipH="1">
            <a:off x="-2642741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2133AC-A887-0A12-04AA-3B0A735C7FAB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01986E34-DEFC-3859-276B-222BB9B2DD77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23">
            <a:extLst>
              <a:ext uri="{FF2B5EF4-FFF2-40B4-BE49-F238E27FC236}">
                <a16:creationId xmlns:a16="http://schemas.microsoft.com/office/drawing/2014/main" id="{B6930D7F-B4BF-61DB-942B-DD1AE00A7DAD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098F940-7371-332A-D4DB-B94FCE0D11A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D4FB10F2-FDDC-B557-8672-86BC5FB5EF5A}"/>
              </a:ext>
            </a:extLst>
          </p:cNvPr>
          <p:cNvSpPr/>
          <p:nvPr/>
        </p:nvSpPr>
        <p:spPr>
          <a:xfrm>
            <a:off x="359434" y="2929119"/>
            <a:ext cx="324305" cy="32430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B2840EE5-D60E-B904-A479-629624BAD1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6A78C0B-9507-B79D-69EB-6CA126B3B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07C3BED-33B9-C712-668E-8A5CB150B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8EF9D33B-80A9-37B8-AA7D-891090AB5CA7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18047AC-D244-2F29-68F4-3F9D725728FB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F1C730-35A2-F31D-E5A6-AD3F6D6D6990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A534F62-ABF8-64C2-BCA8-28C3DCAA24AD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EA38474-93A7-AA89-1B62-F6A191208D39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58FC90-2C62-24C0-FF40-528D501E4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14AE3F-16E1-A9EC-88E0-851ED6FD82A5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52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4">
            <a:extLst>
              <a:ext uri="{FF2B5EF4-FFF2-40B4-BE49-F238E27FC236}">
                <a16:creationId xmlns:a16="http://schemas.microsoft.com/office/drawing/2014/main" id="{C5B676BE-5446-D789-F696-6B26D9C63153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5C5960"/>
                </a:solidFill>
              </a:rPr>
              <a:t>Enjoy your stylish business and campus life with BIZCA</a:t>
            </a: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26" name="한쪽 모서리가 둥근 사각형 6">
            <a:extLst>
              <a:ext uri="{FF2B5EF4-FFF2-40B4-BE49-F238E27FC236}">
                <a16:creationId xmlns:a16="http://schemas.microsoft.com/office/drawing/2014/main" id="{413B2C16-600A-38EE-9E51-9DE788C67E72}"/>
              </a:ext>
            </a:extLst>
          </p:cNvPr>
          <p:cNvSpPr/>
          <p:nvPr/>
        </p:nvSpPr>
        <p:spPr>
          <a:xfrm rot="16200000" flipH="1">
            <a:off x="-2642741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2F461D6C-BCF3-0B93-1485-067106153FD5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FF3C860A-343E-6C4D-E8EB-3AE154D4B77B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자유형 23">
            <a:extLst>
              <a:ext uri="{FF2B5EF4-FFF2-40B4-BE49-F238E27FC236}">
                <a16:creationId xmlns:a16="http://schemas.microsoft.com/office/drawing/2014/main" id="{E3488CF5-B72F-30A9-755E-47DF32B0BA17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225DB6DF-8CD4-FD10-C4F8-3788091728E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모서리가 둥근 직사각형 31">
            <a:extLst>
              <a:ext uri="{FF2B5EF4-FFF2-40B4-BE49-F238E27FC236}">
                <a16:creationId xmlns:a16="http://schemas.microsoft.com/office/drawing/2014/main" id="{375951D2-6D92-B456-0D8D-DF58C82A12D4}"/>
              </a:ext>
            </a:extLst>
          </p:cNvPr>
          <p:cNvSpPr/>
          <p:nvPr/>
        </p:nvSpPr>
        <p:spPr>
          <a:xfrm>
            <a:off x="359434" y="3455921"/>
            <a:ext cx="324305" cy="32430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5E64F4B6-5D73-6EA4-65CD-90D3575AAC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A08C4C6-46CD-5B00-8A5B-BF76F5F9D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38747FE9-A27F-F7AF-F9C5-83C045669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5B8CA99-76C6-166E-F95D-26B1E2B891B2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1D40C4-4019-CD8D-A766-A432872CCED4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A53CB70-8B39-8A88-F9CC-96ED62610688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C8AD629-BC16-7E40-6C6F-6D51438B7DF3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25F0D9F-89E8-25FE-5031-8BD2850CD993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3ABF20FA-6545-3655-514B-D5EE393AF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F89F36-7835-C17E-6DD7-0C27DB2DAD8D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71518" y="2199943"/>
            <a:ext cx="2577700" cy="25777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G 175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B 83</a:t>
            </a:r>
          </a:p>
        </p:txBody>
      </p:sp>
      <p:sp>
        <p:nvSpPr>
          <p:cNvPr id="9" name="타원 8"/>
          <p:cNvSpPr/>
          <p:nvPr/>
        </p:nvSpPr>
        <p:spPr>
          <a:xfrm>
            <a:off x="6456572" y="2199942"/>
            <a:ext cx="2577700" cy="2577700"/>
          </a:xfrm>
          <a:prstGeom prst="ellipse">
            <a:avLst/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R 92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G 89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B 96</a:t>
            </a:r>
          </a:p>
        </p:txBody>
      </p:sp>
    </p:spTree>
    <p:extLst>
      <p:ext uri="{BB962C8B-B14F-4D97-AF65-F5344CB8AC3E}">
        <p14:creationId xmlns:p14="http://schemas.microsoft.com/office/powerpoint/2010/main" val="158929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5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DC7919C-E032-5756-54D0-D6ECF7DF3641}"/>
              </a:ext>
            </a:extLst>
          </p:cNvPr>
          <p:cNvSpPr/>
          <p:nvPr/>
        </p:nvSpPr>
        <p:spPr>
          <a:xfrm>
            <a:off x="206643" y="1373006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683C60-970A-11FF-85E6-C23B503B800E}"/>
              </a:ext>
            </a:extLst>
          </p:cNvPr>
          <p:cNvSpPr/>
          <p:nvPr/>
        </p:nvSpPr>
        <p:spPr>
          <a:xfrm>
            <a:off x="1391765" y="4067930"/>
            <a:ext cx="1793215" cy="8186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/>
                </a:solidFill>
              </a:rPr>
              <a:t>정상필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90A410-9DEB-557C-5274-B05D33116984}"/>
              </a:ext>
            </a:extLst>
          </p:cNvPr>
          <p:cNvSpPr/>
          <p:nvPr/>
        </p:nvSpPr>
        <p:spPr>
          <a:xfrm>
            <a:off x="1391765" y="1764346"/>
            <a:ext cx="1793215" cy="21485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E35758-CD61-DC86-5C0B-960F01BD6AA3}"/>
              </a:ext>
            </a:extLst>
          </p:cNvPr>
          <p:cNvSpPr/>
          <p:nvPr/>
        </p:nvSpPr>
        <p:spPr>
          <a:xfrm>
            <a:off x="4179415" y="1764346"/>
            <a:ext cx="1793215" cy="21485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76AA2B-97F1-9AEE-76A2-BD43046D8614}"/>
              </a:ext>
            </a:extLst>
          </p:cNvPr>
          <p:cNvSpPr/>
          <p:nvPr/>
        </p:nvSpPr>
        <p:spPr>
          <a:xfrm>
            <a:off x="6967065" y="1764346"/>
            <a:ext cx="1793215" cy="21485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6893D71-8EBA-F7D9-CD10-9768B4320B1A}"/>
              </a:ext>
            </a:extLst>
          </p:cNvPr>
          <p:cNvSpPr/>
          <p:nvPr/>
        </p:nvSpPr>
        <p:spPr>
          <a:xfrm>
            <a:off x="9754715" y="1733506"/>
            <a:ext cx="1793215" cy="21485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9D7998-0297-70CF-5744-E14A72D4A0D1}"/>
              </a:ext>
            </a:extLst>
          </p:cNvPr>
          <p:cNvSpPr/>
          <p:nvPr/>
        </p:nvSpPr>
        <p:spPr>
          <a:xfrm>
            <a:off x="4179415" y="4066212"/>
            <a:ext cx="1793215" cy="8186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오세영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93C34C8-6A65-FB5C-B53C-D22FC6EECEAF}"/>
              </a:ext>
            </a:extLst>
          </p:cNvPr>
          <p:cNvSpPr/>
          <p:nvPr/>
        </p:nvSpPr>
        <p:spPr>
          <a:xfrm>
            <a:off x="9700779" y="4066213"/>
            <a:ext cx="1793215" cy="8186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김선형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8E3BD17-AE10-9224-2DB1-F270975FBE59}"/>
              </a:ext>
            </a:extLst>
          </p:cNvPr>
          <p:cNvSpPr/>
          <p:nvPr/>
        </p:nvSpPr>
        <p:spPr>
          <a:xfrm>
            <a:off x="6967064" y="4066213"/>
            <a:ext cx="1793215" cy="8186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/>
                </a:solidFill>
              </a:rPr>
              <a:t>차형주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2C0B8E-DD90-530E-52A7-6498BC5A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79" y="1903139"/>
            <a:ext cx="1809301" cy="18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0565868-6CE0-CD61-B3BB-EB6BBA30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27" y="1920708"/>
            <a:ext cx="1742829" cy="174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F83E2DF-5BFA-912E-0C20-6BC2331C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29" y="1887471"/>
            <a:ext cx="1809301" cy="18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06C81B0B-6F10-E306-5C62-C2A585C0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66" y="1894924"/>
            <a:ext cx="1809301" cy="18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구성 ">
            <a:extLst>
              <a:ext uri="{FF2B5EF4-FFF2-40B4-BE49-F238E27FC236}">
                <a16:creationId xmlns:a16="http://schemas.microsoft.com/office/drawing/2014/main" id="{6F89D9C7-B221-A0E2-AD9D-D8F73CAE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FBDD05-A2FD-313E-60C0-AB6FAC5FABF1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AE040-A9E1-4183-F7E9-2264D52FCB87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0A75C-823F-D36A-08EC-68C4AC299CC5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DB404-7ADB-055A-B142-3F48A93E36ED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2269E-A3F1-9FEF-0A29-E51461BF86E5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D6518-4962-9C79-733D-EFEB72A2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선택 ">
            <a:extLst>
              <a:ext uri="{FF2B5EF4-FFF2-40B4-BE49-F238E27FC236}">
                <a16:creationId xmlns:a16="http://schemas.microsoft.com/office/drawing/2014/main" id="{1596CF28-78F4-9EA9-EA33-9EF3998C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결과 ">
            <a:extLst>
              <a:ext uri="{FF2B5EF4-FFF2-40B4-BE49-F238E27FC236}">
                <a16:creationId xmlns:a16="http://schemas.microsoft.com/office/drawing/2014/main" id="{EA693863-4400-F5E1-03CC-621BB1BC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4B656D50-142A-3EAF-5A2E-DBB2EE3F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23982E-549F-C613-5745-C2DAC2817D51}"/>
              </a:ext>
            </a:extLst>
          </p:cNvPr>
          <p:cNvSpPr txBox="1"/>
          <p:nvPr/>
        </p:nvSpPr>
        <p:spPr>
          <a:xfrm>
            <a:off x="1375679" y="492369"/>
            <a:ext cx="167232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팀원 별 역할</a:t>
            </a:r>
          </a:p>
        </p:txBody>
      </p:sp>
    </p:spTree>
    <p:extLst>
      <p:ext uri="{BB962C8B-B14F-4D97-AF65-F5344CB8AC3E}">
        <p14:creationId xmlns:p14="http://schemas.microsoft.com/office/powerpoint/2010/main" val="209620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4D72E7-A482-E216-E855-420095C73973}"/>
              </a:ext>
            </a:extLst>
          </p:cNvPr>
          <p:cNvSpPr/>
          <p:nvPr/>
        </p:nvSpPr>
        <p:spPr>
          <a:xfrm>
            <a:off x="206643" y="1373006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96F18EA-66F6-F37C-2A52-11013F91DAE5}"/>
              </a:ext>
            </a:extLst>
          </p:cNvPr>
          <p:cNvGrpSpPr/>
          <p:nvPr/>
        </p:nvGrpSpPr>
        <p:grpSpPr>
          <a:xfrm>
            <a:off x="2789126" y="1273317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CE56D4F-1CD1-9EC1-5DDD-5E701BEDC079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B33DAB5F-F084-241F-A4AE-5A1F29FF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DC6B142-4A10-BFD2-BCBD-574B95488A12}"/>
              </a:ext>
            </a:extLst>
          </p:cNvPr>
          <p:cNvSpPr/>
          <p:nvPr/>
        </p:nvSpPr>
        <p:spPr>
          <a:xfrm>
            <a:off x="3840186" y="1390845"/>
            <a:ext cx="639329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원하는 지역 입력 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입력 지역 공고가 나오게 한다</a:t>
            </a:r>
            <a:r>
              <a:rPr lang="en-US" altLang="ko-KR" sz="2000" b="1" dirty="0"/>
              <a:t>.</a:t>
            </a:r>
            <a:endParaRPr lang="ko-KR" altLang="en-US" sz="1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360D753-6676-C691-289A-242A56B211B2}"/>
              </a:ext>
            </a:extLst>
          </p:cNvPr>
          <p:cNvGrpSpPr/>
          <p:nvPr/>
        </p:nvGrpSpPr>
        <p:grpSpPr>
          <a:xfrm>
            <a:off x="2789126" y="2553055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F553634-1B6C-B047-C37C-05F93E125E5D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58D17939-1ED9-DABF-C18B-4309E56FB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ABF62CC-46A8-4CF8-680E-C78951199FEE}"/>
              </a:ext>
            </a:extLst>
          </p:cNvPr>
          <p:cNvSpPr/>
          <p:nvPr/>
        </p:nvSpPr>
        <p:spPr>
          <a:xfrm>
            <a:off x="3842961" y="2692052"/>
            <a:ext cx="639329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공고의 상세 정보를 제공할 수 있어야 한다</a:t>
            </a:r>
            <a:r>
              <a:rPr lang="en-US" altLang="ko-KR" sz="2000" b="1" dirty="0"/>
              <a:t>.</a:t>
            </a:r>
            <a:endParaRPr lang="ko-KR" altLang="en-US" sz="14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F79BF65-3794-B870-0907-FFABB0C0CCD9}"/>
              </a:ext>
            </a:extLst>
          </p:cNvPr>
          <p:cNvGrpSpPr/>
          <p:nvPr/>
        </p:nvGrpSpPr>
        <p:grpSpPr>
          <a:xfrm>
            <a:off x="2789126" y="3926458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01410FC-3ED3-E388-FA15-9F81E398F65E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E7770B97-1341-8FDB-22CA-D72F5EF22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77D6496-516D-CC3F-1773-0F96BF432E30}"/>
              </a:ext>
            </a:extLst>
          </p:cNvPr>
          <p:cNvSpPr/>
          <p:nvPr/>
        </p:nvSpPr>
        <p:spPr>
          <a:xfrm>
            <a:off x="3840186" y="4043986"/>
            <a:ext cx="639329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주택 구분 별 조건을 알 수 있어야 한다</a:t>
            </a:r>
            <a:r>
              <a:rPr lang="en-US" altLang="ko-KR" sz="2000" b="1" dirty="0"/>
              <a:t>.</a:t>
            </a:r>
            <a:endParaRPr lang="ko-KR" altLang="en-US" sz="14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0B25461-F660-9311-F236-4696FFB53E34}"/>
              </a:ext>
            </a:extLst>
          </p:cNvPr>
          <p:cNvGrpSpPr/>
          <p:nvPr/>
        </p:nvGrpSpPr>
        <p:grpSpPr>
          <a:xfrm>
            <a:off x="2791901" y="5206196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B1547C7-4E58-D18A-27EB-004EF58FC637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rgbClr val="FEAF53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kern="0" dirty="0">
                  <a:ln w="1270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04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50FF0F65-1CC8-92E1-9F32-843A82B3B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800" y="2771276"/>
              <a:ext cx="60284" cy="19611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5C5960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46B6221-9348-6A5A-A13A-3A4A9B4D4F07}"/>
              </a:ext>
            </a:extLst>
          </p:cNvPr>
          <p:cNvSpPr/>
          <p:nvPr/>
        </p:nvSpPr>
        <p:spPr>
          <a:xfrm>
            <a:off x="3842961" y="5323724"/>
            <a:ext cx="639329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가산점 계산으로 인한 총 점수를 알 수 있어야 한다</a:t>
            </a:r>
            <a:r>
              <a:rPr lang="en-US" altLang="ko-KR" sz="2000" b="1" dirty="0"/>
              <a:t>.</a:t>
            </a:r>
            <a:endParaRPr lang="ko-KR" altLang="en-US" sz="1400" dirty="0"/>
          </a:p>
        </p:txBody>
      </p:sp>
      <p:pic>
        <p:nvPicPr>
          <p:cNvPr id="3" name="Picture 2" descr="구성 ">
            <a:extLst>
              <a:ext uri="{FF2B5EF4-FFF2-40B4-BE49-F238E27FC236}">
                <a16:creationId xmlns:a16="http://schemas.microsoft.com/office/drawing/2014/main" id="{3BF26AA6-44E5-6F70-5054-06643054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DCD6EA-9856-52EE-AD4C-9287DF459CA9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6B62F-0F68-B714-4DB9-BCFC5BAAEE3D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C5708-72C1-66B4-EFE8-47F75C4A92C1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C8F2F-7F83-B003-D56F-E8805D3C1246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45E8B-5D69-6074-0338-5FD15848E03B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5D7AB9B1-ED1C-B841-7130-2F5344C6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선택 ">
            <a:extLst>
              <a:ext uri="{FF2B5EF4-FFF2-40B4-BE49-F238E27FC236}">
                <a16:creationId xmlns:a16="http://schemas.microsoft.com/office/drawing/2014/main" id="{ABC11776-0D74-18A9-2309-ACED9069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결과 ">
            <a:extLst>
              <a:ext uri="{FF2B5EF4-FFF2-40B4-BE49-F238E27FC236}">
                <a16:creationId xmlns:a16="http://schemas.microsoft.com/office/drawing/2014/main" id="{81C7AC7A-CD0C-6050-44B7-F2DBC6D8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0F7895EF-2E65-FA74-BAE9-920D96B1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6E6A14-7F5D-241A-3F11-036F46EB7B3D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/>
              <a:t>요구사항 정의</a:t>
            </a:r>
            <a:endParaRPr lang="ko-KR" alt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9302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4">
            <a:extLst>
              <a:ext uri="{FF2B5EF4-FFF2-40B4-BE49-F238E27FC236}">
                <a16:creationId xmlns:a16="http://schemas.microsoft.com/office/drawing/2014/main" id="{36430410-969C-8D34-51D6-1E5D867E9C23}"/>
              </a:ext>
            </a:extLst>
          </p:cNvPr>
          <p:cNvSpPr/>
          <p:nvPr/>
        </p:nvSpPr>
        <p:spPr>
          <a:xfrm>
            <a:off x="1407764" y="4541001"/>
            <a:ext cx="10244975" cy="1688122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 latinLnBrk="0">
              <a:defRPr/>
            </a:pP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mon몬소리 Black" panose="02000A03000000000000" pitchFamily="2" charset="-127"/>
              </a:rPr>
              <a:t>- </a:t>
            </a: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주제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lvl="1" algn="just" latinLnBrk="0">
              <a:defRPr/>
            </a:pP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- </a:t>
            </a: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청약 공고 및 청약 조건 정보를 쉽고 편하게 확인할 수 있는 </a:t>
            </a:r>
            <a:r>
              <a:rPr lang="ko-KR" altLang="en-US" sz="2400" kern="0" dirty="0" err="1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챗봇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400" b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Tmon몬소리 Black" panose="02000A03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B549DB-570E-5A50-3081-697C80B128D6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구성 ">
            <a:extLst>
              <a:ext uri="{FF2B5EF4-FFF2-40B4-BE49-F238E27FC236}">
                <a16:creationId xmlns:a16="http://schemas.microsoft.com/office/drawing/2014/main" id="{5F95E365-F2E6-02CB-6A6E-D9F5E616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F72DE-ED67-676F-D925-7681C9B5C237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939F3-D2E3-3C53-266E-9574E72E48AB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8F1C2-9D7C-AC33-9B29-05659939B98B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A1F18-3AF5-1371-987C-4C8D9B8E09B5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3841B-B83F-F1CB-81D5-2E454728ECFE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ED1815BB-46BB-A05D-F74D-C0CFE6F8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선택 ">
            <a:extLst>
              <a:ext uri="{FF2B5EF4-FFF2-40B4-BE49-F238E27FC236}">
                <a16:creationId xmlns:a16="http://schemas.microsoft.com/office/drawing/2014/main" id="{1C3FE126-FA9F-8EAB-2068-1B0410DB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결과 ">
            <a:extLst>
              <a:ext uri="{FF2B5EF4-FFF2-40B4-BE49-F238E27FC236}">
                <a16:creationId xmlns:a16="http://schemas.microsoft.com/office/drawing/2014/main" id="{5CF097FA-4396-435F-3D5F-8284C579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56A58DC0-F243-6384-0C3A-8085244C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5B00D3B-674D-F2EA-78B1-583B74D0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41" y="1253983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로봇 식 ">
            <a:extLst>
              <a:ext uri="{FF2B5EF4-FFF2-40B4-BE49-F238E27FC236}">
                <a16:creationId xmlns:a16="http://schemas.microsoft.com/office/drawing/2014/main" id="{C41685D8-DD39-9D31-502E-1770C08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1" y="123440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문제 해결 ">
            <a:extLst>
              <a:ext uri="{FF2B5EF4-FFF2-40B4-BE49-F238E27FC236}">
                <a16:creationId xmlns:a16="http://schemas.microsoft.com/office/drawing/2014/main" id="{1B7058E2-B2F2-C224-6150-194A1180A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01" y="1269574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오른쪽 화살표 ">
            <a:extLst>
              <a:ext uri="{FF2B5EF4-FFF2-40B4-BE49-F238E27FC236}">
                <a16:creationId xmlns:a16="http://schemas.microsoft.com/office/drawing/2014/main" id="{2BCD390B-E4CD-36E2-C2F4-1B95D414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92" y="199763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오른쪽 화살표 ">
            <a:extLst>
              <a:ext uri="{FF2B5EF4-FFF2-40B4-BE49-F238E27FC236}">
                <a16:creationId xmlns:a16="http://schemas.microsoft.com/office/drawing/2014/main" id="{4E4CA549-F12C-25D9-F404-3B559524A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320" y="20021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1C82F9-AE0B-BD0A-53A7-0E23EA0354FB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40512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양쪽 모서리가 둥근 사각형 4">
            <a:extLst>
              <a:ext uri="{FF2B5EF4-FFF2-40B4-BE49-F238E27FC236}">
                <a16:creationId xmlns:a16="http://schemas.microsoft.com/office/drawing/2014/main" id="{8E7B2641-1A3B-8E4F-BDFC-8E1082318D00}"/>
              </a:ext>
            </a:extLst>
          </p:cNvPr>
          <p:cNvSpPr/>
          <p:nvPr/>
        </p:nvSpPr>
        <p:spPr>
          <a:xfrm>
            <a:off x="2254633" y="4238861"/>
            <a:ext cx="8639906" cy="2195169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청약 분양 조건 정보 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	- </a:t>
            </a: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다양한 사이트에 분포되어 있음</a:t>
            </a: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	- </a:t>
            </a: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자신에게 맡는 조항을 개별적으로 찾아내야 함</a:t>
            </a: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	- </a:t>
            </a: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법령 같은 정보는 이해하기가 어려움</a:t>
            </a: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543300" lvl="7" indent="-342900" algn="just" latinLnBrk="0">
              <a:buFontTx/>
              <a:buChar char="-"/>
              <a:defRPr/>
            </a:pP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=&gt; </a:t>
            </a:r>
            <a:r>
              <a:rPr lang="ko-KR" altLang="en-US" sz="2400" u="sng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정보에 대한 접근성 좋지 못함</a:t>
            </a:r>
            <a:endParaRPr lang="en-US" altLang="ko-KR" sz="2400" u="sng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B2BED-11C9-144D-E82B-B7165EDB3C97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선정배경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8B6594-C25F-17DA-23F5-D654E1FC1999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구성 ">
            <a:extLst>
              <a:ext uri="{FF2B5EF4-FFF2-40B4-BE49-F238E27FC236}">
                <a16:creationId xmlns:a16="http://schemas.microsoft.com/office/drawing/2014/main" id="{C973AF87-0DF8-F1D7-E16A-6937747C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79B85E-194B-60AD-A08C-B4DD463B8709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1753B-BC9C-98F5-8EDE-7C9F65286DDD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7FF2E-555C-BA77-8862-FEE7CB79D8FF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C423C-93CC-A2D5-3E1E-3003E5A79D76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650C9-4D62-1559-8EA3-D5712002BBF6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DA7FF400-C35E-6107-67E9-41314317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선택 ">
            <a:extLst>
              <a:ext uri="{FF2B5EF4-FFF2-40B4-BE49-F238E27FC236}">
                <a16:creationId xmlns:a16="http://schemas.microsoft.com/office/drawing/2014/main" id="{80ACEF1C-F637-AF81-D521-ADE3758D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결과 ">
            <a:extLst>
              <a:ext uri="{FF2B5EF4-FFF2-40B4-BE49-F238E27FC236}">
                <a16:creationId xmlns:a16="http://schemas.microsoft.com/office/drawing/2014/main" id="{9F6C7416-DA0F-8D2F-A7D8-36D53C9B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10A7B967-4B46-0CD0-4147-A62A1D50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BB106DE-08C8-4AAC-873B-BE437F250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17" y="949643"/>
            <a:ext cx="4155659" cy="3229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112B0A-22F0-BDA5-ACBC-DC8D7E65B0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6332" y="909750"/>
            <a:ext cx="5338359" cy="32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EA1417-32D3-B6F9-D4E9-8B7747A2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5" y="970814"/>
            <a:ext cx="6447264" cy="288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704D259-22CB-196F-1587-CCFE8F64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67" y="1099767"/>
            <a:ext cx="4482045" cy="2880000"/>
          </a:xfrm>
          <a:prstGeom prst="rect">
            <a:avLst/>
          </a:prstGeom>
        </p:spPr>
      </p:pic>
      <p:sp>
        <p:nvSpPr>
          <p:cNvPr id="2" name="양쪽 모서리가 둥근 사각형 4">
            <a:extLst>
              <a:ext uri="{FF2B5EF4-FFF2-40B4-BE49-F238E27FC236}">
                <a16:creationId xmlns:a16="http://schemas.microsoft.com/office/drawing/2014/main" id="{AF685480-7A1D-E2F6-4689-6FE6DA02E817}"/>
              </a:ext>
            </a:extLst>
          </p:cNvPr>
          <p:cNvSpPr/>
          <p:nvPr/>
        </p:nvSpPr>
        <p:spPr>
          <a:xfrm>
            <a:off x="2254633" y="4238861"/>
            <a:ext cx="8639906" cy="2195169"/>
          </a:xfrm>
          <a:prstGeom prst="roundRect">
            <a:avLst>
              <a:gd name="adj" fmla="val 3659"/>
            </a:avLst>
          </a:prstGeom>
          <a:noFill/>
          <a:ln w="76200">
            <a:solidFill>
              <a:srgbClr val="FEAF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  <a:defRPr/>
            </a:pP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약 서비스</a:t>
            </a: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,</a:t>
            </a:r>
            <a:r>
              <a:rPr lang="ko-KR" altLang="en-US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 기간 만료로 실행 불가 </a:t>
            </a:r>
            <a:endParaRPr lang="en-US" altLang="ko-KR" sz="24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r>
              <a:rPr lang="en-US" altLang="ko-KR" sz="24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	- </a:t>
            </a: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가점계산기</a:t>
            </a:r>
            <a:r>
              <a:rPr lang="en-US" altLang="ko-KR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, </a:t>
            </a:r>
            <a:r>
              <a:rPr lang="ko-KR" altLang="en-US" sz="20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청약가이드 등</a:t>
            </a:r>
            <a:endParaRPr lang="en-US" altLang="ko-KR" sz="2000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algn="just" latinLnBrk="0">
              <a:defRPr/>
            </a:pPr>
            <a:endParaRPr lang="en-US" altLang="ko-KR" sz="2400" u="sng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  <a:p>
            <a:pPr marL="342900" indent="-342900" algn="just" latinLnBrk="0">
              <a:buFont typeface="Symbol" panose="05050102010706020507" pitchFamily="18" charset="2"/>
              <a:buChar char="Þ"/>
              <a:defRPr/>
            </a:pPr>
            <a:r>
              <a:rPr lang="ko-KR" altLang="en-US" sz="2400" u="sng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+mj-lt"/>
                <a:ea typeface="Tmon몬소리 Black" panose="02000A03000000000000" pitchFamily="2" charset="-127"/>
              </a:rPr>
              <a:t> 제공되고 있는 서비스 미흡</a:t>
            </a:r>
            <a:endParaRPr lang="en-US" altLang="ko-KR" sz="2400" u="sng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latin typeface="+mj-lt"/>
              <a:ea typeface="Tmon몬소리 Black" panose="02000A03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4B0E6C-47A6-1B1B-606C-E53E4B3A61B2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구성 ">
            <a:extLst>
              <a:ext uri="{FF2B5EF4-FFF2-40B4-BE49-F238E27FC236}">
                <a16:creationId xmlns:a16="http://schemas.microsoft.com/office/drawing/2014/main" id="{092D5DE5-DADB-6C29-B094-15272EEA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656ED-A91D-5F8E-9251-6B449BAA30FA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48161-D1E4-81E5-DFB9-FFB895C6CEA7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9B8A3-CF5D-52E7-8CF7-82327774D284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FBA19-51F5-FFBB-B052-DAD8A133F8D4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D6F34-EEDD-37AA-B954-5A1F606D0A6B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4FE0B3AC-5DB7-1B1A-23BD-B4B350F7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선택 ">
            <a:extLst>
              <a:ext uri="{FF2B5EF4-FFF2-40B4-BE49-F238E27FC236}">
                <a16:creationId xmlns:a16="http://schemas.microsoft.com/office/drawing/2014/main" id="{2D7794DD-02F4-4557-FF8A-55D49C40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결과 ">
            <a:extLst>
              <a:ext uri="{FF2B5EF4-FFF2-40B4-BE49-F238E27FC236}">
                <a16:creationId xmlns:a16="http://schemas.microsoft.com/office/drawing/2014/main" id="{B51B6B1C-5C70-3D2F-733C-ECA962F8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20A32225-743B-F391-559F-4BEBD1409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477A5B-2371-BE27-C426-DD3763808C38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선정배경</a:t>
            </a:r>
          </a:p>
        </p:txBody>
      </p:sp>
    </p:spTree>
    <p:extLst>
      <p:ext uri="{BB962C8B-B14F-4D97-AF65-F5344CB8AC3E}">
        <p14:creationId xmlns:p14="http://schemas.microsoft.com/office/powerpoint/2010/main" val="277730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2292445-131D-1721-014F-DEE157F92898}"/>
              </a:ext>
            </a:extLst>
          </p:cNvPr>
          <p:cNvSpPr/>
          <p:nvPr/>
        </p:nvSpPr>
        <p:spPr>
          <a:xfrm>
            <a:off x="5764530" y="1604521"/>
            <a:ext cx="1295400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주택청약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3F0C20-5AFE-8445-456B-2F2CBA25680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62401" y="2175377"/>
            <a:ext cx="2449829" cy="7012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677403-DB69-A57C-E1EF-3FF18E432DEE}"/>
              </a:ext>
            </a:extLst>
          </p:cNvPr>
          <p:cNvCxnSpPr>
            <a:cxnSpLocks/>
          </p:cNvCxnSpPr>
          <p:nvPr/>
        </p:nvCxnSpPr>
        <p:spPr>
          <a:xfrm flipH="1" flipV="1">
            <a:off x="6412231" y="2175377"/>
            <a:ext cx="1473200" cy="5406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581D23-836E-8923-787D-CE6F6AD81EF5}"/>
              </a:ext>
            </a:extLst>
          </p:cNvPr>
          <p:cNvSpPr/>
          <p:nvPr/>
        </p:nvSpPr>
        <p:spPr>
          <a:xfrm>
            <a:off x="7449963" y="2716022"/>
            <a:ext cx="1295400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19858F-1E3B-735C-40D2-2E9D31A21329}"/>
              </a:ext>
            </a:extLst>
          </p:cNvPr>
          <p:cNvCxnSpPr>
            <a:cxnSpLocks/>
          </p:cNvCxnSpPr>
          <p:nvPr/>
        </p:nvCxnSpPr>
        <p:spPr>
          <a:xfrm>
            <a:off x="4199413" y="2822916"/>
            <a:ext cx="0" cy="22434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2E298-77E7-F222-91BB-CC0A4FF036DF}"/>
              </a:ext>
            </a:extLst>
          </p:cNvPr>
          <p:cNvSpPr/>
          <p:nvPr/>
        </p:nvSpPr>
        <p:spPr>
          <a:xfrm>
            <a:off x="3551712" y="2697995"/>
            <a:ext cx="1295400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EF2632-420B-8BA2-561F-450C79CFCFBB}"/>
              </a:ext>
            </a:extLst>
          </p:cNvPr>
          <p:cNvSpPr/>
          <p:nvPr/>
        </p:nvSpPr>
        <p:spPr>
          <a:xfrm>
            <a:off x="2990436" y="3586403"/>
            <a:ext cx="2463802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지역을 </a:t>
            </a: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E283CD-C763-4447-3FC9-384B513D4BFD}"/>
              </a:ext>
            </a:extLst>
          </p:cNvPr>
          <p:cNvSpPr/>
          <p:nvPr/>
        </p:nvSpPr>
        <p:spPr>
          <a:xfrm>
            <a:off x="2602842" y="4495477"/>
            <a:ext cx="3302002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지역에 맞는 공고</a:t>
            </a:r>
            <a:r>
              <a:rPr lang="en-US" altLang="ko-KR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DBC9BD6-AB4B-510A-B382-33950960C0D9}"/>
              </a:ext>
            </a:extLst>
          </p:cNvPr>
          <p:cNvSpPr/>
          <p:nvPr/>
        </p:nvSpPr>
        <p:spPr>
          <a:xfrm>
            <a:off x="6159782" y="3590927"/>
            <a:ext cx="1068906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F4B7E09-C5C3-AAC1-48A7-BB004578E18E}"/>
              </a:ext>
            </a:extLst>
          </p:cNvPr>
          <p:cNvSpPr/>
          <p:nvPr/>
        </p:nvSpPr>
        <p:spPr>
          <a:xfrm>
            <a:off x="8884250" y="3586403"/>
            <a:ext cx="1295400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민영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CEBB99-9541-0D59-ED5E-098583FEFF6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059930" y="3286878"/>
            <a:ext cx="1037733" cy="2995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DA7608-E8A6-2D13-0FA6-00E20FAAEB7E}"/>
              </a:ext>
            </a:extLst>
          </p:cNvPr>
          <p:cNvCxnSpPr>
            <a:cxnSpLocks/>
          </p:cNvCxnSpPr>
          <p:nvPr/>
        </p:nvCxnSpPr>
        <p:spPr>
          <a:xfrm flipH="1" flipV="1">
            <a:off x="8055434" y="3286878"/>
            <a:ext cx="1079961" cy="3040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25287E-59AA-64CE-73A6-E9B1CF15CD9B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구성 ">
            <a:extLst>
              <a:ext uri="{FF2B5EF4-FFF2-40B4-BE49-F238E27FC236}">
                <a16:creationId xmlns:a16="http://schemas.microsoft.com/office/drawing/2014/main" id="{25F6641D-08C8-08F3-5AA9-AB9AE4D1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2DD0F3-5960-3073-6D08-019054F336FF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004DD-0A77-1186-73D7-86CDF5261A30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0A15F-4D13-FC7E-ECCF-2C1A5ADB1EA4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5029E6-6148-8BD5-B435-BAE60AEDF6D4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5A2B9-361D-4819-25E3-815D5DD7FB7A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3CD103DB-D5A8-122E-1295-B07ECF6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선택 ">
            <a:extLst>
              <a:ext uri="{FF2B5EF4-FFF2-40B4-BE49-F238E27FC236}">
                <a16:creationId xmlns:a16="http://schemas.microsoft.com/office/drawing/2014/main" id="{BA5F332A-5287-BF55-57B2-F1575134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결과 ">
            <a:extLst>
              <a:ext uri="{FF2B5EF4-FFF2-40B4-BE49-F238E27FC236}">
                <a16:creationId xmlns:a16="http://schemas.microsoft.com/office/drawing/2014/main" id="{DCECC5ED-50D4-8E4D-B4FB-7D14366E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8B7BEA50-61EE-FF02-D182-E69F465B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30079F-9621-68ED-D207-7173FB1DDD39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59086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25287E-59AA-64CE-73A6-E9B1CF15CD9B}"/>
              </a:ext>
            </a:extLst>
          </p:cNvPr>
          <p:cNvSpPr/>
          <p:nvPr/>
        </p:nvSpPr>
        <p:spPr>
          <a:xfrm>
            <a:off x="205293" y="2112439"/>
            <a:ext cx="789055" cy="693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구성 ">
            <a:extLst>
              <a:ext uri="{FF2B5EF4-FFF2-40B4-BE49-F238E27FC236}">
                <a16:creationId xmlns:a16="http://schemas.microsoft.com/office/drawing/2014/main" id="{25F6641D-08C8-08F3-5AA9-AB9AE4D1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1" y="1429314"/>
            <a:ext cx="409630" cy="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2DD0F3-5960-3073-6D08-019054F336FF}"/>
              </a:ext>
            </a:extLst>
          </p:cNvPr>
          <p:cNvSpPr txBox="1"/>
          <p:nvPr/>
        </p:nvSpPr>
        <p:spPr>
          <a:xfrm>
            <a:off x="262938" y="1855549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구성체계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004DD-0A77-1186-73D7-86CDF5261A30}"/>
              </a:ext>
            </a:extLst>
          </p:cNvPr>
          <p:cNvSpPr txBox="1"/>
          <p:nvPr/>
        </p:nvSpPr>
        <p:spPr>
          <a:xfrm>
            <a:off x="133985" y="2607234"/>
            <a:ext cx="97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0A15F-4D13-FC7E-ECCF-2C1A5ADB1EA4}"/>
              </a:ext>
            </a:extLst>
          </p:cNvPr>
          <p:cNvSpPr txBox="1"/>
          <p:nvPr/>
        </p:nvSpPr>
        <p:spPr>
          <a:xfrm>
            <a:off x="217017" y="3358919"/>
            <a:ext cx="7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수행절차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5029E6-6148-8BD5-B435-BAE60AEDF6D4}"/>
              </a:ext>
            </a:extLst>
          </p:cNvPr>
          <p:cNvSpPr txBox="1"/>
          <p:nvPr/>
        </p:nvSpPr>
        <p:spPr>
          <a:xfrm>
            <a:off x="249751" y="4417891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수행결과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5A2B9-361D-4819-25E3-815D5DD7FB7A}"/>
              </a:ext>
            </a:extLst>
          </p:cNvPr>
          <p:cNvSpPr txBox="1"/>
          <p:nvPr/>
        </p:nvSpPr>
        <p:spPr>
          <a:xfrm>
            <a:off x="324639" y="5169086"/>
            <a:ext cx="78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3CD103DB-D5A8-122E-1295-B07ECF6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197333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선택 ">
            <a:extLst>
              <a:ext uri="{FF2B5EF4-FFF2-40B4-BE49-F238E27FC236}">
                <a16:creationId xmlns:a16="http://schemas.microsoft.com/office/drawing/2014/main" id="{BA5F332A-5287-BF55-57B2-F1575134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294802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결과 ">
            <a:extLst>
              <a:ext uri="{FF2B5EF4-FFF2-40B4-BE49-F238E27FC236}">
                <a16:creationId xmlns:a16="http://schemas.microsoft.com/office/drawing/2014/main" id="{DCECC5ED-50D4-8E4D-B4FB-7D14366E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007001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수업 완료를 축하하기 위해 점프하는 행복 한 학생 ">
            <a:extLst>
              <a:ext uri="{FF2B5EF4-FFF2-40B4-BE49-F238E27FC236}">
                <a16:creationId xmlns:a16="http://schemas.microsoft.com/office/drawing/2014/main" id="{8B7BEA50-61EE-FF02-D182-E69F465B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" y="4794379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30079F-9621-68ED-D207-7173FB1DDD39}"/>
              </a:ext>
            </a:extLst>
          </p:cNvPr>
          <p:cNvSpPr txBox="1"/>
          <p:nvPr/>
        </p:nvSpPr>
        <p:spPr>
          <a:xfrm>
            <a:off x="1375679" y="492369"/>
            <a:ext cx="18519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구조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F83518-682E-6740-1DBB-9BFE9DADC615}"/>
              </a:ext>
            </a:extLst>
          </p:cNvPr>
          <p:cNvSpPr/>
          <p:nvPr/>
        </p:nvSpPr>
        <p:spPr>
          <a:xfrm>
            <a:off x="3201428" y="2372218"/>
            <a:ext cx="1068906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FB6FE4-64C6-606D-0E02-4A1E0F52571F}"/>
              </a:ext>
            </a:extLst>
          </p:cNvPr>
          <p:cNvSpPr/>
          <p:nvPr/>
        </p:nvSpPr>
        <p:spPr>
          <a:xfrm>
            <a:off x="8508308" y="2362894"/>
            <a:ext cx="1295400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민영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79596F-1CA4-F5C3-284E-0ECE0A1D2A09}"/>
              </a:ext>
            </a:extLst>
          </p:cNvPr>
          <p:cNvSpPr/>
          <p:nvPr/>
        </p:nvSpPr>
        <p:spPr>
          <a:xfrm>
            <a:off x="1948526" y="3223202"/>
            <a:ext cx="815663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특별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8B92B9-7B22-8440-AF03-1AE9EF4A3B72}"/>
              </a:ext>
            </a:extLst>
          </p:cNvPr>
          <p:cNvSpPr/>
          <p:nvPr/>
        </p:nvSpPr>
        <p:spPr>
          <a:xfrm>
            <a:off x="4719790" y="3180948"/>
            <a:ext cx="815663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우선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2E709A-E4AD-86E4-736B-5D8011018911}"/>
              </a:ext>
            </a:extLst>
          </p:cNvPr>
          <p:cNvSpPr/>
          <p:nvPr/>
        </p:nvSpPr>
        <p:spPr>
          <a:xfrm>
            <a:off x="1544263" y="5001483"/>
            <a:ext cx="4330647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정보를 잘 나타내 준 </a:t>
            </a:r>
            <a:r>
              <a:rPr lang="en-US" altLang="ko-KR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URL</a:t>
            </a: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로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5A279B-D4A5-1A5F-B858-40EBA2141864}"/>
              </a:ext>
            </a:extLst>
          </p:cNvPr>
          <p:cNvCxnSpPr>
            <a:cxnSpLocks/>
          </p:cNvCxnSpPr>
          <p:nvPr/>
        </p:nvCxnSpPr>
        <p:spPr>
          <a:xfrm flipH="1">
            <a:off x="2411062" y="2943074"/>
            <a:ext cx="1108776" cy="274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4D6B6A-9796-679E-010C-8B6E23375BED}"/>
              </a:ext>
            </a:extLst>
          </p:cNvPr>
          <p:cNvCxnSpPr>
            <a:cxnSpLocks/>
          </p:cNvCxnSpPr>
          <p:nvPr/>
        </p:nvCxnSpPr>
        <p:spPr>
          <a:xfrm flipH="1" flipV="1">
            <a:off x="4018845" y="2943074"/>
            <a:ext cx="1108776" cy="274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927E19-45B2-CF91-F9E4-2FDF8943B4A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56358" y="3794058"/>
            <a:ext cx="1353228" cy="3353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FDD437-7106-F7EE-E3F0-7D77A120323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709586" y="3751804"/>
            <a:ext cx="1418036" cy="407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BB843B-2CB6-F29C-A5BC-2970494C21E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136179" y="2933750"/>
            <a:ext cx="19829" cy="26531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F72F0E-6AB0-E02E-948E-170D8A098D44}"/>
              </a:ext>
            </a:extLst>
          </p:cNvPr>
          <p:cNvSpPr/>
          <p:nvPr/>
        </p:nvSpPr>
        <p:spPr>
          <a:xfrm>
            <a:off x="8728347" y="3253955"/>
            <a:ext cx="815663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일반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65E49BB-3FCC-B876-3526-539976862EED}"/>
              </a:ext>
            </a:extLst>
          </p:cNvPr>
          <p:cNvSpPr/>
          <p:nvPr/>
        </p:nvSpPr>
        <p:spPr>
          <a:xfrm>
            <a:off x="7489919" y="4161468"/>
            <a:ext cx="2868206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가점계산기를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B6C4A21-7461-4AF4-F508-6F269DDAFD28}"/>
              </a:ext>
            </a:extLst>
          </p:cNvPr>
          <p:cNvSpPr/>
          <p:nvPr/>
        </p:nvSpPr>
        <p:spPr>
          <a:xfrm>
            <a:off x="6944287" y="5016010"/>
            <a:ext cx="4671138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입력한 정보에 맞는 점수의 합을 출력</a:t>
            </a:r>
            <a:endParaRPr lang="en-US" altLang="ko-KR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tx1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1F59375-E286-E954-B4B3-C62E1385810D}"/>
              </a:ext>
            </a:extLst>
          </p:cNvPr>
          <p:cNvSpPr/>
          <p:nvPr/>
        </p:nvSpPr>
        <p:spPr>
          <a:xfrm>
            <a:off x="5726586" y="1293843"/>
            <a:ext cx="1295400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800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0D609B8-E6D3-21DA-516E-F6A25F403279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 flipH="1">
            <a:off x="3735881" y="1864699"/>
            <a:ext cx="2638405" cy="5075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93C571-607F-54E8-B4A5-66315EFA9B9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344925" y="1860969"/>
            <a:ext cx="2811083" cy="5019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73E336C-3C1A-9930-C4EC-77AA09515AC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5881" y="2943074"/>
            <a:ext cx="0" cy="12162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2400E1-0301-73BD-86CD-03B7B3B36DEB}"/>
              </a:ext>
            </a:extLst>
          </p:cNvPr>
          <p:cNvCxnSpPr>
            <a:cxnSpLocks/>
          </p:cNvCxnSpPr>
          <p:nvPr/>
        </p:nvCxnSpPr>
        <p:spPr>
          <a:xfrm>
            <a:off x="3735881" y="4624231"/>
            <a:ext cx="0" cy="4039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27C8129-D308-1903-1F5E-7DDBFA11E900}"/>
              </a:ext>
            </a:extLst>
          </p:cNvPr>
          <p:cNvSpPr/>
          <p:nvPr/>
        </p:nvSpPr>
        <p:spPr>
          <a:xfrm>
            <a:off x="3368481" y="3205795"/>
            <a:ext cx="815663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일반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4778F32-4ADC-C547-2D3D-75009E35FC79}"/>
              </a:ext>
            </a:extLst>
          </p:cNvPr>
          <p:cNvSpPr/>
          <p:nvPr/>
        </p:nvSpPr>
        <p:spPr>
          <a:xfrm>
            <a:off x="1261643" y="4104569"/>
            <a:ext cx="5132330" cy="570856"/>
          </a:xfrm>
          <a:prstGeom prst="roundRect">
            <a:avLst/>
          </a:prstGeom>
          <a:solidFill>
            <a:srgbClr val="FEAF53"/>
          </a:solidFill>
          <a:ln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tx1"/>
                </a:solidFill>
                <a:ea typeface="Tmon몬소리 Black" panose="02000A03000000000000" pitchFamily="2" charset="-127"/>
              </a:rPr>
              <a:t>이미지를 활용하여 간단한 정보 제공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2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1095</Words>
  <Application>Microsoft Office PowerPoint</Application>
  <PresentationFormat>와이드스크린</PresentationFormat>
  <Paragraphs>372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Tmon몬소리 Black</vt:lpstr>
      <vt:lpstr>맑은 고딕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com24</cp:lastModifiedBy>
  <cp:revision>13</cp:revision>
  <dcterms:created xsi:type="dcterms:W3CDTF">2022-07-28T05:20:47Z</dcterms:created>
  <dcterms:modified xsi:type="dcterms:W3CDTF">2022-08-09T08:10:20Z</dcterms:modified>
</cp:coreProperties>
</file>