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6" r:id="rId3"/>
    <p:sldId id="270" r:id="rId4"/>
    <p:sldId id="272" r:id="rId5"/>
    <p:sldId id="274" r:id="rId6"/>
    <p:sldId id="261" r:id="rId7"/>
    <p:sldId id="265" r:id="rId8"/>
    <p:sldId id="262" r:id="rId9"/>
    <p:sldId id="264" r:id="rId10"/>
    <p:sldId id="267" r:id="rId11"/>
    <p:sldId id="269" r:id="rId12"/>
    <p:sldId id="271" r:id="rId13"/>
    <p:sldId id="273" r:id="rId14"/>
    <p:sldId id="275" r:id="rId15"/>
    <p:sldId id="268" r:id="rId16"/>
    <p:sldId id="263" r:id="rId17"/>
    <p:sldId id="276" r:id="rId18"/>
    <p:sldId id="277" r:id="rId19"/>
    <p:sldId id="278" r:id="rId20"/>
    <p:sldId id="279" r:id="rId21"/>
    <p:sldId id="282" r:id="rId22"/>
    <p:sldId id="284" r:id="rId23"/>
    <p:sldId id="283" r:id="rId24"/>
    <p:sldId id="285" r:id="rId2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E0"/>
    <a:srgbClr val="FF0DAE"/>
    <a:srgbClr val="F4AF80"/>
    <a:srgbClr val="F7C7A7"/>
    <a:srgbClr val="F19B61"/>
    <a:srgbClr val="FF5F84"/>
    <a:srgbClr val="FF99CC"/>
    <a:srgbClr val="FF99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2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5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3"/>
            <a:ext cx="3060384" cy="1253490"/>
          </a:xfrm>
        </p:spPr>
        <p:txBody>
          <a:bodyPr anchor="b"/>
          <a:lstStyle>
            <a:lvl1pPr algn="ctr">
              <a:defRPr sz="23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7" y="1891070"/>
            <a:ext cx="2700338" cy="869276"/>
          </a:xfrm>
        </p:spPr>
        <p:txBody>
          <a:bodyPr/>
          <a:lstStyle>
            <a:lvl1pPr marL="0" indent="0" algn="ctr">
              <a:buNone/>
              <a:defRPr sz="944"/>
            </a:lvl1pPr>
            <a:lvl2pPr marL="180046" indent="0" algn="ctr">
              <a:buNone/>
              <a:defRPr sz="788"/>
            </a:lvl2pPr>
            <a:lvl3pPr marL="360092" indent="0" algn="ctr">
              <a:buNone/>
              <a:defRPr sz="710"/>
            </a:lvl3pPr>
            <a:lvl4pPr marL="540136" indent="0" algn="ctr">
              <a:buNone/>
              <a:defRPr sz="630"/>
            </a:lvl4pPr>
            <a:lvl5pPr marL="720182" indent="0" algn="ctr">
              <a:buNone/>
              <a:defRPr sz="630"/>
            </a:lvl5pPr>
            <a:lvl6pPr marL="900228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4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2"/>
            <a:ext cx="776348" cy="305121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2" y="191692"/>
            <a:ext cx="2284036" cy="30512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4"/>
            <a:ext cx="3105388" cy="1497688"/>
          </a:xfrm>
        </p:spPr>
        <p:txBody>
          <a:bodyPr anchor="b"/>
          <a:lstStyle>
            <a:lvl1pPr>
              <a:defRPr sz="23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71"/>
            <a:ext cx="3105388" cy="787598"/>
          </a:xfrm>
        </p:spPr>
        <p:txBody>
          <a:bodyPr/>
          <a:lstStyle>
            <a:lvl1pPr marL="0" indent="0">
              <a:buNone/>
              <a:defRPr sz="944">
                <a:solidFill>
                  <a:schemeClr val="tx1"/>
                </a:solidFill>
              </a:defRPr>
            </a:lvl1pPr>
            <a:lvl2pPr marL="18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2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2" y="958454"/>
            <a:ext cx="1530192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4"/>
            <a:ext cx="1530192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3"/>
            <a:ext cx="3105388" cy="695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1"/>
            <a:ext cx="1523160" cy="432554"/>
          </a:xfrm>
        </p:spPr>
        <p:txBody>
          <a:bodyPr anchor="b"/>
          <a:lstStyle>
            <a:lvl1pPr marL="0" indent="0">
              <a:buNone/>
              <a:defRPr sz="944" b="1"/>
            </a:lvl1pPr>
            <a:lvl2pPr marL="180046" indent="0">
              <a:buNone/>
              <a:defRPr sz="788" b="1"/>
            </a:lvl2pPr>
            <a:lvl3pPr marL="360092" indent="0">
              <a:buNone/>
              <a:defRPr sz="710" b="1"/>
            </a:lvl3pPr>
            <a:lvl4pPr marL="540136" indent="0">
              <a:buNone/>
              <a:defRPr sz="630" b="1"/>
            </a:lvl4pPr>
            <a:lvl5pPr marL="720182" indent="0">
              <a:buNone/>
              <a:defRPr sz="630" b="1"/>
            </a:lvl5pPr>
            <a:lvl6pPr marL="900228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4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5"/>
            <a:ext cx="1523160" cy="19344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1"/>
            <a:ext cx="1530660" cy="432554"/>
          </a:xfrm>
        </p:spPr>
        <p:txBody>
          <a:bodyPr anchor="b"/>
          <a:lstStyle>
            <a:lvl1pPr marL="0" indent="0">
              <a:buNone/>
              <a:defRPr sz="944" b="1"/>
            </a:lvl1pPr>
            <a:lvl2pPr marL="180046" indent="0">
              <a:buNone/>
              <a:defRPr sz="788" b="1"/>
            </a:lvl2pPr>
            <a:lvl3pPr marL="360092" indent="0">
              <a:buNone/>
              <a:defRPr sz="710" b="1"/>
            </a:lvl3pPr>
            <a:lvl4pPr marL="540136" indent="0">
              <a:buNone/>
              <a:defRPr sz="630" b="1"/>
            </a:lvl4pPr>
            <a:lvl5pPr marL="720182" indent="0">
              <a:buNone/>
              <a:defRPr sz="630" b="1"/>
            </a:lvl5pPr>
            <a:lvl6pPr marL="900228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4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5"/>
            <a:ext cx="1530660" cy="19344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1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401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4"/>
            </a:lvl2pPr>
            <a:lvl3pPr>
              <a:defRPr sz="944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4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6" indent="0">
              <a:buNone/>
              <a:defRPr sz="552"/>
            </a:lvl2pPr>
            <a:lvl3pPr marL="360092" indent="0">
              <a:buNone/>
              <a:defRPr sz="474"/>
            </a:lvl3pPr>
            <a:lvl4pPr marL="540136" indent="0">
              <a:buNone/>
              <a:defRPr sz="394"/>
            </a:lvl4pPr>
            <a:lvl5pPr marL="720182" indent="0">
              <a:buNone/>
              <a:defRPr sz="394"/>
            </a:lvl5pPr>
            <a:lvl6pPr marL="900228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4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1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401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6" indent="0">
              <a:buNone/>
              <a:defRPr sz="1104"/>
            </a:lvl2pPr>
            <a:lvl3pPr marL="360092" indent="0">
              <a:buNone/>
              <a:defRPr sz="944"/>
            </a:lvl3pPr>
            <a:lvl4pPr marL="540136" indent="0">
              <a:buNone/>
              <a:defRPr sz="788"/>
            </a:lvl4pPr>
            <a:lvl5pPr marL="720182" indent="0">
              <a:buNone/>
              <a:defRPr sz="788"/>
            </a:lvl5pPr>
            <a:lvl6pPr marL="900228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4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4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6" indent="0">
              <a:buNone/>
              <a:defRPr sz="552"/>
            </a:lvl2pPr>
            <a:lvl3pPr marL="360092" indent="0">
              <a:buNone/>
              <a:defRPr sz="474"/>
            </a:lvl3pPr>
            <a:lvl4pPr marL="540136" indent="0">
              <a:buNone/>
              <a:defRPr sz="394"/>
            </a:lvl4pPr>
            <a:lvl5pPr marL="720182" indent="0">
              <a:buNone/>
              <a:defRPr sz="394"/>
            </a:lvl5pPr>
            <a:lvl6pPr marL="900228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4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2" y="191693"/>
            <a:ext cx="3105388" cy="695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2" y="958454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3" y="3337084"/>
            <a:ext cx="81010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EB82-9795-478A-B65E-7DEF09A4C4E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0" y="3337084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9" y="3337084"/>
            <a:ext cx="81010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2BCF-C8E7-43E3-815E-9FC3BCF2A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2" rtl="0" eaLnBrk="1" latinLnBrk="1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4" indent="-90024" algn="l" defTabSz="360092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2pPr>
      <a:lvl3pPr marL="450114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60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250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6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4" algn="l" defTabSz="360092" rtl="0" eaLnBrk="1" latinLnBrk="1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46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092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182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228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4" algn="l" defTabSz="360092" rtl="0" eaLnBrk="1" latinLnBrk="1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67969BE-9A5C-8D4A-9C83-A425536E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" y="1161140"/>
            <a:ext cx="144018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2185935"/>
            <a:ext cx="2865119" cy="751874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244694"/>
            <a:ext cx="2534527" cy="6882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신혼 및 예비 신혼부부의 거주 활성화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물량 중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 자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혼인기간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이내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780940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726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410673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1163877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1155142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490707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687403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endParaRPr lang="en-US" altLang="ko-KR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신혼부부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555849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963697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CCEC527-698E-AB08-65DF-29548447D6DF}"/>
              </a:ext>
            </a:extLst>
          </p:cNvPr>
          <p:cNvSpPr txBox="1">
            <a:spLocks/>
          </p:cNvSpPr>
          <p:nvPr/>
        </p:nvSpPr>
        <p:spPr>
          <a:xfrm>
            <a:off x="1078792" y="717721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0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67969BE-9A5C-8D4A-9C83-A425536E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" y="917859"/>
            <a:ext cx="144018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1942654"/>
            <a:ext cx="2865119" cy="839842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058563"/>
            <a:ext cx="2534527" cy="68820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신혼 및 예비 신혼부부의 거주 활성화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물량 중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 자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혼인기간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이내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537659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83519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920596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224542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911861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F7E8F5-7839-D850-CF1B-A2B6661F454C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E942808-DEA1-E5E3-CAC9-5B9CA3D4A4DA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신혼부부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618EEA-4ADC-CAD5-46A9-EE28DF3A37E5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DB2F3D-6CF0-A9E7-EB78-3B7AE9B3A444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2FA0D306-E5AB-AB66-9C80-984BEBE06E60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40359" y="1911613"/>
            <a:ext cx="2928621" cy="1214492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13435" y="2077710"/>
            <a:ext cx="2647950" cy="999239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85m2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이하 공공택지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20% </a:t>
            </a:r>
            <a:r>
              <a:rPr lang="ko-KR" altLang="en-US" sz="10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그외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택지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10%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 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순위에 해당하는 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혼인 중 이거나 자녀가 있는 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주택청약저축액이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600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만원 이상인 자   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소득요건에 해당하는 자 등등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51614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6200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345097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9908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9034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Free illustrations of Purchase">
            <a:extLst>
              <a:ext uri="{FF2B5EF4-FFF2-40B4-BE49-F238E27FC236}">
                <a16:creationId xmlns:a16="http://schemas.microsoft.com/office/drawing/2014/main" id="{C8AE43D3-69D7-7394-2AA5-46B1239A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2" y="899080"/>
            <a:ext cx="973897" cy="10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DA4C45-141E-9EED-B2C2-6F633045C6BD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38FF84-F330-EE57-50F1-4776851D8159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생애최초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E362EE-90D7-3FCB-3CCD-D4C3931B9E2E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DF92483-664C-B637-761C-24B01C89ABDC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0F5458BB-A335-165B-61AA-41C0BA370BFA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17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1865893"/>
            <a:ext cx="2865119" cy="954753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17550" y="1867655"/>
            <a:ext cx="2644776" cy="95475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미성년 자녀가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 이상인 가구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미성년자인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 이상의 자녀를 둔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112592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DFBEC42-0634-99A0-3056-FDE0DF24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3" y="1315668"/>
            <a:ext cx="550225" cy="5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D78426-F540-826A-B9C9-8DB25EE66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741" y="1507763"/>
            <a:ext cx="355601" cy="355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0E29F-5A13-1E93-E679-74E6D4F09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319" y="1207062"/>
            <a:ext cx="651993" cy="6519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C62D733-59ED-5BA1-2E8C-E3DAFC5F60B1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111FABE-75DC-976D-18E2-14BD2F3ECD78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다자녀가구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FD700D-FB38-1D63-4E5B-DE826A95B3FF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CF2BEF-8333-156F-041D-7F2872C546C4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FCF60A07-6727-EEE9-1F09-7D96B962051F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26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노인 ">
            <a:extLst>
              <a:ext uri="{FF2B5EF4-FFF2-40B4-BE49-F238E27FC236}">
                <a16:creationId xmlns:a16="http://schemas.microsoft.com/office/drawing/2014/main" id="{AB678AB2-1CE7-72E5-AA91-55A39C7F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44" y="8336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27534" y="1865893"/>
            <a:ext cx="2983992" cy="136992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666750" y="1849569"/>
            <a:ext cx="2644776" cy="13989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65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이상 노부모를 부양하는 가구에게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주택 공급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3%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 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요건에 해당하는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세대주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피부양자 배우자까지도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 일 것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4" y="2370921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2B819A-DAFE-6C54-A081-E6BFA7D96428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DA425B-73BA-3335-3625-CA7D32D68010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노부모부양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857516-7CB4-2FC3-C74A-62DE46CDC721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BEB643-175C-1BB2-2AD1-E1094AE94A76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98952655-A32E-B95A-D22B-CB2C5BC10BD0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26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27534" y="1865893"/>
            <a:ext cx="2983992" cy="1126694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675266" y="1960329"/>
            <a:ext cx="2644776" cy="103225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 및 각종 기관의 추천을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받은 자에게 주택 공급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5%,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기관 추천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10%</a:t>
            </a: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장기복무군인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장애인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다문화가족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4" y="2298333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비활성화 ">
            <a:extLst>
              <a:ext uri="{FF2B5EF4-FFF2-40B4-BE49-F238E27FC236}">
                <a16:creationId xmlns:a16="http://schemas.microsoft.com/office/drawing/2014/main" id="{7F46470A-A720-0CFC-0A98-A74D1448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2" y="869664"/>
            <a:ext cx="963268" cy="9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1ED69C-05AC-7463-FD52-7274BD01D836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5F608D-2AB1-612D-BF68-9E7FEFF9EE09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기관추천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66AC6BD-4D90-6DE3-40F2-5F306BB83EAB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A2B79A-729A-2408-4119-31703E69AF7C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FC7DAC21-492D-909E-713A-2BE20C1C7AFD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56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시티 ">
            <a:extLst>
              <a:ext uri="{FF2B5EF4-FFF2-40B4-BE49-F238E27FC236}">
                <a16:creationId xmlns:a16="http://schemas.microsoft.com/office/drawing/2014/main" id="{BF24D755-FFA9-4A98-EA22-5DE59870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023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22B5ED-5656-42E7-E56D-09633242EAAA}"/>
              </a:ext>
            </a:extLst>
          </p:cNvPr>
          <p:cNvSpPr/>
          <p:nvPr/>
        </p:nvSpPr>
        <p:spPr>
          <a:xfrm>
            <a:off x="780278" y="372331"/>
            <a:ext cx="2043754" cy="547647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2020987"/>
            <a:ext cx="2865119" cy="120036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80186-A22D-637E-292E-08CDCB6B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345" y="566042"/>
            <a:ext cx="2157690" cy="301370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대규모 택지 개발지구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073553"/>
            <a:ext cx="2534527" cy="109299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대규모 택지개발지구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행정 중심복합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도시 예정지역 주택건설 및 공급 필요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 및 공급되는 국민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민영 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도지사가 정한기간 이상 거주하고 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있는 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52832D-4B2D-44FB-15D7-91C0DAB765CB}"/>
              </a:ext>
            </a:extLst>
          </p:cNvPr>
          <p:cNvCxnSpPr>
            <a:cxnSpLocks/>
          </p:cNvCxnSpPr>
          <p:nvPr/>
        </p:nvCxnSpPr>
        <p:spPr>
          <a:xfrm>
            <a:off x="835932" y="42032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027415-2B73-9BBC-ACC3-4C7C237B8435}"/>
              </a:ext>
            </a:extLst>
          </p:cNvPr>
          <p:cNvCxnSpPr>
            <a:cxnSpLocks/>
          </p:cNvCxnSpPr>
          <p:nvPr/>
        </p:nvCxnSpPr>
        <p:spPr>
          <a:xfrm>
            <a:off x="834242" y="84233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5F52F45-FFF1-2765-6654-D77300B1C9B3}"/>
              </a:ext>
            </a:extLst>
          </p:cNvPr>
          <p:cNvSpPr txBox="1">
            <a:spLocks/>
          </p:cNvSpPr>
          <p:nvPr/>
        </p:nvSpPr>
        <p:spPr>
          <a:xfrm>
            <a:off x="1078792" y="59636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59234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53820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441927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97528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96654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0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1899330"/>
            <a:ext cx="2865119" cy="137346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1952670"/>
            <a:ext cx="2534527" cy="127248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 요건을 고려하여 필요하다고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인정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사업자가 공급하는 민영주택의 전부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또는 일부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지정된 항목에 해당되는 임대 사업자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또는 공공주택 사업자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6280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0866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410789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4574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3700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임대 ">
            <a:extLst>
              <a:ext uri="{FF2B5EF4-FFF2-40B4-BE49-F238E27FC236}">
                <a16:creationId xmlns:a16="http://schemas.microsoft.com/office/drawing/2014/main" id="{DFCE9CD6-C448-21CB-36A1-17CB95C5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526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E922EA-3F4C-B7E7-F1DD-87F67C51ADF6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4DD2CC9-4CE1-0A1E-12FA-0C2C3B7A694D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임대사업자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BF62E0-A2F6-84D8-3390-C350216EDDC4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1A39A9-0468-58DC-C9E0-85F861756021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525DD864-E5C4-B52F-71FE-CE2F7E52C8B9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22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건물 ">
            <a:extLst>
              <a:ext uri="{FF2B5EF4-FFF2-40B4-BE49-F238E27FC236}">
                <a16:creationId xmlns:a16="http://schemas.microsoft.com/office/drawing/2014/main" id="{AC26D8CB-AD76-4CD4-A982-2E9A332D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287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22B5ED-5656-42E7-E56D-09633242EAAA}"/>
              </a:ext>
            </a:extLst>
          </p:cNvPr>
          <p:cNvSpPr/>
          <p:nvPr/>
        </p:nvSpPr>
        <p:spPr>
          <a:xfrm>
            <a:off x="593760" y="337645"/>
            <a:ext cx="2453192" cy="811045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47191" y="2233557"/>
            <a:ext cx="2922727" cy="1028807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80186-A22D-637E-292E-08CDCB6B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58" y="796878"/>
            <a:ext cx="2534526" cy="301370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민간분양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주상복합 건축물의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건설부지 소유자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265153"/>
            <a:ext cx="2534527" cy="95041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건축주가 주택 외의 시설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주택을 동일              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건축물로 하여 건설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세대 당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민영 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해당부지 사업부지의 소유자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52832D-4B2D-44FB-15D7-91C0DAB765CB}"/>
              </a:ext>
            </a:extLst>
          </p:cNvPr>
          <p:cNvCxnSpPr>
            <a:cxnSpLocks/>
          </p:cNvCxnSpPr>
          <p:nvPr/>
        </p:nvCxnSpPr>
        <p:spPr>
          <a:xfrm>
            <a:off x="664559" y="414286"/>
            <a:ext cx="2362447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027415-2B73-9BBC-ACC3-4C7C237B8435}"/>
              </a:ext>
            </a:extLst>
          </p:cNvPr>
          <p:cNvCxnSpPr>
            <a:cxnSpLocks/>
          </p:cNvCxnSpPr>
          <p:nvPr/>
        </p:nvCxnSpPr>
        <p:spPr>
          <a:xfrm>
            <a:off x="662869" y="1078931"/>
            <a:ext cx="2362447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5F52F45-FFF1-2765-6654-D77300B1C9B3}"/>
              </a:ext>
            </a:extLst>
          </p:cNvPr>
          <p:cNvSpPr txBox="1">
            <a:spLocks/>
          </p:cNvSpPr>
          <p:nvPr/>
        </p:nvSpPr>
        <p:spPr>
          <a:xfrm>
            <a:off x="1078792" y="83258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82856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77442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562234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12115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120276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7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DFA358-DE82-5F95-DB91-05759247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55" y="1120464"/>
            <a:ext cx="1166070" cy="116607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2227880"/>
            <a:ext cx="2865119" cy="751874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67476" y="2406068"/>
            <a:ext cx="2534527" cy="41393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우선공급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특별공급 후 남은 국민주택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 성년자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건설지역 거주자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822885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76874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427451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1205822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1197087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532652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729348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일반공급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597794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1005642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CCEC527-698E-AB08-65DF-29548447D6DF}"/>
              </a:ext>
            </a:extLst>
          </p:cNvPr>
          <p:cNvSpPr txBox="1">
            <a:spLocks/>
          </p:cNvSpPr>
          <p:nvPr/>
        </p:nvSpPr>
        <p:spPr>
          <a:xfrm>
            <a:off x="1078792" y="759666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84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373380"/>
            <a:ext cx="2865119" cy="28498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268189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464885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요건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333331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741179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CCEC527-698E-AB08-65DF-29548447D6DF}"/>
              </a:ext>
            </a:extLst>
          </p:cNvPr>
          <p:cNvSpPr txBox="1">
            <a:spLocks/>
          </p:cNvSpPr>
          <p:nvPr/>
        </p:nvSpPr>
        <p:spPr>
          <a:xfrm>
            <a:off x="1078792" y="495203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5CEEAF-8216-0318-9792-EDC0DEE94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15797"/>
              </p:ext>
            </p:extLst>
          </p:nvPr>
        </p:nvGraphicFramePr>
        <p:xfrm>
          <a:off x="413779" y="903519"/>
          <a:ext cx="2778958" cy="21388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7182">
                  <a:extLst>
                    <a:ext uri="{9D8B030D-6E8A-4147-A177-3AD203B41FA5}">
                      <a16:colId xmlns:a16="http://schemas.microsoft.com/office/drawing/2014/main" val="2123653359"/>
                    </a:ext>
                  </a:extLst>
                </a:gridCol>
                <a:gridCol w="1791776">
                  <a:extLst>
                    <a:ext uri="{9D8B030D-6E8A-4147-A177-3AD203B41FA5}">
                      <a16:colId xmlns:a16="http://schemas.microsoft.com/office/drawing/2014/main" val="3043004884"/>
                    </a:ext>
                  </a:extLst>
                </a:gridCol>
              </a:tblGrid>
              <a:tr h="5166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수도권</a:t>
                      </a:r>
                    </a:p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투기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청약과열지역 제외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청약통장 가입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후 표의 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금액 예치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(24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개월까지 연장가능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51317"/>
                  </a:ext>
                </a:extLst>
              </a:tr>
              <a:tr h="35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공공주택지구일 경우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주택 이하 소유세대일 것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926"/>
                  </a:ext>
                </a:extLst>
              </a:tr>
              <a:tr h="47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수도권 외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marL="0" marR="0" lvl="0" indent="0" algn="ctr" defTabSz="3600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투기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청약과열지역 제외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chemeClr val="bg1">
                            <a:lumMod val="8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청약통장 가입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개월 후 표의 금액 예치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(12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개월까지 연장가능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24355"/>
                  </a:ext>
                </a:extLst>
              </a:tr>
              <a:tr h="578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투기과열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청약과열지역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청약통장 가입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후 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표의 금액 예치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세대주일 것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무주택자로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이내 </a:t>
                      </a:r>
                      <a:r>
                        <a:rPr lang="ko-KR" altLang="en-US" sz="700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세대원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전원 당첨이력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X + 2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주택 이상 소유한 </a:t>
                      </a:r>
                      <a:r>
                        <a:rPr lang="ko-KR" altLang="en-US" sz="700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세대원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X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72256"/>
                  </a:ext>
                </a:extLst>
              </a:tr>
              <a:tr h="19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위축지역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청약통장 가입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개월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후 표의 금액 예치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5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8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22B5ED-5656-42E7-E56D-09633242EAAA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23850" y="1865893"/>
            <a:ext cx="2965450" cy="1214492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80186-A22D-637E-292E-08CDCB6B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91" y="444122"/>
            <a:ext cx="1966218" cy="301370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생애최초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31407" y="1988217"/>
            <a:ext cx="2647950" cy="961139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물량 중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25%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 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순위에 해당하는 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혼인 중 이거나 자녀가 있는 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주택청약저축액이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600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만원 이상인 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소득요건에 해당하는 자 등등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52832D-4B2D-44FB-15D7-91C0DAB765CB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027415-2B73-9BBC-ACC3-4C7C237B8435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5F52F45-FFF1-2765-6654-D77300B1C9B3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290662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Free illustrations of Purchase">
            <a:extLst>
              <a:ext uri="{FF2B5EF4-FFF2-40B4-BE49-F238E27FC236}">
                <a16:creationId xmlns:a16="http://schemas.microsoft.com/office/drawing/2014/main" id="{C8AE43D3-69D7-7394-2AA5-46B1239A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2" y="853360"/>
            <a:ext cx="973897" cy="10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2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6219" y="373380"/>
            <a:ext cx="2865119" cy="2849880"/>
          </a:xfrm>
          <a:prstGeom prst="roundRect">
            <a:avLst/>
          </a:prstGeom>
          <a:solidFill>
            <a:srgbClr val="FF99CC">
              <a:alpha val="50000"/>
            </a:srgbClr>
          </a:solidFill>
          <a:ln>
            <a:solidFill>
              <a:srgbClr val="FF99CC">
                <a:alpha val="50000"/>
              </a:srgb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380252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576948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동일 순위 경쟁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445394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853242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CCEC527-698E-AB08-65DF-29548447D6DF}"/>
              </a:ext>
            </a:extLst>
          </p:cNvPr>
          <p:cNvSpPr txBox="1">
            <a:spLocks/>
          </p:cNvSpPr>
          <p:nvPr/>
        </p:nvSpPr>
        <p:spPr>
          <a:xfrm>
            <a:off x="1078792" y="607266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5CEEAF-8216-0318-9792-EDC0DEE94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19894"/>
              </p:ext>
            </p:extLst>
          </p:nvPr>
        </p:nvGraphicFramePr>
        <p:xfrm>
          <a:off x="556315" y="1022432"/>
          <a:ext cx="2524008" cy="19910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0470">
                  <a:extLst>
                    <a:ext uri="{9D8B030D-6E8A-4147-A177-3AD203B41FA5}">
                      <a16:colId xmlns:a16="http://schemas.microsoft.com/office/drawing/2014/main" val="2123653359"/>
                    </a:ext>
                  </a:extLst>
                </a:gridCol>
                <a:gridCol w="727280">
                  <a:extLst>
                    <a:ext uri="{9D8B030D-6E8A-4147-A177-3AD203B41FA5}">
                      <a16:colId xmlns:a16="http://schemas.microsoft.com/office/drawing/2014/main" val="3285331310"/>
                    </a:ext>
                  </a:extLst>
                </a:gridCol>
                <a:gridCol w="1476258">
                  <a:extLst>
                    <a:ext uri="{9D8B030D-6E8A-4147-A177-3AD203B41FA5}">
                      <a16:colId xmlns:a16="http://schemas.microsoft.com/office/drawing/2014/main" val="3043004884"/>
                    </a:ext>
                  </a:extLst>
                </a:gridCol>
              </a:tblGrid>
              <a:tr h="2726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순위ㅣ순차별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공급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29804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제곱미터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초과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이산의 무주택자로서 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저축총액이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많은자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51317"/>
                  </a:ext>
                </a:extLst>
              </a:tr>
              <a:tr h="2726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이외 저축 총액이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많은자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926"/>
                  </a:ext>
                </a:extLst>
              </a:tr>
              <a:tr h="3500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제곱미터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이하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이상의 무주택자로서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납입 횟수가 많은 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24355"/>
                  </a:ext>
                </a:extLst>
              </a:tr>
              <a:tr h="445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이 외 납입횟수가 많은 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E0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23512"/>
                  </a:ext>
                </a:extLst>
              </a:tr>
              <a:tr h="5873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그 외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순위는 추첨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DAE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CC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C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7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03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724498"/>
            <a:ext cx="2043754" cy="30137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68990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가점표</a:t>
            </a:r>
            <a:endParaRPr lang="ko-KR" altLang="en-US" sz="10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784260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966197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8533FC8-608B-C9D0-4791-4A1A85A3D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3079"/>
              </p:ext>
            </p:extLst>
          </p:nvPr>
        </p:nvGraphicFramePr>
        <p:xfrm>
          <a:off x="80972" y="1228939"/>
          <a:ext cx="339938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67">
                  <a:extLst>
                    <a:ext uri="{9D8B030D-6E8A-4147-A177-3AD203B41FA5}">
                      <a16:colId xmlns:a16="http://schemas.microsoft.com/office/drawing/2014/main" val="1678011306"/>
                    </a:ext>
                  </a:extLst>
                </a:gridCol>
                <a:gridCol w="952052">
                  <a:extLst>
                    <a:ext uri="{9D8B030D-6E8A-4147-A177-3AD203B41FA5}">
                      <a16:colId xmlns:a16="http://schemas.microsoft.com/office/drawing/2014/main" val="4190428198"/>
                    </a:ext>
                  </a:extLst>
                </a:gridCol>
                <a:gridCol w="500231">
                  <a:extLst>
                    <a:ext uri="{9D8B030D-6E8A-4147-A177-3AD203B41FA5}">
                      <a16:colId xmlns:a16="http://schemas.microsoft.com/office/drawing/2014/main" val="2487341272"/>
                    </a:ext>
                  </a:extLst>
                </a:gridCol>
                <a:gridCol w="925157">
                  <a:extLst>
                    <a:ext uri="{9D8B030D-6E8A-4147-A177-3AD203B41FA5}">
                      <a16:colId xmlns:a16="http://schemas.microsoft.com/office/drawing/2014/main" val="4101330997"/>
                    </a:ext>
                  </a:extLst>
                </a:gridCol>
                <a:gridCol w="462580">
                  <a:extLst>
                    <a:ext uri="{9D8B030D-6E8A-4147-A177-3AD203B41FA5}">
                      <a16:colId xmlns:a16="http://schemas.microsoft.com/office/drawing/2014/main" val="407789378"/>
                    </a:ext>
                  </a:extLst>
                </a:gridCol>
              </a:tblGrid>
              <a:tr h="14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가점항목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79158"/>
                  </a:ext>
                </a:extLst>
              </a:tr>
              <a:tr h="145004">
                <a:tc rowSpan="8">
                  <a:txBody>
                    <a:bodyPr/>
                    <a:lstStyle/>
                    <a:p>
                      <a:pPr marL="0" indent="0" algn="ctr" latinLnBrk="1">
                        <a:buFont typeface="+mj-ea"/>
                        <a:buNone/>
                      </a:pP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무주택</a:t>
                      </a: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8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9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56453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10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57580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1391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47746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83976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8615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7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99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8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8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16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7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1203219"/>
            <a:ext cx="2043754" cy="30137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1168623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가점표</a:t>
            </a:r>
            <a:endParaRPr lang="ko-KR" altLang="en-US" sz="10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1262981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1444918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8533FC8-608B-C9D0-4791-4A1A85A3D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56799"/>
              </p:ext>
            </p:extLst>
          </p:nvPr>
        </p:nvGraphicFramePr>
        <p:xfrm>
          <a:off x="80972" y="1707659"/>
          <a:ext cx="339938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67">
                  <a:extLst>
                    <a:ext uri="{9D8B030D-6E8A-4147-A177-3AD203B41FA5}">
                      <a16:colId xmlns:a16="http://schemas.microsoft.com/office/drawing/2014/main" val="1678011306"/>
                    </a:ext>
                  </a:extLst>
                </a:gridCol>
                <a:gridCol w="952052">
                  <a:extLst>
                    <a:ext uri="{9D8B030D-6E8A-4147-A177-3AD203B41FA5}">
                      <a16:colId xmlns:a16="http://schemas.microsoft.com/office/drawing/2014/main" val="4190428198"/>
                    </a:ext>
                  </a:extLst>
                </a:gridCol>
                <a:gridCol w="500231">
                  <a:extLst>
                    <a:ext uri="{9D8B030D-6E8A-4147-A177-3AD203B41FA5}">
                      <a16:colId xmlns:a16="http://schemas.microsoft.com/office/drawing/2014/main" val="2487341272"/>
                    </a:ext>
                  </a:extLst>
                </a:gridCol>
                <a:gridCol w="925157">
                  <a:extLst>
                    <a:ext uri="{9D8B030D-6E8A-4147-A177-3AD203B41FA5}">
                      <a16:colId xmlns:a16="http://schemas.microsoft.com/office/drawing/2014/main" val="4101330997"/>
                    </a:ext>
                  </a:extLst>
                </a:gridCol>
                <a:gridCol w="462580">
                  <a:extLst>
                    <a:ext uri="{9D8B030D-6E8A-4147-A177-3AD203B41FA5}">
                      <a16:colId xmlns:a16="http://schemas.microsoft.com/office/drawing/2014/main" val="407789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가점항목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7915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부양</a:t>
                      </a: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가족수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564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1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명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8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1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80278" y="724498"/>
            <a:ext cx="2043754" cy="30137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68990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가점표</a:t>
            </a:r>
            <a:endParaRPr lang="ko-KR" altLang="en-US" sz="10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784260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966197"/>
            <a:ext cx="196815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8533FC8-608B-C9D0-4791-4A1A85A3D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37107"/>
              </p:ext>
            </p:extLst>
          </p:nvPr>
        </p:nvGraphicFramePr>
        <p:xfrm>
          <a:off x="80972" y="1228939"/>
          <a:ext cx="339938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67">
                  <a:extLst>
                    <a:ext uri="{9D8B030D-6E8A-4147-A177-3AD203B41FA5}">
                      <a16:colId xmlns:a16="http://schemas.microsoft.com/office/drawing/2014/main" val="1678011306"/>
                    </a:ext>
                  </a:extLst>
                </a:gridCol>
                <a:gridCol w="952052">
                  <a:extLst>
                    <a:ext uri="{9D8B030D-6E8A-4147-A177-3AD203B41FA5}">
                      <a16:colId xmlns:a16="http://schemas.microsoft.com/office/drawing/2014/main" val="4190428198"/>
                    </a:ext>
                  </a:extLst>
                </a:gridCol>
                <a:gridCol w="500231">
                  <a:extLst>
                    <a:ext uri="{9D8B030D-6E8A-4147-A177-3AD203B41FA5}">
                      <a16:colId xmlns:a16="http://schemas.microsoft.com/office/drawing/2014/main" val="2487341272"/>
                    </a:ext>
                  </a:extLst>
                </a:gridCol>
                <a:gridCol w="925157">
                  <a:extLst>
                    <a:ext uri="{9D8B030D-6E8A-4147-A177-3AD203B41FA5}">
                      <a16:colId xmlns:a16="http://schemas.microsoft.com/office/drawing/2014/main" val="4101330997"/>
                    </a:ext>
                  </a:extLst>
                </a:gridCol>
                <a:gridCol w="462580">
                  <a:extLst>
                    <a:ext uri="{9D8B030D-6E8A-4147-A177-3AD203B41FA5}">
                      <a16:colId xmlns:a16="http://schemas.microsoft.com/office/drawing/2014/main" val="407789378"/>
                    </a:ext>
                  </a:extLst>
                </a:gridCol>
              </a:tblGrid>
              <a:tr h="14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가점항목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가점구분</a:t>
                      </a:r>
                    </a:p>
                  </a:txBody>
                  <a:tcPr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입력값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19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79158"/>
                  </a:ext>
                </a:extLst>
              </a:tr>
              <a:tr h="145004">
                <a:tc rowSpan="8">
                  <a:txBody>
                    <a:bodyPr/>
                    <a:lstStyle/>
                    <a:p>
                      <a:pPr marL="0" indent="0" algn="ctr" latinLnBrk="1">
                        <a:buFont typeface="+mj-ea"/>
                        <a:buNone/>
                      </a:pP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입주자</a:t>
                      </a: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저축</a:t>
                      </a:r>
                      <a:endParaRPr lang="en-US" altLang="ko-KR" sz="7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가입기간</a:t>
                      </a:r>
                    </a:p>
                  </a:txBody>
                  <a:tcPr anchor="ctr">
                    <a:solidFill>
                      <a:srgbClr val="F19B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개월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8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9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56453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10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57580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1391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47746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83976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68615"/>
                  </a:ext>
                </a:extLst>
              </a:tr>
              <a:tr h="145004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7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15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99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 </a:t>
                      </a:r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~ 8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미만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8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년 이상</a:t>
                      </a:r>
                    </a:p>
                  </a:txBody>
                  <a:tcPr>
                    <a:solidFill>
                      <a:srgbClr val="F4AF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16</a:t>
                      </a:r>
                      <a:endParaRPr lang="ko-KR" altLang="en-US" sz="500" b="1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rgbClr val="F4A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78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BE21CC-29D0-ADEC-AF82-15177458714E}"/>
              </a:ext>
            </a:extLst>
          </p:cNvPr>
          <p:cNvSpPr/>
          <p:nvPr/>
        </p:nvSpPr>
        <p:spPr>
          <a:xfrm>
            <a:off x="769444" y="385631"/>
            <a:ext cx="2043754" cy="301370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75000"/>
                <a:alpha val="3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FF901A1-A88D-97F5-29DF-0F886CB2C7E5}"/>
              </a:ext>
            </a:extLst>
          </p:cNvPr>
          <p:cNvSpPr txBox="1">
            <a:spLocks/>
          </p:cNvSpPr>
          <p:nvPr/>
        </p:nvSpPr>
        <p:spPr>
          <a:xfrm>
            <a:off x="828791" y="351035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청약공고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727FAC-93C3-9479-44FE-6A3E5C777BA3}"/>
              </a:ext>
            </a:extLst>
          </p:cNvPr>
          <p:cNvCxnSpPr>
            <a:cxnSpLocks/>
          </p:cNvCxnSpPr>
          <p:nvPr/>
        </p:nvCxnSpPr>
        <p:spPr>
          <a:xfrm>
            <a:off x="835932" y="445393"/>
            <a:ext cx="1968154" cy="0"/>
          </a:xfrm>
          <a:prstGeom prst="line">
            <a:avLst/>
          </a:prstGeom>
          <a:ln w="3810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ED1485-022B-28B3-5E15-FC6B8D51A464}"/>
              </a:ext>
            </a:extLst>
          </p:cNvPr>
          <p:cNvCxnSpPr>
            <a:cxnSpLocks/>
          </p:cNvCxnSpPr>
          <p:nvPr/>
        </p:nvCxnSpPr>
        <p:spPr>
          <a:xfrm>
            <a:off x="834242" y="627330"/>
            <a:ext cx="1968154" cy="0"/>
          </a:xfrm>
          <a:prstGeom prst="line">
            <a:avLst/>
          </a:prstGeom>
          <a:ln w="3810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897BB8-BAFD-9F8D-FBBB-B8AE7427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8" y="869861"/>
            <a:ext cx="2129666" cy="21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0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1865892"/>
            <a:ext cx="2865119" cy="1260117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17550" y="2000323"/>
            <a:ext cx="2644776" cy="111418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미성년 자녀가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 이상인 가구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미성년자인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 이상의 자녀를 둔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일정 월평균소득 이하에 해당하는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315792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DFBEC42-0634-99A0-3056-FDE0DF24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3" y="1315668"/>
            <a:ext cx="550225" cy="5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D78426-F540-826A-B9C9-8DB25EE66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741" y="1507763"/>
            <a:ext cx="355601" cy="355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0E29F-5A13-1E93-E679-74E6D4F09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319" y="1207062"/>
            <a:ext cx="651993" cy="65199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C0F1BC-2F38-84E6-5DA8-29BF5622F572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6E6E496-48C0-8D48-3219-8090E70106CB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다자녀 가구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032651-91FE-BA91-7797-C37FE288C84A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8F0126-23EA-78AD-85DD-280F4451A46E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F81F646F-72D6-43FE-64A0-64025F587F81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4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노인 ">
            <a:extLst>
              <a:ext uri="{FF2B5EF4-FFF2-40B4-BE49-F238E27FC236}">
                <a16:creationId xmlns:a16="http://schemas.microsoft.com/office/drawing/2014/main" id="{AB678AB2-1CE7-72E5-AA91-55A39C7F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44" y="8336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27534" y="1865892"/>
            <a:ext cx="2983992" cy="1734557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666750" y="1836868"/>
            <a:ext cx="2644776" cy="177294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65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이상 노부모를 부양하는 가구에게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주택 공급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5%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이내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일반 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순위 요건에 해당하는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세대주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피부양자 배우자까지도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무주택자 일 것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일정 월평균 소득 이하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 </a:t>
            </a: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5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내 당첨사실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</a:t>
            </a:r>
            <a:endParaRPr lang="ko-KR" altLang="en-US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4" y="2545214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0C84E6-9B16-50EB-1C47-6E6A1E891EC6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E1FBFC-9613-A0F5-5555-2D902A6A7672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노부모부양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B1D89C-4458-2D41-3894-4E13EA8C9327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877C7FB-7150-34B8-3480-9C98240C7131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B2147004-A642-1EA6-03ED-ED475F591D26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1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비활성화 ">
            <a:extLst>
              <a:ext uri="{FF2B5EF4-FFF2-40B4-BE49-F238E27FC236}">
                <a16:creationId xmlns:a16="http://schemas.microsoft.com/office/drawing/2014/main" id="{4F678F6E-D34F-663B-712A-D58BE316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2" y="869664"/>
            <a:ext cx="963268" cy="9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27534" y="1865893"/>
            <a:ext cx="2983992" cy="1126694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675266" y="1960329"/>
            <a:ext cx="2644776" cy="103225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 및 각종 기관의 추천을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받은 자에게 주택 공급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5%,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기관 추천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10%</a:t>
            </a: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국가 유공자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장기복무군인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장애인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다문화가족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04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162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4" y="2298333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533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446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AF1C2E-134A-C38C-B39F-4B81B1E88101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B5E821-B189-8544-1C1B-1CAB85984932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기관 추천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D12299-434C-2FE7-4C1B-9026640910EC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BC8FB5-51FC-0412-619C-14C8065E0225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350E1738-040D-3E6A-0C20-170A8B1E13C8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3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군 ">
            <a:extLst>
              <a:ext uri="{FF2B5EF4-FFF2-40B4-BE49-F238E27FC236}">
                <a16:creationId xmlns:a16="http://schemas.microsoft.com/office/drawing/2014/main" id="{9A3E5BA6-E8AD-7258-95E1-D40A3F59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8782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AD1DC9-FD67-B4F9-CD0F-33C5A9AFA05B}"/>
              </a:ext>
            </a:extLst>
          </p:cNvPr>
          <p:cNvSpPr/>
          <p:nvPr/>
        </p:nvSpPr>
        <p:spPr>
          <a:xfrm>
            <a:off x="370840" y="1926118"/>
            <a:ext cx="2865119" cy="1280312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837869" y="1955193"/>
            <a:ext cx="2534527" cy="1251238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행정 구역 통합으로 인한 주택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건설지역 변동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통합일부터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이내 분양되는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민영 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현재 지정된 건설지역에 일정기간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이상 거주하는 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47804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2390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2402688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6098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5224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6016EE-96A0-055C-1BAA-14B2631C6F17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54AEE9-E478-0A44-9CCC-2BFBAA7C6C53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군주택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건설 지역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6AEE46-60D3-0C4C-4BA1-5F76D05752D0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07C32E-C286-DF68-78B9-931DA78222C1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619D2D82-2A8D-0A57-32DA-DAEC1A0332DE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직장 ">
            <a:extLst>
              <a:ext uri="{FF2B5EF4-FFF2-40B4-BE49-F238E27FC236}">
                <a16:creationId xmlns:a16="http://schemas.microsoft.com/office/drawing/2014/main" id="{C9998435-F70E-1CEA-37BF-65098A98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086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1913518"/>
            <a:ext cx="2865119" cy="121920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65727" y="1942593"/>
            <a:ext cx="2534527" cy="111386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국민주택 공급받기 위해 설립 신고된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직장주택조합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 량의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40%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범위 안의 국민주택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현재 지정된 건설지역에 일정기간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이상 거주하는 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5085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4543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321402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8914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8827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EDA160-990E-4FB7-BA67-6BC54DB483C0}"/>
              </a:ext>
            </a:extLst>
          </p:cNvPr>
          <p:cNvSpPr/>
          <p:nvPr/>
        </p:nvSpPr>
        <p:spPr>
          <a:xfrm>
            <a:off x="780278" y="247426"/>
            <a:ext cx="2043754" cy="550633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D064E6E-867E-18E0-7C8A-B064E3BF5B35}"/>
              </a:ext>
            </a:extLst>
          </p:cNvPr>
          <p:cNvSpPr txBox="1">
            <a:spLocks/>
          </p:cNvSpPr>
          <p:nvPr/>
        </p:nvSpPr>
        <p:spPr>
          <a:xfrm>
            <a:off x="828791" y="444122"/>
            <a:ext cx="1966218" cy="30137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36009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직장 주택 조합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BE7F4C-AAF7-7DF3-2391-9EFCDB8CF591}"/>
              </a:ext>
            </a:extLst>
          </p:cNvPr>
          <p:cNvCxnSpPr>
            <a:cxnSpLocks/>
          </p:cNvCxnSpPr>
          <p:nvPr/>
        </p:nvCxnSpPr>
        <p:spPr>
          <a:xfrm>
            <a:off x="835932" y="312568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07F0FF-8EFE-E0FB-AB27-54EFBC3033E2}"/>
              </a:ext>
            </a:extLst>
          </p:cNvPr>
          <p:cNvCxnSpPr>
            <a:cxnSpLocks/>
          </p:cNvCxnSpPr>
          <p:nvPr/>
        </p:nvCxnSpPr>
        <p:spPr>
          <a:xfrm>
            <a:off x="834242" y="7204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3901AE1F-52AF-186F-7125-8A999EEDA5FA}"/>
              </a:ext>
            </a:extLst>
          </p:cNvPr>
          <p:cNvSpPr txBox="1">
            <a:spLocks/>
          </p:cNvSpPr>
          <p:nvPr/>
        </p:nvSpPr>
        <p:spPr>
          <a:xfrm>
            <a:off x="1078792" y="4744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99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건물 ">
            <a:extLst>
              <a:ext uri="{FF2B5EF4-FFF2-40B4-BE49-F238E27FC236}">
                <a16:creationId xmlns:a16="http://schemas.microsoft.com/office/drawing/2014/main" id="{AC26D8CB-AD76-4CD4-A982-2E9A332D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287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22B5ED-5656-42E7-E56D-09633242EAAA}"/>
              </a:ext>
            </a:extLst>
          </p:cNvPr>
          <p:cNvSpPr/>
          <p:nvPr/>
        </p:nvSpPr>
        <p:spPr>
          <a:xfrm>
            <a:off x="593760" y="337645"/>
            <a:ext cx="2453192" cy="811045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47191" y="2233557"/>
            <a:ext cx="2922727" cy="1028807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80186-A22D-637E-292E-08CDCB6B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58" y="796878"/>
            <a:ext cx="2534526" cy="301370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주상복합 건축물의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건설부지 소유자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265153"/>
            <a:ext cx="2534527" cy="95041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건축주가 주택 외의 시설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주택을 동일              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건축물로 하여 건설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1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세대 당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국민 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해당부지 사업부지의 소유자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52832D-4B2D-44FB-15D7-91C0DAB765CB}"/>
              </a:ext>
            </a:extLst>
          </p:cNvPr>
          <p:cNvCxnSpPr>
            <a:cxnSpLocks/>
          </p:cNvCxnSpPr>
          <p:nvPr/>
        </p:nvCxnSpPr>
        <p:spPr>
          <a:xfrm>
            <a:off x="664559" y="414286"/>
            <a:ext cx="2362447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027415-2B73-9BBC-ACC3-4C7C237B8435}"/>
              </a:ext>
            </a:extLst>
          </p:cNvPr>
          <p:cNvCxnSpPr>
            <a:cxnSpLocks/>
          </p:cNvCxnSpPr>
          <p:nvPr/>
        </p:nvCxnSpPr>
        <p:spPr>
          <a:xfrm>
            <a:off x="662869" y="1078931"/>
            <a:ext cx="2362447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5F52F45-FFF1-2765-6654-D77300B1C9B3}"/>
              </a:ext>
            </a:extLst>
          </p:cNvPr>
          <p:cNvSpPr txBox="1">
            <a:spLocks/>
          </p:cNvSpPr>
          <p:nvPr/>
        </p:nvSpPr>
        <p:spPr>
          <a:xfrm>
            <a:off x="1078792" y="83258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82856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77442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562234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12115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120276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3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시티 ">
            <a:extLst>
              <a:ext uri="{FF2B5EF4-FFF2-40B4-BE49-F238E27FC236}">
                <a16:creationId xmlns:a16="http://schemas.microsoft.com/office/drawing/2014/main" id="{BF24D755-FFA9-4A98-EA22-5DE59870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8947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22B5ED-5656-42E7-E56D-09633242EAAA}"/>
              </a:ext>
            </a:extLst>
          </p:cNvPr>
          <p:cNvSpPr/>
          <p:nvPr/>
        </p:nvSpPr>
        <p:spPr>
          <a:xfrm>
            <a:off x="780278" y="364711"/>
            <a:ext cx="2043754" cy="547647"/>
          </a:xfrm>
          <a:prstGeom prst="roundRect">
            <a:avLst/>
          </a:prstGeom>
          <a:solidFill>
            <a:srgbClr val="FF99CC">
              <a:alpha val="30000"/>
            </a:srgbClr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37EA6-2B81-D59A-BD6E-BEBF2DAAFAF5}"/>
              </a:ext>
            </a:extLst>
          </p:cNvPr>
          <p:cNvSpPr/>
          <p:nvPr/>
        </p:nvSpPr>
        <p:spPr>
          <a:xfrm>
            <a:off x="370840" y="2013367"/>
            <a:ext cx="2865119" cy="120036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2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80186-A22D-637E-292E-08CDCB6B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345" y="558422"/>
            <a:ext cx="2157690" cy="301370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공공분양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대규모 택지 개발지구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9DA327-CF0A-8E1F-8D02-376F0442E5DC}"/>
              </a:ext>
            </a:extLst>
          </p:cNvPr>
          <p:cNvSpPr txBox="1">
            <a:spLocks/>
          </p:cNvSpPr>
          <p:nvPr/>
        </p:nvSpPr>
        <p:spPr>
          <a:xfrm>
            <a:off x="759040" y="2065933"/>
            <a:ext cx="2534527" cy="109299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대규모 택지개발지구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행정 중심복합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도시 예정지역 주택건설 및 공급 필요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공급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건설 및 공급되는 국민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민영 주택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 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</a:t>
            </a: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도지사가 정한기간 이상 거주하고  </a:t>
            </a:r>
            <a:endParaRPr lang="en-US" altLang="ko-KR" sz="1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있는 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52832D-4B2D-44FB-15D7-91C0DAB765CB}"/>
              </a:ext>
            </a:extLst>
          </p:cNvPr>
          <p:cNvCxnSpPr>
            <a:cxnSpLocks/>
          </p:cNvCxnSpPr>
          <p:nvPr/>
        </p:nvCxnSpPr>
        <p:spPr>
          <a:xfrm>
            <a:off x="835932" y="41270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027415-2B73-9BBC-ACC3-4C7C237B8435}"/>
              </a:ext>
            </a:extLst>
          </p:cNvPr>
          <p:cNvCxnSpPr>
            <a:cxnSpLocks/>
          </p:cNvCxnSpPr>
          <p:nvPr/>
        </p:nvCxnSpPr>
        <p:spPr>
          <a:xfrm>
            <a:off x="834242" y="834716"/>
            <a:ext cx="1968154" cy="0"/>
          </a:xfrm>
          <a:prstGeom prst="line">
            <a:avLst/>
          </a:prstGeom>
          <a:ln w="38100">
            <a:solidFill>
              <a:srgbClr val="FF99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5F52F45-FFF1-2765-6654-D77300B1C9B3}"/>
              </a:ext>
            </a:extLst>
          </p:cNvPr>
          <p:cNvSpPr txBox="1">
            <a:spLocks/>
          </p:cNvSpPr>
          <p:nvPr/>
        </p:nvSpPr>
        <p:spPr>
          <a:xfrm>
            <a:off x="1078792" y="588740"/>
            <a:ext cx="1342122" cy="229967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lIns="27004" tIns="13502" rIns="27004" bIns="13502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A702B-51F6-6043-9CAB-C32FEF36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5172">
            <a:off x="2458993" y="1584723"/>
            <a:ext cx="333670" cy="3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9DD9A-30B4-7C51-E621-11F9690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973">
            <a:off x="902337" y="1530583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진드기 무료 아이콘">
            <a:extLst>
              <a:ext uri="{FF2B5EF4-FFF2-40B4-BE49-F238E27FC236}">
                <a16:creationId xmlns:a16="http://schemas.microsoft.com/office/drawing/2014/main" id="{45A2E3E0-FA27-4CFC-0182-7BCDE85A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4" y="2434307"/>
            <a:ext cx="356248" cy="3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3D0891-C3E5-A19B-983A-C873E3D2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96766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BC3EE04-E697-4368-D1D9-382D383C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344" y="9589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1039</Words>
  <Application>Microsoft Office PowerPoint</Application>
  <PresentationFormat>사용자 지정</PresentationFormat>
  <Paragraphs>275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배달의민족 주아</vt:lpstr>
      <vt:lpstr>여기어때 잘난체</vt:lpstr>
      <vt:lpstr>Arial</vt:lpstr>
      <vt:lpstr>Calibri</vt:lpstr>
      <vt:lpstr>Calibri Light</vt:lpstr>
      <vt:lpstr>Office 테마</vt:lpstr>
      <vt:lpstr>PowerPoint 프레젠테이션</vt:lpstr>
      <vt:lpstr>공공분양 생애최초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공공분양  주상복합 건축물의  건설부지 소유자</vt:lpstr>
      <vt:lpstr>공공분양  대규모 택지 개발지구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민간분양  대규모 택지 개발지구 </vt:lpstr>
      <vt:lpstr>PowerPoint 프레젠테이션</vt:lpstr>
      <vt:lpstr>민간분양  주상복합 건축물의  건설부지 소유자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신혼부부</dc:title>
  <dc:creator>com24</dc:creator>
  <cp:lastModifiedBy>com24</cp:lastModifiedBy>
  <cp:revision>11</cp:revision>
  <dcterms:created xsi:type="dcterms:W3CDTF">2022-08-16T02:18:23Z</dcterms:created>
  <dcterms:modified xsi:type="dcterms:W3CDTF">2022-08-23T06:39:23Z</dcterms:modified>
</cp:coreProperties>
</file>