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7" r:id="rId2"/>
    <p:sldId id="266" r:id="rId3"/>
    <p:sldId id="268" r:id="rId4"/>
    <p:sldId id="269" r:id="rId5"/>
    <p:sldId id="271" r:id="rId6"/>
    <p:sldId id="272" r:id="rId7"/>
    <p:sldId id="270" r:id="rId8"/>
    <p:sldId id="275" r:id="rId9"/>
    <p:sldId id="280" r:id="rId10"/>
    <p:sldId id="274" r:id="rId11"/>
    <p:sldId id="284" r:id="rId12"/>
    <p:sldId id="289" r:id="rId13"/>
    <p:sldId id="291" r:id="rId14"/>
    <p:sldId id="292" r:id="rId15"/>
    <p:sldId id="276" r:id="rId16"/>
    <p:sldId id="277" r:id="rId17"/>
    <p:sldId id="282" r:id="rId18"/>
    <p:sldId id="283" r:id="rId19"/>
    <p:sldId id="285" r:id="rId20"/>
    <p:sldId id="293" r:id="rId21"/>
    <p:sldId id="295" r:id="rId22"/>
    <p:sldId id="297" r:id="rId23"/>
    <p:sldId id="28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A0A19D"/>
    <a:srgbClr val="D99694"/>
    <a:srgbClr val="B3C5CF"/>
    <a:srgbClr val="6A7B8B"/>
    <a:srgbClr val="4F5458"/>
    <a:srgbClr val="953735"/>
    <a:srgbClr val="604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04" autoAdjust="0"/>
  </p:normalViewPr>
  <p:slideViewPr>
    <p:cSldViewPr>
      <p:cViewPr varScale="1">
        <p:scale>
          <a:sx n="92" d="100"/>
          <a:sy n="92" d="100"/>
        </p:scale>
        <p:origin x="53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2022-08-22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2022-08-22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2022-08-22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2022-08-22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2022-08-22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2022-08-22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2022-08-22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2022-08-22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2022-08-22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2022-08-22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2022-08-22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C683D140-6FB3-4486-9904-A751FD9AA5D0}" type="datetimeFigureOut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2022-08-22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59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0AE603F9-ADB2-4443-9020-251FD8A857C5}" type="slidenum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‹#›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7B7A60F-9836-B629-271F-098F91A6C0EB}"/>
              </a:ext>
            </a:extLst>
          </p:cNvPr>
          <p:cNvCxnSpPr>
            <a:cxnSpLocks/>
          </p:cNvCxnSpPr>
          <p:nvPr userDrawn="1"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927D6FE-6AEB-3D26-1508-D460CA254811}"/>
              </a:ext>
            </a:extLst>
          </p:cNvPr>
          <p:cNvCxnSpPr>
            <a:cxnSpLocks/>
          </p:cNvCxnSpPr>
          <p:nvPr userDrawn="1"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F1A64B-8599-E7AF-C3E1-DB10B6F76609}"/>
              </a:ext>
            </a:extLst>
          </p:cNvPr>
          <p:cNvSpPr/>
          <p:nvPr userDrawn="1"/>
        </p:nvSpPr>
        <p:spPr>
          <a:xfrm>
            <a:off x="173876" y="33265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w.go.kr/%EB%B2%95%EB%A0%B9/%EC%A3%BC%ED%83%9D%EA%B3%B5%EA%B8%89%EC%97%90%EA%B4%80%ED%95%9C%EA%B7%9C%EC%B9%99" TargetMode="External"/><Relationship Id="rId2" Type="http://schemas.openxmlformats.org/officeDocument/2006/relationships/hyperlink" Target="https://blog.naver.com/kmjlmy5964/22219151533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laticon.com/" TargetMode="External"/><Relationship Id="rId5" Type="http://schemas.openxmlformats.org/officeDocument/2006/relationships/hyperlink" Target="https://www.applyhome.co.kr/ai/aia/selectAPTLttotPblancListView.do" TargetMode="External"/><Relationship Id="rId4" Type="http://schemas.openxmlformats.org/officeDocument/2006/relationships/hyperlink" Target="https://www.easylaw.go.kr/CSP/CnpClsMain.laf?popMenu=ov&amp;csmSeq=873&amp;ccfNo=2&amp;cciNo=2&amp;cnpClsNo=1&amp;search_put=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935EDD-45EC-2099-FF24-24DF53A45AAB}"/>
              </a:ext>
            </a:extLst>
          </p:cNvPr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14698B9-1664-C418-C62E-B0B278A5F671}"/>
              </a:ext>
            </a:extLst>
          </p:cNvPr>
          <p:cNvGrpSpPr/>
          <p:nvPr/>
        </p:nvGrpSpPr>
        <p:grpSpPr>
          <a:xfrm>
            <a:off x="103694" y="3429000"/>
            <a:ext cx="9040306" cy="3439886"/>
            <a:chOff x="350522" y="3273686"/>
            <a:chExt cx="9337283" cy="3439886"/>
          </a:xfrm>
        </p:grpSpPr>
        <p:pic>
          <p:nvPicPr>
            <p:cNvPr id="3" name="Picture 8" descr="아파트 ">
              <a:extLst>
                <a:ext uri="{FF2B5EF4-FFF2-40B4-BE49-F238E27FC236}">
                  <a16:creationId xmlns:a16="http://schemas.microsoft.com/office/drawing/2014/main" id="{0B70533E-AAA3-E388-366D-FE891EC6C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985" y="4221744"/>
              <a:ext cx="2264227" cy="2264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집 ">
              <a:extLst>
                <a:ext uri="{FF2B5EF4-FFF2-40B4-BE49-F238E27FC236}">
                  <a16:creationId xmlns:a16="http://schemas.microsoft.com/office/drawing/2014/main" id="{51552698-6076-22B7-ECC1-7C3FBB8A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773" y="4256307"/>
              <a:ext cx="2264227" cy="2264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분양 아파트 ">
              <a:extLst>
                <a:ext uri="{FF2B5EF4-FFF2-40B4-BE49-F238E27FC236}">
                  <a16:creationId xmlns:a16="http://schemas.microsoft.com/office/drawing/2014/main" id="{8F1E8239-5793-2BF9-930C-5884452D7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2" y="4319532"/>
              <a:ext cx="2264227" cy="2264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>
              <a:extLst>
                <a:ext uri="{FF2B5EF4-FFF2-40B4-BE49-F238E27FC236}">
                  <a16:creationId xmlns:a16="http://schemas.microsoft.com/office/drawing/2014/main" id="{EFA5F188-9715-9DE3-B21F-E473611A89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7919" y="3273686"/>
              <a:ext cx="3439886" cy="3439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92D585-593D-CB52-7F54-1B8E2D174707}"/>
              </a:ext>
            </a:extLst>
          </p:cNvPr>
          <p:cNvSpPr txBox="1"/>
          <p:nvPr/>
        </p:nvSpPr>
        <p:spPr>
          <a:xfrm>
            <a:off x="1686454" y="2094384"/>
            <a:ext cx="4425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ko-KR" altLang="en-US" sz="4400" b="1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청약</a:t>
            </a:r>
            <a:r>
              <a:rPr lang="ko-KR" altLang="en-US" sz="3200" b="1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3200" b="1" i="1" kern="0" dirty="0" err="1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챗봇</a:t>
            </a:r>
            <a:r>
              <a:rPr lang="ko-KR" altLang="en-US" sz="3200" b="1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프로젝트</a:t>
            </a:r>
            <a:endParaRPr lang="en-US" altLang="ko-KR" sz="3200" b="1" i="1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07B003-961B-35C7-17A9-5883D387C964}"/>
              </a:ext>
            </a:extLst>
          </p:cNvPr>
          <p:cNvCxnSpPr>
            <a:cxnSpLocks/>
          </p:cNvCxnSpPr>
          <p:nvPr/>
        </p:nvCxnSpPr>
        <p:spPr>
          <a:xfrm>
            <a:off x="2070337" y="2863825"/>
            <a:ext cx="4916872" cy="858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57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9" y="527914"/>
            <a:ext cx="15784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.4 </a:t>
            </a:r>
            <a:r>
              <a: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구조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27334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10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FE42E5-57B1-4501-062D-03FC3BB82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10" y="991731"/>
            <a:ext cx="7069980" cy="517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5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19651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.5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프로그램 내용</a:t>
            </a:r>
            <a:endParaRPr lang="ko-KR" altLang="en-US" sz="16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290464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</a:t>
            </a:r>
            <a:r>
              <a:rPr lang="en-US" altLang="ko-KR" sz="1300" dirty="0">
                <a:solidFill>
                  <a:prstClr val="black"/>
                </a:solidFill>
                <a:latin typeface="Constantia" pitchFamily="18" charset="0"/>
                <a:ea typeface="맑은 고딕"/>
              </a:rPr>
              <a:t>1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C11924D-FB37-E0D0-2A03-8321FCE0CE37}"/>
              </a:ext>
            </a:extLst>
          </p:cNvPr>
          <p:cNvGrpSpPr/>
          <p:nvPr/>
        </p:nvGrpSpPr>
        <p:grpSpPr>
          <a:xfrm>
            <a:off x="2114753" y="2152869"/>
            <a:ext cx="4914493" cy="4169823"/>
            <a:chOff x="3690392" y="742040"/>
            <a:chExt cx="4914493" cy="416982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3FD56A1-E5BF-2B53-0143-F1E9546026EA}"/>
                </a:ext>
              </a:extLst>
            </p:cNvPr>
            <p:cNvSpPr/>
            <p:nvPr/>
          </p:nvSpPr>
          <p:spPr>
            <a:xfrm>
              <a:off x="3690392" y="742040"/>
              <a:ext cx="4914493" cy="416982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말풍선: 모서리가 둥근 사각형 19">
              <a:extLst>
                <a:ext uri="{FF2B5EF4-FFF2-40B4-BE49-F238E27FC236}">
                  <a16:creationId xmlns:a16="http://schemas.microsoft.com/office/drawing/2014/main" id="{B1E05668-045A-6CF8-BFE0-47E6B5CC4D41}"/>
                </a:ext>
              </a:extLst>
            </p:cNvPr>
            <p:cNvSpPr/>
            <p:nvPr/>
          </p:nvSpPr>
          <p:spPr>
            <a:xfrm>
              <a:off x="7627241" y="1916832"/>
              <a:ext cx="611858" cy="216024"/>
            </a:xfrm>
            <a:prstGeom prst="wedgeRoundRectCallout">
              <a:avLst>
                <a:gd name="adj1" fmla="val 67098"/>
                <a:gd name="adj2" fmla="val -37500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평택시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4E43D80-0FC0-149B-FEB7-D17731CA0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4354" y="983803"/>
              <a:ext cx="588249" cy="45822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E74711-439D-E4BA-6C90-C94639887C19}"/>
                </a:ext>
              </a:extLst>
            </p:cNvPr>
            <p:cNvSpPr txBox="1"/>
            <p:nvPr/>
          </p:nvSpPr>
          <p:spPr>
            <a:xfrm>
              <a:off x="4422604" y="980728"/>
              <a:ext cx="1295639" cy="288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청약 </a:t>
              </a:r>
              <a:r>
                <a:rPr lang="ko-KR" altLang="en-US" sz="1000" dirty="0" err="1">
                  <a:solidFill>
                    <a:schemeClr val="bg2">
                      <a:lumMod val="50000"/>
                    </a:schemeClr>
                  </a:solidFill>
                </a:rPr>
                <a:t>챗봇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F7730F8-A5B7-665A-EF90-C275AEC99DB5}"/>
                </a:ext>
              </a:extLst>
            </p:cNvPr>
            <p:cNvSpPr/>
            <p:nvPr/>
          </p:nvSpPr>
          <p:spPr>
            <a:xfrm>
              <a:off x="4542984" y="1269013"/>
              <a:ext cx="1907471" cy="3815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000" dirty="0">
                  <a:solidFill>
                    <a:schemeClr val="tx1"/>
                  </a:solidFill>
                </a:rPr>
                <a:t>원하는 지역을 입력해주세요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AB6A141-5117-851B-6F72-C52420A79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0239" y="2394707"/>
              <a:ext cx="588249" cy="45822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3F421A-152B-106B-9698-CDCB0D4BEDB1}"/>
                </a:ext>
              </a:extLst>
            </p:cNvPr>
            <p:cNvSpPr txBox="1"/>
            <p:nvPr/>
          </p:nvSpPr>
          <p:spPr>
            <a:xfrm>
              <a:off x="4428489" y="2391632"/>
              <a:ext cx="1295639" cy="288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청약 </a:t>
              </a:r>
              <a:r>
                <a:rPr lang="ko-KR" altLang="en-US" sz="1000" dirty="0" err="1">
                  <a:solidFill>
                    <a:schemeClr val="bg2">
                      <a:lumMod val="50000"/>
                    </a:schemeClr>
                  </a:solidFill>
                </a:rPr>
                <a:t>챗봇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13E31377-C26F-820B-538C-47F891867B8A}"/>
                </a:ext>
              </a:extLst>
            </p:cNvPr>
            <p:cNvSpPr/>
            <p:nvPr/>
          </p:nvSpPr>
          <p:spPr>
            <a:xfrm>
              <a:off x="4545875" y="2687390"/>
              <a:ext cx="2762429" cy="20846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ko-KR" altLang="en-US" sz="1000" dirty="0">
                  <a:solidFill>
                    <a:schemeClr val="tx1"/>
                  </a:solidFill>
                </a:rPr>
                <a:t>평택 청약 단지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just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just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just"/>
              <a:r>
                <a:rPr lang="en-US" altLang="ko-KR" sz="1000" dirty="0">
                  <a:solidFill>
                    <a:schemeClr val="tx1"/>
                  </a:solidFill>
                </a:rPr>
                <a:t>E</a:t>
              </a:r>
              <a:r>
                <a:rPr lang="ko-KR" altLang="en-US" sz="1000" dirty="0">
                  <a:solidFill>
                    <a:schemeClr val="tx1"/>
                  </a:solidFill>
                </a:rPr>
                <a:t>편한 세상 평택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라씨엘로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(2-1BL)</a:t>
              </a:r>
            </a:p>
            <a:p>
              <a:pPr algn="just"/>
              <a:r>
                <a:rPr lang="ko-KR" altLang="en-US" sz="1000" dirty="0">
                  <a:solidFill>
                    <a:schemeClr val="bg1">
                      <a:lumMod val="75000"/>
                    </a:schemeClr>
                  </a:solidFill>
                </a:rPr>
                <a:t>경기도 평택시</a:t>
              </a:r>
              <a:endParaRPr lang="en-US" altLang="ko-KR" sz="10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algn="just"/>
              <a:endParaRPr lang="en-US" altLang="ko-KR" sz="10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algn="just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just"/>
              <a:r>
                <a:rPr lang="en-US" altLang="ko-KR" sz="1000" dirty="0">
                  <a:solidFill>
                    <a:schemeClr val="tx1"/>
                  </a:solidFill>
                </a:rPr>
                <a:t>E</a:t>
              </a:r>
              <a:r>
                <a:rPr lang="ko-KR" altLang="en-US" sz="1000" dirty="0">
                  <a:solidFill>
                    <a:schemeClr val="tx1"/>
                  </a:solidFill>
                </a:rPr>
                <a:t>편한 세상 평택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하이센트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(4BL)</a:t>
              </a:r>
            </a:p>
            <a:p>
              <a:pPr algn="just"/>
              <a:r>
                <a:rPr lang="ko-KR" altLang="en-US" sz="1000" dirty="0">
                  <a:solidFill>
                    <a:schemeClr val="bg1">
                      <a:lumMod val="75000"/>
                    </a:schemeClr>
                  </a:solidFill>
                </a:rPr>
                <a:t>경기도 평택시</a:t>
              </a:r>
              <a:endParaRPr lang="en-US" altLang="ko-KR" sz="10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algn="just"/>
              <a:endParaRPr lang="en-US" altLang="ko-KR" sz="10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더보기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FF754AA-A4A7-012F-62C2-1BC994198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4443" y="3251692"/>
              <a:ext cx="441391" cy="4320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C1235C4-4E37-62D0-CEC3-F6225E7E2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69" b="3453"/>
            <a:stretch/>
          </p:blipFill>
          <p:spPr>
            <a:xfrm>
              <a:off x="6794443" y="3861096"/>
              <a:ext cx="445799" cy="432000"/>
            </a:xfrm>
            <a:prstGeom prst="rect">
              <a:avLst/>
            </a:prstGeom>
          </p:spPr>
        </p:pic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229C51A-5ED9-172F-772F-A66E9EDB6957}"/>
                </a:ext>
              </a:extLst>
            </p:cNvPr>
            <p:cNvCxnSpPr/>
            <p:nvPr/>
          </p:nvCxnSpPr>
          <p:spPr>
            <a:xfrm>
              <a:off x="4542984" y="3140968"/>
              <a:ext cx="276532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EFBAE1F-43F9-8D00-E0D1-CC1F9BB39344}"/>
                </a:ext>
              </a:extLst>
            </p:cNvPr>
            <p:cNvCxnSpPr/>
            <p:nvPr/>
          </p:nvCxnSpPr>
          <p:spPr>
            <a:xfrm>
              <a:off x="4542984" y="3789040"/>
              <a:ext cx="276532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14B8F02-5E8A-15AD-F5CF-36867426D6B2}"/>
                </a:ext>
              </a:extLst>
            </p:cNvPr>
            <p:cNvCxnSpPr/>
            <p:nvPr/>
          </p:nvCxnSpPr>
          <p:spPr>
            <a:xfrm>
              <a:off x="4542984" y="4365104"/>
              <a:ext cx="276532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D2B6081-FEA8-5B08-28F8-09D9BD529BF9}"/>
              </a:ext>
            </a:extLst>
          </p:cNvPr>
          <p:cNvGrpSpPr/>
          <p:nvPr/>
        </p:nvGrpSpPr>
        <p:grpSpPr>
          <a:xfrm>
            <a:off x="3221067" y="1184299"/>
            <a:ext cx="2701863" cy="507519"/>
            <a:chOff x="6406641" y="692696"/>
            <a:chExt cx="2701863" cy="507519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1683DB2-6EAD-E74A-6D72-3F8420C95BC9}"/>
                </a:ext>
              </a:extLst>
            </p:cNvPr>
            <p:cNvCxnSpPr>
              <a:cxnSpLocks/>
            </p:cNvCxnSpPr>
            <p:nvPr/>
          </p:nvCxnSpPr>
          <p:spPr>
            <a:xfrm>
              <a:off x="6407029" y="692696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795DC90-9905-ECAE-FE77-ED1C2A1884C8}"/>
                </a:ext>
              </a:extLst>
            </p:cNvPr>
            <p:cNvCxnSpPr>
              <a:cxnSpLocks/>
            </p:cNvCxnSpPr>
            <p:nvPr/>
          </p:nvCxnSpPr>
          <p:spPr>
            <a:xfrm>
              <a:off x="6406641" y="1200215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3A8742D-B380-5492-E3F0-579F5CD394AE}"/>
                </a:ext>
              </a:extLst>
            </p:cNvPr>
            <p:cNvSpPr txBox="1"/>
            <p:nvPr/>
          </p:nvSpPr>
          <p:spPr>
            <a:xfrm>
              <a:off x="6407417" y="692696"/>
              <a:ext cx="2701087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/>
                <a:t>청약 공고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97289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8AE547B-79F4-B772-649D-2D7CF75F5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56" y="2924944"/>
            <a:ext cx="3575967" cy="2265189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19651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.5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프로그램 내용</a:t>
            </a:r>
            <a:endParaRPr lang="ko-KR" altLang="en-US" sz="16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1771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12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2435419-D68D-DD1C-A101-D3CF05881B5D}"/>
              </a:ext>
            </a:extLst>
          </p:cNvPr>
          <p:cNvGrpSpPr/>
          <p:nvPr/>
        </p:nvGrpSpPr>
        <p:grpSpPr>
          <a:xfrm>
            <a:off x="3338362" y="3284163"/>
            <a:ext cx="2701087" cy="1458185"/>
            <a:chOff x="3331689" y="2609448"/>
            <a:chExt cx="2701087" cy="1458185"/>
          </a:xfrm>
        </p:grpSpPr>
        <p:pic>
          <p:nvPicPr>
            <p:cNvPr id="12" name="Picture 2" descr="방향 화살표 ">
              <a:extLst>
                <a:ext uri="{FF2B5EF4-FFF2-40B4-BE49-F238E27FC236}">
                  <a16:creationId xmlns:a16="http://schemas.microsoft.com/office/drawing/2014/main" id="{0AA8547D-B47B-9D1B-9034-8D039A3BD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906" y="2609448"/>
              <a:ext cx="946006" cy="1458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FAAF1A-3DC3-98B3-B2BC-9E97C24ED9E2}"/>
                </a:ext>
              </a:extLst>
            </p:cNvPr>
            <p:cNvSpPr txBox="1"/>
            <p:nvPr/>
          </p:nvSpPr>
          <p:spPr>
            <a:xfrm>
              <a:off x="3331689" y="3176716"/>
              <a:ext cx="2701087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</a:rPr>
                <a:t>정보 간소화</a:t>
              </a:r>
              <a:endParaRPr lang="en-US" altLang="ko-K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8D1417-AA41-778A-C61F-563E1BF968CD}"/>
              </a:ext>
            </a:extLst>
          </p:cNvPr>
          <p:cNvGrpSpPr/>
          <p:nvPr/>
        </p:nvGrpSpPr>
        <p:grpSpPr>
          <a:xfrm>
            <a:off x="3221067" y="1184299"/>
            <a:ext cx="2701863" cy="507519"/>
            <a:chOff x="6406641" y="692696"/>
            <a:chExt cx="2701863" cy="507519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6EB435B-6D66-35BA-7B73-4A8FC89739D1}"/>
                </a:ext>
              </a:extLst>
            </p:cNvPr>
            <p:cNvCxnSpPr>
              <a:cxnSpLocks/>
            </p:cNvCxnSpPr>
            <p:nvPr/>
          </p:nvCxnSpPr>
          <p:spPr>
            <a:xfrm>
              <a:off x="6407029" y="692696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2A44E78-6C3F-BE85-45A3-D04BAF0CA90F}"/>
                </a:ext>
              </a:extLst>
            </p:cNvPr>
            <p:cNvCxnSpPr>
              <a:cxnSpLocks/>
            </p:cNvCxnSpPr>
            <p:nvPr/>
          </p:nvCxnSpPr>
          <p:spPr>
            <a:xfrm>
              <a:off x="6406641" y="1200215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12E186-CDEE-8388-FC26-9B2B80786DC0}"/>
                </a:ext>
              </a:extLst>
            </p:cNvPr>
            <p:cNvSpPr txBox="1"/>
            <p:nvPr/>
          </p:nvSpPr>
          <p:spPr>
            <a:xfrm>
              <a:off x="6407417" y="692696"/>
              <a:ext cx="2701087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/>
                <a:t>청약 조건</a:t>
              </a:r>
              <a:endParaRPr lang="en-US" altLang="ko-KR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3EB28A3-BE24-3210-1DCD-B963BBCC0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080" y="3058347"/>
            <a:ext cx="3284163" cy="1896887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3122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19651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.5 </a:t>
            </a:r>
            <a:r>
              <a: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프로그램 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11304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13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897651C-D21B-464B-431B-3079A6C90D79}"/>
              </a:ext>
            </a:extLst>
          </p:cNvPr>
          <p:cNvGrpSpPr/>
          <p:nvPr/>
        </p:nvGrpSpPr>
        <p:grpSpPr>
          <a:xfrm>
            <a:off x="3136495" y="688002"/>
            <a:ext cx="2701087" cy="562175"/>
            <a:chOff x="6321680" y="692696"/>
            <a:chExt cx="2701087" cy="507519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78CB418-7FD7-1CB0-614B-943B2ACCDF22}"/>
                </a:ext>
              </a:extLst>
            </p:cNvPr>
            <p:cNvCxnSpPr>
              <a:cxnSpLocks/>
            </p:cNvCxnSpPr>
            <p:nvPr/>
          </p:nvCxnSpPr>
          <p:spPr>
            <a:xfrm>
              <a:off x="6407029" y="692696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560B2C8-E1F1-8163-F8EB-3C2293033978}"/>
                </a:ext>
              </a:extLst>
            </p:cNvPr>
            <p:cNvCxnSpPr>
              <a:cxnSpLocks/>
            </p:cNvCxnSpPr>
            <p:nvPr/>
          </p:nvCxnSpPr>
          <p:spPr>
            <a:xfrm>
              <a:off x="6406641" y="1200215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3EE12C-7311-1CAD-54D8-A257E3EF6C5F}"/>
                </a:ext>
              </a:extLst>
            </p:cNvPr>
            <p:cNvSpPr txBox="1"/>
            <p:nvPr/>
          </p:nvSpPr>
          <p:spPr>
            <a:xfrm>
              <a:off x="6321680" y="692696"/>
              <a:ext cx="2701087" cy="410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800" dirty="0"/>
                <a:t>가점 계산 기능</a:t>
              </a:r>
              <a:endParaRPr lang="en-US" altLang="ko-KR" sz="18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283DF12-1F6D-0F7C-6371-2A2AC85C2F8A}"/>
              </a:ext>
            </a:extLst>
          </p:cNvPr>
          <p:cNvGrpSpPr/>
          <p:nvPr/>
        </p:nvGrpSpPr>
        <p:grpSpPr>
          <a:xfrm>
            <a:off x="657416" y="1375227"/>
            <a:ext cx="4036357" cy="5080303"/>
            <a:chOff x="103359" y="211747"/>
            <a:chExt cx="4882147" cy="62774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9157283-96B2-B1A4-A905-042A719A8F30}"/>
                </a:ext>
              </a:extLst>
            </p:cNvPr>
            <p:cNvSpPr/>
            <p:nvPr/>
          </p:nvSpPr>
          <p:spPr>
            <a:xfrm>
              <a:off x="103359" y="229385"/>
              <a:ext cx="4882147" cy="62598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8071AB7-E882-78A4-9F26-7C24CFC62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159" y="326136"/>
              <a:ext cx="567396" cy="48020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C40A17-2E23-30FF-FDFF-FE72474A575E}"/>
                </a:ext>
              </a:extLst>
            </p:cNvPr>
            <p:cNvSpPr txBox="1"/>
            <p:nvPr/>
          </p:nvSpPr>
          <p:spPr>
            <a:xfrm>
              <a:off x="947555" y="211747"/>
              <a:ext cx="1249709" cy="302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청약 </a:t>
              </a:r>
              <a:r>
                <a:rPr lang="ko-KR" altLang="en-US" sz="1000" dirty="0" err="1">
                  <a:solidFill>
                    <a:schemeClr val="bg2">
                      <a:lumMod val="50000"/>
                    </a:schemeClr>
                  </a:solidFill>
                </a:rPr>
                <a:t>챗봇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04A07A3-2861-A064-B916-0B787ADFE792}"/>
                </a:ext>
              </a:extLst>
            </p:cNvPr>
            <p:cNvSpPr/>
            <p:nvPr/>
          </p:nvSpPr>
          <p:spPr>
            <a:xfrm>
              <a:off x="1063668" y="510404"/>
              <a:ext cx="3179330" cy="6704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900" dirty="0">
                  <a:solidFill>
                    <a:schemeClr val="tx1"/>
                  </a:solidFill>
                </a:rPr>
                <a:t>다음 가점표를 참고하여 해당하는 번호를 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just"/>
              <a:r>
                <a:rPr lang="en-US" altLang="ko-KR" sz="900" dirty="0">
                  <a:solidFill>
                    <a:schemeClr val="tx1"/>
                  </a:solidFill>
                </a:rPr>
                <a:t>‘</a:t>
              </a:r>
              <a:r>
                <a:rPr lang="ko-KR" altLang="en-US" sz="900" dirty="0">
                  <a:solidFill>
                    <a:schemeClr val="tx1"/>
                  </a:solidFill>
                </a:rPr>
                <a:t>해당 무주택 기간</a:t>
              </a:r>
              <a:r>
                <a:rPr lang="en-US" altLang="ko-KR" sz="900" dirty="0">
                  <a:solidFill>
                    <a:schemeClr val="tx1"/>
                  </a:solidFill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</a:rPr>
                <a:t>부양 가족 수</a:t>
              </a:r>
              <a:r>
                <a:rPr lang="en-US" altLang="ko-KR" sz="900" dirty="0">
                  <a:solidFill>
                    <a:schemeClr val="tx1"/>
                  </a:solidFill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</a:rPr>
                <a:t>입주자 저축 가입기간</a:t>
              </a:r>
              <a:r>
                <a:rPr lang="en-US" altLang="ko-KR" sz="900" dirty="0">
                  <a:solidFill>
                    <a:schemeClr val="tx1"/>
                  </a:solidFill>
                </a:rPr>
                <a:t>’</a:t>
              </a:r>
              <a:r>
                <a:rPr lang="ko-KR" altLang="en-US" sz="900" dirty="0">
                  <a:solidFill>
                    <a:schemeClr val="tx1"/>
                  </a:solidFill>
                </a:rPr>
                <a:t>형식으로 입력해 주세요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 algn="just"/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</a:rPr>
                <a:t>예시 </a:t>
              </a:r>
              <a:r>
                <a:rPr lang="en-US" altLang="ko-KR" sz="900" dirty="0">
                  <a:solidFill>
                    <a:schemeClr val="tx1"/>
                  </a:solidFill>
                </a:rPr>
                <a:t>: 7/2/5)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C015CCD-F086-55A1-2D20-32AA18756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95" r="53858" b="197"/>
            <a:stretch/>
          </p:blipFill>
          <p:spPr>
            <a:xfrm>
              <a:off x="1160611" y="1223616"/>
              <a:ext cx="1739413" cy="327129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B661B98-CE64-2622-025D-76F225A255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743" t="1205" r="11069" b="134"/>
            <a:stretch/>
          </p:blipFill>
          <p:spPr>
            <a:xfrm>
              <a:off x="2900283" y="1223617"/>
              <a:ext cx="1202909" cy="3271293"/>
            </a:xfrm>
            <a:prstGeom prst="rect">
              <a:avLst/>
            </a:prstGeom>
          </p:spPr>
        </p:pic>
        <p:sp>
          <p:nvSpPr>
            <p:cNvPr id="22" name="말풍선: 모서리가 둥근 사각형 21">
              <a:extLst>
                <a:ext uri="{FF2B5EF4-FFF2-40B4-BE49-F238E27FC236}">
                  <a16:creationId xmlns:a16="http://schemas.microsoft.com/office/drawing/2014/main" id="{34B63EF8-A84E-4FE5-21B6-3885065271BD}"/>
                </a:ext>
              </a:extLst>
            </p:cNvPr>
            <p:cNvSpPr/>
            <p:nvPr/>
          </p:nvSpPr>
          <p:spPr>
            <a:xfrm>
              <a:off x="4005991" y="4665609"/>
              <a:ext cx="828947" cy="221535"/>
            </a:xfrm>
            <a:prstGeom prst="wedgeRoundRectCallout">
              <a:avLst>
                <a:gd name="adj1" fmla="val 67098"/>
                <a:gd name="adj2" fmla="val -37500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5/3/5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C300100-ACD8-13E7-9E1C-425081972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268" y="5297380"/>
              <a:ext cx="567396" cy="48020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BBD4E8-A6D1-DF07-6ACB-18AB553C2A13}"/>
                </a:ext>
              </a:extLst>
            </p:cNvPr>
            <p:cNvSpPr txBox="1"/>
            <p:nvPr/>
          </p:nvSpPr>
          <p:spPr>
            <a:xfrm>
              <a:off x="947555" y="5157803"/>
              <a:ext cx="1249709" cy="302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청약 </a:t>
              </a:r>
              <a:r>
                <a:rPr lang="ko-KR" altLang="en-US" sz="1000" dirty="0" err="1">
                  <a:solidFill>
                    <a:schemeClr val="bg2">
                      <a:lumMod val="50000"/>
                    </a:schemeClr>
                  </a:solidFill>
                </a:rPr>
                <a:t>챗봇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3B4674A-031E-467A-B7E7-8755DCDD0902}"/>
                </a:ext>
              </a:extLst>
            </p:cNvPr>
            <p:cNvSpPr/>
            <p:nvPr/>
          </p:nvSpPr>
          <p:spPr>
            <a:xfrm>
              <a:off x="1063668" y="5459916"/>
              <a:ext cx="2423030" cy="8326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900" dirty="0">
                  <a:solidFill>
                    <a:schemeClr val="tx1"/>
                  </a:solidFill>
                </a:rPr>
                <a:t>무주택 기간 점수 </a:t>
              </a:r>
              <a:r>
                <a:rPr lang="en-US" altLang="ko-KR" sz="900" dirty="0">
                  <a:solidFill>
                    <a:schemeClr val="tx1"/>
                  </a:solidFill>
                </a:rPr>
                <a:t>: 10</a:t>
              </a:r>
              <a:r>
                <a:rPr lang="ko-KR" altLang="en-US" sz="900" dirty="0">
                  <a:solidFill>
                    <a:schemeClr val="tx1"/>
                  </a:solidFill>
                </a:rPr>
                <a:t>점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900" dirty="0" err="1">
                  <a:solidFill>
                    <a:schemeClr val="tx1"/>
                  </a:solidFill>
                </a:rPr>
                <a:t>부양가족수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점수 </a:t>
              </a:r>
              <a:r>
                <a:rPr lang="en-US" altLang="ko-KR" sz="900" dirty="0">
                  <a:solidFill>
                    <a:schemeClr val="tx1"/>
                  </a:solidFill>
                </a:rPr>
                <a:t>: 20</a:t>
              </a:r>
              <a:r>
                <a:rPr lang="ko-KR" altLang="en-US" sz="900" dirty="0">
                  <a:solidFill>
                    <a:schemeClr val="tx1"/>
                  </a:solidFill>
                </a:rPr>
                <a:t>점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900" dirty="0">
                  <a:solidFill>
                    <a:schemeClr val="tx1"/>
                  </a:solidFill>
                </a:rPr>
                <a:t>입주자 저축 가입기간 </a:t>
              </a:r>
              <a:r>
                <a:rPr lang="en-US" altLang="ko-KR" sz="900" dirty="0">
                  <a:solidFill>
                    <a:schemeClr val="tx1"/>
                  </a:solidFill>
                </a:rPr>
                <a:t>: 6</a:t>
              </a:r>
              <a:r>
                <a:rPr lang="ko-KR" altLang="en-US" sz="900" dirty="0">
                  <a:solidFill>
                    <a:schemeClr val="tx1"/>
                  </a:solidFill>
                </a:rPr>
                <a:t>점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900" dirty="0">
                  <a:solidFill>
                    <a:schemeClr val="tx1"/>
                  </a:solidFill>
                </a:rPr>
                <a:t>총 합계점수는 </a:t>
              </a:r>
              <a:r>
                <a:rPr lang="en-US" altLang="ko-KR" sz="900" dirty="0">
                  <a:solidFill>
                    <a:schemeClr val="tx1"/>
                  </a:solidFill>
                </a:rPr>
                <a:t>36</a:t>
              </a:r>
              <a:r>
                <a:rPr lang="ko-KR" altLang="en-US" sz="900" dirty="0">
                  <a:solidFill>
                    <a:schemeClr val="tx1"/>
                  </a:solidFill>
                </a:rPr>
                <a:t>점 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226AE97-109D-6B64-AA7B-FDF75A14F1F4}"/>
              </a:ext>
            </a:extLst>
          </p:cNvPr>
          <p:cNvGrpSpPr/>
          <p:nvPr/>
        </p:nvGrpSpPr>
        <p:grpSpPr>
          <a:xfrm>
            <a:off x="5837582" y="3047835"/>
            <a:ext cx="2701087" cy="1368150"/>
            <a:chOff x="6406641" y="692696"/>
            <a:chExt cx="2701087" cy="507519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64BEBA1-CD40-27C8-E4E0-56962A58BCEB}"/>
                </a:ext>
              </a:extLst>
            </p:cNvPr>
            <p:cNvCxnSpPr>
              <a:cxnSpLocks/>
            </p:cNvCxnSpPr>
            <p:nvPr/>
          </p:nvCxnSpPr>
          <p:spPr>
            <a:xfrm>
              <a:off x="6407029" y="692696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DA722B2-6077-4264-BBEB-F011303761D3}"/>
                </a:ext>
              </a:extLst>
            </p:cNvPr>
            <p:cNvCxnSpPr>
              <a:cxnSpLocks/>
            </p:cNvCxnSpPr>
            <p:nvPr/>
          </p:nvCxnSpPr>
          <p:spPr>
            <a:xfrm>
              <a:off x="6406641" y="1200215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991655-2118-7FBD-CC04-0073BBFF7435}"/>
                </a:ext>
              </a:extLst>
            </p:cNvPr>
            <p:cNvSpPr txBox="1"/>
            <p:nvPr/>
          </p:nvSpPr>
          <p:spPr>
            <a:xfrm>
              <a:off x="6406641" y="692696"/>
              <a:ext cx="2701087" cy="476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/>
                <a:t>가점표에 맞게 입력</a:t>
              </a:r>
              <a:endParaRPr lang="en-US" altLang="ko-KR" dirty="0"/>
            </a:p>
            <a:p>
              <a:pPr algn="ctr">
                <a:lnSpc>
                  <a:spcPct val="150000"/>
                </a:lnSpc>
              </a:pPr>
              <a:endParaRPr lang="en-US" altLang="ko-KR" dirty="0"/>
            </a:p>
            <a:p>
              <a:pPr algn="ctr">
                <a:lnSpc>
                  <a:spcPct val="150000"/>
                </a:lnSpc>
              </a:pPr>
              <a:r>
                <a:rPr lang="ko-KR" altLang="en-US" dirty="0"/>
                <a:t>점수 합계 출력</a:t>
              </a:r>
              <a:endParaRPr lang="en-US" altLang="ko-KR" dirty="0"/>
            </a:p>
          </p:txBody>
        </p:sp>
      </p:grpSp>
      <p:pic>
        <p:nvPicPr>
          <p:cNvPr id="53" name="Picture 2" descr="방향 화살표 ">
            <a:extLst>
              <a:ext uri="{FF2B5EF4-FFF2-40B4-BE49-F238E27FC236}">
                <a16:creationId xmlns:a16="http://schemas.microsoft.com/office/drawing/2014/main" id="{A37E40E5-E6CB-01E3-9AA6-AE0B396B2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988431" y="3524860"/>
            <a:ext cx="399388" cy="39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518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19651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.5 </a:t>
            </a:r>
            <a:r>
              <a: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프로그램 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2573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14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897651C-D21B-464B-431B-3079A6C90D79}"/>
              </a:ext>
            </a:extLst>
          </p:cNvPr>
          <p:cNvGrpSpPr/>
          <p:nvPr/>
        </p:nvGrpSpPr>
        <p:grpSpPr>
          <a:xfrm>
            <a:off x="3136495" y="688002"/>
            <a:ext cx="2701087" cy="562175"/>
            <a:chOff x="6321680" y="692696"/>
            <a:chExt cx="2701087" cy="507519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78CB418-7FD7-1CB0-614B-943B2ACCDF22}"/>
                </a:ext>
              </a:extLst>
            </p:cNvPr>
            <p:cNvCxnSpPr>
              <a:cxnSpLocks/>
            </p:cNvCxnSpPr>
            <p:nvPr/>
          </p:nvCxnSpPr>
          <p:spPr>
            <a:xfrm>
              <a:off x="6407029" y="692696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560B2C8-E1F1-8163-F8EB-3C2293033978}"/>
                </a:ext>
              </a:extLst>
            </p:cNvPr>
            <p:cNvCxnSpPr>
              <a:cxnSpLocks/>
            </p:cNvCxnSpPr>
            <p:nvPr/>
          </p:nvCxnSpPr>
          <p:spPr>
            <a:xfrm>
              <a:off x="6406641" y="1200215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3EE12C-7311-1CAD-54D8-A257E3EF6C5F}"/>
                </a:ext>
              </a:extLst>
            </p:cNvPr>
            <p:cNvSpPr txBox="1"/>
            <p:nvPr/>
          </p:nvSpPr>
          <p:spPr>
            <a:xfrm>
              <a:off x="6321680" y="692696"/>
              <a:ext cx="2701087" cy="410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800" dirty="0"/>
                <a:t>가점 계산 기능</a:t>
              </a:r>
              <a:endParaRPr lang="en-US" altLang="ko-KR" sz="18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F7ACC6A-382C-DC20-AD3C-3C2B0CBFF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2868"/>
            <a:ext cx="4461891" cy="4240500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4AFBB8-7C62-161C-1988-7CBF36DEB688}"/>
              </a:ext>
            </a:extLst>
          </p:cNvPr>
          <p:cNvSpPr txBox="1"/>
          <p:nvPr/>
        </p:nvSpPr>
        <p:spPr>
          <a:xfrm>
            <a:off x="4115696" y="5904372"/>
            <a:ext cx="177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청약홈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9718D3-A03C-DB8F-91F6-2D3854C71503}"/>
                  </a:ext>
                </a:extLst>
              </p:cNvPr>
              <p:cNvSpPr txBox="1"/>
              <p:nvPr/>
            </p:nvSpPr>
            <p:spPr>
              <a:xfrm>
                <a:off x="6268159" y="4045173"/>
                <a:ext cx="1832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pt-BR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20+6</m:t>
                      </m:r>
                      <m:r>
                        <a:rPr lang="pt-BR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9718D3-A03C-DB8F-91F6-2D3854C71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159" y="4045173"/>
                <a:ext cx="1832233" cy="276999"/>
              </a:xfrm>
              <a:prstGeom prst="rect">
                <a:avLst/>
              </a:prstGeom>
              <a:blipFill>
                <a:blip r:embed="rId3"/>
                <a:stretch>
                  <a:fillRect l="-1661" r="-1993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74400E4-1C52-B0D5-A131-1CD9E83C73D7}"/>
              </a:ext>
            </a:extLst>
          </p:cNvPr>
          <p:cNvSpPr txBox="1"/>
          <p:nvPr/>
        </p:nvSpPr>
        <p:spPr>
          <a:xfrm>
            <a:off x="5274131" y="3689751"/>
            <a:ext cx="3834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/>
                </a:solidFill>
              </a:rPr>
              <a:t>해당 무주택 기간 </a:t>
            </a:r>
            <a:r>
              <a:rPr lang="en-US" altLang="ko-KR" sz="1100" dirty="0">
                <a:solidFill>
                  <a:schemeClr val="tx1"/>
                </a:solidFill>
              </a:rPr>
              <a:t>+ </a:t>
            </a:r>
            <a:r>
              <a:rPr lang="ko-KR" altLang="en-US" sz="1100" dirty="0">
                <a:solidFill>
                  <a:schemeClr val="tx1"/>
                </a:solidFill>
              </a:rPr>
              <a:t>부양 가족 수 </a:t>
            </a:r>
            <a:r>
              <a:rPr lang="en-US" altLang="ko-KR" sz="1100" dirty="0">
                <a:solidFill>
                  <a:schemeClr val="tx1"/>
                </a:solidFill>
              </a:rPr>
              <a:t>+ </a:t>
            </a:r>
            <a:r>
              <a:rPr lang="ko-KR" altLang="en-US" sz="1100" dirty="0">
                <a:solidFill>
                  <a:schemeClr val="tx1"/>
                </a:solidFill>
              </a:rPr>
              <a:t>입주자 저축 가입기간</a:t>
            </a:r>
            <a:endParaRPr lang="ko-KR" altLang="en-US" sz="11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ABC5C97-2889-2613-4CEC-078D07B82A6E}"/>
              </a:ext>
            </a:extLst>
          </p:cNvPr>
          <p:cNvCxnSpPr>
            <a:cxnSpLocks/>
          </p:cNvCxnSpPr>
          <p:nvPr/>
        </p:nvCxnSpPr>
        <p:spPr>
          <a:xfrm>
            <a:off x="5837970" y="3047835"/>
            <a:ext cx="25311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B35F80-E399-E268-3634-CB44580DDE4C}"/>
              </a:ext>
            </a:extLst>
          </p:cNvPr>
          <p:cNvCxnSpPr>
            <a:cxnSpLocks/>
          </p:cNvCxnSpPr>
          <p:nvPr/>
        </p:nvCxnSpPr>
        <p:spPr>
          <a:xfrm>
            <a:off x="5837582" y="4415985"/>
            <a:ext cx="25311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782EBC4-F4AA-81FE-5E7B-031F53542FB3}"/>
              </a:ext>
            </a:extLst>
          </p:cNvPr>
          <p:cNvSpPr txBox="1"/>
          <p:nvPr/>
        </p:nvSpPr>
        <p:spPr>
          <a:xfrm>
            <a:off x="5837582" y="3141647"/>
            <a:ext cx="270108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/>
              <a:t>계산식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184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9" y="527914"/>
            <a:ext cx="15784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.6 </a:t>
            </a:r>
            <a:r>
              <a: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기대효과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1367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15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690B50C-154C-C560-9418-436B4F9D6C13}"/>
              </a:ext>
            </a:extLst>
          </p:cNvPr>
          <p:cNvSpPr/>
          <p:nvPr/>
        </p:nvSpPr>
        <p:spPr>
          <a:xfrm>
            <a:off x="2267744" y="1524795"/>
            <a:ext cx="1669683" cy="1669683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740A381-6CB9-6DEB-4BC0-42614B377CA6}"/>
              </a:ext>
            </a:extLst>
          </p:cNvPr>
          <p:cNvSpPr/>
          <p:nvPr/>
        </p:nvSpPr>
        <p:spPr>
          <a:xfrm>
            <a:off x="4795925" y="1488660"/>
            <a:ext cx="1669683" cy="1669683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각형 3">
            <a:extLst>
              <a:ext uri="{FF2B5EF4-FFF2-40B4-BE49-F238E27FC236}">
                <a16:creationId xmlns:a16="http://schemas.microsoft.com/office/drawing/2014/main" id="{4CBBBEE7-83F5-BBB5-BBD6-10FA7527FCF4}"/>
              </a:ext>
            </a:extLst>
          </p:cNvPr>
          <p:cNvSpPr/>
          <p:nvPr/>
        </p:nvSpPr>
        <p:spPr>
          <a:xfrm rot="5400000">
            <a:off x="4079174" y="2375916"/>
            <a:ext cx="598927" cy="4851218"/>
          </a:xfrm>
          <a:prstGeom prst="homePlate">
            <a:avLst>
              <a:gd name="adj" fmla="val 73945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2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638BC9-0087-3D5B-BA8B-71195CFEC3DF}"/>
              </a:ext>
            </a:extLst>
          </p:cNvPr>
          <p:cNvGrpSpPr/>
          <p:nvPr/>
        </p:nvGrpSpPr>
        <p:grpSpPr>
          <a:xfrm>
            <a:off x="2287325" y="2669449"/>
            <a:ext cx="1648488" cy="1836750"/>
            <a:chOff x="1464810" y="4000504"/>
            <a:chExt cx="1648488" cy="183675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D51F7D4-6C50-E3FB-30AE-9F18B27B6C32}"/>
                </a:ext>
              </a:extLst>
            </p:cNvPr>
            <p:cNvGrpSpPr/>
            <p:nvPr/>
          </p:nvGrpSpPr>
          <p:grpSpPr>
            <a:xfrm>
              <a:off x="1464810" y="4000504"/>
              <a:ext cx="1648488" cy="1836750"/>
              <a:chOff x="1464810" y="3620114"/>
              <a:chExt cx="1648488" cy="1836750"/>
            </a:xfrm>
          </p:grpSpPr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B02EB21-700D-8806-5A52-B0E602C6CE48}"/>
                  </a:ext>
                </a:extLst>
              </p:cNvPr>
              <p:cNvSpPr/>
              <p:nvPr/>
            </p:nvSpPr>
            <p:spPr>
              <a:xfrm flipV="1">
                <a:off x="1465477" y="3857628"/>
                <a:ext cx="1644436" cy="1599236"/>
              </a:xfrm>
              <a:prstGeom prst="arc">
                <a:avLst>
                  <a:gd name="adj1" fmla="val 10773145"/>
                  <a:gd name="adj2" fmla="val 12293"/>
                </a:avLst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51F4CE0-50E8-186D-59BC-3CE16A153B1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90504" y="4141320"/>
                <a:ext cx="1044000" cy="158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6E502E27-DEBE-863C-C505-1BAC1B5FAD16}"/>
                  </a:ext>
                </a:extLst>
              </p:cNvPr>
              <p:cNvCxnSpPr/>
              <p:nvPr/>
            </p:nvCxnSpPr>
            <p:spPr>
              <a:xfrm rot="5400000">
                <a:off x="943604" y="4141320"/>
                <a:ext cx="1044000" cy="158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F006F67-E069-17C1-8BBD-1741B3279ACD}"/>
                </a:ext>
              </a:extLst>
            </p:cNvPr>
            <p:cNvCxnSpPr/>
            <p:nvPr/>
          </p:nvCxnSpPr>
          <p:spPr>
            <a:xfrm>
              <a:off x="1590654" y="4765684"/>
              <a:ext cx="13716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EBFEE7B-60CA-8E81-B760-F5082F3D5A8C}"/>
                </a:ext>
              </a:extLst>
            </p:cNvPr>
            <p:cNvSpPr/>
            <p:nvPr/>
          </p:nvSpPr>
          <p:spPr>
            <a:xfrm>
              <a:off x="1552554" y="4841249"/>
              <a:ext cx="1433550" cy="5674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/>
                <a:t>선택한 지역의 </a:t>
              </a:r>
              <a:endParaRPr lang="en-US" altLang="ko-KR" sz="11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/>
                <a:t>모집공고 확인</a:t>
              </a:r>
              <a:endParaRPr lang="en-US" altLang="ko-KR" sz="11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50FDC0E-47CD-FED2-B3B4-E24340C68749}"/>
              </a:ext>
            </a:extLst>
          </p:cNvPr>
          <p:cNvGrpSpPr/>
          <p:nvPr/>
        </p:nvGrpSpPr>
        <p:grpSpPr>
          <a:xfrm>
            <a:off x="2439432" y="1696484"/>
            <a:ext cx="1326308" cy="1326306"/>
            <a:chOff x="1616917" y="3027539"/>
            <a:chExt cx="1326308" cy="132630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5DE5DC1-D420-60B6-862B-CE9425906086}"/>
                </a:ext>
              </a:extLst>
            </p:cNvPr>
            <p:cNvSpPr/>
            <p:nvPr/>
          </p:nvSpPr>
          <p:spPr>
            <a:xfrm>
              <a:off x="1616917" y="3027539"/>
              <a:ext cx="1326308" cy="132630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53B6A54-CC16-BFEF-59DD-9DADB4C6F9D5}"/>
                </a:ext>
              </a:extLst>
            </p:cNvPr>
            <p:cNvSpPr/>
            <p:nvPr/>
          </p:nvSpPr>
          <p:spPr>
            <a:xfrm>
              <a:off x="1858399" y="3424855"/>
              <a:ext cx="8547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공고 항목</a:t>
              </a:r>
              <a:endParaRPr lang="en-US" altLang="ko-KR" sz="12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altLang="ko-KR" sz="1200" dirty="0"/>
                <a:t>(</a:t>
              </a:r>
              <a:r>
                <a:rPr lang="ko-KR" altLang="en-US" sz="1200" dirty="0"/>
                <a:t>수도권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0F00156-B829-3152-E7FC-03A82037519C}"/>
              </a:ext>
            </a:extLst>
          </p:cNvPr>
          <p:cNvGrpSpPr/>
          <p:nvPr/>
        </p:nvGrpSpPr>
        <p:grpSpPr>
          <a:xfrm>
            <a:off x="4966945" y="1660349"/>
            <a:ext cx="1326308" cy="1326306"/>
            <a:chOff x="1616917" y="3027539"/>
            <a:chExt cx="1326308" cy="1326306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8860D14-B63A-3EA3-1224-C7D1A3CB2EF9}"/>
                </a:ext>
              </a:extLst>
            </p:cNvPr>
            <p:cNvSpPr/>
            <p:nvPr/>
          </p:nvSpPr>
          <p:spPr>
            <a:xfrm>
              <a:off x="1616917" y="3027539"/>
              <a:ext cx="1326308" cy="132630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CDD783-7F17-A21D-EA61-F35924B8E2A8}"/>
                </a:ext>
              </a:extLst>
            </p:cNvPr>
            <p:cNvSpPr/>
            <p:nvPr/>
          </p:nvSpPr>
          <p:spPr>
            <a:xfrm>
              <a:off x="1849515" y="3460990"/>
              <a:ext cx="8547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유형별</a:t>
              </a:r>
              <a:r>
                <a:rPr lang="en-US" altLang="ko-KR" sz="1200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</a:p>
            <a:p>
              <a:pPr algn="ctr"/>
              <a:r>
                <a:rPr lang="ko-KR" altLang="en-US" sz="1200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조건 항목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7D9BFB5-6343-A2EB-E0BA-D4449B1F13E0}"/>
              </a:ext>
            </a:extLst>
          </p:cNvPr>
          <p:cNvGrpSpPr/>
          <p:nvPr/>
        </p:nvGrpSpPr>
        <p:grpSpPr>
          <a:xfrm>
            <a:off x="4805980" y="2633314"/>
            <a:ext cx="1647821" cy="1836750"/>
            <a:chOff x="1465477" y="3620114"/>
            <a:chExt cx="1647821" cy="1836750"/>
          </a:xfrm>
        </p:grpSpPr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431B7E3C-28F3-A691-67AC-4DAD14ED877C}"/>
                </a:ext>
              </a:extLst>
            </p:cNvPr>
            <p:cNvSpPr/>
            <p:nvPr/>
          </p:nvSpPr>
          <p:spPr>
            <a:xfrm flipV="1">
              <a:off x="1465477" y="3857628"/>
              <a:ext cx="1644436" cy="1599236"/>
            </a:xfrm>
            <a:prstGeom prst="arc">
              <a:avLst>
                <a:gd name="adj1" fmla="val 10773145"/>
                <a:gd name="adj2" fmla="val 12293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92AAC45-0A87-B25B-4751-8EC2316906C9}"/>
                </a:ext>
              </a:extLst>
            </p:cNvPr>
            <p:cNvCxnSpPr/>
            <p:nvPr/>
          </p:nvCxnSpPr>
          <p:spPr>
            <a:xfrm rot="5400000">
              <a:off x="2590504" y="4141320"/>
              <a:ext cx="1044000" cy="158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F2EE0CF-D354-905C-EBCD-0514DA1E86D2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H="1">
              <a:off x="1465504" y="3620114"/>
              <a:ext cx="894" cy="103070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D13C342-916F-D741-7A17-66D346ECBF49}"/>
              </a:ext>
            </a:extLst>
          </p:cNvPr>
          <p:cNvCxnSpPr/>
          <p:nvPr/>
        </p:nvCxnSpPr>
        <p:spPr>
          <a:xfrm>
            <a:off x="4931157" y="3398494"/>
            <a:ext cx="13716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93F577F-F1D7-6AA7-92B5-6D7A25496A24}"/>
              </a:ext>
            </a:extLst>
          </p:cNvPr>
          <p:cNvSpPr/>
          <p:nvPr/>
        </p:nvSpPr>
        <p:spPr>
          <a:xfrm>
            <a:off x="4893057" y="3474059"/>
            <a:ext cx="1433550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/>
              <a:t>각 조건에 대한</a:t>
            </a:r>
            <a:endParaRPr lang="en-US" altLang="ko-KR" sz="1100" dirty="0"/>
          </a:p>
          <a:p>
            <a:pPr algn="ctr">
              <a:lnSpc>
                <a:spcPct val="150000"/>
              </a:lnSpc>
            </a:pPr>
            <a:r>
              <a:rPr lang="ko-KR" altLang="en-US" sz="1100" dirty="0"/>
              <a:t>간략한 이미지</a:t>
            </a:r>
            <a:endParaRPr lang="en-US" altLang="ko-KR" sz="1100" dirty="0"/>
          </a:p>
          <a:p>
            <a:pPr algn="ctr">
              <a:lnSpc>
                <a:spcPct val="150000"/>
              </a:lnSpc>
            </a:pPr>
            <a:r>
              <a:rPr lang="ko-KR" altLang="en-US" sz="1100" dirty="0"/>
              <a:t>및 </a:t>
            </a:r>
            <a:r>
              <a:rPr lang="en-US" altLang="ko-KR" sz="1100" dirty="0"/>
              <a:t>URL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F2705DD-23AA-2216-86EB-69F666350EEC}"/>
              </a:ext>
            </a:extLst>
          </p:cNvPr>
          <p:cNvSpPr/>
          <p:nvPr/>
        </p:nvSpPr>
        <p:spPr>
          <a:xfrm>
            <a:off x="2267744" y="5147900"/>
            <a:ext cx="4197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pc="50" dirty="0">
                <a:ln w="11430"/>
              </a:rPr>
              <a:t>“</a:t>
            </a:r>
            <a:r>
              <a:rPr lang="ko-KR" altLang="en-US" sz="2000" b="1" spc="50" dirty="0">
                <a:ln w="11430"/>
              </a:rPr>
              <a:t>간편하게 원하는 정보 습득</a:t>
            </a:r>
            <a:r>
              <a:rPr lang="en-US" altLang="ko-KR" sz="2000" b="1" spc="50" dirty="0">
                <a:ln w="11430"/>
              </a:rPr>
              <a:t>”</a:t>
            </a:r>
            <a:endParaRPr lang="ko-KR" altLang="en-US" sz="2000" b="1" spc="50" dirty="0">
              <a:ln w="11430"/>
            </a:endParaRPr>
          </a:p>
        </p:txBody>
      </p:sp>
    </p:spTree>
    <p:extLst>
      <p:ext uri="{BB962C8B-B14F-4D97-AF65-F5344CB8AC3E}">
        <p14:creationId xmlns:p14="http://schemas.microsoft.com/office/powerpoint/2010/main" val="1232350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19651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.7 </a:t>
            </a:r>
            <a:r>
              <a: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테이블 정의서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27334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16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C4C361D0-B516-7661-14AE-31C813797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47775"/>
              </p:ext>
            </p:extLst>
          </p:nvPr>
        </p:nvGraphicFramePr>
        <p:xfrm>
          <a:off x="251520" y="1268760"/>
          <a:ext cx="5045534" cy="1080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1154">
                  <a:extLst>
                    <a:ext uri="{9D8B030D-6E8A-4147-A177-3AD203B41FA5}">
                      <a16:colId xmlns:a16="http://schemas.microsoft.com/office/drawing/2014/main" val="2810887563"/>
                    </a:ext>
                  </a:extLst>
                </a:gridCol>
                <a:gridCol w="3634380">
                  <a:extLst>
                    <a:ext uri="{9D8B030D-6E8A-4147-A177-3AD203B41FA5}">
                      <a16:colId xmlns:a16="http://schemas.microsoft.com/office/drawing/2014/main" val="303568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Table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 명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196465"/>
                  </a:ext>
                </a:extLst>
              </a:tr>
              <a:tr h="121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Database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명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/>
                        <a:t>dashvvhprslttt</a:t>
                      </a:r>
                      <a:endParaRPr lang="en-US" altLang="ko-KR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363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Table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 정의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모집공고</a:t>
                      </a:r>
                      <a:endParaRPr lang="en-US" altLang="ko-KR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404403"/>
                  </a:ext>
                </a:extLst>
              </a:tr>
            </a:tbl>
          </a:graphicData>
        </a:graphic>
      </p:graphicFrame>
      <p:graphicFrame>
        <p:nvGraphicFramePr>
          <p:cNvPr id="4" name="표 15">
            <a:extLst>
              <a:ext uri="{FF2B5EF4-FFF2-40B4-BE49-F238E27FC236}">
                <a16:creationId xmlns:a16="http://schemas.microsoft.com/office/drawing/2014/main" id="{9CA415CF-B299-3AFB-B302-F592F75CB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58426"/>
              </p:ext>
            </p:extLst>
          </p:nvPr>
        </p:nvGraphicFramePr>
        <p:xfrm>
          <a:off x="251521" y="2572549"/>
          <a:ext cx="8397275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536">
                  <a:extLst>
                    <a:ext uri="{9D8B030D-6E8A-4147-A177-3AD203B41FA5}">
                      <a16:colId xmlns:a16="http://schemas.microsoft.com/office/drawing/2014/main" val="572969055"/>
                    </a:ext>
                  </a:extLst>
                </a:gridCol>
                <a:gridCol w="1048379">
                  <a:extLst>
                    <a:ext uri="{9D8B030D-6E8A-4147-A177-3AD203B41FA5}">
                      <a16:colId xmlns:a16="http://schemas.microsoft.com/office/drawing/2014/main" val="626481872"/>
                    </a:ext>
                  </a:extLst>
                </a:gridCol>
                <a:gridCol w="1554981">
                  <a:extLst>
                    <a:ext uri="{9D8B030D-6E8A-4147-A177-3AD203B41FA5}">
                      <a16:colId xmlns:a16="http://schemas.microsoft.com/office/drawing/2014/main" val="2778451777"/>
                    </a:ext>
                  </a:extLst>
                </a:gridCol>
                <a:gridCol w="4036379">
                  <a:extLst>
                    <a:ext uri="{9D8B030D-6E8A-4147-A177-3AD203B41FA5}">
                      <a16:colId xmlns:a16="http://schemas.microsoft.com/office/drawing/2014/main" val="1281356958"/>
                    </a:ext>
                  </a:extLst>
                </a:gridCol>
              </a:tblGrid>
              <a:tr h="167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Column </a:t>
                      </a:r>
                      <a:r>
                        <a:rPr kumimoji="0" lang="ko-KR" altLang="en-US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명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Type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Key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Info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735843"/>
                  </a:ext>
                </a:extLst>
              </a:tr>
              <a:tr h="1414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en-US" altLang="ko-KR" sz="1600" b="1" dirty="0">
                        <a:ln>
                          <a:noFill/>
                        </a:ln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아파트의 </a:t>
                      </a:r>
                      <a:r>
                        <a:rPr lang="ko-KR" altLang="en-US" sz="1600" b="1" kern="0" dirty="0" err="1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주택명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163516"/>
                  </a:ext>
                </a:extLst>
              </a:tr>
              <a:tr h="196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민영과 국민의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85539"/>
                  </a:ext>
                </a:extLst>
              </a:tr>
              <a:tr h="1414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아파트의 공급위치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726592"/>
                  </a:ext>
                </a:extLst>
              </a:tr>
              <a:tr h="1518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/>
                        <a:t>notice_date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청약 모집 공고일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25203"/>
                  </a:ext>
                </a:extLst>
              </a:tr>
              <a:tr h="196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/>
                        <a:t>start_day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청약의 접수시작일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18181"/>
                  </a:ext>
                </a:extLst>
              </a:tr>
              <a:tr h="196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/>
                        <a:t>end_day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청약의 접수종료일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01414"/>
                  </a:ext>
                </a:extLst>
              </a:tr>
              <a:tr h="1518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/>
                        <a:t>release_date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청약 당첨자발표일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015049"/>
                  </a:ext>
                </a:extLst>
              </a:tr>
              <a:tr h="1518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rink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청약아파트의 홈페이지주소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310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42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19651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.7 </a:t>
            </a:r>
            <a:r>
              <a: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테이블 정의서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15279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17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C4C361D0-B516-7661-14AE-31C813797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75534"/>
              </p:ext>
            </p:extLst>
          </p:nvPr>
        </p:nvGraphicFramePr>
        <p:xfrm>
          <a:off x="251520" y="1268760"/>
          <a:ext cx="5045534" cy="1080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1154">
                  <a:extLst>
                    <a:ext uri="{9D8B030D-6E8A-4147-A177-3AD203B41FA5}">
                      <a16:colId xmlns:a16="http://schemas.microsoft.com/office/drawing/2014/main" val="2810887563"/>
                    </a:ext>
                  </a:extLst>
                </a:gridCol>
                <a:gridCol w="3634380">
                  <a:extLst>
                    <a:ext uri="{9D8B030D-6E8A-4147-A177-3AD203B41FA5}">
                      <a16:colId xmlns:a16="http://schemas.microsoft.com/office/drawing/2014/main" val="303568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Table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 명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196465"/>
                  </a:ext>
                </a:extLst>
              </a:tr>
              <a:tr h="121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Database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명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/>
                        <a:t>dashvvhprslttt</a:t>
                      </a:r>
                      <a:endParaRPr lang="en-US" altLang="ko-KR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363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Table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 정의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일반공급 가점제도 유형</a:t>
                      </a:r>
                      <a:endParaRPr lang="en-US" altLang="ko-KR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404403"/>
                  </a:ext>
                </a:extLst>
              </a:tr>
            </a:tbl>
          </a:graphicData>
        </a:graphic>
      </p:graphicFrame>
      <p:graphicFrame>
        <p:nvGraphicFramePr>
          <p:cNvPr id="4" name="표 15">
            <a:extLst>
              <a:ext uri="{FF2B5EF4-FFF2-40B4-BE49-F238E27FC236}">
                <a16:creationId xmlns:a16="http://schemas.microsoft.com/office/drawing/2014/main" id="{9CA415CF-B299-3AFB-B302-F592F75CB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18047"/>
              </p:ext>
            </p:extLst>
          </p:nvPr>
        </p:nvGraphicFramePr>
        <p:xfrm>
          <a:off x="251521" y="2572549"/>
          <a:ext cx="8397275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536">
                  <a:extLst>
                    <a:ext uri="{9D8B030D-6E8A-4147-A177-3AD203B41FA5}">
                      <a16:colId xmlns:a16="http://schemas.microsoft.com/office/drawing/2014/main" val="572969055"/>
                    </a:ext>
                  </a:extLst>
                </a:gridCol>
                <a:gridCol w="1048379">
                  <a:extLst>
                    <a:ext uri="{9D8B030D-6E8A-4147-A177-3AD203B41FA5}">
                      <a16:colId xmlns:a16="http://schemas.microsoft.com/office/drawing/2014/main" val="626481872"/>
                    </a:ext>
                  </a:extLst>
                </a:gridCol>
                <a:gridCol w="1554981">
                  <a:extLst>
                    <a:ext uri="{9D8B030D-6E8A-4147-A177-3AD203B41FA5}">
                      <a16:colId xmlns:a16="http://schemas.microsoft.com/office/drawing/2014/main" val="2778451777"/>
                    </a:ext>
                  </a:extLst>
                </a:gridCol>
                <a:gridCol w="4036379">
                  <a:extLst>
                    <a:ext uri="{9D8B030D-6E8A-4147-A177-3AD203B41FA5}">
                      <a16:colId xmlns:a16="http://schemas.microsoft.com/office/drawing/2014/main" val="1281356958"/>
                    </a:ext>
                  </a:extLst>
                </a:gridCol>
              </a:tblGrid>
              <a:tr h="167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Column </a:t>
                      </a:r>
                      <a:r>
                        <a:rPr kumimoji="0" lang="ko-KR" altLang="en-US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명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Type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Key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Info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735843"/>
                  </a:ext>
                </a:extLst>
              </a:tr>
              <a:tr h="1414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0" cap="none" spc="0" normalizeH="0" baseline="0" noProof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name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0" cap="none" spc="0" normalizeH="0" baseline="0" noProof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X</a:t>
                      </a:r>
                      <a:endParaRPr lang="ko-KR" alt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0" cap="none" spc="0" normalizeH="0" baseline="0" noProof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가점 항목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163516"/>
                  </a:ext>
                </a:extLst>
              </a:tr>
              <a:tr h="196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division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text</a:t>
                      </a:r>
                      <a:endParaRPr lang="ko-KR" alt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0" cap="none" spc="0" normalizeH="0" baseline="0" noProof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X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0" cap="none" spc="0" normalizeH="0" baseline="0" noProof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가점 항목에 해당하는 상세내용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85539"/>
                  </a:ext>
                </a:extLst>
              </a:tr>
              <a:tr h="14144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0" cap="none" spc="0" normalizeH="0" baseline="0" noProof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score</a:t>
                      </a:r>
                      <a:endParaRPr lang="ko-KR" alt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Int</a:t>
                      </a:r>
                      <a:endParaRPr lang="ko-KR" alt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0" cap="none" spc="0" normalizeH="0" baseline="0" noProof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X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0" cap="none" spc="0" normalizeH="0" baseline="0" noProof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가점구분의 해당 점수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726592"/>
                  </a:ext>
                </a:extLst>
              </a:tr>
              <a:tr h="1518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0" cap="none" spc="0" normalizeH="0" baseline="0" noProof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input</a:t>
                      </a:r>
                      <a:endParaRPr lang="ko-KR" alt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0" cap="none" spc="0" normalizeH="0" baseline="0" noProof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Int</a:t>
                      </a:r>
                      <a:endParaRPr lang="ko-KR" alt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0" cap="none" spc="0" normalizeH="0" baseline="0" noProof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X</a:t>
                      </a:r>
                      <a:endParaRPr lang="ko-KR" alt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0" cap="none" spc="0" normalizeH="0" baseline="0" noProof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사용자가 입력한 값</a:t>
                      </a:r>
                      <a:endParaRPr lang="ko-KR" alt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25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943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19651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3.1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수행 절차</a:t>
            </a:r>
            <a:endParaRPr lang="ko-KR" altLang="en-US" sz="16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27334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18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3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수행절차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0BD112-7276-B3FC-5E77-908B0EA142CE}"/>
              </a:ext>
            </a:extLst>
          </p:cNvPr>
          <p:cNvGrpSpPr/>
          <p:nvPr/>
        </p:nvGrpSpPr>
        <p:grpSpPr>
          <a:xfrm>
            <a:off x="657921" y="1666510"/>
            <a:ext cx="8000088" cy="565701"/>
            <a:chOff x="2755901" y="1847165"/>
            <a:chExt cx="7467599" cy="552564"/>
          </a:xfrm>
        </p:grpSpPr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225BF585-4097-CB1D-7F1F-A144BAFF64F6}"/>
                </a:ext>
              </a:extLst>
            </p:cNvPr>
            <p:cNvSpPr/>
            <p:nvPr/>
          </p:nvSpPr>
          <p:spPr>
            <a:xfrm>
              <a:off x="2755901" y="1847165"/>
              <a:ext cx="7467599" cy="55256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6" descr="체크 박스 ">
              <a:extLst>
                <a:ext uri="{FF2B5EF4-FFF2-40B4-BE49-F238E27FC236}">
                  <a16:creationId xmlns:a16="http://schemas.microsoft.com/office/drawing/2014/main" id="{3EA29727-688B-06E7-83FF-961D23AB9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309" y="1918373"/>
              <a:ext cx="433501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체크 박스 ">
              <a:extLst>
                <a:ext uri="{FF2B5EF4-FFF2-40B4-BE49-F238E27FC236}">
                  <a16:creationId xmlns:a16="http://schemas.microsoft.com/office/drawing/2014/main" id="{17426D30-2199-DD50-1A3B-D7236F3CB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140" y="1906696"/>
              <a:ext cx="433501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체크 박스 ">
              <a:extLst>
                <a:ext uri="{FF2B5EF4-FFF2-40B4-BE49-F238E27FC236}">
                  <a16:creationId xmlns:a16="http://schemas.microsoft.com/office/drawing/2014/main" id="{E45FB0AC-8140-7245-7856-8D84C344F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8047" y="1918373"/>
              <a:ext cx="433501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체크 박스 ">
              <a:extLst>
                <a:ext uri="{FF2B5EF4-FFF2-40B4-BE49-F238E27FC236}">
                  <a16:creationId xmlns:a16="http://schemas.microsoft.com/office/drawing/2014/main" id="{C742401B-6275-89E9-70E0-F7A41A7A0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230" y="1920747"/>
              <a:ext cx="433501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체크 박스 ">
              <a:extLst>
                <a:ext uri="{FF2B5EF4-FFF2-40B4-BE49-F238E27FC236}">
                  <a16:creationId xmlns:a16="http://schemas.microsoft.com/office/drawing/2014/main" id="{447C4040-0CA3-BA6A-419B-D6E6BEC7F7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5030" y="1920747"/>
              <a:ext cx="433501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390926-06E3-C7BC-CB24-615C7DFFB6A8}"/>
              </a:ext>
            </a:extLst>
          </p:cNvPr>
          <p:cNvSpPr txBox="1"/>
          <p:nvPr/>
        </p:nvSpPr>
        <p:spPr>
          <a:xfrm>
            <a:off x="819347" y="2204864"/>
            <a:ext cx="127061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사전 기획</a:t>
            </a:r>
            <a:endParaRPr lang="en-US" altLang="ko-KR" sz="14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:8/19</a:t>
            </a:r>
          </a:p>
          <a:p>
            <a:pPr algn="ctr"/>
            <a:r>
              <a:rPr lang="ko-KR" altLang="en-US" sz="1100" dirty="0"/>
              <a:t>프로젝트기획</a:t>
            </a:r>
            <a:endParaRPr lang="en-US" altLang="ko-KR" sz="1100" dirty="0"/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145A46C4-4EA0-15BB-EF3D-6C36DD16736A}"/>
              </a:ext>
            </a:extLst>
          </p:cNvPr>
          <p:cNvSpPr/>
          <p:nvPr/>
        </p:nvSpPr>
        <p:spPr>
          <a:xfrm>
            <a:off x="251520" y="1288375"/>
            <a:ext cx="8712968" cy="4588898"/>
          </a:xfrm>
          <a:prstGeom prst="frame">
            <a:avLst>
              <a:gd name="adj1" fmla="val 209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E86AC9-06A0-B87B-A4AD-3932E37A179F}"/>
              </a:ext>
            </a:extLst>
          </p:cNvPr>
          <p:cNvSpPr txBox="1"/>
          <p:nvPr/>
        </p:nvSpPr>
        <p:spPr>
          <a:xfrm>
            <a:off x="1238094" y="1489012"/>
            <a:ext cx="515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01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013FA4-454D-9391-CA1A-FE78822570D9}"/>
              </a:ext>
            </a:extLst>
          </p:cNvPr>
          <p:cNvSpPr txBox="1"/>
          <p:nvPr/>
        </p:nvSpPr>
        <p:spPr>
          <a:xfrm>
            <a:off x="2756265" y="1498376"/>
            <a:ext cx="515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02</a:t>
            </a:r>
            <a:endParaRPr lang="ko-KR" alt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5337-6533-97FB-1363-70B109AC8B52}"/>
              </a:ext>
            </a:extLst>
          </p:cNvPr>
          <p:cNvSpPr txBox="1"/>
          <p:nvPr/>
        </p:nvSpPr>
        <p:spPr>
          <a:xfrm>
            <a:off x="4308611" y="1503057"/>
            <a:ext cx="49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03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2BEE2-5629-38C5-C39E-D91AAFF4B6F2}"/>
              </a:ext>
            </a:extLst>
          </p:cNvPr>
          <p:cNvSpPr txBox="1"/>
          <p:nvPr/>
        </p:nvSpPr>
        <p:spPr>
          <a:xfrm>
            <a:off x="5837072" y="1493694"/>
            <a:ext cx="50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04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96FFEA-4175-FB7D-08AA-B2E465CD1E63}"/>
              </a:ext>
            </a:extLst>
          </p:cNvPr>
          <p:cNvSpPr txBox="1"/>
          <p:nvPr/>
        </p:nvSpPr>
        <p:spPr>
          <a:xfrm>
            <a:off x="7374571" y="1507738"/>
            <a:ext cx="453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05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C2082-1039-7B11-8FB8-5F91397A3106}"/>
              </a:ext>
            </a:extLst>
          </p:cNvPr>
          <p:cNvSpPr txBox="1"/>
          <p:nvPr/>
        </p:nvSpPr>
        <p:spPr>
          <a:xfrm>
            <a:off x="2212245" y="2202830"/>
            <a:ext cx="162943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데이터 수집</a:t>
            </a:r>
            <a:endParaRPr lang="en-US" altLang="ko-KR" sz="14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:8/19-8/22</a:t>
            </a:r>
          </a:p>
          <a:p>
            <a:pPr algn="ctr"/>
            <a:r>
              <a:rPr lang="ko-KR" altLang="en-US" sz="1100" dirty="0"/>
              <a:t>청약 정보 및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가산점 제도</a:t>
            </a:r>
            <a:endParaRPr lang="en-US" altLang="ko-KR" sz="1100" dirty="0"/>
          </a:p>
          <a:p>
            <a:pPr algn="ctr"/>
            <a:r>
              <a:rPr lang="ko-KR" altLang="en-US" sz="1100" dirty="0"/>
              <a:t>데이터수집</a:t>
            </a:r>
            <a:endParaRPr lang="en-US" altLang="ko-KR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B65C11-8589-2F5A-15F4-421A30C3691B}"/>
              </a:ext>
            </a:extLst>
          </p:cNvPr>
          <p:cNvSpPr txBox="1"/>
          <p:nvPr/>
        </p:nvSpPr>
        <p:spPr>
          <a:xfrm>
            <a:off x="3625659" y="2204864"/>
            <a:ext cx="16294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데이터 </a:t>
            </a:r>
            <a:r>
              <a:rPr lang="ko-KR" altLang="en-US" sz="1400" b="1" dirty="0" err="1"/>
              <a:t>전처리</a:t>
            </a:r>
            <a:endParaRPr lang="en-US" altLang="ko-KR" sz="14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:8/19-8/22</a:t>
            </a:r>
          </a:p>
          <a:p>
            <a:pPr algn="ctr"/>
            <a:r>
              <a:rPr lang="ko-KR" altLang="en-US" sz="1100" dirty="0"/>
              <a:t>공통 컬럼 추출 및</a:t>
            </a:r>
            <a:endParaRPr lang="en-US" altLang="ko-KR" sz="1100" dirty="0"/>
          </a:p>
          <a:p>
            <a:pPr algn="ctr"/>
            <a:r>
              <a:rPr lang="ko-KR" altLang="en-US" sz="1100" dirty="0"/>
              <a:t>데이터 형식 통일</a:t>
            </a:r>
            <a:endParaRPr lang="en-US" altLang="ko-KR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84F3B8-4C21-BF50-6BBE-EE968C87E849}"/>
              </a:ext>
            </a:extLst>
          </p:cNvPr>
          <p:cNvSpPr txBox="1"/>
          <p:nvPr/>
        </p:nvSpPr>
        <p:spPr>
          <a:xfrm>
            <a:off x="5281843" y="2181344"/>
            <a:ext cx="162943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챗봇</a:t>
            </a:r>
            <a:r>
              <a:rPr lang="ko-KR" altLang="en-US" sz="1400" b="1" dirty="0"/>
              <a:t> 구현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:8/23-8/24</a:t>
            </a:r>
          </a:p>
          <a:p>
            <a:pPr algn="ctr"/>
            <a:r>
              <a:rPr lang="ko-KR" altLang="en-US" sz="1100" dirty="0"/>
              <a:t>시나리오 작성</a:t>
            </a:r>
            <a:endParaRPr lang="en-US" altLang="ko-KR" sz="11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5EE164-9DD9-A96D-0AAF-17FC98B5D72E}"/>
              </a:ext>
            </a:extLst>
          </p:cNvPr>
          <p:cNvGrpSpPr/>
          <p:nvPr/>
        </p:nvGrpSpPr>
        <p:grpSpPr>
          <a:xfrm>
            <a:off x="1537150" y="3686113"/>
            <a:ext cx="6428969" cy="747420"/>
            <a:chOff x="2057401" y="3686113"/>
            <a:chExt cx="7215554" cy="730062"/>
          </a:xfrm>
        </p:grpSpPr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CA82865D-0EBE-9222-8077-6C7488D51164}"/>
                </a:ext>
              </a:extLst>
            </p:cNvPr>
            <p:cNvSpPr/>
            <p:nvPr/>
          </p:nvSpPr>
          <p:spPr>
            <a:xfrm>
              <a:off x="2057401" y="3863611"/>
              <a:ext cx="7215554" cy="55256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7" name="Picture 6" descr="체크 박스 ">
              <a:extLst>
                <a:ext uri="{FF2B5EF4-FFF2-40B4-BE49-F238E27FC236}">
                  <a16:creationId xmlns:a16="http://schemas.microsoft.com/office/drawing/2014/main" id="{56739017-8665-F34E-457E-69D40A20F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522" y="3934819"/>
              <a:ext cx="521233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" descr="체크 박스 ">
              <a:extLst>
                <a:ext uri="{FF2B5EF4-FFF2-40B4-BE49-F238E27FC236}">
                  <a16:creationId xmlns:a16="http://schemas.microsoft.com/office/drawing/2014/main" id="{A021CEBC-F1D5-EE36-3109-1054323D9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295" y="3923142"/>
              <a:ext cx="521233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체크 박스 ">
              <a:extLst>
                <a:ext uri="{FF2B5EF4-FFF2-40B4-BE49-F238E27FC236}">
                  <a16:creationId xmlns:a16="http://schemas.microsoft.com/office/drawing/2014/main" id="{23548C90-6FDD-3C8A-4A77-A605D10C3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9068" y="3934819"/>
              <a:ext cx="521233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 descr="체크 박스 ">
              <a:extLst>
                <a:ext uri="{FF2B5EF4-FFF2-40B4-BE49-F238E27FC236}">
                  <a16:creationId xmlns:a16="http://schemas.microsoft.com/office/drawing/2014/main" id="{7CA6583D-712E-C34A-6A40-7540B3A9C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0145" y="3934819"/>
              <a:ext cx="521233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37B58F-DE4F-B226-D34D-147C1CB0DEC0}"/>
                </a:ext>
              </a:extLst>
            </p:cNvPr>
            <p:cNvSpPr txBox="1"/>
            <p:nvPr/>
          </p:nvSpPr>
          <p:spPr>
            <a:xfrm>
              <a:off x="2743073" y="3686113"/>
              <a:ext cx="480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06</a:t>
              </a:r>
              <a:endParaRPr lang="ko-KR" altLang="en-US" sz="1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D5C332-0F84-7A5D-F177-0338E8B6395B}"/>
                </a:ext>
              </a:extLst>
            </p:cNvPr>
            <p:cNvSpPr txBox="1"/>
            <p:nvPr/>
          </p:nvSpPr>
          <p:spPr>
            <a:xfrm>
              <a:off x="4416228" y="3702718"/>
              <a:ext cx="512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07</a:t>
              </a:r>
              <a:endParaRPr lang="ko-KR" altLang="en-US" sz="16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24FE2D-4D1B-9183-1403-3A5EA737FB4A}"/>
                </a:ext>
              </a:extLst>
            </p:cNvPr>
            <p:cNvSpPr txBox="1"/>
            <p:nvPr/>
          </p:nvSpPr>
          <p:spPr>
            <a:xfrm>
              <a:off x="6122283" y="3694334"/>
              <a:ext cx="521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08</a:t>
              </a:r>
              <a:endParaRPr lang="ko-KR" altLang="en-US" sz="1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76EA8F-C64C-DEC8-B009-826CE8B02122}"/>
                </a:ext>
              </a:extLst>
            </p:cNvPr>
            <p:cNvSpPr txBox="1"/>
            <p:nvPr/>
          </p:nvSpPr>
          <p:spPr>
            <a:xfrm>
              <a:off x="7678661" y="3694334"/>
              <a:ext cx="521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09</a:t>
              </a:r>
              <a:endParaRPr lang="ko-KR" altLang="en-US" sz="1600" b="1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CBC8742-2C55-1645-52BF-574002B692BA}"/>
              </a:ext>
            </a:extLst>
          </p:cNvPr>
          <p:cNvSpPr txBox="1"/>
          <p:nvPr/>
        </p:nvSpPr>
        <p:spPr>
          <a:xfrm>
            <a:off x="6716497" y="2187441"/>
            <a:ext cx="18057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알고리즘 작성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:8/23-8/24</a:t>
            </a:r>
          </a:p>
          <a:p>
            <a:pPr algn="ctr"/>
            <a:r>
              <a:rPr lang="ko-KR" altLang="en-US" sz="1100" dirty="0"/>
              <a:t>가산점 계산기 코드 작성</a:t>
            </a:r>
            <a:endParaRPr lang="en-US" altLang="ko-KR" sz="1100" dirty="0"/>
          </a:p>
          <a:p>
            <a:pPr algn="ctr"/>
            <a:r>
              <a:rPr lang="en-US" altLang="ko-KR" sz="1100" dirty="0"/>
              <a:t>INPUT</a:t>
            </a:r>
            <a:r>
              <a:rPr lang="ko-KR" altLang="en-US" sz="1100" dirty="0"/>
              <a:t>값 및 형식 결정</a:t>
            </a:r>
            <a:endParaRPr lang="en-US" altLang="ko-KR" sz="1100" dirty="0"/>
          </a:p>
          <a:p>
            <a:pPr algn="ctr"/>
            <a:endParaRPr lang="en-US" altLang="ko-KR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83B80B-28FD-38F8-F5F2-A273A5433B5E}"/>
              </a:ext>
            </a:extLst>
          </p:cNvPr>
          <p:cNvSpPr txBox="1"/>
          <p:nvPr/>
        </p:nvSpPr>
        <p:spPr>
          <a:xfrm>
            <a:off x="1637820" y="4407175"/>
            <a:ext cx="16380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DB </a:t>
            </a:r>
            <a:r>
              <a:rPr lang="ko-KR" altLang="en-US" sz="1400" b="1" dirty="0"/>
              <a:t>구축</a:t>
            </a:r>
            <a:endParaRPr lang="en-US" altLang="ko-KR" sz="14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 8/25-8/27</a:t>
            </a:r>
          </a:p>
          <a:p>
            <a:pPr algn="ctr"/>
            <a:r>
              <a:rPr lang="ko-KR" altLang="en-US" sz="1100" dirty="0"/>
              <a:t>정보조회를 위한</a:t>
            </a:r>
            <a:endParaRPr lang="en-US" altLang="ko-KR" sz="1100" dirty="0"/>
          </a:p>
          <a:p>
            <a:pPr algn="ctr"/>
            <a:r>
              <a:rPr lang="en-US" altLang="ko-KR" sz="1100" dirty="0"/>
              <a:t>DB </a:t>
            </a:r>
            <a:r>
              <a:rPr lang="ko-KR" altLang="en-US" sz="1100" dirty="0"/>
              <a:t>구축 </a:t>
            </a:r>
            <a:endParaRPr lang="en-US" altLang="ko-KR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B7F370-51E7-A662-82A9-7DA9158244C4}"/>
              </a:ext>
            </a:extLst>
          </p:cNvPr>
          <p:cNvSpPr txBox="1"/>
          <p:nvPr/>
        </p:nvSpPr>
        <p:spPr>
          <a:xfrm>
            <a:off x="2977587" y="4407176"/>
            <a:ext cx="188708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스킬서버</a:t>
            </a:r>
            <a:r>
              <a:rPr lang="ko-KR" altLang="en-US" sz="1400" b="1" dirty="0"/>
              <a:t> 연결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 8/27-8/31</a:t>
            </a:r>
          </a:p>
          <a:p>
            <a:pPr algn="ctr"/>
            <a:r>
              <a:rPr lang="ko-KR" altLang="en-US" sz="1100" dirty="0"/>
              <a:t>카카오톡 </a:t>
            </a:r>
            <a:r>
              <a:rPr lang="ko-KR" altLang="en-US" sz="1100" dirty="0" err="1"/>
              <a:t>스킬서버</a:t>
            </a:r>
            <a:endParaRPr lang="en-US" altLang="ko-KR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08C926-C1A9-F2BA-B31C-8B946F3E923A}"/>
              </a:ext>
            </a:extLst>
          </p:cNvPr>
          <p:cNvSpPr txBox="1"/>
          <p:nvPr/>
        </p:nvSpPr>
        <p:spPr>
          <a:xfrm>
            <a:off x="4705779" y="4407175"/>
            <a:ext cx="1256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1</a:t>
            </a:r>
            <a:r>
              <a:rPr lang="ko-KR" altLang="en-US" sz="1400" b="1" dirty="0"/>
              <a:t>차 배포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 9/1</a:t>
            </a:r>
          </a:p>
          <a:p>
            <a:pPr algn="ctr"/>
            <a:endParaRPr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9F7579-2F79-0229-FB44-6A6BF2109A8B}"/>
              </a:ext>
            </a:extLst>
          </p:cNvPr>
          <p:cNvSpPr txBox="1"/>
          <p:nvPr/>
        </p:nvSpPr>
        <p:spPr>
          <a:xfrm>
            <a:off x="6073931" y="4400287"/>
            <a:ext cx="124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최종배포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 9/2</a:t>
            </a:r>
          </a:p>
        </p:txBody>
      </p:sp>
    </p:spTree>
    <p:extLst>
      <p:ext uri="{BB962C8B-B14F-4D97-AF65-F5344CB8AC3E}">
        <p14:creationId xmlns:p14="http://schemas.microsoft.com/office/powerpoint/2010/main" val="2869460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19651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3.2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수행 기간</a:t>
            </a:r>
            <a:endParaRPr lang="ko-KR" altLang="en-US" sz="16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28103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19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3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수행절차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80E4A1-EBEE-6C7B-16E6-B45BF1A1B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905416"/>
              </p:ext>
            </p:extLst>
          </p:nvPr>
        </p:nvGraphicFramePr>
        <p:xfrm>
          <a:off x="854321" y="1242257"/>
          <a:ext cx="7435358" cy="419119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62194">
                  <a:extLst>
                    <a:ext uri="{9D8B030D-6E8A-4147-A177-3AD203B41FA5}">
                      <a16:colId xmlns:a16="http://schemas.microsoft.com/office/drawing/2014/main" val="3885897993"/>
                    </a:ext>
                  </a:extLst>
                </a:gridCol>
                <a:gridCol w="1062194">
                  <a:extLst>
                    <a:ext uri="{9D8B030D-6E8A-4147-A177-3AD203B41FA5}">
                      <a16:colId xmlns:a16="http://schemas.microsoft.com/office/drawing/2014/main" val="4214820807"/>
                    </a:ext>
                  </a:extLst>
                </a:gridCol>
                <a:gridCol w="1062194">
                  <a:extLst>
                    <a:ext uri="{9D8B030D-6E8A-4147-A177-3AD203B41FA5}">
                      <a16:colId xmlns:a16="http://schemas.microsoft.com/office/drawing/2014/main" val="179642943"/>
                    </a:ext>
                  </a:extLst>
                </a:gridCol>
                <a:gridCol w="1062194">
                  <a:extLst>
                    <a:ext uri="{9D8B030D-6E8A-4147-A177-3AD203B41FA5}">
                      <a16:colId xmlns:a16="http://schemas.microsoft.com/office/drawing/2014/main" val="4029993616"/>
                    </a:ext>
                  </a:extLst>
                </a:gridCol>
                <a:gridCol w="1062194">
                  <a:extLst>
                    <a:ext uri="{9D8B030D-6E8A-4147-A177-3AD203B41FA5}">
                      <a16:colId xmlns:a16="http://schemas.microsoft.com/office/drawing/2014/main" val="2235036940"/>
                    </a:ext>
                  </a:extLst>
                </a:gridCol>
                <a:gridCol w="1062194">
                  <a:extLst>
                    <a:ext uri="{9D8B030D-6E8A-4147-A177-3AD203B41FA5}">
                      <a16:colId xmlns:a16="http://schemas.microsoft.com/office/drawing/2014/main" val="1877277502"/>
                    </a:ext>
                  </a:extLst>
                </a:gridCol>
                <a:gridCol w="1062194">
                  <a:extLst>
                    <a:ext uri="{9D8B030D-6E8A-4147-A177-3AD203B41FA5}">
                      <a16:colId xmlns:a16="http://schemas.microsoft.com/office/drawing/2014/main" val="1813193354"/>
                    </a:ext>
                  </a:extLst>
                </a:gridCol>
              </a:tblGrid>
              <a:tr h="444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TUS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WED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THU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FRI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SAT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830099"/>
                  </a:ext>
                </a:extLst>
              </a:tr>
              <a:tr h="12488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422505"/>
                  </a:ext>
                </a:extLst>
              </a:tr>
              <a:tr h="1248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057589"/>
                  </a:ext>
                </a:extLst>
              </a:tr>
              <a:tr h="1248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694316"/>
                  </a:ext>
                </a:extLst>
              </a:tr>
            </a:tbl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26963ED0-E338-EA1C-F7F1-A4D35256B10E}"/>
              </a:ext>
            </a:extLst>
          </p:cNvPr>
          <p:cNvSpPr/>
          <p:nvPr/>
        </p:nvSpPr>
        <p:spPr>
          <a:xfrm>
            <a:off x="6217108" y="1916832"/>
            <a:ext cx="2017638" cy="409712"/>
          </a:xfrm>
          <a:prstGeom prst="rightArrow">
            <a:avLst/>
          </a:prstGeom>
          <a:solidFill>
            <a:srgbClr val="A0A19D"/>
          </a:solidFill>
          <a:ln>
            <a:solidFill>
              <a:srgbClr val="A0A1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서비스 기획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378E9EF7-E142-12CA-E8AC-99B942EBBCBD}"/>
              </a:ext>
            </a:extLst>
          </p:cNvPr>
          <p:cNvSpPr/>
          <p:nvPr/>
        </p:nvSpPr>
        <p:spPr>
          <a:xfrm>
            <a:off x="6218121" y="2399311"/>
            <a:ext cx="2017638" cy="410400"/>
          </a:xfrm>
          <a:prstGeom prst="rightArrow">
            <a:avLst/>
          </a:prstGeom>
          <a:solidFill>
            <a:srgbClr val="A0A19D"/>
          </a:solidFill>
          <a:ln>
            <a:solidFill>
              <a:srgbClr val="A0A1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 수집 및 </a:t>
            </a:r>
            <a:r>
              <a:rPr lang="ko-KR" altLang="en-US" sz="1000" dirty="0" err="1"/>
              <a:t>전처리</a:t>
            </a:r>
            <a:endParaRPr lang="ko-KR" altLang="en-US" sz="100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6A8F0AFB-6911-A83B-A393-792564D3B903}"/>
              </a:ext>
            </a:extLst>
          </p:cNvPr>
          <p:cNvSpPr/>
          <p:nvPr/>
        </p:nvSpPr>
        <p:spPr>
          <a:xfrm>
            <a:off x="907319" y="3656326"/>
            <a:ext cx="2017638" cy="410400"/>
          </a:xfrm>
          <a:prstGeom prst="rightArrow">
            <a:avLst/>
          </a:prstGeom>
          <a:solidFill>
            <a:srgbClr val="A0A19D"/>
          </a:solidFill>
          <a:ln>
            <a:solidFill>
              <a:srgbClr val="A0A1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 수집 및 </a:t>
            </a:r>
            <a:r>
              <a:rPr lang="ko-KR" altLang="en-US" sz="1000" dirty="0" err="1"/>
              <a:t>전처리</a:t>
            </a:r>
            <a:endParaRPr lang="ko-KR" altLang="en-US" sz="1000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140B19A0-D33F-7AA4-E10E-5BD567CB50C3}"/>
              </a:ext>
            </a:extLst>
          </p:cNvPr>
          <p:cNvSpPr/>
          <p:nvPr/>
        </p:nvSpPr>
        <p:spPr>
          <a:xfrm>
            <a:off x="3027170" y="3152888"/>
            <a:ext cx="2017638" cy="410400"/>
          </a:xfrm>
          <a:prstGeom prst="rightArrow">
            <a:avLst/>
          </a:prstGeom>
          <a:solidFill>
            <a:srgbClr val="6A7B8B"/>
          </a:solidFill>
          <a:ln>
            <a:solidFill>
              <a:srgbClr val="6A7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챗봇</a:t>
            </a:r>
            <a:r>
              <a:rPr lang="ko-KR" altLang="en-US" sz="1000" dirty="0"/>
              <a:t> 구현</a:t>
            </a: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C9D93358-11FB-1B3B-A74B-DD4F0EF5B745}"/>
              </a:ext>
            </a:extLst>
          </p:cNvPr>
          <p:cNvSpPr/>
          <p:nvPr/>
        </p:nvSpPr>
        <p:spPr>
          <a:xfrm>
            <a:off x="3027170" y="3663475"/>
            <a:ext cx="2017638" cy="410400"/>
          </a:xfrm>
          <a:prstGeom prst="rightArrow">
            <a:avLst/>
          </a:prstGeom>
          <a:solidFill>
            <a:srgbClr val="6A7B8B"/>
          </a:solidFill>
          <a:ln>
            <a:solidFill>
              <a:srgbClr val="6A7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알고리즘 작성</a:t>
            </a: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C300955F-3DF1-7DC6-D237-5D5AE6ABB989}"/>
              </a:ext>
            </a:extLst>
          </p:cNvPr>
          <p:cNvSpPr/>
          <p:nvPr/>
        </p:nvSpPr>
        <p:spPr>
          <a:xfrm>
            <a:off x="5159918" y="3165770"/>
            <a:ext cx="3075841" cy="410400"/>
          </a:xfrm>
          <a:prstGeom prst="rightArrow">
            <a:avLst/>
          </a:prstGeom>
          <a:solidFill>
            <a:srgbClr val="4F5458"/>
          </a:solidFill>
          <a:ln>
            <a:solidFill>
              <a:srgbClr val="4F54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DB </a:t>
            </a:r>
            <a:r>
              <a:rPr lang="ko-KR" altLang="en-US" sz="1000" dirty="0"/>
              <a:t>구축</a:t>
            </a: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394808F1-BFE9-E3E0-B8E3-CA07FD65C9E8}"/>
              </a:ext>
            </a:extLst>
          </p:cNvPr>
          <p:cNvSpPr/>
          <p:nvPr/>
        </p:nvSpPr>
        <p:spPr>
          <a:xfrm>
            <a:off x="907319" y="4412272"/>
            <a:ext cx="4137489" cy="410400"/>
          </a:xfrm>
          <a:prstGeom prst="rightArrow">
            <a:avLst/>
          </a:prstGeom>
          <a:solidFill>
            <a:srgbClr val="4F5458"/>
          </a:solidFill>
          <a:ln>
            <a:solidFill>
              <a:srgbClr val="4F54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스킬서버</a:t>
            </a:r>
            <a:r>
              <a:rPr lang="ko-KR" altLang="en-US" sz="1000" dirty="0"/>
              <a:t> 연결</a:t>
            </a: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BCB21D99-BEC1-C2CC-5287-60EC0DB561B8}"/>
              </a:ext>
            </a:extLst>
          </p:cNvPr>
          <p:cNvSpPr/>
          <p:nvPr/>
        </p:nvSpPr>
        <p:spPr>
          <a:xfrm>
            <a:off x="5153394" y="4412272"/>
            <a:ext cx="994056" cy="410400"/>
          </a:xfrm>
          <a:prstGeom prst="rightArrow">
            <a:avLst/>
          </a:prstGeom>
          <a:solidFill>
            <a:srgbClr val="B3C5CF"/>
          </a:solidFill>
          <a:ln>
            <a:solidFill>
              <a:srgbClr val="B3C5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r>
              <a:rPr lang="ko-KR" altLang="en-US" sz="1000" dirty="0"/>
              <a:t>차 배포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835BF63C-4BBA-6B45-3AE8-EF976030E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131" y="1633639"/>
            <a:ext cx="318048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D2BCA0C0-1573-39CF-8142-15E32E728151}"/>
              </a:ext>
            </a:extLst>
          </p:cNvPr>
          <p:cNvSpPr/>
          <p:nvPr/>
        </p:nvSpPr>
        <p:spPr>
          <a:xfrm>
            <a:off x="6218121" y="4412272"/>
            <a:ext cx="994056" cy="410400"/>
          </a:xfrm>
          <a:prstGeom prst="rightArrow">
            <a:avLst/>
          </a:prstGeom>
          <a:solidFill>
            <a:srgbClr val="B3C5CF"/>
          </a:solidFill>
          <a:ln>
            <a:solidFill>
              <a:srgbClr val="B3C5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최종배포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6D95D11-5075-CAD9-2FF8-DE1E185B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848" y="4286694"/>
            <a:ext cx="920684" cy="107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0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9" y="527914"/>
            <a:ext cx="15784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CONTENTS</a:t>
            </a:r>
            <a:endParaRPr lang="ko-KR" altLang="en-US" sz="16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2123" y="3097436"/>
            <a:ext cx="383114" cy="3831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785123" y="3097436"/>
            <a:ext cx="383114" cy="3831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5214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02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329C4B4-FB75-5AAB-2399-C32B6217C2D4}"/>
              </a:ext>
            </a:extLst>
          </p:cNvPr>
          <p:cNvSpPr txBox="1"/>
          <p:nvPr/>
        </p:nvSpPr>
        <p:spPr>
          <a:xfrm>
            <a:off x="2267744" y="1772390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 구성 체계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 프로젝트 개요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 수행 절차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 수행 결과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425FCC7-77FA-9AA7-B254-9B050C5A7D42}"/>
              </a:ext>
            </a:extLst>
          </p:cNvPr>
          <p:cNvCxnSpPr>
            <a:cxnSpLocks/>
          </p:cNvCxnSpPr>
          <p:nvPr/>
        </p:nvCxnSpPr>
        <p:spPr>
          <a:xfrm>
            <a:off x="1691680" y="1844824"/>
            <a:ext cx="0" cy="3240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983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19651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3.3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수행 과정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(WBS)</a:t>
            </a:r>
            <a:endParaRPr lang="ko-KR" altLang="en-US" sz="16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54584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dirty="0">
                <a:solidFill>
                  <a:prstClr val="black"/>
                </a:solidFill>
                <a:latin typeface="Constantia" pitchFamily="18" charset="0"/>
                <a:ea typeface="맑은 고딕"/>
              </a:rPr>
              <a:t>20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3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수행절차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57BC24B-EB43-8D9E-8288-8B842E6E6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09670"/>
              </p:ext>
            </p:extLst>
          </p:nvPr>
        </p:nvGraphicFramePr>
        <p:xfrm>
          <a:off x="71075" y="1412776"/>
          <a:ext cx="9001846" cy="489654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493">
                  <a:extLst>
                    <a:ext uri="{9D8B030D-6E8A-4147-A177-3AD203B41FA5}">
                      <a16:colId xmlns:a16="http://schemas.microsoft.com/office/drawing/2014/main" val="323865668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47647519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229168321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1103712045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2679622455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1091470463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3768884882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549831547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2279062447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4233854006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2647131856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3028029664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64298410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1462729110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1335800296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3896864528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4125945660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3522810956"/>
                    </a:ext>
                  </a:extLst>
                </a:gridCol>
              </a:tblGrid>
              <a:tr h="4067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상태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9/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9/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02478"/>
                  </a:ext>
                </a:extLst>
              </a:tr>
              <a:tr h="563232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/>
                        <a:t>준비</a:t>
                      </a:r>
                      <a:endParaRPr lang="en-US" altLang="ko-KR" sz="1000" b="1" dirty="0"/>
                    </a:p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기획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완료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spc="-1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C5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892592"/>
                  </a:ext>
                </a:extLst>
              </a:tr>
              <a:tr h="56055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데이터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/>
                        <a:t>분석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데이터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수집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진행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505632"/>
                  </a:ext>
                </a:extLst>
              </a:tr>
              <a:tr h="560550">
                <a:tc v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데이터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 err="1"/>
                        <a:t>전처리</a:t>
                      </a:r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미진행</a:t>
                      </a:r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35661"/>
                  </a:ext>
                </a:extLst>
              </a:tr>
              <a:tr h="5605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데이터 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/>
                        <a:t>쿼리작성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미진행</a:t>
                      </a:r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7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7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7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144271"/>
                  </a:ext>
                </a:extLst>
              </a:tr>
              <a:tr h="56055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챗봇</a:t>
                      </a:r>
                      <a:endParaRPr lang="ko-KR" altLang="en-US" sz="1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시나리오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/>
                        <a:t>구상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미진행</a:t>
                      </a:r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C5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C5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970454"/>
                  </a:ext>
                </a:extLst>
              </a:tr>
              <a:tr h="56323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스킬서버</a:t>
                      </a:r>
                      <a:r>
                        <a:rPr lang="ko-KR" altLang="en-US" sz="1000" b="1" dirty="0"/>
                        <a:t> 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/>
                        <a:t>적용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및 배포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미진행</a:t>
                      </a:r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720824"/>
                  </a:ext>
                </a:extLst>
              </a:tr>
              <a:tr h="5605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UI</a:t>
                      </a:r>
                      <a:r>
                        <a:rPr lang="ko-KR" altLang="en-US" sz="1000" b="1" dirty="0"/>
                        <a:t>디자인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미진행</a:t>
                      </a:r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504617"/>
                  </a:ext>
                </a:extLst>
              </a:tr>
              <a:tr h="56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테스트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테스트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미진행</a:t>
                      </a:r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97220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64CD15FC-072A-B2F2-700C-E40A1C83171E}"/>
              </a:ext>
            </a:extLst>
          </p:cNvPr>
          <p:cNvGrpSpPr/>
          <p:nvPr/>
        </p:nvGrpSpPr>
        <p:grpSpPr>
          <a:xfrm>
            <a:off x="178579" y="1043923"/>
            <a:ext cx="1093129" cy="246221"/>
            <a:chOff x="178579" y="1043923"/>
            <a:chExt cx="1093129" cy="24622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80349A-4D10-1829-59E3-D286D5C88F3C}"/>
                </a:ext>
              </a:extLst>
            </p:cNvPr>
            <p:cNvSpPr/>
            <p:nvPr/>
          </p:nvSpPr>
          <p:spPr>
            <a:xfrm>
              <a:off x="178579" y="1056916"/>
              <a:ext cx="229033" cy="229033"/>
            </a:xfrm>
            <a:prstGeom prst="rect">
              <a:avLst/>
            </a:prstGeom>
            <a:solidFill>
              <a:srgbClr val="4F5458"/>
            </a:solidFill>
            <a:ln>
              <a:solidFill>
                <a:srgbClr val="4F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F83D50-73D6-DBCE-FB66-280E94981D3B}"/>
                </a:ext>
              </a:extLst>
            </p:cNvPr>
            <p:cNvSpPr txBox="1"/>
            <p:nvPr/>
          </p:nvSpPr>
          <p:spPr>
            <a:xfrm>
              <a:off x="407612" y="1043923"/>
              <a:ext cx="864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: </a:t>
              </a:r>
              <a:r>
                <a:rPr lang="ko-KR" altLang="en-US" sz="1000" dirty="0"/>
                <a:t>팀원 전체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6D5D91-56D8-23FE-5886-BE599291C6AE}"/>
              </a:ext>
            </a:extLst>
          </p:cNvPr>
          <p:cNvGrpSpPr/>
          <p:nvPr/>
        </p:nvGrpSpPr>
        <p:grpSpPr>
          <a:xfrm>
            <a:off x="5716271" y="1050420"/>
            <a:ext cx="1093129" cy="246221"/>
            <a:chOff x="178579" y="1043923"/>
            <a:chExt cx="1093129" cy="24622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3E042A6-9CB7-2366-F2FA-17AEFCF7A5CC}"/>
                </a:ext>
              </a:extLst>
            </p:cNvPr>
            <p:cNvSpPr/>
            <p:nvPr/>
          </p:nvSpPr>
          <p:spPr>
            <a:xfrm>
              <a:off x="178579" y="1056916"/>
              <a:ext cx="229033" cy="229033"/>
            </a:xfrm>
            <a:prstGeom prst="rect">
              <a:avLst/>
            </a:prstGeom>
            <a:solidFill>
              <a:srgbClr val="D99694"/>
            </a:solidFill>
            <a:ln>
              <a:solidFill>
                <a:srgbClr val="D996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4A6C13-53C6-805C-ED53-E86D08680408}"/>
                </a:ext>
              </a:extLst>
            </p:cNvPr>
            <p:cNvSpPr txBox="1"/>
            <p:nvPr/>
          </p:nvSpPr>
          <p:spPr>
            <a:xfrm>
              <a:off x="407612" y="1043923"/>
              <a:ext cx="864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: </a:t>
              </a:r>
              <a:r>
                <a:rPr lang="ko-KR" altLang="en-US" sz="1000" dirty="0"/>
                <a:t>김선형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B6C07A-A175-B1FA-F71F-274FB5699B27}"/>
              </a:ext>
            </a:extLst>
          </p:cNvPr>
          <p:cNvGrpSpPr/>
          <p:nvPr/>
        </p:nvGrpSpPr>
        <p:grpSpPr>
          <a:xfrm>
            <a:off x="1563002" y="1056917"/>
            <a:ext cx="1093129" cy="246221"/>
            <a:chOff x="178579" y="1043923"/>
            <a:chExt cx="1093129" cy="24622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F434A3-1199-901A-BE8A-54CE97021A83}"/>
                </a:ext>
              </a:extLst>
            </p:cNvPr>
            <p:cNvSpPr/>
            <p:nvPr/>
          </p:nvSpPr>
          <p:spPr>
            <a:xfrm>
              <a:off x="178579" y="1056916"/>
              <a:ext cx="229033" cy="229033"/>
            </a:xfrm>
            <a:prstGeom prst="rect">
              <a:avLst/>
            </a:prstGeom>
            <a:solidFill>
              <a:srgbClr val="6A7B8B"/>
            </a:solidFill>
            <a:ln>
              <a:solidFill>
                <a:srgbClr val="6A7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0CCD4D-7146-776D-750C-9CCBBC0E8FEA}"/>
                </a:ext>
              </a:extLst>
            </p:cNvPr>
            <p:cNvSpPr txBox="1"/>
            <p:nvPr/>
          </p:nvSpPr>
          <p:spPr>
            <a:xfrm>
              <a:off x="407612" y="1043923"/>
              <a:ext cx="864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: </a:t>
              </a:r>
              <a:r>
                <a:rPr lang="ko-KR" altLang="en-US" sz="1000" dirty="0" err="1"/>
                <a:t>정상필</a:t>
              </a:r>
              <a:endParaRPr lang="ko-KR" altLang="en-US" sz="10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C295124-BCB2-C80E-A496-18FA3EA662A5}"/>
              </a:ext>
            </a:extLst>
          </p:cNvPr>
          <p:cNvGrpSpPr/>
          <p:nvPr/>
        </p:nvGrpSpPr>
        <p:grpSpPr>
          <a:xfrm>
            <a:off x="2947425" y="1069909"/>
            <a:ext cx="1093129" cy="246221"/>
            <a:chOff x="178579" y="1043923"/>
            <a:chExt cx="1093129" cy="24622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3F38F3-E361-0A92-50DE-CF36F7B3B0DD}"/>
                </a:ext>
              </a:extLst>
            </p:cNvPr>
            <p:cNvSpPr/>
            <p:nvPr/>
          </p:nvSpPr>
          <p:spPr>
            <a:xfrm>
              <a:off x="178579" y="1056916"/>
              <a:ext cx="229033" cy="229033"/>
            </a:xfrm>
            <a:prstGeom prst="rect">
              <a:avLst/>
            </a:prstGeom>
            <a:solidFill>
              <a:srgbClr val="B3C5CF"/>
            </a:solidFill>
            <a:ln>
              <a:solidFill>
                <a:srgbClr val="B3C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7DAD66-7325-54C2-1840-0AAA2600B747}"/>
                </a:ext>
              </a:extLst>
            </p:cNvPr>
            <p:cNvSpPr txBox="1"/>
            <p:nvPr/>
          </p:nvSpPr>
          <p:spPr>
            <a:xfrm>
              <a:off x="407612" y="1043923"/>
              <a:ext cx="864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: </a:t>
              </a:r>
              <a:r>
                <a:rPr lang="ko-KR" altLang="en-US" sz="1000" dirty="0"/>
                <a:t>오세영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6A8806F-F1FA-3226-A80D-CA7D9418FA5B}"/>
              </a:ext>
            </a:extLst>
          </p:cNvPr>
          <p:cNvGrpSpPr/>
          <p:nvPr/>
        </p:nvGrpSpPr>
        <p:grpSpPr>
          <a:xfrm>
            <a:off x="4331848" y="1063413"/>
            <a:ext cx="1093129" cy="246221"/>
            <a:chOff x="178579" y="1043923"/>
            <a:chExt cx="1093129" cy="24622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BE504CB-F363-F85E-F4F1-CBF4AE2BC758}"/>
                </a:ext>
              </a:extLst>
            </p:cNvPr>
            <p:cNvSpPr/>
            <p:nvPr/>
          </p:nvSpPr>
          <p:spPr>
            <a:xfrm>
              <a:off x="178579" y="1056916"/>
              <a:ext cx="229033" cy="229033"/>
            </a:xfrm>
            <a:prstGeom prst="rect">
              <a:avLst/>
            </a:prstGeom>
            <a:solidFill>
              <a:srgbClr val="A0A19D"/>
            </a:solidFill>
            <a:ln>
              <a:solidFill>
                <a:srgbClr val="A0A1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1A0870-1C40-F77C-3B01-3A7726E9E9D9}"/>
                </a:ext>
              </a:extLst>
            </p:cNvPr>
            <p:cNvSpPr txBox="1"/>
            <p:nvPr/>
          </p:nvSpPr>
          <p:spPr>
            <a:xfrm>
              <a:off x="407612" y="1043923"/>
              <a:ext cx="864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: </a:t>
              </a:r>
              <a:r>
                <a:rPr lang="ko-KR" altLang="en-US" sz="1000" dirty="0" err="1"/>
                <a:t>차형주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6361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19651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3.4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개발환경</a:t>
            </a:r>
            <a:endParaRPr lang="ko-KR" altLang="en-US" sz="16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1771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dirty="0">
                <a:solidFill>
                  <a:prstClr val="black"/>
                </a:solidFill>
                <a:latin typeface="Constantia" pitchFamily="18" charset="0"/>
                <a:ea typeface="맑은 고딕"/>
              </a:rPr>
              <a:t>21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44096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3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수행절차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2DEEE2-5CDB-CCE8-438D-FEDF393A882B}"/>
              </a:ext>
            </a:extLst>
          </p:cNvPr>
          <p:cNvSpPr/>
          <p:nvPr/>
        </p:nvSpPr>
        <p:spPr>
          <a:xfrm>
            <a:off x="1547664" y="1005811"/>
            <a:ext cx="2808312" cy="50154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endParaRPr lang="en-US" altLang="ko-KR" sz="1400" dirty="0"/>
          </a:p>
          <a:p>
            <a:pPr algn="just">
              <a:lnSpc>
                <a:spcPct val="150000"/>
              </a:lnSpc>
            </a:pPr>
            <a:r>
              <a:rPr lang="en-US" altLang="ko-KR" b="1" dirty="0"/>
              <a:t>Database</a:t>
            </a:r>
          </a:p>
          <a:p>
            <a:pPr algn="just"/>
            <a:r>
              <a:rPr lang="en-US" altLang="ko-KR" sz="1400" dirty="0" err="1"/>
              <a:t>pgAmin</a:t>
            </a:r>
            <a:r>
              <a:rPr lang="en-US" altLang="ko-KR" sz="1400" dirty="0"/>
              <a:t> 6.10</a:t>
            </a:r>
          </a:p>
          <a:p>
            <a:pPr algn="just"/>
            <a:r>
              <a:rPr lang="en-US" altLang="ko-KR" sz="1400" dirty="0" err="1"/>
              <a:t>Postgressql</a:t>
            </a:r>
            <a:r>
              <a:rPr lang="en-US" altLang="ko-KR" sz="1400" dirty="0"/>
              <a:t> 14.3</a:t>
            </a:r>
          </a:p>
          <a:p>
            <a:pPr algn="just"/>
            <a:endParaRPr lang="en-US" altLang="ko-KR" sz="1400" dirty="0"/>
          </a:p>
          <a:p>
            <a:pPr algn="just">
              <a:lnSpc>
                <a:spcPct val="150000"/>
              </a:lnSpc>
            </a:pPr>
            <a:r>
              <a:rPr lang="en-US" altLang="ko-KR" b="1" dirty="0"/>
              <a:t>Language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/>
              <a:t>Python 3.9.12</a:t>
            </a:r>
          </a:p>
          <a:p>
            <a:pPr algn="just">
              <a:lnSpc>
                <a:spcPct val="150000"/>
              </a:lnSpc>
            </a:pPr>
            <a:endParaRPr lang="en-US" altLang="ko-KR" sz="1400" dirty="0"/>
          </a:p>
          <a:p>
            <a:pPr algn="just">
              <a:lnSpc>
                <a:spcPct val="150000"/>
              </a:lnSpc>
            </a:pPr>
            <a:r>
              <a:rPr lang="en-US" altLang="ko-KR" b="1" dirty="0"/>
              <a:t>Web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/>
              <a:t>Heroku 7.53.0</a:t>
            </a:r>
          </a:p>
          <a:p>
            <a:pPr algn="just">
              <a:lnSpc>
                <a:spcPct val="150000"/>
              </a:lnSpc>
            </a:pPr>
            <a:endParaRPr lang="en-US" altLang="ko-KR" sz="1400" dirty="0"/>
          </a:p>
          <a:p>
            <a:pPr algn="just">
              <a:lnSpc>
                <a:spcPct val="150000"/>
              </a:lnSpc>
            </a:pPr>
            <a:r>
              <a:rPr lang="en-US" altLang="ko-KR" b="1" dirty="0"/>
              <a:t>Library</a:t>
            </a:r>
          </a:p>
          <a:p>
            <a:r>
              <a:rPr lang="en-US" altLang="ko-KR" sz="1400" dirty="0"/>
              <a:t>click 8.1.3</a:t>
            </a:r>
          </a:p>
          <a:p>
            <a:r>
              <a:rPr lang="en-US" altLang="ko-KR" sz="1400" dirty="0" err="1"/>
              <a:t>colorama</a:t>
            </a:r>
            <a:r>
              <a:rPr lang="en-US" altLang="ko-KR" sz="1400" dirty="0"/>
              <a:t> 0.4.5</a:t>
            </a:r>
          </a:p>
          <a:p>
            <a:r>
              <a:rPr lang="en-US" altLang="ko-KR" sz="1400" dirty="0"/>
              <a:t>Flask 2.2.2</a:t>
            </a:r>
          </a:p>
          <a:p>
            <a:r>
              <a:rPr lang="en-US" altLang="ko-KR" sz="1400" dirty="0"/>
              <a:t>flask-</a:t>
            </a:r>
            <a:r>
              <a:rPr lang="en-US" altLang="ko-KR" sz="1400" dirty="0" err="1"/>
              <a:t>heroku</a:t>
            </a:r>
            <a:r>
              <a:rPr lang="en-US" altLang="ko-KR" sz="1400" dirty="0"/>
              <a:t> 0.1.9</a:t>
            </a:r>
          </a:p>
          <a:p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AF5F10-A302-F677-5995-92FF2E8B74F0}"/>
              </a:ext>
            </a:extLst>
          </p:cNvPr>
          <p:cNvSpPr/>
          <p:nvPr/>
        </p:nvSpPr>
        <p:spPr>
          <a:xfrm>
            <a:off x="4788024" y="1005810"/>
            <a:ext cx="2808312" cy="50154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1400" dirty="0"/>
          </a:p>
          <a:p>
            <a:pPr algn="just">
              <a:lnSpc>
                <a:spcPct val="150000"/>
              </a:lnSpc>
            </a:pPr>
            <a:r>
              <a:rPr lang="en-US" altLang="ko-KR" b="1" dirty="0"/>
              <a:t>Library</a:t>
            </a:r>
          </a:p>
          <a:p>
            <a:pPr algn="just"/>
            <a:r>
              <a:rPr lang="en-US" altLang="ko-KR" sz="1400" dirty="0"/>
              <a:t>Flask- </a:t>
            </a:r>
            <a:r>
              <a:rPr lang="en-US" altLang="ko-KR" sz="1400" dirty="0" err="1"/>
              <a:t>SQLAlchemy</a:t>
            </a:r>
            <a:r>
              <a:rPr lang="en-US" altLang="ko-KR" sz="1400" dirty="0"/>
              <a:t> 2.5.1</a:t>
            </a:r>
          </a:p>
          <a:p>
            <a:r>
              <a:rPr lang="en-US" altLang="ko-KR" sz="1400" dirty="0"/>
              <a:t>greenlet 1.1.2</a:t>
            </a:r>
          </a:p>
          <a:p>
            <a:r>
              <a:rPr lang="en-US" altLang="ko-KR" sz="1400" dirty="0" err="1"/>
              <a:t>gunicorn</a:t>
            </a:r>
            <a:r>
              <a:rPr lang="en-US" altLang="ko-KR" sz="1400" dirty="0"/>
              <a:t> 20.1.0</a:t>
            </a:r>
          </a:p>
          <a:p>
            <a:r>
              <a:rPr lang="en-US" altLang="ko-KR" sz="1400" dirty="0" err="1"/>
              <a:t>importlib</a:t>
            </a:r>
            <a:r>
              <a:rPr lang="en-US" altLang="ko-KR" sz="1400" dirty="0"/>
              <a:t>-metadata 4.12.0</a:t>
            </a:r>
          </a:p>
          <a:p>
            <a:r>
              <a:rPr lang="en-US" altLang="ko-KR" sz="1400" dirty="0" err="1"/>
              <a:t>itsdangerous</a:t>
            </a:r>
            <a:r>
              <a:rPr lang="en-US" altLang="ko-KR" sz="1400" dirty="0"/>
              <a:t> 2.1.2</a:t>
            </a:r>
          </a:p>
          <a:p>
            <a:r>
              <a:rPr lang="en-US" altLang="ko-KR" sz="1400" dirty="0"/>
              <a:t>jinja2 3.1.2</a:t>
            </a:r>
          </a:p>
          <a:p>
            <a:r>
              <a:rPr lang="en-US" altLang="ko-KR" sz="1400" dirty="0" err="1"/>
              <a:t>markupSafe</a:t>
            </a:r>
            <a:r>
              <a:rPr lang="en-US" altLang="ko-KR" sz="1400" dirty="0"/>
              <a:t> 2.1.1</a:t>
            </a:r>
          </a:p>
          <a:p>
            <a:r>
              <a:rPr lang="en-US" altLang="ko-KR" sz="1400" dirty="0" err="1"/>
              <a:t>numpy</a:t>
            </a:r>
            <a:r>
              <a:rPr lang="en-US" altLang="ko-KR" sz="1400" dirty="0"/>
              <a:t> 1.23.1</a:t>
            </a:r>
          </a:p>
          <a:p>
            <a:r>
              <a:rPr lang="en-US" altLang="ko-KR" sz="1400" dirty="0"/>
              <a:t>pandas 1.4.3</a:t>
            </a:r>
          </a:p>
          <a:p>
            <a:r>
              <a:rPr lang="en-US" altLang="ko-KR" sz="1400" dirty="0"/>
              <a:t>psycopg2 2.9.3</a:t>
            </a:r>
          </a:p>
          <a:p>
            <a:r>
              <a:rPr lang="en-US" altLang="ko-KR" sz="1400" dirty="0"/>
              <a:t>python-</a:t>
            </a:r>
            <a:r>
              <a:rPr lang="en-US" altLang="ko-KR" sz="1400" dirty="0" err="1"/>
              <a:t>dateutil</a:t>
            </a:r>
            <a:r>
              <a:rPr lang="en-US" altLang="ko-KR" sz="1400" dirty="0"/>
              <a:t> 2.8.2</a:t>
            </a:r>
          </a:p>
          <a:p>
            <a:r>
              <a:rPr lang="en-US" altLang="ko-KR" sz="1400" dirty="0" err="1"/>
              <a:t>pytz</a:t>
            </a:r>
            <a:r>
              <a:rPr lang="en-US" altLang="ko-KR" sz="1400" dirty="0"/>
              <a:t> 2022.1</a:t>
            </a:r>
          </a:p>
          <a:p>
            <a:r>
              <a:rPr lang="en-US" altLang="ko-KR" sz="1400" dirty="0"/>
              <a:t>six 1.16.0</a:t>
            </a:r>
          </a:p>
          <a:p>
            <a:r>
              <a:rPr lang="en-US" altLang="ko-KR" sz="1400" dirty="0" err="1"/>
              <a:t>SQLAlchemy</a:t>
            </a:r>
            <a:r>
              <a:rPr lang="en-US" altLang="ko-KR" sz="1400" dirty="0"/>
              <a:t> 1.4.40</a:t>
            </a:r>
          </a:p>
          <a:p>
            <a:r>
              <a:rPr lang="en-US" altLang="ko-KR" sz="1400" dirty="0" err="1"/>
              <a:t>werkzeug</a:t>
            </a:r>
            <a:r>
              <a:rPr lang="en-US" altLang="ko-KR" sz="1400" dirty="0"/>
              <a:t> 2.2.2</a:t>
            </a:r>
          </a:p>
          <a:p>
            <a:r>
              <a:rPr lang="en-US" altLang="ko-KR" sz="1400" dirty="0" err="1"/>
              <a:t>zipp</a:t>
            </a:r>
            <a:r>
              <a:rPr lang="en-US" altLang="ko-KR" sz="1400" dirty="0"/>
              <a:t> 3.8.1</a:t>
            </a:r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Tools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Kakao I open builder</a:t>
            </a:r>
          </a:p>
          <a:p>
            <a:endParaRPr lang="en-US" altLang="ko-KR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97049DE-688C-E152-9022-0210940547B2}"/>
              </a:ext>
            </a:extLst>
          </p:cNvPr>
          <p:cNvCxnSpPr/>
          <p:nvPr/>
        </p:nvCxnSpPr>
        <p:spPr>
          <a:xfrm>
            <a:off x="1403648" y="1484784"/>
            <a:ext cx="36004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D62F325-57ED-1AA8-3F66-E69699FDE8B9}"/>
              </a:ext>
            </a:extLst>
          </p:cNvPr>
          <p:cNvCxnSpPr/>
          <p:nvPr/>
        </p:nvCxnSpPr>
        <p:spPr>
          <a:xfrm>
            <a:off x="1403648" y="3573016"/>
            <a:ext cx="36004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C1EDD44-A133-594D-08B4-BAA1D2873FE7}"/>
              </a:ext>
            </a:extLst>
          </p:cNvPr>
          <p:cNvCxnSpPr/>
          <p:nvPr/>
        </p:nvCxnSpPr>
        <p:spPr>
          <a:xfrm>
            <a:off x="1403648" y="2564904"/>
            <a:ext cx="36004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2B46310-2842-0A02-7864-E39AB3251284}"/>
              </a:ext>
            </a:extLst>
          </p:cNvPr>
          <p:cNvCxnSpPr/>
          <p:nvPr/>
        </p:nvCxnSpPr>
        <p:spPr>
          <a:xfrm>
            <a:off x="1403648" y="4653136"/>
            <a:ext cx="36004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E9407E8-EF7D-4A53-B361-F2FB017DE0C3}"/>
              </a:ext>
            </a:extLst>
          </p:cNvPr>
          <p:cNvCxnSpPr/>
          <p:nvPr/>
        </p:nvCxnSpPr>
        <p:spPr>
          <a:xfrm>
            <a:off x="4644008" y="1340768"/>
            <a:ext cx="36004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566F98F-6DE3-B8BF-D2FD-2CB8FC5DDA17}"/>
              </a:ext>
            </a:extLst>
          </p:cNvPr>
          <p:cNvCxnSpPr/>
          <p:nvPr/>
        </p:nvCxnSpPr>
        <p:spPr>
          <a:xfrm>
            <a:off x="4644008" y="5373216"/>
            <a:ext cx="36004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4382AB-CBAC-B3E9-79CD-689407526A22}"/>
              </a:ext>
            </a:extLst>
          </p:cNvPr>
          <p:cNvCxnSpPr>
            <a:cxnSpLocks/>
          </p:cNvCxnSpPr>
          <p:nvPr/>
        </p:nvCxnSpPr>
        <p:spPr>
          <a:xfrm>
            <a:off x="1403648" y="1005810"/>
            <a:ext cx="0" cy="5015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57F89CF-F706-56F4-D8AA-FE1D9D1402CE}"/>
              </a:ext>
            </a:extLst>
          </p:cNvPr>
          <p:cNvCxnSpPr>
            <a:cxnSpLocks/>
          </p:cNvCxnSpPr>
          <p:nvPr/>
        </p:nvCxnSpPr>
        <p:spPr>
          <a:xfrm>
            <a:off x="4644008" y="993268"/>
            <a:ext cx="0" cy="5015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8ACB57-2C97-A442-2581-2B68CE343CD6}"/>
              </a:ext>
            </a:extLst>
          </p:cNvPr>
          <p:cNvCxnSpPr>
            <a:cxnSpLocks/>
          </p:cNvCxnSpPr>
          <p:nvPr/>
        </p:nvCxnSpPr>
        <p:spPr>
          <a:xfrm>
            <a:off x="1763688" y="1628800"/>
            <a:ext cx="223224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0606946-9E28-EAD6-9BF7-8A9858C519CC}"/>
              </a:ext>
            </a:extLst>
          </p:cNvPr>
          <p:cNvCxnSpPr>
            <a:cxnSpLocks/>
          </p:cNvCxnSpPr>
          <p:nvPr/>
        </p:nvCxnSpPr>
        <p:spPr>
          <a:xfrm>
            <a:off x="1763688" y="2708920"/>
            <a:ext cx="223224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2B9B7C6-2AE7-AA80-7CCB-3C2C37E93599}"/>
              </a:ext>
            </a:extLst>
          </p:cNvPr>
          <p:cNvCxnSpPr>
            <a:cxnSpLocks/>
          </p:cNvCxnSpPr>
          <p:nvPr/>
        </p:nvCxnSpPr>
        <p:spPr>
          <a:xfrm>
            <a:off x="1763688" y="3717032"/>
            <a:ext cx="223224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5AF0CE-6ED1-1433-4B2F-3FB04B2CF5CC}"/>
              </a:ext>
            </a:extLst>
          </p:cNvPr>
          <p:cNvCxnSpPr>
            <a:cxnSpLocks/>
          </p:cNvCxnSpPr>
          <p:nvPr/>
        </p:nvCxnSpPr>
        <p:spPr>
          <a:xfrm>
            <a:off x="5004048" y="1484784"/>
            <a:ext cx="223224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9E842D4-DD36-47E7-2518-007B70CD39EC}"/>
              </a:ext>
            </a:extLst>
          </p:cNvPr>
          <p:cNvCxnSpPr>
            <a:cxnSpLocks/>
          </p:cNvCxnSpPr>
          <p:nvPr/>
        </p:nvCxnSpPr>
        <p:spPr>
          <a:xfrm>
            <a:off x="5004048" y="5517232"/>
            <a:ext cx="223224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4581713-F335-97D8-4D50-AEC3C8BEE5D7}"/>
              </a:ext>
            </a:extLst>
          </p:cNvPr>
          <p:cNvCxnSpPr>
            <a:cxnSpLocks/>
          </p:cNvCxnSpPr>
          <p:nvPr/>
        </p:nvCxnSpPr>
        <p:spPr>
          <a:xfrm>
            <a:off x="1763688" y="4797152"/>
            <a:ext cx="223224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196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77B05A3-4582-7F7F-D4A6-62C574DABEC8}"/>
              </a:ext>
            </a:extLst>
          </p:cNvPr>
          <p:cNvSpPr/>
          <p:nvPr/>
        </p:nvSpPr>
        <p:spPr>
          <a:xfrm>
            <a:off x="251520" y="1036469"/>
            <a:ext cx="8640960" cy="541686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CF64D-C65B-339A-002E-DB9101D68F7A}"/>
              </a:ext>
            </a:extLst>
          </p:cNvPr>
          <p:cNvSpPr txBox="1"/>
          <p:nvPr/>
        </p:nvSpPr>
        <p:spPr>
          <a:xfrm>
            <a:off x="395536" y="1175266"/>
            <a:ext cx="8451777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sz="1400" dirty="0"/>
              <a:t>데이터 수집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청약에 대한 개념</a:t>
            </a:r>
            <a:endParaRPr lang="en-US" altLang="ko-KR" sz="1400" dirty="0"/>
          </a:p>
          <a:p>
            <a:r>
              <a:rPr lang="en-US" altLang="ko-KR" sz="1400" dirty="0">
                <a:hlinkClick r:id="rId2"/>
              </a:rPr>
              <a:t>https://blog.naver.com/kmjlmy5964/222191515331</a:t>
            </a:r>
            <a:endParaRPr lang="en-US" altLang="ko-KR" sz="1400" dirty="0"/>
          </a:p>
          <a:p>
            <a:endParaRPr lang="en-US" altLang="ko-KR" sz="1400" dirty="0">
              <a:hlinkClick r:id="rId3"/>
            </a:endParaRPr>
          </a:p>
          <a:p>
            <a:r>
              <a:rPr lang="ko-KR" altLang="en-US" sz="1400" dirty="0">
                <a:hlinkClick r:id="rId3"/>
              </a:rPr>
              <a:t>청약법령 </a:t>
            </a:r>
            <a:r>
              <a:rPr lang="en-US" altLang="ko-KR" sz="1400" dirty="0">
                <a:hlinkClick r:id="rId3"/>
              </a:rPr>
              <a:t>https://www.law.go.kr/%EB%B2%95%EB%A0%B9/%EC%A3%BC%ED%83%9D%EA%B3%B5%EA%B8%89%EC%97%90%EA%B4%80%ED%95%9C%EA%B7%9C%EC%B9%99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좀 </a:t>
            </a:r>
            <a:r>
              <a:rPr lang="ko-KR" altLang="en-US" sz="1400" dirty="0" err="1"/>
              <a:t>더보기</a:t>
            </a:r>
            <a:r>
              <a:rPr lang="ko-KR" altLang="en-US" sz="1400" dirty="0"/>
              <a:t> 쉬운 법령</a:t>
            </a:r>
            <a:r>
              <a:rPr lang="en-US" altLang="ko-KR" sz="1400" dirty="0">
                <a:hlinkClick r:id="rId4"/>
              </a:rPr>
              <a:t>https://www.easylaw.go.kr/CSP/CnpClsMain.laf?popMenu=ov&amp;csmSeq=873&amp;ccfNo=2&amp;cciNo=2&amp;cnpClsNo=1&amp;search_put=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청약공고 </a:t>
            </a:r>
            <a:endParaRPr lang="en-US" altLang="ko-KR" sz="1400" dirty="0"/>
          </a:p>
          <a:p>
            <a:r>
              <a:rPr lang="en-US" altLang="ko-KR" sz="1400" dirty="0">
                <a:hlinkClick r:id="rId5"/>
              </a:rPr>
              <a:t>https://www.applyhome.co.kr/ai/aia/selectAPTLttotPblancListView.do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이미지 수집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>
                <a:hlinkClick r:id="rId6"/>
              </a:rPr>
              <a:t>픽토그램</a:t>
            </a:r>
            <a:r>
              <a:rPr lang="ko-KR" altLang="en-US" sz="1400" dirty="0">
                <a:hlinkClick r:id="rId6"/>
              </a:rPr>
              <a:t> </a:t>
            </a:r>
            <a:endParaRPr lang="en-US" altLang="ko-KR" sz="1400" dirty="0">
              <a:hlinkClick r:id="rId6"/>
            </a:endParaRPr>
          </a:p>
          <a:p>
            <a:r>
              <a:rPr lang="en-US" altLang="ko-KR" sz="1400" dirty="0">
                <a:hlinkClick r:id="rId6"/>
              </a:rPr>
              <a:t>http://www.flaticon.com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이미지 </a:t>
            </a:r>
            <a:endParaRPr lang="en-US" altLang="ko-KR" sz="1400" dirty="0"/>
          </a:p>
          <a:p>
            <a:r>
              <a:rPr lang="en-US" altLang="ko-KR" sz="1400" dirty="0"/>
              <a:t>http://www.littledeep.com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3C0C5-3E78-2C94-9FB8-F6BDBA5165AA}"/>
              </a:ext>
            </a:extLst>
          </p:cNvPr>
          <p:cNvSpPr txBox="1"/>
          <p:nvPr/>
        </p:nvSpPr>
        <p:spPr>
          <a:xfrm>
            <a:off x="323528" y="620688"/>
            <a:ext cx="19651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자료 수집 출처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12EFE-5CA5-AB3E-E7AA-76BBBC9C84E3}"/>
              </a:ext>
            </a:extLst>
          </p:cNvPr>
          <p:cNvSpPr txBox="1"/>
          <p:nvPr/>
        </p:nvSpPr>
        <p:spPr>
          <a:xfrm>
            <a:off x="8502347" y="6431792"/>
            <a:ext cx="34496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dirty="0">
                <a:solidFill>
                  <a:prstClr val="black"/>
                </a:solidFill>
                <a:latin typeface="Constantia" pitchFamily="18" charset="0"/>
                <a:ea typeface="맑은 고딕"/>
              </a:rPr>
              <a:t>22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C96A1B-9F94-3619-FF35-509768CEC989}"/>
              </a:ext>
            </a:extLst>
          </p:cNvPr>
          <p:cNvCxnSpPr>
            <a:cxnSpLocks/>
          </p:cNvCxnSpPr>
          <p:nvPr/>
        </p:nvCxnSpPr>
        <p:spPr>
          <a:xfrm>
            <a:off x="323528" y="4653136"/>
            <a:ext cx="8415227" cy="199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348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935EDD-45EC-2099-FF24-24DF53A45AAB}"/>
              </a:ext>
            </a:extLst>
          </p:cNvPr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14698B9-1664-C418-C62E-B0B278A5F671}"/>
              </a:ext>
            </a:extLst>
          </p:cNvPr>
          <p:cNvGrpSpPr/>
          <p:nvPr/>
        </p:nvGrpSpPr>
        <p:grpSpPr>
          <a:xfrm>
            <a:off x="103694" y="3429000"/>
            <a:ext cx="9040306" cy="3439886"/>
            <a:chOff x="350522" y="3273686"/>
            <a:chExt cx="9337283" cy="3439886"/>
          </a:xfrm>
        </p:grpSpPr>
        <p:pic>
          <p:nvPicPr>
            <p:cNvPr id="3" name="Picture 8" descr="아파트 ">
              <a:extLst>
                <a:ext uri="{FF2B5EF4-FFF2-40B4-BE49-F238E27FC236}">
                  <a16:creationId xmlns:a16="http://schemas.microsoft.com/office/drawing/2014/main" id="{0B70533E-AAA3-E388-366D-FE891EC6C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985" y="4221744"/>
              <a:ext cx="2264227" cy="2264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집 ">
              <a:extLst>
                <a:ext uri="{FF2B5EF4-FFF2-40B4-BE49-F238E27FC236}">
                  <a16:creationId xmlns:a16="http://schemas.microsoft.com/office/drawing/2014/main" id="{51552698-6076-22B7-ECC1-7C3FBB8A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773" y="4256307"/>
              <a:ext cx="2264227" cy="2264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분양 아파트 ">
              <a:extLst>
                <a:ext uri="{FF2B5EF4-FFF2-40B4-BE49-F238E27FC236}">
                  <a16:creationId xmlns:a16="http://schemas.microsoft.com/office/drawing/2014/main" id="{8F1E8239-5793-2BF9-930C-5884452D7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2" y="4319532"/>
              <a:ext cx="2264227" cy="2264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>
              <a:extLst>
                <a:ext uri="{FF2B5EF4-FFF2-40B4-BE49-F238E27FC236}">
                  <a16:creationId xmlns:a16="http://schemas.microsoft.com/office/drawing/2014/main" id="{EFA5F188-9715-9DE3-B21F-E473611A89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7919" y="3273686"/>
              <a:ext cx="3439886" cy="3439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92D585-593D-CB52-7F54-1B8E2D174707}"/>
              </a:ext>
            </a:extLst>
          </p:cNvPr>
          <p:cNvSpPr txBox="1"/>
          <p:nvPr/>
        </p:nvSpPr>
        <p:spPr>
          <a:xfrm>
            <a:off x="2359092" y="1897856"/>
            <a:ext cx="4425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ko-KR" altLang="en-US" sz="5400" b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  <a:endParaRPr lang="en-US" altLang="ko-KR" sz="5400" b="1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07B003-961B-35C7-17A9-5883D387C964}"/>
              </a:ext>
            </a:extLst>
          </p:cNvPr>
          <p:cNvCxnSpPr>
            <a:cxnSpLocks/>
          </p:cNvCxnSpPr>
          <p:nvPr/>
        </p:nvCxnSpPr>
        <p:spPr>
          <a:xfrm>
            <a:off x="2070337" y="2863825"/>
            <a:ext cx="4916872" cy="858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63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174911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1.1 </a:t>
            </a:r>
            <a:r>
              <a: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팀원 별 역할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4977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03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9F5384-7CAF-140B-E154-6E509D52DFE1}"/>
              </a:ext>
            </a:extLst>
          </p:cNvPr>
          <p:cNvGrpSpPr/>
          <p:nvPr/>
        </p:nvGrpSpPr>
        <p:grpSpPr>
          <a:xfrm>
            <a:off x="2621874" y="1472114"/>
            <a:ext cx="1852080" cy="1872208"/>
            <a:chOff x="251520" y="2204864"/>
            <a:chExt cx="1656185" cy="2448271"/>
          </a:xfrm>
          <a:solidFill>
            <a:schemeClr val="bg1"/>
          </a:solidFill>
        </p:grpSpPr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44462F5B-CD63-4E77-DB7F-A64BB3D29CEE}"/>
                </a:ext>
              </a:extLst>
            </p:cNvPr>
            <p:cNvSpPr/>
            <p:nvPr/>
          </p:nvSpPr>
          <p:spPr>
            <a:xfrm>
              <a:off x="251520" y="2204864"/>
              <a:ext cx="1656184" cy="2448271"/>
            </a:xfrm>
            <a:prstGeom prst="flowChartAlternate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데이터 수집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HEROKU DB</a:t>
              </a:r>
              <a:r>
                <a:rPr lang="ko-KR" altLang="en-US" sz="1200" dirty="0">
                  <a:solidFill>
                    <a:schemeClr val="tx1"/>
                  </a:solidFill>
                </a:rPr>
                <a:t>연동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데이터 쿼리작성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스킬서버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91BC605D-B713-7D8F-1663-BD16D7ABBDCD}"/>
                </a:ext>
              </a:extLst>
            </p:cNvPr>
            <p:cNvSpPr/>
            <p:nvPr/>
          </p:nvSpPr>
          <p:spPr>
            <a:xfrm>
              <a:off x="251521" y="2204864"/>
              <a:ext cx="1656184" cy="4879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정상필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5B52132-79EC-DE5F-1A45-2336D80F36AC}"/>
              </a:ext>
            </a:extLst>
          </p:cNvPr>
          <p:cNvGrpSpPr/>
          <p:nvPr/>
        </p:nvGrpSpPr>
        <p:grpSpPr>
          <a:xfrm>
            <a:off x="4906002" y="1491934"/>
            <a:ext cx="1854000" cy="1872208"/>
            <a:chOff x="251520" y="2204864"/>
            <a:chExt cx="1656184" cy="2448271"/>
          </a:xfrm>
          <a:solidFill>
            <a:schemeClr val="bg1"/>
          </a:solidFill>
        </p:grpSpPr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id="{F7F1CBCA-401D-D785-FADF-F3EFDF87CE4C}"/>
                </a:ext>
              </a:extLst>
            </p:cNvPr>
            <p:cNvSpPr/>
            <p:nvPr/>
          </p:nvSpPr>
          <p:spPr>
            <a:xfrm>
              <a:off x="251520" y="2204864"/>
              <a:ext cx="1656184" cy="2448271"/>
            </a:xfrm>
            <a:prstGeom prst="flowChartAlternate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기획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데이터 수집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시나리오 작성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스킬서버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사각형: 둥근 위쪽 모서리 31">
              <a:extLst>
                <a:ext uri="{FF2B5EF4-FFF2-40B4-BE49-F238E27FC236}">
                  <a16:creationId xmlns:a16="http://schemas.microsoft.com/office/drawing/2014/main" id="{BC67E4D3-4D4E-4240-2E04-B3BA6770EAD1}"/>
                </a:ext>
              </a:extLst>
            </p:cNvPr>
            <p:cNvSpPr/>
            <p:nvPr/>
          </p:nvSpPr>
          <p:spPr>
            <a:xfrm>
              <a:off x="251520" y="2204864"/>
              <a:ext cx="1656184" cy="4879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오세영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B9ECD79-8204-BA51-D779-26E66D45D69B}"/>
              </a:ext>
            </a:extLst>
          </p:cNvPr>
          <p:cNvGrpSpPr/>
          <p:nvPr/>
        </p:nvGrpSpPr>
        <p:grpSpPr>
          <a:xfrm>
            <a:off x="2568954" y="3933056"/>
            <a:ext cx="1854000" cy="1872208"/>
            <a:chOff x="251520" y="2204864"/>
            <a:chExt cx="1656184" cy="2448271"/>
          </a:xfrm>
          <a:solidFill>
            <a:schemeClr val="bg1"/>
          </a:solidFill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2DF7DE9F-6F06-7F85-24E6-5732D4546FD8}"/>
                </a:ext>
              </a:extLst>
            </p:cNvPr>
            <p:cNvSpPr/>
            <p:nvPr/>
          </p:nvSpPr>
          <p:spPr>
            <a:xfrm>
              <a:off x="251520" y="2204864"/>
              <a:ext cx="1656184" cy="2448271"/>
            </a:xfrm>
            <a:prstGeom prst="flowChartAlternate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데이터 수집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데이터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전처리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스킬서버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사각형: 둥근 위쪽 모서리 34">
              <a:extLst>
                <a:ext uri="{FF2B5EF4-FFF2-40B4-BE49-F238E27FC236}">
                  <a16:creationId xmlns:a16="http://schemas.microsoft.com/office/drawing/2014/main" id="{80A571E4-CACC-9B86-CBC1-716ABAABAF63}"/>
                </a:ext>
              </a:extLst>
            </p:cNvPr>
            <p:cNvSpPr/>
            <p:nvPr/>
          </p:nvSpPr>
          <p:spPr>
            <a:xfrm>
              <a:off x="251520" y="2204864"/>
              <a:ext cx="1656184" cy="4879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차형주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BE89C38-2E0C-3626-6529-FD6F605BFE8D}"/>
              </a:ext>
            </a:extLst>
          </p:cNvPr>
          <p:cNvGrpSpPr/>
          <p:nvPr/>
        </p:nvGrpSpPr>
        <p:grpSpPr>
          <a:xfrm>
            <a:off x="4873210" y="3933056"/>
            <a:ext cx="1854000" cy="1872208"/>
            <a:chOff x="251520" y="2204864"/>
            <a:chExt cx="1656184" cy="2448271"/>
          </a:xfrm>
          <a:solidFill>
            <a:schemeClr val="bg1"/>
          </a:solidFill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8FF786D1-6080-48E0-95CB-22F61E36C043}"/>
                </a:ext>
              </a:extLst>
            </p:cNvPr>
            <p:cNvSpPr/>
            <p:nvPr/>
          </p:nvSpPr>
          <p:spPr>
            <a:xfrm>
              <a:off x="251520" y="2204864"/>
              <a:ext cx="1656184" cy="2448271"/>
            </a:xfrm>
            <a:prstGeom prst="flowChartAlternate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기획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데이터 수집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UI </a:t>
              </a:r>
              <a:r>
                <a:rPr lang="ko-KR" altLang="en-US" sz="1200" dirty="0">
                  <a:solidFill>
                    <a:schemeClr val="tx1"/>
                  </a:solidFill>
                </a:rPr>
                <a:t>디자인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스킬서버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사각형: 둥근 위쪽 모서리 41">
              <a:extLst>
                <a:ext uri="{FF2B5EF4-FFF2-40B4-BE49-F238E27FC236}">
                  <a16:creationId xmlns:a16="http://schemas.microsoft.com/office/drawing/2014/main" id="{92D5E531-78F0-500E-DE15-F76A782FE75A}"/>
                </a:ext>
              </a:extLst>
            </p:cNvPr>
            <p:cNvSpPr/>
            <p:nvPr/>
          </p:nvSpPr>
          <p:spPr>
            <a:xfrm>
              <a:off x="251520" y="2204864"/>
              <a:ext cx="1656184" cy="4879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김선형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C847875-56C3-2E1D-2881-52DA05407C63}"/>
              </a:ext>
            </a:extLst>
          </p:cNvPr>
          <p:cNvSpPr txBox="1"/>
          <p:nvPr/>
        </p:nvSpPr>
        <p:spPr>
          <a:xfrm>
            <a:off x="7697508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1. 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구성체계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975823-BF07-6C41-2256-BFA4E8D20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93" y="649366"/>
            <a:ext cx="998240" cy="99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49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9" y="527914"/>
            <a:ext cx="15784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1.2 </a:t>
            </a:r>
            <a:r>
              <a: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요구사항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6099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dirty="0">
                <a:solidFill>
                  <a:prstClr val="black"/>
                </a:solidFill>
                <a:latin typeface="Constantia" pitchFamily="18" charset="0"/>
                <a:ea typeface="맑은 고딕"/>
              </a:rPr>
              <a:t>04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329C4B4-FB75-5AAB-2399-C32B6217C2D4}"/>
              </a:ext>
            </a:extLst>
          </p:cNvPr>
          <p:cNvSpPr txBox="1"/>
          <p:nvPr/>
        </p:nvSpPr>
        <p:spPr>
          <a:xfrm>
            <a:off x="598783" y="1628800"/>
            <a:ext cx="80776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/>
              <a:t>원하는 지역</a:t>
            </a:r>
            <a:r>
              <a:rPr lang="en-US" altLang="ko-KR" sz="2800" b="1" dirty="0"/>
              <a:t> </a:t>
            </a:r>
            <a:r>
              <a:rPr lang="ko-KR" altLang="en-US" sz="2400" dirty="0"/>
              <a:t>입력 시</a:t>
            </a:r>
            <a:r>
              <a:rPr lang="en-US" altLang="ko-KR" sz="2400" dirty="0"/>
              <a:t>, </a:t>
            </a:r>
            <a:r>
              <a:rPr lang="ko-KR" altLang="en-US" sz="2400" dirty="0"/>
              <a:t>해당 지역공고가 나오게 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2400" dirty="0"/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청약 유형별 조건을 </a:t>
            </a:r>
            <a:r>
              <a:rPr lang="ko-KR" altLang="en-US" sz="2800" b="1" dirty="0"/>
              <a:t>간략히</a:t>
            </a:r>
            <a:r>
              <a:rPr lang="ko-KR" altLang="en-US" sz="2400" dirty="0"/>
              <a:t> </a:t>
            </a:r>
            <a:r>
              <a:rPr lang="ko-KR" altLang="en-US" sz="2800" b="1" dirty="0"/>
              <a:t>제공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공고의 </a:t>
            </a:r>
            <a:r>
              <a:rPr lang="ko-KR" altLang="en-US" sz="2800" b="1" dirty="0"/>
              <a:t>상세 정보는 </a:t>
            </a:r>
            <a:r>
              <a:rPr lang="en-US" altLang="ko-KR" sz="2800" b="1" dirty="0"/>
              <a:t>URL</a:t>
            </a:r>
            <a:r>
              <a:rPr lang="ko-KR" altLang="en-US" sz="2800" b="1" dirty="0"/>
              <a:t>로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제공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가점 계산기능을 통해 총 </a:t>
            </a:r>
            <a:r>
              <a:rPr lang="ko-KR" altLang="en-US" sz="2800" b="1" dirty="0"/>
              <a:t>점수를</a:t>
            </a:r>
            <a:r>
              <a:rPr lang="ko-KR" altLang="en-US" sz="2400" dirty="0"/>
              <a:t> </a:t>
            </a:r>
            <a:r>
              <a:rPr lang="ko-KR" altLang="en-US" sz="2800" b="1" dirty="0"/>
              <a:t>계산</a:t>
            </a:r>
            <a:r>
              <a:rPr lang="ko-KR" altLang="en-US" sz="2400" dirty="0"/>
              <a:t>해준다</a:t>
            </a:r>
            <a:r>
              <a:rPr lang="en-US" altLang="ko-KR" sz="2400" dirty="0"/>
              <a:t>.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425FCC7-77FA-9AA7-B254-9B050C5A7D42}"/>
              </a:ext>
            </a:extLst>
          </p:cNvPr>
          <p:cNvCxnSpPr>
            <a:cxnSpLocks/>
          </p:cNvCxnSpPr>
          <p:nvPr/>
        </p:nvCxnSpPr>
        <p:spPr>
          <a:xfrm>
            <a:off x="526776" y="1723327"/>
            <a:ext cx="0" cy="3620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243C65-EC8F-8D65-1100-5F205048C730}"/>
              </a:ext>
            </a:extLst>
          </p:cNvPr>
          <p:cNvSpPr txBox="1"/>
          <p:nvPr/>
        </p:nvSpPr>
        <p:spPr>
          <a:xfrm>
            <a:off x="7697508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</a:t>
            </a:r>
            <a:r>
              <a:rPr lang="en-US" altLang="ko-KR" sz="1100" dirty="0">
                <a:latin typeface="맑은 고딕"/>
                <a:ea typeface="맑은 고딕"/>
              </a:rPr>
              <a:t>1. </a:t>
            </a:r>
            <a:r>
              <a:rPr lang="ko-KR" altLang="en-US" sz="1100" dirty="0">
                <a:latin typeface="맑은 고딕"/>
                <a:ea typeface="맑은 고딕"/>
              </a:rPr>
              <a:t>구성체계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55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9" y="527914"/>
            <a:ext cx="15784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.1 </a:t>
            </a:r>
            <a:r>
              <a: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선정배경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5214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dirty="0">
                <a:solidFill>
                  <a:prstClr val="black"/>
                </a:solidFill>
                <a:latin typeface="Constantia" pitchFamily="18" charset="0"/>
                <a:ea typeface="맑은 고딕"/>
              </a:rPr>
              <a:t>05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425FCC7-77FA-9AA7-B254-9B050C5A7D42}"/>
              </a:ext>
            </a:extLst>
          </p:cNvPr>
          <p:cNvCxnSpPr>
            <a:cxnSpLocks/>
          </p:cNvCxnSpPr>
          <p:nvPr/>
        </p:nvCxnSpPr>
        <p:spPr>
          <a:xfrm>
            <a:off x="1691680" y="4869160"/>
            <a:ext cx="57606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1638466-AFE0-C16B-277E-375168AA6A49}"/>
              </a:ext>
            </a:extLst>
          </p:cNvPr>
          <p:cNvCxnSpPr>
            <a:cxnSpLocks/>
          </p:cNvCxnSpPr>
          <p:nvPr/>
        </p:nvCxnSpPr>
        <p:spPr>
          <a:xfrm>
            <a:off x="1691680" y="6021288"/>
            <a:ext cx="57606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6A6B1991-ADA8-E38E-0D70-226D5671C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581" y="1268760"/>
            <a:ext cx="3901531" cy="3032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D97877-8EF9-28E5-1D58-CEF198BBFA3F}"/>
              </a:ext>
            </a:extLst>
          </p:cNvPr>
          <p:cNvSpPr txBox="1"/>
          <p:nvPr/>
        </p:nvSpPr>
        <p:spPr>
          <a:xfrm>
            <a:off x="1475656" y="5085184"/>
            <a:ext cx="614736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정보에 대한 </a:t>
            </a:r>
            <a:r>
              <a:rPr lang="ko-KR" altLang="en-US" sz="2400" b="1" dirty="0"/>
              <a:t>접근성</a:t>
            </a:r>
            <a:r>
              <a:rPr lang="ko-KR" altLang="en-US" dirty="0"/>
              <a:t>이 좋지 못함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1A10A3-C301-B4C2-C622-4DD963B35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392085"/>
            <a:ext cx="1674158" cy="167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물음표 ">
            <a:extLst>
              <a:ext uri="{FF2B5EF4-FFF2-40B4-BE49-F238E27FC236}">
                <a16:creationId xmlns:a16="http://schemas.microsoft.com/office/drawing/2014/main" id="{4B0AA6DB-4BDB-05BE-902F-E59ADB97D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7617">
            <a:off x="7219528" y="203248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36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9" y="527914"/>
            <a:ext cx="15784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.1 </a:t>
            </a:r>
            <a:r>
              <a: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선정배경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64202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dirty="0">
                <a:solidFill>
                  <a:prstClr val="black"/>
                </a:solidFill>
                <a:latin typeface="Constantia" pitchFamily="18" charset="0"/>
                <a:ea typeface="맑은 고딕"/>
              </a:rPr>
              <a:t>06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425FCC7-77FA-9AA7-B254-9B050C5A7D42}"/>
              </a:ext>
            </a:extLst>
          </p:cNvPr>
          <p:cNvCxnSpPr>
            <a:cxnSpLocks/>
          </p:cNvCxnSpPr>
          <p:nvPr/>
        </p:nvCxnSpPr>
        <p:spPr>
          <a:xfrm>
            <a:off x="1691680" y="4869160"/>
            <a:ext cx="57606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1638466-AFE0-C16B-277E-375168AA6A49}"/>
              </a:ext>
            </a:extLst>
          </p:cNvPr>
          <p:cNvCxnSpPr>
            <a:cxnSpLocks/>
          </p:cNvCxnSpPr>
          <p:nvPr/>
        </p:nvCxnSpPr>
        <p:spPr>
          <a:xfrm>
            <a:off x="1691680" y="6021288"/>
            <a:ext cx="57606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92A22-3C00-0DBC-7DDD-9872E0305B05}"/>
              </a:ext>
            </a:extLst>
          </p:cNvPr>
          <p:cNvSpPr txBox="1"/>
          <p:nvPr/>
        </p:nvSpPr>
        <p:spPr>
          <a:xfrm>
            <a:off x="1475656" y="4869160"/>
            <a:ext cx="6147361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제공되고 있는 </a:t>
            </a:r>
            <a:r>
              <a:rPr lang="ko-KR" altLang="en-US" sz="2400" b="1" dirty="0"/>
              <a:t>서비스 미흡</a:t>
            </a:r>
            <a:endParaRPr lang="en-US" altLang="ko-KR" sz="2400" b="1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가점계산기</a:t>
            </a:r>
            <a:r>
              <a:rPr lang="en-US" altLang="ko-KR" dirty="0"/>
              <a:t>, </a:t>
            </a:r>
            <a:r>
              <a:rPr lang="ko-KR" altLang="en-US" dirty="0"/>
              <a:t>청약가이드 등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FEF540-DEB1-CBAE-B4C3-752C7A997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370"/>
          <a:stretch/>
        </p:blipFill>
        <p:spPr>
          <a:xfrm>
            <a:off x="1529852" y="1278601"/>
            <a:ext cx="6066484" cy="2870479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340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9" y="527914"/>
            <a:ext cx="15784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.2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주제</a:t>
            </a:r>
            <a:endParaRPr lang="ko-KR" altLang="en-US" sz="16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68E249-F4F9-79B4-74AA-33228F669ED8}"/>
              </a:ext>
            </a:extLst>
          </p:cNvPr>
          <p:cNvGrpSpPr/>
          <p:nvPr/>
        </p:nvGrpSpPr>
        <p:grpSpPr>
          <a:xfrm>
            <a:off x="305592" y="1866353"/>
            <a:ext cx="8586888" cy="2066703"/>
            <a:chOff x="66603" y="1938361"/>
            <a:chExt cx="8586888" cy="2066703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05C94347-DC74-EA9E-83B2-9BC970F2E5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3" y="1957939"/>
              <a:ext cx="2031534" cy="2031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로봇 식 ">
              <a:extLst>
                <a:ext uri="{FF2B5EF4-FFF2-40B4-BE49-F238E27FC236}">
                  <a16:creationId xmlns:a16="http://schemas.microsoft.com/office/drawing/2014/main" id="{CD99FE0A-0201-CCC4-B653-5CA1DA85AC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280" y="1938361"/>
              <a:ext cx="2031534" cy="2031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문제 해결 ">
              <a:extLst>
                <a:ext uri="{FF2B5EF4-FFF2-40B4-BE49-F238E27FC236}">
                  <a16:creationId xmlns:a16="http://schemas.microsoft.com/office/drawing/2014/main" id="{F1BEB17F-4E86-DACE-7AF8-41ABEE4A0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957" y="1973530"/>
              <a:ext cx="2031534" cy="2031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8502347" y="6431792"/>
            <a:ext cx="354584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dirty="0">
                <a:solidFill>
                  <a:prstClr val="black"/>
                </a:solidFill>
                <a:latin typeface="Constantia" pitchFamily="18" charset="0"/>
                <a:ea typeface="맑은 고딕"/>
              </a:rPr>
              <a:t>07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A001376-D581-3132-83C1-060A7DCD419B}"/>
              </a:ext>
            </a:extLst>
          </p:cNvPr>
          <p:cNvGrpSpPr/>
          <p:nvPr/>
        </p:nvGrpSpPr>
        <p:grpSpPr>
          <a:xfrm>
            <a:off x="1475656" y="4820317"/>
            <a:ext cx="6147361" cy="1200971"/>
            <a:chOff x="1475656" y="4964333"/>
            <a:chExt cx="6147361" cy="1200971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425FCC7-77FA-9AA7-B254-9B050C5A7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5013176"/>
              <a:ext cx="57606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7355DE2-64AA-A940-C24B-E0BFFB62B48D}"/>
                </a:ext>
              </a:extLst>
            </p:cNvPr>
            <p:cNvGrpSpPr/>
            <p:nvPr/>
          </p:nvGrpSpPr>
          <p:grpSpPr>
            <a:xfrm>
              <a:off x="1475656" y="4964333"/>
              <a:ext cx="6147361" cy="1200971"/>
              <a:chOff x="1475656" y="4964333"/>
              <a:chExt cx="6147361" cy="120097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B1AD57-672E-FF91-2AC0-FC2AF68EFF65}"/>
                  </a:ext>
                </a:extLst>
              </p:cNvPr>
              <p:cNvSpPr txBox="1"/>
              <p:nvPr/>
            </p:nvSpPr>
            <p:spPr>
              <a:xfrm>
                <a:off x="1475656" y="4964333"/>
                <a:ext cx="6147361" cy="1128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400" b="1" dirty="0"/>
                  <a:t>빠르고</a:t>
                </a:r>
                <a:r>
                  <a:rPr lang="ko-KR" altLang="en-US" b="1" dirty="0"/>
                  <a:t> </a:t>
                </a:r>
                <a:r>
                  <a:rPr lang="ko-KR" altLang="en-US" sz="2400" b="1" dirty="0"/>
                  <a:t>간편</a:t>
                </a:r>
                <a:r>
                  <a:rPr lang="ko-KR" altLang="en-US" dirty="0"/>
                  <a:t>하게 </a:t>
                </a:r>
                <a:br>
                  <a:rPr lang="en-US" altLang="ko-KR" dirty="0"/>
                </a:br>
                <a:r>
                  <a:rPr lang="ko-KR" altLang="en-US" dirty="0"/>
                  <a:t>청약 정보를 </a:t>
                </a:r>
                <a:r>
                  <a:rPr lang="ko-KR" altLang="en-US" sz="2400" b="1" dirty="0"/>
                  <a:t>확인</a:t>
                </a:r>
                <a:r>
                  <a:rPr lang="ko-KR" altLang="en-US" dirty="0"/>
                  <a:t>할 수 있는 </a:t>
                </a:r>
                <a:r>
                  <a:rPr lang="ko-KR" altLang="en-US" dirty="0" err="1"/>
                  <a:t>챗봇</a:t>
                </a:r>
                <a:endParaRPr lang="en-US" altLang="ko-KR" dirty="0"/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1638466-AFE0-C16B-277E-375168AA6A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680" y="6165304"/>
                <a:ext cx="576064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A86B336-FAF8-103D-DD69-F08ECF6A2831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pic>
        <p:nvPicPr>
          <p:cNvPr id="2050" name="Picture 2" descr="방향 화살표 ">
            <a:extLst>
              <a:ext uri="{FF2B5EF4-FFF2-40B4-BE49-F238E27FC236}">
                <a16:creationId xmlns:a16="http://schemas.microsoft.com/office/drawing/2014/main" id="{85D9BBB7-0F25-47BC-B176-4FF893B1B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0768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방향 화살표 ">
            <a:extLst>
              <a:ext uri="{FF2B5EF4-FFF2-40B4-BE49-F238E27FC236}">
                <a16:creationId xmlns:a16="http://schemas.microsoft.com/office/drawing/2014/main" id="{7267C65E-98A3-8039-EE7E-FA7EB4A45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7687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53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F189C5E4-0028-C230-A462-6857D9F75DE4}"/>
              </a:ext>
            </a:extLst>
          </p:cNvPr>
          <p:cNvSpPr/>
          <p:nvPr/>
        </p:nvSpPr>
        <p:spPr>
          <a:xfrm>
            <a:off x="163750" y="2708920"/>
            <a:ext cx="8872746" cy="2088232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23251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.3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데이터 수집</a:t>
            </a:r>
            <a:endParaRPr lang="ko-KR" altLang="en-US" sz="16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64202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dirty="0">
                <a:solidFill>
                  <a:prstClr val="black"/>
                </a:solidFill>
                <a:latin typeface="Constantia" pitchFamily="18" charset="0"/>
                <a:ea typeface="맑은 고딕"/>
              </a:rPr>
              <a:t>08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52767635-EB4D-ED15-2C18-AA1922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36453"/>
              </p:ext>
            </p:extLst>
          </p:nvPr>
        </p:nvGraphicFramePr>
        <p:xfrm>
          <a:off x="211545" y="2996952"/>
          <a:ext cx="8684745" cy="158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949">
                  <a:extLst>
                    <a:ext uri="{9D8B030D-6E8A-4147-A177-3AD203B41FA5}">
                      <a16:colId xmlns:a16="http://schemas.microsoft.com/office/drawing/2014/main" val="264935779"/>
                    </a:ext>
                  </a:extLst>
                </a:gridCol>
                <a:gridCol w="1736949">
                  <a:extLst>
                    <a:ext uri="{9D8B030D-6E8A-4147-A177-3AD203B41FA5}">
                      <a16:colId xmlns:a16="http://schemas.microsoft.com/office/drawing/2014/main" val="1385101640"/>
                    </a:ext>
                  </a:extLst>
                </a:gridCol>
                <a:gridCol w="1736949">
                  <a:extLst>
                    <a:ext uri="{9D8B030D-6E8A-4147-A177-3AD203B41FA5}">
                      <a16:colId xmlns:a16="http://schemas.microsoft.com/office/drawing/2014/main" val="3864543801"/>
                    </a:ext>
                  </a:extLst>
                </a:gridCol>
                <a:gridCol w="1736949">
                  <a:extLst>
                    <a:ext uri="{9D8B030D-6E8A-4147-A177-3AD203B41FA5}">
                      <a16:colId xmlns:a16="http://schemas.microsoft.com/office/drawing/2014/main" val="2785018354"/>
                    </a:ext>
                  </a:extLst>
                </a:gridCol>
                <a:gridCol w="1736949">
                  <a:extLst>
                    <a:ext uri="{9D8B030D-6E8A-4147-A177-3AD203B41FA5}">
                      <a16:colId xmlns:a16="http://schemas.microsoft.com/office/drawing/2014/main" val="2701859703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865512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CB97FCB-4954-79D5-2EB6-0D06346B8CBA}"/>
              </a:ext>
            </a:extLst>
          </p:cNvPr>
          <p:cNvSpPr txBox="1"/>
          <p:nvPr/>
        </p:nvSpPr>
        <p:spPr>
          <a:xfrm>
            <a:off x="232943" y="4163373"/>
            <a:ext cx="1621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통합지역거주자</a:t>
            </a:r>
            <a:endParaRPr lang="en-US" altLang="ko-KR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27DDF7-1677-1B03-CCEA-09BD2A894375}"/>
              </a:ext>
            </a:extLst>
          </p:cNvPr>
          <p:cNvSpPr txBox="1"/>
          <p:nvPr/>
        </p:nvSpPr>
        <p:spPr>
          <a:xfrm>
            <a:off x="2343562" y="4149080"/>
            <a:ext cx="100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FCDD54-3805-CB2A-D858-C56B32BAFA4C}"/>
              </a:ext>
            </a:extLst>
          </p:cNvPr>
          <p:cNvSpPr txBox="1"/>
          <p:nvPr/>
        </p:nvSpPr>
        <p:spPr>
          <a:xfrm>
            <a:off x="5522874" y="4149080"/>
            <a:ext cx="1621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직장주택조합원</a:t>
            </a:r>
            <a:endParaRPr lang="en-US" altLang="ko-KR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5DE89-7761-788E-64A7-9739EC12E113}"/>
              </a:ext>
            </a:extLst>
          </p:cNvPr>
          <p:cNvSpPr txBox="1"/>
          <p:nvPr/>
        </p:nvSpPr>
        <p:spPr>
          <a:xfrm>
            <a:off x="7472651" y="4122418"/>
            <a:ext cx="12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임대사업자</a:t>
            </a:r>
            <a:endParaRPr lang="en-US" altLang="ko-KR" sz="1600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6F7CDB3-F25E-044F-6B05-DD59DDAD0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1" y="2986828"/>
            <a:ext cx="1027996" cy="102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74D41EC-7EAD-748C-65E8-B128AD4DAFE7}"/>
              </a:ext>
            </a:extLst>
          </p:cNvPr>
          <p:cNvSpPr txBox="1"/>
          <p:nvPr/>
        </p:nvSpPr>
        <p:spPr>
          <a:xfrm>
            <a:off x="2043455" y="4157277"/>
            <a:ext cx="1621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주상복합소유주</a:t>
            </a:r>
            <a:endParaRPr lang="en-US" altLang="ko-KR" sz="1600" dirty="0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FD1C19B3-2433-709F-5B42-51B619FB0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395" y="3087230"/>
            <a:ext cx="932164" cy="93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F6296E0-26D7-5ED4-DCBF-49F5BFD23286}"/>
              </a:ext>
            </a:extLst>
          </p:cNvPr>
          <p:cNvSpPr txBox="1"/>
          <p:nvPr/>
        </p:nvSpPr>
        <p:spPr>
          <a:xfrm>
            <a:off x="3753659" y="3985855"/>
            <a:ext cx="1621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대규모</a:t>
            </a:r>
            <a:endParaRPr lang="en-US" altLang="ko-KR" sz="1600" dirty="0"/>
          </a:p>
          <a:p>
            <a:pPr algn="ctr"/>
            <a:r>
              <a:rPr lang="ko-KR" altLang="en-US" sz="1600" dirty="0"/>
              <a:t>택지개발지구</a:t>
            </a:r>
            <a:endParaRPr lang="en-US" altLang="ko-KR" sz="16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D848C51-1AEF-EAAA-AFDE-BEF4538C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109" y="2957859"/>
            <a:ext cx="1027996" cy="1027996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3BE1E5A-0DA0-CE50-CA99-4F214B717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768" y="3145722"/>
            <a:ext cx="710208" cy="71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직장 ">
            <a:extLst>
              <a:ext uri="{FF2B5EF4-FFF2-40B4-BE49-F238E27FC236}">
                <a16:creationId xmlns:a16="http://schemas.microsoft.com/office/drawing/2014/main" id="{F3A1A06D-C17C-4D0F-CA55-642DAB4DC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252" y="3100541"/>
            <a:ext cx="825625" cy="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5FBACE1D-F13B-EE22-73A3-AE63ACD4C9DA}"/>
              </a:ext>
            </a:extLst>
          </p:cNvPr>
          <p:cNvGrpSpPr/>
          <p:nvPr/>
        </p:nvGrpSpPr>
        <p:grpSpPr>
          <a:xfrm>
            <a:off x="3203848" y="1484784"/>
            <a:ext cx="2701863" cy="507519"/>
            <a:chOff x="6406641" y="692696"/>
            <a:chExt cx="2701863" cy="50751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9A1CDD7-E91E-56B2-E108-8BA2295577A7}"/>
                </a:ext>
              </a:extLst>
            </p:cNvPr>
            <p:cNvCxnSpPr>
              <a:cxnSpLocks/>
            </p:cNvCxnSpPr>
            <p:nvPr/>
          </p:nvCxnSpPr>
          <p:spPr>
            <a:xfrm>
              <a:off x="6407029" y="692696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B03DC87-CB8C-FC84-AD3F-30F26457F574}"/>
                </a:ext>
              </a:extLst>
            </p:cNvPr>
            <p:cNvCxnSpPr>
              <a:cxnSpLocks/>
            </p:cNvCxnSpPr>
            <p:nvPr/>
          </p:nvCxnSpPr>
          <p:spPr>
            <a:xfrm>
              <a:off x="6406641" y="1200215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48C5C9-D636-A7B2-D20E-BC5067E76C57}"/>
                </a:ext>
              </a:extLst>
            </p:cNvPr>
            <p:cNvSpPr txBox="1"/>
            <p:nvPr/>
          </p:nvSpPr>
          <p:spPr>
            <a:xfrm>
              <a:off x="6407417" y="692696"/>
              <a:ext cx="2701087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/>
                <a:t>우선공급 유형</a:t>
              </a:r>
              <a:endParaRPr lang="en-US" altLang="ko-KR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D27E2D9-8F3C-9D10-8422-FB7FBC63C1F2}"/>
              </a:ext>
            </a:extLst>
          </p:cNvPr>
          <p:cNvSpPr txBox="1"/>
          <p:nvPr/>
        </p:nvSpPr>
        <p:spPr>
          <a:xfrm>
            <a:off x="6978792" y="6244369"/>
            <a:ext cx="196895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출처 부록 참조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7391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23251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.3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데이터 수집</a:t>
            </a:r>
            <a:endParaRPr lang="ko-KR" altLang="en-US" sz="16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6580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dirty="0">
                <a:solidFill>
                  <a:prstClr val="black"/>
                </a:solidFill>
                <a:latin typeface="Constantia" pitchFamily="18" charset="0"/>
                <a:ea typeface="맑은 고딕"/>
              </a:rPr>
              <a:t>09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36BF55C-6071-751B-0020-2A12F4A29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31411"/>
              </p:ext>
            </p:extLst>
          </p:nvPr>
        </p:nvGraphicFramePr>
        <p:xfrm>
          <a:off x="207735" y="3068960"/>
          <a:ext cx="8684745" cy="158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949">
                  <a:extLst>
                    <a:ext uri="{9D8B030D-6E8A-4147-A177-3AD203B41FA5}">
                      <a16:colId xmlns:a16="http://schemas.microsoft.com/office/drawing/2014/main" val="264935779"/>
                    </a:ext>
                  </a:extLst>
                </a:gridCol>
                <a:gridCol w="1736949">
                  <a:extLst>
                    <a:ext uri="{9D8B030D-6E8A-4147-A177-3AD203B41FA5}">
                      <a16:colId xmlns:a16="http://schemas.microsoft.com/office/drawing/2014/main" val="1385101640"/>
                    </a:ext>
                  </a:extLst>
                </a:gridCol>
                <a:gridCol w="1736949">
                  <a:extLst>
                    <a:ext uri="{9D8B030D-6E8A-4147-A177-3AD203B41FA5}">
                      <a16:colId xmlns:a16="http://schemas.microsoft.com/office/drawing/2014/main" val="3864543801"/>
                    </a:ext>
                  </a:extLst>
                </a:gridCol>
                <a:gridCol w="1736949">
                  <a:extLst>
                    <a:ext uri="{9D8B030D-6E8A-4147-A177-3AD203B41FA5}">
                      <a16:colId xmlns:a16="http://schemas.microsoft.com/office/drawing/2014/main" val="2785018354"/>
                    </a:ext>
                  </a:extLst>
                </a:gridCol>
                <a:gridCol w="1736949">
                  <a:extLst>
                    <a:ext uri="{9D8B030D-6E8A-4147-A177-3AD203B41FA5}">
                      <a16:colId xmlns:a16="http://schemas.microsoft.com/office/drawing/2014/main" val="2701859703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8655126"/>
                  </a:ext>
                </a:extLst>
              </a:tr>
            </a:tbl>
          </a:graphicData>
        </a:graphic>
      </p:graphicFrame>
      <p:pic>
        <p:nvPicPr>
          <p:cNvPr id="5" name="Picture 8" descr="Free illustrations of Purchase">
            <a:extLst>
              <a:ext uri="{FF2B5EF4-FFF2-40B4-BE49-F238E27FC236}">
                <a16:creationId xmlns:a16="http://schemas.microsoft.com/office/drawing/2014/main" id="{868C6BB0-CFA0-6B80-99B1-B720AB895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05" y="3088841"/>
            <a:ext cx="8525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19F59CE-BD6A-5DFE-D67C-FFB20F933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916" y="307676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가족 일러스트">
            <a:extLst>
              <a:ext uri="{FF2B5EF4-FFF2-40B4-BE49-F238E27FC236}">
                <a16:creationId xmlns:a16="http://schemas.microsoft.com/office/drawing/2014/main" id="{3E6F34C4-EE4F-29EC-D500-38C24DAD0E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35" b="21428"/>
          <a:stretch/>
        </p:blipFill>
        <p:spPr bwMode="auto">
          <a:xfrm>
            <a:off x="3736891" y="3086151"/>
            <a:ext cx="1627197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가족 일러스트">
            <a:extLst>
              <a:ext uri="{FF2B5EF4-FFF2-40B4-BE49-F238E27FC236}">
                <a16:creationId xmlns:a16="http://schemas.microsoft.com/office/drawing/2014/main" id="{B4C38153-8F04-E8BB-1EC0-EF5D870C6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15" y="3086151"/>
            <a:ext cx="1518287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급송 ">
            <a:extLst>
              <a:ext uri="{FF2B5EF4-FFF2-40B4-BE49-F238E27FC236}">
                <a16:creationId xmlns:a16="http://schemas.microsoft.com/office/drawing/2014/main" id="{1AEB03DF-57AB-6EAD-AB49-3340B5E4F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574" y="312971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0E6AFB-F832-6331-6295-A41ECE710BE8}"/>
              </a:ext>
            </a:extLst>
          </p:cNvPr>
          <p:cNvSpPr txBox="1"/>
          <p:nvPr/>
        </p:nvSpPr>
        <p:spPr>
          <a:xfrm>
            <a:off x="518453" y="4212202"/>
            <a:ext cx="100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생애최초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F4260C-6D11-15B2-B6E7-3A26FE2E4843}"/>
              </a:ext>
            </a:extLst>
          </p:cNvPr>
          <p:cNvSpPr txBox="1"/>
          <p:nvPr/>
        </p:nvSpPr>
        <p:spPr>
          <a:xfrm>
            <a:off x="2339752" y="4221088"/>
            <a:ext cx="100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신혼부부 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5A1DC-2A75-4A41-BA3C-24EB6DC30860}"/>
              </a:ext>
            </a:extLst>
          </p:cNvPr>
          <p:cNvSpPr txBox="1"/>
          <p:nvPr/>
        </p:nvSpPr>
        <p:spPr>
          <a:xfrm>
            <a:off x="3992057" y="4194426"/>
            <a:ext cx="1316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다자녀가구</a:t>
            </a:r>
            <a:endParaRPr lang="en-US" altLang="ko-KR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30A99F-FD8A-11B0-A488-B75FE593E92E}"/>
              </a:ext>
            </a:extLst>
          </p:cNvPr>
          <p:cNvSpPr txBox="1"/>
          <p:nvPr/>
        </p:nvSpPr>
        <p:spPr>
          <a:xfrm>
            <a:off x="5685135" y="4203314"/>
            <a:ext cx="12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노부모부양</a:t>
            </a:r>
            <a:endParaRPr lang="en-US" altLang="ko-KR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9D3249-B9F6-0EBB-FF70-20B512DF6C6A}"/>
              </a:ext>
            </a:extLst>
          </p:cNvPr>
          <p:cNvSpPr txBox="1"/>
          <p:nvPr/>
        </p:nvSpPr>
        <p:spPr>
          <a:xfrm>
            <a:off x="7548171" y="4185538"/>
            <a:ext cx="100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기관추천</a:t>
            </a:r>
            <a:endParaRPr lang="en-US" altLang="ko-KR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186924-26F6-2DB7-D4DC-1DAF27D1BD7A}"/>
              </a:ext>
            </a:extLst>
          </p:cNvPr>
          <p:cNvSpPr/>
          <p:nvPr/>
        </p:nvSpPr>
        <p:spPr>
          <a:xfrm>
            <a:off x="163750" y="2708920"/>
            <a:ext cx="8872746" cy="216023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68946B6-EC0D-9D9B-A9EC-73EFAB002C17}"/>
              </a:ext>
            </a:extLst>
          </p:cNvPr>
          <p:cNvGrpSpPr/>
          <p:nvPr/>
        </p:nvGrpSpPr>
        <p:grpSpPr>
          <a:xfrm>
            <a:off x="3199175" y="1484784"/>
            <a:ext cx="2701863" cy="507519"/>
            <a:chOff x="6406641" y="692696"/>
            <a:chExt cx="2701863" cy="507519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376834F-46FB-554F-316A-46BB80516734}"/>
                </a:ext>
              </a:extLst>
            </p:cNvPr>
            <p:cNvCxnSpPr>
              <a:cxnSpLocks/>
            </p:cNvCxnSpPr>
            <p:nvPr/>
          </p:nvCxnSpPr>
          <p:spPr>
            <a:xfrm>
              <a:off x="6407029" y="692696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B2945EF-05E4-83D8-78A4-977625DC37E8}"/>
                </a:ext>
              </a:extLst>
            </p:cNvPr>
            <p:cNvCxnSpPr>
              <a:cxnSpLocks/>
            </p:cNvCxnSpPr>
            <p:nvPr/>
          </p:nvCxnSpPr>
          <p:spPr>
            <a:xfrm>
              <a:off x="6406641" y="1200215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92003CF-0CA1-5037-5974-E11B7FA6D8A1}"/>
                </a:ext>
              </a:extLst>
            </p:cNvPr>
            <p:cNvSpPr txBox="1"/>
            <p:nvPr/>
          </p:nvSpPr>
          <p:spPr>
            <a:xfrm>
              <a:off x="6407417" y="692696"/>
              <a:ext cx="2701087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/>
                <a:t>특별공급 유형</a:t>
              </a:r>
              <a:endParaRPr lang="en-US" altLang="ko-KR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C4D4431-746D-DFAE-C053-A8A05A076704}"/>
              </a:ext>
            </a:extLst>
          </p:cNvPr>
          <p:cNvSpPr txBox="1"/>
          <p:nvPr/>
        </p:nvSpPr>
        <p:spPr>
          <a:xfrm>
            <a:off x="6978792" y="6244369"/>
            <a:ext cx="196895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출처 부록 참조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898061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1058</Words>
  <Application>Microsoft Office PowerPoint</Application>
  <PresentationFormat>화면 슬라이드 쇼(4:3)</PresentationFormat>
  <Paragraphs>481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Tmon몬소리 Black</vt:lpstr>
      <vt:lpstr>맑은 고딕</vt:lpstr>
      <vt:lpstr>Arial</vt:lpstr>
      <vt:lpstr>Cambria Math</vt:lpstr>
      <vt:lpstr>Constantia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com24</cp:lastModifiedBy>
  <cp:revision>42</cp:revision>
  <dcterms:created xsi:type="dcterms:W3CDTF">2009-04-21T07:02:37Z</dcterms:created>
  <dcterms:modified xsi:type="dcterms:W3CDTF">2022-08-22T01:01:48Z</dcterms:modified>
</cp:coreProperties>
</file>