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6" r:id="rId6"/>
    <p:sldId id="270" r:id="rId7"/>
    <p:sldId id="265" r:id="rId8"/>
    <p:sldId id="269" r:id="rId9"/>
    <p:sldId id="271" r:id="rId10"/>
    <p:sldId id="273" r:id="rId11"/>
    <p:sldId id="279" r:id="rId12"/>
    <p:sldId id="275" r:id="rId13"/>
    <p:sldId id="277" r:id="rId14"/>
    <p:sldId id="27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B874C"/>
    <a:srgbClr val="F7483B"/>
    <a:srgbClr val="F7CF3B"/>
    <a:srgbClr val="FD8603"/>
    <a:srgbClr val="F2F9DF"/>
    <a:srgbClr val="FFAD09"/>
    <a:srgbClr val="FFB219"/>
    <a:srgbClr val="FFCC66"/>
    <a:srgbClr val="FA9F00"/>
    <a:srgbClr val="2D979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0" autoAdjust="0"/>
    <p:restoredTop sz="94660"/>
  </p:normalViewPr>
  <p:slideViewPr>
    <p:cSldViewPr>
      <p:cViewPr>
        <p:scale>
          <a:sx n="87" d="100"/>
          <a:sy n="87" d="100"/>
        </p:scale>
        <p:origin x="-31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E88D-5A05-4371-9765-C47966431A23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04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E88D-5A05-4371-9765-C47966431A23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063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E88D-5A05-4371-9765-C47966431A23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383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E88D-5A05-4371-9765-C47966431A23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706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E88D-5A05-4371-9765-C47966431A23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396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E88D-5A05-4371-9765-C47966431A23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339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E88D-5A05-4371-9765-C47966431A23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827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E88D-5A05-4371-9765-C47966431A23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6284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E88D-5A05-4371-9765-C47966431A23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90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E88D-5A05-4371-9765-C47966431A23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2321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E88D-5A05-4371-9765-C47966431A23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C952-CD1F-411F-A5C5-7DE546F68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2649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FE88D-5A05-4371-9765-C47966431A23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6C952-CD1F-411F-A5C5-7DE546F68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1024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268760"/>
            <a:ext cx="9144000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9907" y="1844824"/>
            <a:ext cx="7056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프로젝트 제안서</a:t>
            </a:r>
            <a:endParaRPr lang="en-US" altLang="ko-KR" sz="3600" dirty="0" smtClean="0"/>
          </a:p>
          <a:p>
            <a:pPr algn="ctr"/>
            <a:r>
              <a:rPr lang="en-US" altLang="ko-KR" sz="2800" dirty="0" smtClean="0"/>
              <a:t>-</a:t>
            </a:r>
            <a:r>
              <a:rPr lang="ko-KR" altLang="en-US" sz="2800" dirty="0" err="1" smtClean="0"/>
              <a:t>서브웨이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키오스크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및 관리 프로그램</a:t>
            </a:r>
            <a:r>
              <a:rPr lang="en-US" altLang="ko-KR" sz="2800" dirty="0" smtClean="0"/>
              <a:t>-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00506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1.0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4244895"/>
            <a:ext cx="4104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/>
              <a:t>진행기간 </a:t>
            </a:r>
            <a:r>
              <a:rPr lang="en-US" altLang="ko-KR" dirty="0" smtClean="0"/>
              <a:t>:  2018.05.24 ~(2018.08.09)</a:t>
            </a:r>
          </a:p>
          <a:p>
            <a:pPr algn="ctr">
              <a:lnSpc>
                <a:spcPct val="20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6524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0612" y="580579"/>
            <a:ext cx="1861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요구사항 정의서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-4613" y="580579"/>
            <a:ext cx="179512" cy="360040"/>
          </a:xfrm>
          <a:prstGeom prst="rect">
            <a:avLst/>
          </a:prstGeom>
          <a:solidFill>
            <a:srgbClr val="FDD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138011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1576397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관리자가 접속하는 페이지</a:t>
            </a:r>
            <a:endParaRPr lang="ko-KR" altLang="en-US" sz="14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827584" y="1963685"/>
          <a:ext cx="7560840" cy="1033267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12168"/>
                <a:gridCol w="3168352"/>
                <a:gridCol w="2880320"/>
              </a:tblGrid>
              <a:tr h="3384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1Depth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주요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기능 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요구사항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6217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관리 페이지에 접속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등록된 관리자만 접속이 가능함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9080" y="1242323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&gt; </a:t>
            </a:r>
            <a:r>
              <a:rPr lang="ko-KR" altLang="en-US" sz="1400" dirty="0" smtClean="0"/>
              <a:t>관리 페이지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96" y="189304"/>
            <a:ext cx="1472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요구사항정의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365107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5576" y="3619058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키오스크를</a:t>
            </a:r>
            <a:r>
              <a:rPr lang="ko-KR" altLang="en-US" sz="1400" dirty="0" smtClean="0"/>
              <a:t> 통해 고객에게 보여지는 상품을 관리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39080" y="3284984"/>
            <a:ext cx="247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&gt; </a:t>
            </a:r>
            <a:r>
              <a:rPr lang="ko-KR" altLang="en-US" sz="1400" dirty="0" smtClean="0"/>
              <a:t>관리 페이지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03314" y="4055328"/>
          <a:ext cx="7657118" cy="26860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864096"/>
                <a:gridCol w="1176398"/>
                <a:gridCol w="2448272"/>
                <a:gridCol w="3168352"/>
              </a:tblGrid>
              <a:tr h="3977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1Depth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2Depth</a:t>
                      </a:r>
                      <a:r>
                        <a:rPr lang="ko-KR" altLang="en-US" sz="1400" baseline="0" dirty="0" smtClean="0"/>
                        <a:t> 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주요 기능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요구사항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13167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상품관리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200" dirty="0" smtClean="0"/>
                        <a:t>상품 목록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상품 목록을 보여줌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모든 상품을 목록으로 보여줌</a:t>
                      </a: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상품을</a:t>
                      </a:r>
                      <a:r>
                        <a:rPr lang="ko-KR" altLang="en-US" sz="1200" baseline="0" dirty="0" smtClean="0"/>
                        <a:t> 선택하고 수정버튼을 클릭하면 수정할 수 있는 상품 상세페이지로 이동함</a:t>
                      </a:r>
                      <a:endParaRPr lang="en-US" altLang="ko-KR" sz="12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상품을 선택하고 삭제버튼을 클릭하면</a:t>
                      </a: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err="1" smtClean="0"/>
                        <a:t>팝업창으로</a:t>
                      </a:r>
                      <a:r>
                        <a:rPr lang="ko-KR" altLang="en-US" sz="1200" dirty="0" smtClean="0"/>
                        <a:t> 확인 후 상품이 삭제함</a:t>
                      </a:r>
                      <a:endParaRPr lang="en-US" altLang="ko-KR" sz="12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2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200" dirty="0" smtClean="0"/>
                        <a:t>상품 등록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상품을 등록함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상품명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가격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칼로리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이벤트 여부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이미지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세부내용을 등록할 수 있음</a:t>
                      </a: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팝업창으로</a:t>
                      </a:r>
                      <a:r>
                        <a:rPr lang="ko-KR" altLang="en-US" sz="1200" dirty="0" smtClean="0"/>
                        <a:t> 정상 등록되었음을 알림</a:t>
                      </a:r>
                      <a:endParaRPr lang="en-US" altLang="ko-KR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0612" y="580579"/>
            <a:ext cx="1861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요구사항 정의서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-4613" y="580579"/>
            <a:ext cx="179512" cy="360040"/>
          </a:xfrm>
          <a:prstGeom prst="rect">
            <a:avLst/>
          </a:prstGeom>
          <a:solidFill>
            <a:srgbClr val="FDD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14127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1609055"/>
            <a:ext cx="489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월별 매출 정보와 주문내역을 확인할 수 있는 페이지 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39080" y="1274981"/>
            <a:ext cx="247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&gt; </a:t>
            </a:r>
            <a:r>
              <a:rPr lang="ko-KR" altLang="en-US" sz="1400" dirty="0" smtClean="0"/>
              <a:t>관리 페이지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매출 관리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96" y="189304"/>
            <a:ext cx="1472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요구사항정의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37738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755576" y="2060849"/>
          <a:ext cx="7632848" cy="352839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864096"/>
                <a:gridCol w="1152128"/>
                <a:gridCol w="2664296"/>
                <a:gridCol w="2952328"/>
              </a:tblGrid>
              <a:tr h="400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1Depth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2Depth</a:t>
                      </a:r>
                      <a:r>
                        <a:rPr lang="ko-KR" altLang="en-US" sz="1400" baseline="0" dirty="0" smtClean="0"/>
                        <a:t> 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주요 기능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요구사항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93061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매출관리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200" dirty="0" smtClean="0"/>
                        <a:t>일별매출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당일 기준 한달</a:t>
                      </a:r>
                      <a:r>
                        <a:rPr lang="ko-KR" altLang="en-US" sz="1200" baseline="0" dirty="0" smtClean="0"/>
                        <a:t> 간의 일별 매출을 보여줌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일별 매출을 그래프와 리스트로 보여줌</a:t>
                      </a: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판매량이 높은 메뉴의 목록을 보여줌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200" dirty="0" smtClean="0"/>
                        <a:t>월별매출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당월 기준 일년 간의 월별 매출을 보여줌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일별 매출을 그래프와 리스트로 보여줌</a:t>
                      </a: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판매량이 높은 메뉴의 목록을 보여줌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5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200" dirty="0" smtClean="0"/>
                        <a:t>주문내역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주문내역을 보여줌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최신 주문</a:t>
                      </a:r>
                      <a:r>
                        <a:rPr lang="ko-KR" altLang="en-US" sz="1200" baseline="0" dirty="0" smtClean="0"/>
                        <a:t> 순서로 정렬함</a:t>
                      </a: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영수증의 형태로 보여줌</a:t>
                      </a: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주문번호를</a:t>
                      </a:r>
                      <a:r>
                        <a:rPr lang="ko-KR" altLang="en-US" sz="1200" baseline="0" dirty="0" smtClean="0"/>
                        <a:t> 이용하여 검색이 가능함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0612" y="580579"/>
            <a:ext cx="1861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요구사항 정의서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-4613" y="580579"/>
            <a:ext cx="179512" cy="360040"/>
          </a:xfrm>
          <a:prstGeom prst="rect">
            <a:avLst/>
          </a:prstGeom>
          <a:solidFill>
            <a:srgbClr val="FDD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14127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6" y="189304"/>
            <a:ext cx="1472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요구사항정의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14065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5576" y="1602834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하루의 영업을 시작하거나 마감하는 페이지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39080" y="1268760"/>
            <a:ext cx="247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&gt; </a:t>
            </a:r>
            <a:r>
              <a:rPr lang="ko-KR" altLang="en-US" sz="1400" dirty="0" smtClean="0"/>
              <a:t>관리 페이지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영업 관리</a:t>
            </a:r>
            <a:endParaRPr lang="ko-KR" altLang="en-US" sz="14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27584" y="2054627"/>
          <a:ext cx="7632848" cy="2814533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864096"/>
                <a:gridCol w="1296144"/>
                <a:gridCol w="2448272"/>
                <a:gridCol w="3024336"/>
              </a:tblGrid>
              <a:tr h="3962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1Depth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2Depth</a:t>
                      </a:r>
                      <a:r>
                        <a:rPr lang="ko-KR" altLang="en-US" sz="1400" baseline="0" dirty="0" smtClean="0"/>
                        <a:t> 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주요 기능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요구사항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13229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영업관리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200" dirty="0" smtClean="0"/>
                        <a:t>영업 시작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하루의 영업을 시작하여 정보를 기록함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영업을 시작하기 전에 처리가 되지 않은 내용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전일 영업</a:t>
                      </a:r>
                      <a:r>
                        <a:rPr lang="ko-KR" altLang="en-US" sz="1200" baseline="0" dirty="0" smtClean="0"/>
                        <a:t> 마감</a:t>
                      </a:r>
                      <a:r>
                        <a:rPr lang="en-US" altLang="ko-KR" sz="1200" baseline="0" dirty="0" smtClean="0"/>
                        <a:t>)</a:t>
                      </a:r>
                      <a:r>
                        <a:rPr lang="ko-KR" altLang="en-US" sz="1200" baseline="0" dirty="0" smtClean="0"/>
                        <a:t>이 있다면 알림</a:t>
                      </a:r>
                      <a:endParaRPr lang="en-US" altLang="ko-KR" sz="1200" baseline="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en-US" altLang="ko-KR" sz="12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/>
                        <a:t>영업을 시작한 후에는 페이지에 </a:t>
                      </a:r>
                      <a:r>
                        <a:rPr lang="en-US" altLang="ko-KR" sz="1200" baseline="0" dirty="0" smtClean="0"/>
                        <a:t>‘</a:t>
                      </a:r>
                      <a:r>
                        <a:rPr lang="ko-KR" altLang="en-US" sz="1200" baseline="0" dirty="0" err="1" smtClean="0"/>
                        <a:t>영업중</a:t>
                      </a:r>
                      <a:r>
                        <a:rPr lang="en-US" altLang="ko-KR" sz="1200" baseline="0" dirty="0" smtClean="0"/>
                        <a:t>’</a:t>
                      </a:r>
                      <a:endParaRPr lang="en-US" altLang="ko-KR" sz="1200" baseline="0" dirty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200" baseline="0" dirty="0" smtClean="0"/>
                        <a:t>표시를 해줌</a:t>
                      </a:r>
                      <a:endParaRPr lang="en-US" altLang="ko-KR" sz="1200" baseline="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200" dirty="0" smtClean="0"/>
                        <a:t>영업 마감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하루의 영업 내용을 마감하고 매출을 등록함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영업 전에 관리자 비밀번호를 한번 더 확인하는 절차가 있음</a:t>
                      </a: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영업을 마감한 후에는 매출로 등록이 됨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0612" y="580579"/>
            <a:ext cx="1218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개발일정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596" y="189304"/>
            <a:ext cx="1976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4.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개발일정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4613" y="580579"/>
            <a:ext cx="179512" cy="360040"/>
          </a:xfrm>
          <a:prstGeom prst="rect">
            <a:avLst/>
          </a:prstGeom>
          <a:solidFill>
            <a:srgbClr val="FDD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95536" y="1050995"/>
          <a:ext cx="8280920" cy="565064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40160"/>
                <a:gridCol w="609017"/>
                <a:gridCol w="615119"/>
                <a:gridCol w="546773"/>
                <a:gridCol w="648072"/>
                <a:gridCol w="585829"/>
                <a:gridCol w="595590"/>
                <a:gridCol w="648072"/>
                <a:gridCol w="648072"/>
                <a:gridCol w="648072"/>
                <a:gridCol w="648072"/>
                <a:gridCol w="648072"/>
              </a:tblGrid>
              <a:tr h="432048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en-US" altLang="ko-KR" sz="11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en-US" altLang="ko-KR" sz="11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en-US" altLang="ko-KR" sz="11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00B050"/>
                    </a:solidFill>
                  </a:tcPr>
                </a:tc>
              </a:tr>
              <a:tr h="4086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주제선정 및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 프로세스 파악</a:t>
                      </a:r>
                      <a:endParaRPr lang="ko-KR" altLang="en-US" sz="1100" dirty="0"/>
                    </a:p>
                  </a:txBody>
                  <a:tcPr>
                    <a:solidFill>
                      <a:srgbClr val="BDF1B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mpd="sng">
                      <a:noFill/>
                    </a:ln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mpd="sng">
                      <a:noFill/>
                    </a:lnR>
                    <a:solidFill>
                      <a:srgbClr val="F2F9DF"/>
                    </a:solidFill>
                  </a:tcPr>
                </a:tc>
              </a:tr>
              <a:tr h="4122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요구사항 및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 주요 기능 정의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BDF1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mpd="sng">
                      <a:noFill/>
                    </a:ln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R w="12700" cmpd="sng">
                      <a:noFill/>
                    </a:lnR>
                    <a:solidFill>
                      <a:srgbClr val="F2F9DF"/>
                    </a:solidFill>
                  </a:tcPr>
                </a:tc>
              </a:tr>
              <a:tr h="3472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데이터베이스 설계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BDF1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R w="12700" cmpd="sng">
                      <a:noFill/>
                    </a:ln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mpd="sng">
                      <a:noFill/>
                    </a:lnR>
                    <a:solidFill>
                      <a:srgbClr val="F2F9DF"/>
                    </a:solidFill>
                  </a:tcPr>
                </a:tc>
              </a:tr>
              <a:tr h="3398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키오스크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인터페이스 설계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BDF1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R w="12700" cmpd="sng">
                      <a:noFill/>
                    </a:ln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mpd="sng">
                      <a:noFill/>
                    </a:lnR>
                    <a:solidFill>
                      <a:srgbClr val="F2F9D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키오스크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인터페이스 구현</a:t>
                      </a:r>
                      <a:endParaRPr lang="ko-KR" altLang="en-US" sz="1100" dirty="0"/>
                    </a:p>
                  </a:txBody>
                  <a:tcPr>
                    <a:solidFill>
                      <a:srgbClr val="BDF1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R w="12700" cmpd="sng">
                      <a:noFill/>
                    </a:ln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mpd="sng">
                      <a:noFill/>
                    </a:lnR>
                    <a:solidFill>
                      <a:srgbClr val="F2F9D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키오스크</a:t>
                      </a:r>
                      <a:r>
                        <a:rPr lang="ko-KR" altLang="en-US" sz="1100" dirty="0" smtClean="0"/>
                        <a:t> 기능 구현</a:t>
                      </a:r>
                      <a:endParaRPr lang="ko-KR" altLang="en-US" sz="11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1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관리자 페이지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인터페이스 설계</a:t>
                      </a:r>
                      <a:endParaRPr lang="en-US" altLang="ko-KR" sz="1100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DF1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관리자 페이지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인터페이스 구현</a:t>
                      </a:r>
                      <a:endParaRPr lang="en-US" altLang="ko-KR" sz="1100" dirty="0" smtClean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1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관리자 페이지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기능 구현</a:t>
                      </a:r>
                      <a:endParaRPr lang="en-US" altLang="ko-KR" sz="1100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DF1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</a:tr>
              <a:tr h="3575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통합 </a:t>
                      </a:r>
                      <a:r>
                        <a:rPr lang="ko-KR" altLang="en-US" sz="1100" dirty="0" smtClean="0"/>
                        <a:t>테스트 </a:t>
                      </a:r>
                      <a:r>
                        <a:rPr lang="ko-KR" altLang="en-US" sz="1100" dirty="0" smtClean="0"/>
                        <a:t>수행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1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D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수정사항 조치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DF1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9DF"/>
                    </a:solidFill>
                  </a:tcPr>
                </a:tc>
              </a:tr>
              <a:tr h="342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시스템 </a:t>
                      </a:r>
                      <a:r>
                        <a:rPr lang="ko-KR" altLang="en-US" sz="1100" dirty="0" err="1" smtClean="0"/>
                        <a:t>메뉴얼</a:t>
                      </a:r>
                      <a:r>
                        <a:rPr lang="ko-KR" altLang="en-US" sz="1100" dirty="0" smtClean="0"/>
                        <a:t> 작성</a:t>
                      </a:r>
                      <a:endParaRPr lang="ko-KR" altLang="en-US" sz="1100" dirty="0"/>
                    </a:p>
                  </a:txBody>
                  <a:tcPr>
                    <a:solidFill>
                      <a:srgbClr val="BDF1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R w="12700" cmpd="sng">
                      <a:noFill/>
                    </a:ln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R w="12700" cmpd="sng">
                      <a:noFill/>
                    </a:lnR>
                    <a:solidFill>
                      <a:srgbClr val="F2F9DF"/>
                    </a:solidFill>
                  </a:tcPr>
                </a:tc>
              </a:tr>
              <a:tr h="481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최종 검토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수정 및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발표 자료</a:t>
                      </a:r>
                      <a:r>
                        <a:rPr lang="ko-KR" altLang="en-US" sz="1100" baseline="0" dirty="0" smtClean="0"/>
                        <a:t> 작성</a:t>
                      </a:r>
                      <a:endParaRPr lang="ko-KR" altLang="en-US" sz="1100" dirty="0"/>
                    </a:p>
                  </a:txBody>
                  <a:tcPr>
                    <a:solidFill>
                      <a:srgbClr val="BDF1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R w="12700" cmpd="sng">
                      <a:noFill/>
                    </a:ln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2F9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mpd="sng">
                      <a:noFill/>
                    </a:lnR>
                    <a:solidFill>
                      <a:srgbClr val="F2F9DF"/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3059832" y="950522"/>
            <a:ext cx="0" cy="5868000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720" y="54868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5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31</a:t>
            </a:r>
            <a:r>
              <a:rPr lang="ko-KR" altLang="en-US" sz="1200" dirty="0" smtClean="0"/>
              <a:t>일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제안서 발표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피드백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8100392" y="51906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8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8</a:t>
            </a:r>
            <a:r>
              <a:rPr lang="ko-KR" altLang="en-US" sz="1200" dirty="0" smtClean="0"/>
              <a:t>일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최종 발표</a:t>
            </a:r>
            <a:endParaRPr lang="ko-KR" altLang="en-US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2998710" y="2348880"/>
            <a:ext cx="421162" cy="397742"/>
            <a:chOff x="3841034" y="548680"/>
            <a:chExt cx="586950" cy="397742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3841034" y="548680"/>
              <a:ext cx="0" cy="396000"/>
            </a:xfrm>
            <a:prstGeom prst="line">
              <a:avLst/>
            </a:prstGeom>
            <a:ln w="31750" cmpd="sng">
              <a:solidFill>
                <a:srgbClr val="F7CF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3851920" y="744674"/>
              <a:ext cx="576064" cy="0"/>
            </a:xfrm>
            <a:prstGeom prst="straightConnector1">
              <a:avLst/>
            </a:prstGeom>
            <a:ln w="44450">
              <a:solidFill>
                <a:srgbClr val="F7CF3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4417098" y="550422"/>
              <a:ext cx="0" cy="396000"/>
            </a:xfrm>
            <a:prstGeom prst="line">
              <a:avLst/>
            </a:prstGeom>
            <a:ln w="31750" cmpd="sng">
              <a:solidFill>
                <a:srgbClr val="F7CF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2400874" y="1949490"/>
            <a:ext cx="588222" cy="397742"/>
            <a:chOff x="2400874" y="1949490"/>
            <a:chExt cx="588222" cy="397742"/>
          </a:xfrm>
        </p:grpSpPr>
        <p:cxnSp>
          <p:nvCxnSpPr>
            <p:cNvPr id="82" name="직선 연결선 81"/>
            <p:cNvCxnSpPr/>
            <p:nvPr/>
          </p:nvCxnSpPr>
          <p:spPr>
            <a:xfrm>
              <a:off x="2400874" y="1949490"/>
              <a:ext cx="0" cy="396000"/>
            </a:xfrm>
            <a:prstGeom prst="line">
              <a:avLst/>
            </a:prstGeom>
            <a:ln w="31750" cmpd="sng">
              <a:solidFill>
                <a:srgbClr val="FD8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2413096" y="2145484"/>
              <a:ext cx="576000" cy="0"/>
            </a:xfrm>
            <a:prstGeom prst="straightConnector1">
              <a:avLst/>
            </a:prstGeom>
            <a:ln w="44450">
              <a:solidFill>
                <a:srgbClr val="FD86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2987824" y="1951232"/>
              <a:ext cx="0" cy="396000"/>
            </a:xfrm>
            <a:prstGeom prst="line">
              <a:avLst/>
            </a:prstGeom>
            <a:ln w="31750" cmpd="sng">
              <a:solidFill>
                <a:srgbClr val="FD8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1907704" y="1535020"/>
            <a:ext cx="504056" cy="397742"/>
            <a:chOff x="3841034" y="548680"/>
            <a:chExt cx="586950" cy="397742"/>
          </a:xfrm>
        </p:grpSpPr>
        <p:cxnSp>
          <p:nvCxnSpPr>
            <p:cNvPr id="86" name="직선 연결선 85"/>
            <p:cNvCxnSpPr/>
            <p:nvPr/>
          </p:nvCxnSpPr>
          <p:spPr>
            <a:xfrm>
              <a:off x="3841034" y="548680"/>
              <a:ext cx="0" cy="396000"/>
            </a:xfrm>
            <a:prstGeom prst="line">
              <a:avLst/>
            </a:prstGeom>
            <a:ln w="31750" cmpd="sng">
              <a:solidFill>
                <a:srgbClr val="F74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>
              <a:off x="3851920" y="744674"/>
              <a:ext cx="576064" cy="0"/>
            </a:xfrm>
            <a:prstGeom prst="straightConnector1">
              <a:avLst/>
            </a:prstGeom>
            <a:ln w="44450">
              <a:solidFill>
                <a:srgbClr val="F7483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4417098" y="550422"/>
              <a:ext cx="0" cy="396000"/>
            </a:xfrm>
            <a:prstGeom prst="line">
              <a:avLst/>
            </a:prstGeom>
            <a:ln w="31750" cmpd="sng">
              <a:solidFill>
                <a:srgbClr val="F74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3419872" y="2754112"/>
            <a:ext cx="432048" cy="397742"/>
            <a:chOff x="3841034" y="548680"/>
            <a:chExt cx="586950" cy="397742"/>
          </a:xfrm>
        </p:grpSpPr>
        <p:cxnSp>
          <p:nvCxnSpPr>
            <p:cNvPr id="95" name="직선 연결선 94"/>
            <p:cNvCxnSpPr/>
            <p:nvPr/>
          </p:nvCxnSpPr>
          <p:spPr>
            <a:xfrm>
              <a:off x="3841034" y="548680"/>
              <a:ext cx="0" cy="396000"/>
            </a:xfrm>
            <a:prstGeom prst="line">
              <a:avLst/>
            </a:prstGeom>
            <a:ln w="31750" cmpd="sng">
              <a:solidFill>
                <a:srgbClr val="F74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/>
            <p:nvPr/>
          </p:nvCxnSpPr>
          <p:spPr>
            <a:xfrm>
              <a:off x="3851920" y="744674"/>
              <a:ext cx="576064" cy="0"/>
            </a:xfrm>
            <a:prstGeom prst="straightConnector1">
              <a:avLst/>
            </a:prstGeom>
            <a:ln w="44450">
              <a:solidFill>
                <a:srgbClr val="F7483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4417098" y="550422"/>
              <a:ext cx="0" cy="396000"/>
            </a:xfrm>
            <a:prstGeom prst="line">
              <a:avLst/>
            </a:prstGeom>
            <a:ln w="31750" cmpd="sng">
              <a:solidFill>
                <a:srgbClr val="F74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3841034" y="3140968"/>
            <a:ext cx="648072" cy="397742"/>
            <a:chOff x="3841034" y="548680"/>
            <a:chExt cx="586950" cy="397742"/>
          </a:xfrm>
        </p:grpSpPr>
        <p:cxnSp>
          <p:nvCxnSpPr>
            <p:cNvPr id="99" name="직선 연결선 98"/>
            <p:cNvCxnSpPr/>
            <p:nvPr/>
          </p:nvCxnSpPr>
          <p:spPr>
            <a:xfrm>
              <a:off x="3841034" y="548680"/>
              <a:ext cx="0" cy="396000"/>
            </a:xfrm>
            <a:prstGeom prst="line">
              <a:avLst/>
            </a:prstGeom>
            <a:ln w="31750" cmpd="sng">
              <a:solidFill>
                <a:srgbClr val="FD8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>
              <a:off x="3851920" y="744674"/>
              <a:ext cx="576064" cy="0"/>
            </a:xfrm>
            <a:prstGeom prst="straightConnector1">
              <a:avLst/>
            </a:prstGeom>
            <a:ln w="44450">
              <a:solidFill>
                <a:srgbClr val="FD86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4417098" y="550422"/>
              <a:ext cx="0" cy="396000"/>
            </a:xfrm>
            <a:prstGeom prst="line">
              <a:avLst/>
            </a:prstGeom>
            <a:ln w="31750" cmpd="sng">
              <a:solidFill>
                <a:srgbClr val="FD8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4478220" y="3501008"/>
            <a:ext cx="403584" cy="360040"/>
            <a:chOff x="3841034" y="548680"/>
            <a:chExt cx="586950" cy="397742"/>
          </a:xfrm>
        </p:grpSpPr>
        <p:cxnSp>
          <p:nvCxnSpPr>
            <p:cNvPr id="103" name="직선 연결선 102"/>
            <p:cNvCxnSpPr/>
            <p:nvPr/>
          </p:nvCxnSpPr>
          <p:spPr>
            <a:xfrm>
              <a:off x="3841034" y="548680"/>
              <a:ext cx="0" cy="396000"/>
            </a:xfrm>
            <a:prstGeom prst="line">
              <a:avLst/>
            </a:prstGeom>
            <a:ln w="31750" cmpd="sng">
              <a:solidFill>
                <a:srgbClr val="F7CF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3851920" y="744674"/>
              <a:ext cx="576064" cy="0"/>
            </a:xfrm>
            <a:prstGeom prst="straightConnector1">
              <a:avLst/>
            </a:prstGeom>
            <a:ln w="44450">
              <a:solidFill>
                <a:srgbClr val="F7CF3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4417098" y="550422"/>
              <a:ext cx="0" cy="396000"/>
            </a:xfrm>
            <a:prstGeom prst="line">
              <a:avLst/>
            </a:prstGeom>
            <a:ln w="31750" cmpd="sng">
              <a:solidFill>
                <a:srgbClr val="F7CF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/>
          <p:cNvGrpSpPr/>
          <p:nvPr/>
        </p:nvGrpSpPr>
        <p:grpSpPr>
          <a:xfrm>
            <a:off x="4860032" y="4325754"/>
            <a:ext cx="453820" cy="397742"/>
            <a:chOff x="3841034" y="548680"/>
            <a:chExt cx="586950" cy="397742"/>
          </a:xfrm>
        </p:grpSpPr>
        <p:cxnSp>
          <p:nvCxnSpPr>
            <p:cNvPr id="111" name="직선 연결선 110"/>
            <p:cNvCxnSpPr/>
            <p:nvPr/>
          </p:nvCxnSpPr>
          <p:spPr>
            <a:xfrm>
              <a:off x="3841034" y="548680"/>
              <a:ext cx="0" cy="396000"/>
            </a:xfrm>
            <a:prstGeom prst="line">
              <a:avLst/>
            </a:prstGeom>
            <a:ln w="31750" cmpd="sng">
              <a:solidFill>
                <a:srgbClr val="FD8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/>
            <p:nvPr/>
          </p:nvCxnSpPr>
          <p:spPr>
            <a:xfrm>
              <a:off x="3851920" y="744674"/>
              <a:ext cx="576064" cy="0"/>
            </a:xfrm>
            <a:prstGeom prst="straightConnector1">
              <a:avLst/>
            </a:prstGeom>
            <a:ln w="44450">
              <a:solidFill>
                <a:srgbClr val="FD86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4417098" y="550422"/>
              <a:ext cx="0" cy="396000"/>
            </a:xfrm>
            <a:prstGeom prst="line">
              <a:avLst/>
            </a:prstGeom>
            <a:ln w="31750" cmpd="sng">
              <a:solidFill>
                <a:srgbClr val="FD8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5302966" y="4736030"/>
            <a:ext cx="781202" cy="421162"/>
            <a:chOff x="3841034" y="548680"/>
            <a:chExt cx="586950" cy="397742"/>
          </a:xfrm>
        </p:grpSpPr>
        <p:cxnSp>
          <p:nvCxnSpPr>
            <p:cNvPr id="115" name="직선 연결선 114"/>
            <p:cNvCxnSpPr/>
            <p:nvPr/>
          </p:nvCxnSpPr>
          <p:spPr>
            <a:xfrm>
              <a:off x="3841034" y="548680"/>
              <a:ext cx="0" cy="396000"/>
            </a:xfrm>
            <a:prstGeom prst="line">
              <a:avLst/>
            </a:prstGeom>
            <a:ln w="31750" cmpd="sng">
              <a:solidFill>
                <a:srgbClr val="F7CF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>
              <a:off x="3851920" y="744674"/>
              <a:ext cx="576064" cy="0"/>
            </a:xfrm>
            <a:prstGeom prst="straightConnector1">
              <a:avLst/>
            </a:prstGeom>
            <a:ln w="44450">
              <a:solidFill>
                <a:srgbClr val="F7CF3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4417098" y="550422"/>
              <a:ext cx="0" cy="396000"/>
            </a:xfrm>
            <a:prstGeom prst="line">
              <a:avLst/>
            </a:prstGeom>
            <a:ln w="31750" cmpd="sng">
              <a:solidFill>
                <a:srgbClr val="F7CF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6193028" y="5178964"/>
            <a:ext cx="493170" cy="338268"/>
            <a:chOff x="3841034" y="548680"/>
            <a:chExt cx="586950" cy="397742"/>
          </a:xfrm>
        </p:grpSpPr>
        <p:cxnSp>
          <p:nvCxnSpPr>
            <p:cNvPr id="119" name="직선 연결선 118"/>
            <p:cNvCxnSpPr/>
            <p:nvPr/>
          </p:nvCxnSpPr>
          <p:spPr>
            <a:xfrm>
              <a:off x="3841034" y="548680"/>
              <a:ext cx="0" cy="396000"/>
            </a:xfrm>
            <a:prstGeom prst="line">
              <a:avLst/>
            </a:prstGeom>
            <a:ln w="31750" cmpd="sng">
              <a:solidFill>
                <a:srgbClr val="F74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3851920" y="744674"/>
              <a:ext cx="576064" cy="0"/>
            </a:xfrm>
            <a:prstGeom prst="straightConnector1">
              <a:avLst/>
            </a:prstGeom>
            <a:ln w="44450">
              <a:solidFill>
                <a:srgbClr val="F7483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4417098" y="550422"/>
              <a:ext cx="0" cy="396000"/>
            </a:xfrm>
            <a:prstGeom prst="line">
              <a:avLst/>
            </a:prstGeom>
            <a:ln w="31750" cmpd="sng">
              <a:solidFill>
                <a:srgbClr val="F74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그룹 121"/>
          <p:cNvGrpSpPr/>
          <p:nvPr/>
        </p:nvGrpSpPr>
        <p:grpSpPr>
          <a:xfrm>
            <a:off x="6671118" y="5517232"/>
            <a:ext cx="792088" cy="349154"/>
            <a:chOff x="3841034" y="548680"/>
            <a:chExt cx="586950" cy="397742"/>
          </a:xfrm>
        </p:grpSpPr>
        <p:cxnSp>
          <p:nvCxnSpPr>
            <p:cNvPr id="123" name="직선 연결선 122"/>
            <p:cNvCxnSpPr/>
            <p:nvPr/>
          </p:nvCxnSpPr>
          <p:spPr>
            <a:xfrm>
              <a:off x="3841034" y="548680"/>
              <a:ext cx="0" cy="396000"/>
            </a:xfrm>
            <a:prstGeom prst="line">
              <a:avLst/>
            </a:prstGeom>
            <a:ln w="31750" cmpd="sng">
              <a:solidFill>
                <a:srgbClr val="FD8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/>
            <p:nvPr/>
          </p:nvCxnSpPr>
          <p:spPr>
            <a:xfrm>
              <a:off x="3851920" y="744674"/>
              <a:ext cx="576064" cy="0"/>
            </a:xfrm>
            <a:prstGeom prst="straightConnector1">
              <a:avLst/>
            </a:prstGeom>
            <a:ln w="44450">
              <a:solidFill>
                <a:srgbClr val="FD86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4417098" y="550422"/>
              <a:ext cx="0" cy="396000"/>
            </a:xfrm>
            <a:prstGeom prst="line">
              <a:avLst/>
            </a:prstGeom>
            <a:ln w="31750" cmpd="sng">
              <a:solidFill>
                <a:srgbClr val="FD8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/>
          <p:cNvGrpSpPr/>
          <p:nvPr/>
        </p:nvGrpSpPr>
        <p:grpSpPr>
          <a:xfrm>
            <a:off x="7452320" y="5883964"/>
            <a:ext cx="288032" cy="360040"/>
            <a:chOff x="3841034" y="548680"/>
            <a:chExt cx="586950" cy="397742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3841034" y="548680"/>
              <a:ext cx="0" cy="396000"/>
            </a:xfrm>
            <a:prstGeom prst="line">
              <a:avLst/>
            </a:prstGeom>
            <a:ln w="31750" cmpd="sng">
              <a:solidFill>
                <a:srgbClr val="F7CF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/>
            <p:nvPr/>
          </p:nvCxnSpPr>
          <p:spPr>
            <a:xfrm>
              <a:off x="3851920" y="744674"/>
              <a:ext cx="576064" cy="0"/>
            </a:xfrm>
            <a:prstGeom prst="straightConnector1">
              <a:avLst/>
            </a:prstGeom>
            <a:ln w="44450">
              <a:solidFill>
                <a:srgbClr val="F7CF3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4417098" y="550422"/>
              <a:ext cx="0" cy="396000"/>
            </a:xfrm>
            <a:prstGeom prst="line">
              <a:avLst/>
            </a:prstGeom>
            <a:ln w="31750" cmpd="sng">
              <a:solidFill>
                <a:srgbClr val="F7CF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/>
          <p:cNvGrpSpPr/>
          <p:nvPr/>
        </p:nvGrpSpPr>
        <p:grpSpPr>
          <a:xfrm>
            <a:off x="7740352" y="6244004"/>
            <a:ext cx="864096" cy="432048"/>
            <a:chOff x="3841034" y="548680"/>
            <a:chExt cx="586950" cy="397742"/>
          </a:xfrm>
        </p:grpSpPr>
        <p:cxnSp>
          <p:nvCxnSpPr>
            <p:cNvPr id="131" name="직선 연결선 130"/>
            <p:cNvCxnSpPr/>
            <p:nvPr/>
          </p:nvCxnSpPr>
          <p:spPr>
            <a:xfrm>
              <a:off x="3841034" y="548680"/>
              <a:ext cx="0" cy="396000"/>
            </a:xfrm>
            <a:prstGeom prst="line">
              <a:avLst/>
            </a:prstGeom>
            <a:ln w="31750" cmpd="sng">
              <a:solidFill>
                <a:srgbClr val="F74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/>
            <p:nvPr/>
          </p:nvCxnSpPr>
          <p:spPr>
            <a:xfrm>
              <a:off x="3851920" y="744674"/>
              <a:ext cx="576064" cy="0"/>
            </a:xfrm>
            <a:prstGeom prst="straightConnector1">
              <a:avLst/>
            </a:prstGeom>
            <a:ln w="44450">
              <a:solidFill>
                <a:srgbClr val="F7483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4417098" y="550422"/>
              <a:ext cx="0" cy="396000"/>
            </a:xfrm>
            <a:prstGeom prst="line">
              <a:avLst/>
            </a:prstGeom>
            <a:ln w="31750" cmpd="sng">
              <a:solidFill>
                <a:srgbClr val="F74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직선 연결선 133"/>
          <p:cNvCxnSpPr/>
          <p:nvPr/>
        </p:nvCxnSpPr>
        <p:spPr>
          <a:xfrm>
            <a:off x="8676456" y="952264"/>
            <a:ext cx="0" cy="5868000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3419872" y="3895354"/>
            <a:ext cx="432048" cy="397742"/>
            <a:chOff x="3841034" y="548680"/>
            <a:chExt cx="586950" cy="397742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3841034" y="548680"/>
              <a:ext cx="0" cy="396000"/>
            </a:xfrm>
            <a:prstGeom prst="line">
              <a:avLst/>
            </a:prstGeom>
            <a:ln w="31750" cmpd="sng">
              <a:solidFill>
                <a:srgbClr val="F74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3851920" y="744674"/>
              <a:ext cx="576064" cy="0"/>
            </a:xfrm>
            <a:prstGeom prst="straightConnector1">
              <a:avLst/>
            </a:prstGeom>
            <a:ln w="44450">
              <a:solidFill>
                <a:srgbClr val="F7483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4417098" y="550422"/>
              <a:ext cx="0" cy="396000"/>
            </a:xfrm>
            <a:prstGeom prst="line">
              <a:avLst/>
            </a:prstGeom>
            <a:ln w="31750" cmpd="sng">
              <a:solidFill>
                <a:srgbClr val="F748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직선 연결선 66"/>
          <p:cNvCxnSpPr/>
          <p:nvPr/>
        </p:nvCxnSpPr>
        <p:spPr>
          <a:xfrm>
            <a:off x="6084168" y="958956"/>
            <a:ext cx="0" cy="5868000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292080" y="51906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7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일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중간점검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부분수정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2060848"/>
            <a:ext cx="9144000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3068960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감사합니다 </a:t>
            </a:r>
            <a:r>
              <a:rPr lang="en-US" altLang="ko-KR" sz="2800" dirty="0" smtClean="0">
                <a:sym typeface="Wingdings" pitchFamily="2" charset="2"/>
              </a:rPr>
              <a:t>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6524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248746" y="5421858"/>
            <a:ext cx="1332000" cy="144016"/>
          </a:xfrm>
          <a:prstGeom prst="rect">
            <a:avLst/>
          </a:prstGeom>
          <a:solidFill>
            <a:srgbClr val="FDD94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9632" y="4386876"/>
            <a:ext cx="1656184" cy="144016"/>
          </a:xfrm>
          <a:prstGeom prst="rect">
            <a:avLst/>
          </a:prstGeom>
          <a:solidFill>
            <a:srgbClr val="FDD94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59632" y="3212976"/>
            <a:ext cx="1332000" cy="144016"/>
          </a:xfrm>
          <a:prstGeom prst="rect">
            <a:avLst/>
          </a:prstGeom>
          <a:solidFill>
            <a:srgbClr val="FDD94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0518" y="2028190"/>
            <a:ext cx="1656184" cy="144016"/>
          </a:xfrm>
          <a:prstGeom prst="rect">
            <a:avLst/>
          </a:prstGeom>
          <a:solidFill>
            <a:srgbClr val="FDD94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4613" y="580579"/>
            <a:ext cx="179512" cy="360040"/>
          </a:xfrm>
          <a:prstGeom prst="rect">
            <a:avLst/>
          </a:prstGeom>
          <a:solidFill>
            <a:srgbClr val="FDD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2516" y="580579"/>
            <a:ext cx="82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목차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242118"/>
            <a:ext cx="417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ko-KR" altLang="en-US" sz="1600" dirty="0" smtClean="0"/>
              <a:t>요구사항 정의</a:t>
            </a:r>
            <a:endParaRPr lang="en-US" altLang="ko-KR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400" dirty="0" err="1" smtClean="0"/>
              <a:t>키오스크</a:t>
            </a:r>
            <a:endParaRPr lang="en-US" altLang="ko-KR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400" dirty="0" smtClean="0"/>
              <a:t>관리자 페이지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3077345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ko-KR" altLang="en-US" sz="1600" dirty="0" smtClean="0"/>
              <a:t>주요 기능</a:t>
            </a:r>
            <a:endParaRPr lang="en-US" altLang="ko-KR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400" dirty="0" err="1" smtClean="0"/>
              <a:t>키오스크</a:t>
            </a:r>
            <a:endParaRPr lang="en-US" altLang="ko-KR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400" dirty="0" smtClean="0"/>
              <a:t>관리자 페이지</a:t>
            </a:r>
            <a:r>
              <a:rPr lang="en-US" altLang="ko-KR" sz="1600" dirty="0" smtClean="0"/>
              <a:t>	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522920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4.	</a:t>
            </a:r>
            <a:r>
              <a:rPr lang="ko-KR" altLang="en-US" sz="1600" dirty="0" smtClean="0"/>
              <a:t>개발 일정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87624" y="1789462"/>
            <a:ext cx="4176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프로젝트 개요</a:t>
            </a:r>
            <a:endParaRPr lang="en-US" altLang="ko-KR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400" dirty="0" smtClean="0"/>
              <a:t>주제</a:t>
            </a:r>
            <a:endParaRPr lang="en-US" altLang="ko-KR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400" dirty="0" smtClean="0"/>
              <a:t>목적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97" y="189304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691680" y="2187286"/>
            <a:ext cx="0" cy="493170"/>
          </a:xfrm>
          <a:prstGeom prst="line">
            <a:avLst/>
          </a:prstGeom>
          <a:ln w="25400">
            <a:solidFill>
              <a:srgbClr val="1B87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691680" y="3356992"/>
            <a:ext cx="0" cy="493170"/>
          </a:xfrm>
          <a:prstGeom prst="line">
            <a:avLst/>
          </a:prstGeom>
          <a:ln w="25400">
            <a:solidFill>
              <a:srgbClr val="1B87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91680" y="4530892"/>
            <a:ext cx="0" cy="493170"/>
          </a:xfrm>
          <a:prstGeom prst="line">
            <a:avLst/>
          </a:prstGeom>
          <a:ln w="25400">
            <a:solidFill>
              <a:srgbClr val="1B87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0612" y="580579"/>
            <a:ext cx="1218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주제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596" y="189304"/>
            <a:ext cx="1976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228060"/>
            <a:ext cx="2088232" cy="55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971600" y="4959459"/>
            <a:ext cx="72008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   샌드위치와 샐러드를 판매하는 </a:t>
            </a:r>
            <a:r>
              <a:rPr lang="ko-KR" altLang="en-US" sz="1400" dirty="0" err="1" smtClean="0"/>
              <a:t>프렌차이즈</a:t>
            </a:r>
            <a:r>
              <a:rPr lang="ko-KR" altLang="en-US" sz="1400" dirty="0" smtClean="0"/>
              <a:t> 매장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   메뉴뿐만 아니라 빵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야채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소스와 같은 재료까지 선택할 수 있음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   고객 맞춤화로 차별성을 가지고 있으며 고객에게 큰 호응을 받고 있음</a:t>
            </a:r>
            <a:endParaRPr lang="en-US" altLang="ko-KR" sz="1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699792" y="4362349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서브웨이</a:t>
            </a:r>
            <a:r>
              <a:rPr lang="en-US" altLang="ko-KR" sz="1600" dirty="0" smtClean="0"/>
              <a:t>(SUBWAY)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-4613" y="580579"/>
            <a:ext cx="179512" cy="360040"/>
          </a:xfrm>
          <a:prstGeom prst="rect">
            <a:avLst/>
          </a:prstGeom>
          <a:solidFill>
            <a:srgbClr val="FDD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48072" y="1628800"/>
            <a:ext cx="334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smtClean="0">
                <a:solidFill>
                  <a:srgbClr val="1B874C"/>
                </a:solidFill>
              </a:rPr>
              <a:t>“ </a:t>
            </a:r>
            <a:r>
              <a:rPr lang="ko-KR" altLang="en-US" i="1" dirty="0" err="1" smtClean="0"/>
              <a:t>서브웨이의</a:t>
            </a:r>
            <a:r>
              <a:rPr lang="ko-KR" altLang="en-US" i="1" dirty="0" smtClean="0"/>
              <a:t> </a:t>
            </a:r>
            <a:endParaRPr lang="en-US" altLang="ko-KR" i="1" dirty="0" smtClean="0"/>
          </a:p>
          <a:p>
            <a:pPr>
              <a:lnSpc>
                <a:spcPct val="150000"/>
              </a:lnSpc>
            </a:pPr>
            <a:r>
              <a:rPr lang="ko-KR" altLang="en-US" i="1" dirty="0" err="1" smtClean="0"/>
              <a:t>키오스크와</a:t>
            </a:r>
            <a:r>
              <a:rPr lang="ko-KR" altLang="en-US" i="1" dirty="0" smtClean="0"/>
              <a:t> 관리페이지 설계 </a:t>
            </a:r>
            <a:r>
              <a:rPr lang="en-US" altLang="ko-KR" b="1" i="1" dirty="0" smtClean="0">
                <a:solidFill>
                  <a:srgbClr val="1B874C"/>
                </a:solidFill>
              </a:rPr>
              <a:t>” </a:t>
            </a:r>
            <a:endParaRPr lang="ko-KR" altLang="en-US" b="1" i="1" dirty="0">
              <a:solidFill>
                <a:srgbClr val="1B874C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214810" y="1083933"/>
            <a:ext cx="4407556" cy="2556245"/>
            <a:chOff x="4497339" y="1083933"/>
            <a:chExt cx="4407556" cy="255624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12408" y="1083933"/>
              <a:ext cx="1621209" cy="234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48264" y="1403251"/>
              <a:ext cx="1956631" cy="1956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4497339" y="3363179"/>
              <a:ext cx="1667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고객 주문용 </a:t>
              </a:r>
              <a:r>
                <a:rPr lang="ko-KR" altLang="en-US" sz="1200" dirty="0" err="1" smtClean="0"/>
                <a:t>키오스크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32262" y="3363179"/>
              <a:ext cx="1528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관리자용 페이지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228184" y="2060848"/>
              <a:ext cx="648072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>
              <a:off x="6196285" y="2236763"/>
              <a:ext cx="648072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71600" y="4941168"/>
            <a:ext cx="0" cy="1080120"/>
          </a:xfrm>
          <a:prstGeom prst="line">
            <a:avLst/>
          </a:prstGeom>
          <a:ln w="25400">
            <a:solidFill>
              <a:srgbClr val="1B87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0612" y="580579"/>
            <a:ext cx="1218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목적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-4613" y="580579"/>
            <a:ext cx="179512" cy="360040"/>
          </a:xfrm>
          <a:prstGeom prst="rect">
            <a:avLst/>
          </a:prstGeom>
          <a:solidFill>
            <a:srgbClr val="FDD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7584" y="1196752"/>
            <a:ext cx="45365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smtClean="0">
                <a:solidFill>
                  <a:srgbClr val="1B874C"/>
                </a:solidFill>
              </a:rPr>
              <a:t>“ </a:t>
            </a:r>
            <a:r>
              <a:rPr lang="ko-KR" altLang="en-US" i="1" dirty="0" smtClean="0"/>
              <a:t>고객의 편리성과 </a:t>
            </a:r>
            <a:endParaRPr lang="en-US" altLang="ko-KR" i="1" dirty="0" smtClean="0"/>
          </a:p>
          <a:p>
            <a:pPr>
              <a:lnSpc>
                <a:spcPct val="150000"/>
              </a:lnSpc>
            </a:pPr>
            <a:r>
              <a:rPr lang="en-US" altLang="ko-KR" i="1" dirty="0" smtClean="0"/>
              <a:t> </a:t>
            </a:r>
            <a:r>
              <a:rPr lang="ko-KR" altLang="en-US" i="1" dirty="0" smtClean="0"/>
              <a:t>업무의 효율성을 동시에 향상시키는</a:t>
            </a:r>
            <a:endParaRPr lang="en-US" altLang="ko-KR" i="1" dirty="0" smtClean="0"/>
          </a:p>
          <a:p>
            <a:pPr>
              <a:lnSpc>
                <a:spcPct val="150000"/>
              </a:lnSpc>
            </a:pPr>
            <a:r>
              <a:rPr lang="ko-KR" altLang="en-US" i="1" dirty="0" smtClean="0"/>
              <a:t> 시스템 설계 </a:t>
            </a:r>
            <a:r>
              <a:rPr lang="en-US" altLang="ko-KR" b="1" i="1" dirty="0" smtClean="0">
                <a:solidFill>
                  <a:srgbClr val="1B874C"/>
                </a:solidFill>
              </a:rPr>
              <a:t>“</a:t>
            </a:r>
            <a:endParaRPr lang="ko-KR" altLang="en-US" b="1" i="1" dirty="0">
              <a:solidFill>
                <a:srgbClr val="1B874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6" y="189304"/>
            <a:ext cx="1976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9592" y="3158546"/>
            <a:ext cx="1584176" cy="144016"/>
          </a:xfrm>
          <a:prstGeom prst="rect">
            <a:avLst/>
          </a:prstGeom>
          <a:solidFill>
            <a:srgbClr val="FDD94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99592" y="4105536"/>
            <a:ext cx="1584176" cy="144016"/>
          </a:xfrm>
          <a:prstGeom prst="rect">
            <a:avLst/>
          </a:prstGeom>
          <a:solidFill>
            <a:srgbClr val="FDD94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99592" y="5052526"/>
            <a:ext cx="1584176" cy="144016"/>
          </a:xfrm>
          <a:prstGeom prst="rect">
            <a:avLst/>
          </a:prstGeom>
          <a:solidFill>
            <a:srgbClr val="FDD94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27584" y="2924944"/>
            <a:ext cx="590465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편리성 향상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	 : </a:t>
            </a:r>
            <a:r>
              <a:rPr lang="ko-KR" altLang="en-US" sz="1400" dirty="0" smtClean="0"/>
              <a:t>고객이 메뉴 제작과정 동안 계속 참여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한번에 주문하는 방식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27584" y="3872045"/>
            <a:ext cx="745919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600" dirty="0" smtClean="0"/>
              <a:t>2.	</a:t>
            </a:r>
            <a:r>
              <a:rPr lang="ko-KR" altLang="en-US" sz="1600" dirty="0" smtClean="0"/>
              <a:t>정확성 향상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	 : </a:t>
            </a:r>
            <a:r>
              <a:rPr lang="ko-KR" altLang="en-US" sz="1400" dirty="0" smtClean="0"/>
              <a:t>소음으로 인한 음성 의사소통의 문제점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외부의 방해가 적은 주문서 의사소통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827584" y="4829051"/>
            <a:ext cx="784887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600" dirty="0" smtClean="0"/>
              <a:t>3.	</a:t>
            </a:r>
            <a:r>
              <a:rPr lang="ko-KR" altLang="en-US" sz="1600" dirty="0" smtClean="0"/>
              <a:t>속도 향상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	 : </a:t>
            </a:r>
            <a:r>
              <a:rPr lang="ko-KR" altLang="en-US" sz="1400" dirty="0" smtClean="0"/>
              <a:t>주문과 제작을 번갈아 가면서 진행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주문 후 제작으로 멈추지 않고 빠르게 제작 가능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7"/>
          <p:cNvSpPr/>
          <p:nvPr/>
        </p:nvSpPr>
        <p:spPr>
          <a:xfrm>
            <a:off x="642910" y="1769567"/>
            <a:ext cx="792088" cy="3205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 smtClean="0"/>
              <a:t>인덱스</a:t>
            </a:r>
            <a:endParaRPr lang="en" sz="1200" dirty="0"/>
          </a:p>
        </p:txBody>
      </p:sp>
      <p:sp>
        <p:nvSpPr>
          <p:cNvPr id="6" name="Shape 78"/>
          <p:cNvSpPr/>
          <p:nvPr/>
        </p:nvSpPr>
        <p:spPr>
          <a:xfrm>
            <a:off x="2213040" y="1770396"/>
            <a:ext cx="929438" cy="3232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200" dirty="0" smtClean="0"/>
              <a:t>메뉴선택</a:t>
            </a:r>
            <a:endParaRPr lang="en" sz="1200" dirty="0"/>
          </a:p>
        </p:txBody>
      </p:sp>
      <p:sp>
        <p:nvSpPr>
          <p:cNvPr id="7" name="Shape 79"/>
          <p:cNvSpPr/>
          <p:nvPr/>
        </p:nvSpPr>
        <p:spPr>
          <a:xfrm>
            <a:off x="2156488" y="2348880"/>
            <a:ext cx="1042541" cy="3232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샌드위치</a:t>
            </a:r>
            <a:endParaRPr sz="1200" dirty="0"/>
          </a:p>
        </p:txBody>
      </p:sp>
      <p:sp>
        <p:nvSpPr>
          <p:cNvPr id="20" name="Shape 79"/>
          <p:cNvSpPr/>
          <p:nvPr/>
        </p:nvSpPr>
        <p:spPr>
          <a:xfrm>
            <a:off x="2156488" y="4941168"/>
            <a:ext cx="1042541" cy="3232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200" dirty="0" smtClean="0"/>
              <a:t>샐러드</a:t>
            </a:r>
            <a:endParaRPr lang="ko-KR" altLang="en-US" sz="1200" dirty="0"/>
          </a:p>
        </p:txBody>
      </p:sp>
      <p:sp>
        <p:nvSpPr>
          <p:cNvPr id="21" name="Shape 79"/>
          <p:cNvSpPr/>
          <p:nvPr/>
        </p:nvSpPr>
        <p:spPr>
          <a:xfrm>
            <a:off x="2098633" y="5805264"/>
            <a:ext cx="1158251" cy="3232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200" dirty="0" smtClean="0"/>
              <a:t>사이드</a:t>
            </a:r>
            <a:r>
              <a:rPr lang="en-US" altLang="ko-KR" sz="1200" smtClean="0"/>
              <a:t>/</a:t>
            </a:r>
            <a:r>
              <a:rPr lang="ko-KR" altLang="en-US" sz="1200" smtClean="0"/>
              <a:t>음료</a:t>
            </a:r>
            <a:endParaRPr lang="ko-KR" altLang="en-US" sz="1200" dirty="0"/>
          </a:p>
        </p:txBody>
      </p:sp>
      <p:sp>
        <p:nvSpPr>
          <p:cNvPr id="31" name="Shape 79"/>
          <p:cNvSpPr/>
          <p:nvPr/>
        </p:nvSpPr>
        <p:spPr>
          <a:xfrm>
            <a:off x="3702197" y="5358830"/>
            <a:ext cx="719245" cy="3024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200" dirty="0" smtClean="0"/>
              <a:t>소스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507006" y="1922546"/>
            <a:ext cx="619618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169846" y="1934628"/>
            <a:ext cx="1496490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322584" y="1939737"/>
            <a:ext cx="571116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hape 77"/>
          <p:cNvSpPr/>
          <p:nvPr/>
        </p:nvSpPr>
        <p:spPr>
          <a:xfrm>
            <a:off x="6419128" y="2803079"/>
            <a:ext cx="956834" cy="3064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200" smtClean="0"/>
              <a:t>수량선택</a:t>
            </a:r>
            <a:endParaRPr lang="ko-KR" altLang="en-US" sz="1200" dirty="0" smtClean="0"/>
          </a:p>
        </p:txBody>
      </p:sp>
      <p:sp>
        <p:nvSpPr>
          <p:cNvPr id="56" name="Shape 77"/>
          <p:cNvSpPr/>
          <p:nvPr/>
        </p:nvSpPr>
        <p:spPr>
          <a:xfrm>
            <a:off x="6419128" y="4058689"/>
            <a:ext cx="956834" cy="3064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200" smtClean="0"/>
              <a:t>포장여부</a:t>
            </a:r>
            <a:endParaRPr lang="ko-KR" altLang="en-US" sz="1200" dirty="0" smtClean="0"/>
          </a:p>
        </p:txBody>
      </p:sp>
      <p:sp>
        <p:nvSpPr>
          <p:cNvPr id="62" name="Shape 77"/>
          <p:cNvSpPr/>
          <p:nvPr/>
        </p:nvSpPr>
        <p:spPr>
          <a:xfrm>
            <a:off x="6513826" y="5465994"/>
            <a:ext cx="767438" cy="3425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결제</a:t>
            </a:r>
            <a:endParaRPr sz="1200" dirty="0"/>
          </a:p>
        </p:txBody>
      </p:sp>
      <p:sp>
        <p:nvSpPr>
          <p:cNvPr id="63" name="Shape 77"/>
          <p:cNvSpPr/>
          <p:nvPr/>
        </p:nvSpPr>
        <p:spPr>
          <a:xfrm>
            <a:off x="4780632" y="1770397"/>
            <a:ext cx="1355615" cy="3562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200" smtClean="0"/>
              <a:t>세트 변경여부</a:t>
            </a:r>
            <a:endParaRPr lang="en" sz="1200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6897545" y="3212976"/>
            <a:ext cx="0" cy="64807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hape 77"/>
          <p:cNvSpPr/>
          <p:nvPr/>
        </p:nvSpPr>
        <p:spPr>
          <a:xfrm>
            <a:off x="6332850" y="4437112"/>
            <a:ext cx="1194706" cy="3231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smtClean="0"/>
              <a:t>주문서 작성</a:t>
            </a:r>
            <a:endParaRPr sz="1200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6897545" y="4888483"/>
            <a:ext cx="0" cy="46936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hape 77"/>
          <p:cNvSpPr/>
          <p:nvPr/>
        </p:nvSpPr>
        <p:spPr>
          <a:xfrm>
            <a:off x="6994826" y="1780813"/>
            <a:ext cx="1649140" cy="3354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200" smtClean="0"/>
              <a:t>사이드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음료 선택</a:t>
            </a:r>
            <a:endParaRPr lang="en" sz="1200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5899499" y="2240814"/>
            <a:ext cx="432048" cy="55097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783026" y="2471805"/>
            <a:ext cx="4320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6357950" y="1685987"/>
            <a:ext cx="4320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90" name="Shape 79"/>
          <p:cNvSpPr/>
          <p:nvPr/>
        </p:nvSpPr>
        <p:spPr>
          <a:xfrm>
            <a:off x="3664304" y="4986650"/>
            <a:ext cx="795029" cy="3024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200" dirty="0" err="1" smtClean="0"/>
              <a:t>추가토핑</a:t>
            </a:r>
            <a:endParaRPr lang="ko-KR" altLang="en-US" sz="1200" dirty="0"/>
          </a:p>
        </p:txBody>
      </p:sp>
      <p:cxnSp>
        <p:nvCxnSpPr>
          <p:cNvPr id="92" name="직선 연결선 91"/>
          <p:cNvCxnSpPr>
            <a:stCxn id="6" idx="2"/>
            <a:endCxn id="7" idx="0"/>
          </p:cNvCxnSpPr>
          <p:nvPr/>
        </p:nvCxnSpPr>
        <p:spPr>
          <a:xfrm>
            <a:off x="2677759" y="2093694"/>
            <a:ext cx="0" cy="255186"/>
          </a:xfrm>
          <a:prstGeom prst="line">
            <a:avLst/>
          </a:prstGeom>
          <a:ln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7" idx="2"/>
            <a:endCxn id="20" idx="0"/>
          </p:cNvCxnSpPr>
          <p:nvPr/>
        </p:nvCxnSpPr>
        <p:spPr>
          <a:xfrm>
            <a:off x="2677759" y="2672178"/>
            <a:ext cx="0" cy="2268990"/>
          </a:xfrm>
          <a:prstGeom prst="line">
            <a:avLst/>
          </a:prstGeom>
          <a:ln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20" idx="2"/>
            <a:endCxn id="21" idx="0"/>
          </p:cNvCxnSpPr>
          <p:nvPr/>
        </p:nvCxnSpPr>
        <p:spPr>
          <a:xfrm>
            <a:off x="2677759" y="5264466"/>
            <a:ext cx="0" cy="540798"/>
          </a:xfrm>
          <a:prstGeom prst="line">
            <a:avLst/>
          </a:prstGeom>
          <a:ln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3214678" y="5131284"/>
            <a:ext cx="472005" cy="2922"/>
          </a:xfrm>
          <a:prstGeom prst="line">
            <a:avLst/>
          </a:prstGeom>
          <a:ln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/>
          <p:cNvGrpSpPr/>
          <p:nvPr/>
        </p:nvGrpSpPr>
        <p:grpSpPr>
          <a:xfrm>
            <a:off x="3435099" y="5128362"/>
            <a:ext cx="251584" cy="388870"/>
            <a:chOff x="3187725" y="4498104"/>
            <a:chExt cx="251584" cy="388870"/>
          </a:xfrm>
        </p:grpSpPr>
        <p:cxnSp>
          <p:nvCxnSpPr>
            <p:cNvPr id="114" name="직선 연결선 113"/>
            <p:cNvCxnSpPr/>
            <p:nvPr/>
          </p:nvCxnSpPr>
          <p:spPr>
            <a:xfrm>
              <a:off x="3187725" y="4498104"/>
              <a:ext cx="0" cy="388870"/>
            </a:xfrm>
            <a:prstGeom prst="line">
              <a:avLst/>
            </a:prstGeom>
            <a:ln>
              <a:solidFill>
                <a:srgbClr val="92D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3187725" y="4886974"/>
              <a:ext cx="251584" cy="0"/>
            </a:xfrm>
            <a:prstGeom prst="line">
              <a:avLst/>
            </a:prstGeom>
            <a:ln>
              <a:solidFill>
                <a:srgbClr val="92D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/>
          <p:cNvCxnSpPr/>
          <p:nvPr/>
        </p:nvCxnSpPr>
        <p:spPr>
          <a:xfrm flipH="1">
            <a:off x="7445346" y="2255984"/>
            <a:ext cx="305564" cy="47466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0612" y="580579"/>
            <a:ext cx="1575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주요 기능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-4613" y="580579"/>
            <a:ext cx="179512" cy="360040"/>
          </a:xfrm>
          <a:prstGeom prst="rect">
            <a:avLst/>
          </a:prstGeom>
          <a:solidFill>
            <a:srgbClr val="FDD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596" y="189304"/>
            <a:ext cx="1976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5536" y="117700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&gt; </a:t>
            </a:r>
            <a:r>
              <a:rPr lang="ko-KR" altLang="en-US" sz="1400" dirty="0" err="1" smtClean="0"/>
              <a:t>키오스크</a:t>
            </a:r>
            <a:endParaRPr lang="ko-KR" altLang="en-US" sz="1400" dirty="0"/>
          </a:p>
        </p:txBody>
      </p:sp>
      <p:sp>
        <p:nvSpPr>
          <p:cNvPr id="58" name="Shape 79"/>
          <p:cNvSpPr/>
          <p:nvPr/>
        </p:nvSpPr>
        <p:spPr>
          <a:xfrm>
            <a:off x="3779912" y="2320420"/>
            <a:ext cx="719245" cy="3024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smtClean="0"/>
              <a:t>빵</a:t>
            </a:r>
            <a:endParaRPr lang="ko-KR" altLang="en-US" sz="1200" dirty="0"/>
          </a:p>
        </p:txBody>
      </p:sp>
      <p:sp>
        <p:nvSpPr>
          <p:cNvPr id="59" name="Shape 79"/>
          <p:cNvSpPr/>
          <p:nvPr/>
        </p:nvSpPr>
        <p:spPr>
          <a:xfrm>
            <a:off x="3779912" y="3010736"/>
            <a:ext cx="719245" cy="3024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smtClean="0"/>
              <a:t>사이즈</a:t>
            </a:r>
            <a:endParaRPr lang="ko-KR" altLang="en-US" sz="1200" dirty="0"/>
          </a:p>
        </p:txBody>
      </p:sp>
      <p:sp>
        <p:nvSpPr>
          <p:cNvPr id="60" name="Shape 79"/>
          <p:cNvSpPr/>
          <p:nvPr/>
        </p:nvSpPr>
        <p:spPr>
          <a:xfrm>
            <a:off x="3779912" y="3353896"/>
            <a:ext cx="719245" cy="3024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smtClean="0"/>
              <a:t>치즈</a:t>
            </a:r>
            <a:endParaRPr lang="ko-KR" altLang="en-US" sz="1200" dirty="0"/>
          </a:p>
        </p:txBody>
      </p:sp>
      <p:sp>
        <p:nvSpPr>
          <p:cNvPr id="61" name="Shape 79"/>
          <p:cNvSpPr/>
          <p:nvPr/>
        </p:nvSpPr>
        <p:spPr>
          <a:xfrm>
            <a:off x="3779912" y="4040216"/>
            <a:ext cx="719245" cy="3024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smtClean="0"/>
              <a:t>야채</a:t>
            </a:r>
            <a:endParaRPr lang="ko-KR" altLang="en-US" sz="1200" dirty="0"/>
          </a:p>
        </p:txBody>
      </p:sp>
      <p:sp>
        <p:nvSpPr>
          <p:cNvPr id="66" name="Shape 79"/>
          <p:cNvSpPr/>
          <p:nvPr/>
        </p:nvSpPr>
        <p:spPr>
          <a:xfrm>
            <a:off x="3779912" y="3697056"/>
            <a:ext cx="795029" cy="3024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smtClean="0"/>
              <a:t>추가토핑</a:t>
            </a:r>
            <a:endParaRPr lang="ko-KR" altLang="en-US" sz="1200" dirty="0"/>
          </a:p>
        </p:txBody>
      </p:sp>
      <p:sp>
        <p:nvSpPr>
          <p:cNvPr id="67" name="Shape 79"/>
          <p:cNvSpPr/>
          <p:nvPr/>
        </p:nvSpPr>
        <p:spPr>
          <a:xfrm>
            <a:off x="3779912" y="4383376"/>
            <a:ext cx="719245" cy="3024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smtClean="0"/>
              <a:t>소스</a:t>
            </a:r>
            <a:endParaRPr lang="ko-KR" altLang="en-US" sz="1200" dirty="0"/>
          </a:p>
        </p:txBody>
      </p:sp>
      <p:sp>
        <p:nvSpPr>
          <p:cNvPr id="68" name="Shape 77"/>
          <p:cNvSpPr/>
          <p:nvPr/>
        </p:nvSpPr>
        <p:spPr>
          <a:xfrm>
            <a:off x="3779912" y="2663580"/>
            <a:ext cx="1148788" cy="3064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smtClean="0"/>
              <a:t>토스트여부</a:t>
            </a:r>
            <a:endParaRPr lang="ko-KR" altLang="en-US" sz="12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3199029" y="2525554"/>
            <a:ext cx="519761" cy="2016224"/>
            <a:chOff x="3199029" y="2348880"/>
            <a:chExt cx="519761" cy="2016224"/>
          </a:xfrm>
        </p:grpSpPr>
        <p:cxnSp>
          <p:nvCxnSpPr>
            <p:cNvPr id="102" name="직선 연결선 101"/>
            <p:cNvCxnSpPr/>
            <p:nvPr/>
          </p:nvCxnSpPr>
          <p:spPr>
            <a:xfrm>
              <a:off x="3450613" y="4005064"/>
              <a:ext cx="251584" cy="0"/>
            </a:xfrm>
            <a:prstGeom prst="line">
              <a:avLst/>
            </a:prstGeom>
            <a:ln>
              <a:solidFill>
                <a:srgbClr val="92D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3199029" y="2348880"/>
              <a:ext cx="503168" cy="3609"/>
            </a:xfrm>
            <a:prstGeom prst="line">
              <a:avLst/>
            </a:prstGeom>
            <a:ln>
              <a:solidFill>
                <a:srgbClr val="92D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3450613" y="2348880"/>
              <a:ext cx="0" cy="2016224"/>
            </a:xfrm>
            <a:prstGeom prst="line">
              <a:avLst/>
            </a:prstGeom>
            <a:ln>
              <a:solidFill>
                <a:srgbClr val="92D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3450613" y="3645024"/>
              <a:ext cx="251584" cy="0"/>
            </a:xfrm>
            <a:prstGeom prst="line">
              <a:avLst/>
            </a:prstGeom>
            <a:ln>
              <a:solidFill>
                <a:srgbClr val="92D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3450613" y="3356992"/>
              <a:ext cx="220556" cy="0"/>
            </a:xfrm>
            <a:prstGeom prst="line">
              <a:avLst/>
            </a:prstGeom>
            <a:ln>
              <a:solidFill>
                <a:srgbClr val="92D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3435099" y="2996952"/>
              <a:ext cx="251584" cy="0"/>
            </a:xfrm>
            <a:prstGeom prst="line">
              <a:avLst/>
            </a:prstGeom>
            <a:ln>
              <a:solidFill>
                <a:srgbClr val="92D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3450613" y="2636912"/>
              <a:ext cx="251584" cy="0"/>
            </a:xfrm>
            <a:prstGeom prst="line">
              <a:avLst/>
            </a:prstGeom>
            <a:ln>
              <a:solidFill>
                <a:srgbClr val="92D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3467206" y="4365104"/>
              <a:ext cx="251584" cy="0"/>
            </a:xfrm>
            <a:prstGeom prst="line">
              <a:avLst/>
            </a:prstGeom>
            <a:ln>
              <a:solidFill>
                <a:srgbClr val="92D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2732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7"/>
          <p:cNvSpPr/>
          <p:nvPr/>
        </p:nvSpPr>
        <p:spPr>
          <a:xfrm>
            <a:off x="714918" y="2748423"/>
            <a:ext cx="792088" cy="3205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인덱스</a:t>
            </a:r>
            <a:endParaRPr sz="1200" dirty="0"/>
          </a:p>
        </p:txBody>
      </p:sp>
      <p:sp>
        <p:nvSpPr>
          <p:cNvPr id="6" name="Shape 78"/>
          <p:cNvSpPr/>
          <p:nvPr/>
        </p:nvSpPr>
        <p:spPr>
          <a:xfrm>
            <a:off x="2446368" y="2023162"/>
            <a:ext cx="1062816" cy="3232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관리자등록</a:t>
            </a:r>
            <a:endParaRPr sz="12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0612" y="580579"/>
            <a:ext cx="1575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주요 기능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-4613" y="580579"/>
            <a:ext cx="179512" cy="360040"/>
          </a:xfrm>
          <a:prstGeom prst="rect">
            <a:avLst/>
          </a:prstGeom>
          <a:solidFill>
            <a:srgbClr val="FDD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95536" y="1177007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&gt; </a:t>
            </a:r>
            <a:r>
              <a:rPr lang="ko-KR" altLang="en-US" sz="1400" dirty="0" smtClean="0"/>
              <a:t>관리 페이지</a:t>
            </a:r>
            <a:endParaRPr lang="ko-KR" altLang="en-US" sz="1400" dirty="0"/>
          </a:p>
        </p:txBody>
      </p:sp>
      <p:sp>
        <p:nvSpPr>
          <p:cNvPr id="60" name="Shape 78"/>
          <p:cNvSpPr/>
          <p:nvPr/>
        </p:nvSpPr>
        <p:spPr>
          <a:xfrm>
            <a:off x="2501072" y="3501008"/>
            <a:ext cx="1062816" cy="3232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로그인</a:t>
            </a:r>
            <a:endParaRPr sz="1200" dirty="0"/>
          </a:p>
        </p:txBody>
      </p:sp>
      <p:sp>
        <p:nvSpPr>
          <p:cNvPr id="66" name="Shape 78"/>
          <p:cNvSpPr/>
          <p:nvPr/>
        </p:nvSpPr>
        <p:spPr>
          <a:xfrm>
            <a:off x="4716016" y="1905946"/>
            <a:ext cx="1062816" cy="3232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관리자 수정</a:t>
            </a:r>
            <a:endParaRPr sz="1200" dirty="0"/>
          </a:p>
        </p:txBody>
      </p:sp>
      <p:sp>
        <p:nvSpPr>
          <p:cNvPr id="68" name="Shape 78"/>
          <p:cNvSpPr/>
          <p:nvPr/>
        </p:nvSpPr>
        <p:spPr>
          <a:xfrm>
            <a:off x="4716016" y="2346272"/>
            <a:ext cx="1062816" cy="3232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관리자 삭제</a:t>
            </a:r>
            <a:endParaRPr sz="1200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3686132" y="3684374"/>
            <a:ext cx="720080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hape 78"/>
          <p:cNvSpPr/>
          <p:nvPr/>
        </p:nvSpPr>
        <p:spPr>
          <a:xfrm>
            <a:off x="4722434" y="3324334"/>
            <a:ext cx="1062816" cy="3232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상품 관리</a:t>
            </a:r>
            <a:endParaRPr sz="1200" dirty="0"/>
          </a:p>
        </p:txBody>
      </p:sp>
      <p:sp>
        <p:nvSpPr>
          <p:cNvPr id="80" name="Shape 78"/>
          <p:cNvSpPr/>
          <p:nvPr/>
        </p:nvSpPr>
        <p:spPr>
          <a:xfrm>
            <a:off x="4722434" y="4653136"/>
            <a:ext cx="1062816" cy="3232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매출 관리</a:t>
            </a:r>
            <a:endParaRPr sz="1200" dirty="0"/>
          </a:p>
        </p:txBody>
      </p:sp>
      <p:sp>
        <p:nvSpPr>
          <p:cNvPr id="81" name="Shape 78"/>
          <p:cNvSpPr/>
          <p:nvPr/>
        </p:nvSpPr>
        <p:spPr>
          <a:xfrm>
            <a:off x="4733320" y="5907322"/>
            <a:ext cx="1062816" cy="3232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영업 관리</a:t>
            </a:r>
            <a:endParaRPr sz="12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3638120" y="2204864"/>
            <a:ext cx="720080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4467334" y="3429000"/>
            <a:ext cx="216024" cy="0"/>
          </a:xfrm>
          <a:prstGeom prst="line">
            <a:avLst/>
          </a:prstGeom>
          <a:ln w="63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4467334" y="3429000"/>
            <a:ext cx="0" cy="2664296"/>
          </a:xfrm>
          <a:prstGeom prst="line">
            <a:avLst/>
          </a:prstGeom>
          <a:ln w="63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4467334" y="4832418"/>
            <a:ext cx="216024" cy="0"/>
          </a:xfrm>
          <a:prstGeom prst="line">
            <a:avLst/>
          </a:prstGeom>
          <a:ln w="63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4478220" y="6082410"/>
            <a:ext cx="216024" cy="0"/>
          </a:xfrm>
          <a:prstGeom prst="line">
            <a:avLst/>
          </a:prstGeom>
          <a:ln w="63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>
            <a:off x="1597900" y="2924944"/>
            <a:ext cx="525828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2195736" y="2204864"/>
            <a:ext cx="216024" cy="0"/>
          </a:xfrm>
          <a:prstGeom prst="line">
            <a:avLst/>
          </a:prstGeom>
          <a:ln w="63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2195736" y="2204864"/>
            <a:ext cx="0" cy="1440160"/>
          </a:xfrm>
          <a:prstGeom prst="line">
            <a:avLst/>
          </a:prstGeom>
          <a:ln w="63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2195736" y="3645024"/>
            <a:ext cx="216024" cy="0"/>
          </a:xfrm>
          <a:prstGeom prst="line">
            <a:avLst/>
          </a:prstGeom>
          <a:ln w="63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6012160" y="3016226"/>
            <a:ext cx="288032" cy="864096"/>
            <a:chOff x="7380312" y="3284984"/>
            <a:chExt cx="226910" cy="2304256"/>
          </a:xfrm>
        </p:grpSpPr>
        <p:cxnSp>
          <p:nvCxnSpPr>
            <p:cNvPr id="154" name="직선 연결선 153"/>
            <p:cNvCxnSpPr/>
            <p:nvPr/>
          </p:nvCxnSpPr>
          <p:spPr>
            <a:xfrm>
              <a:off x="7380312" y="3284984"/>
              <a:ext cx="216024" cy="0"/>
            </a:xfrm>
            <a:prstGeom prst="line">
              <a:avLst/>
            </a:prstGeom>
            <a:ln w="6350" cmpd="sng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7380312" y="3284984"/>
              <a:ext cx="0" cy="2304256"/>
            </a:xfrm>
            <a:prstGeom prst="line">
              <a:avLst/>
            </a:prstGeom>
            <a:ln w="6350" cmpd="sng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7380312" y="4509120"/>
              <a:ext cx="216024" cy="0"/>
            </a:xfrm>
            <a:prstGeom prst="line">
              <a:avLst/>
            </a:prstGeom>
            <a:ln w="6350" cmpd="sng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7391198" y="5589240"/>
              <a:ext cx="216024" cy="0"/>
            </a:xfrm>
            <a:prstGeom prst="line">
              <a:avLst/>
            </a:prstGeom>
            <a:ln w="6350" cmpd="sng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직선 연결선 158"/>
          <p:cNvCxnSpPr/>
          <p:nvPr/>
        </p:nvCxnSpPr>
        <p:spPr>
          <a:xfrm>
            <a:off x="5796136" y="3468350"/>
            <a:ext cx="216024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0" name="Shape 78"/>
          <p:cNvSpPr/>
          <p:nvPr/>
        </p:nvSpPr>
        <p:spPr>
          <a:xfrm>
            <a:off x="6306610" y="2852936"/>
            <a:ext cx="92968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메뉴 등록</a:t>
            </a:r>
            <a:endParaRPr sz="1200" dirty="0"/>
          </a:p>
        </p:txBody>
      </p:sp>
      <p:sp>
        <p:nvSpPr>
          <p:cNvPr id="161" name="Shape 78"/>
          <p:cNvSpPr/>
          <p:nvPr/>
        </p:nvSpPr>
        <p:spPr>
          <a:xfrm>
            <a:off x="6311078" y="3284984"/>
            <a:ext cx="92968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200" smtClean="0"/>
              <a:t>메뉴 수정</a:t>
            </a:r>
            <a:endParaRPr lang="ko-KR" altLang="en-US" sz="1200" dirty="0"/>
          </a:p>
        </p:txBody>
      </p:sp>
      <p:sp>
        <p:nvSpPr>
          <p:cNvPr id="162" name="Shape 78"/>
          <p:cNvSpPr/>
          <p:nvPr/>
        </p:nvSpPr>
        <p:spPr>
          <a:xfrm>
            <a:off x="6300192" y="3727918"/>
            <a:ext cx="92968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200" smtClean="0"/>
              <a:t>메뉴 삭제</a:t>
            </a:r>
            <a:endParaRPr lang="ko-KR" altLang="en-US" sz="1200" dirty="0"/>
          </a:p>
        </p:txBody>
      </p:sp>
      <p:grpSp>
        <p:nvGrpSpPr>
          <p:cNvPr id="171" name="그룹 170"/>
          <p:cNvGrpSpPr/>
          <p:nvPr/>
        </p:nvGrpSpPr>
        <p:grpSpPr>
          <a:xfrm>
            <a:off x="6012160" y="5805264"/>
            <a:ext cx="274214" cy="591946"/>
            <a:chOff x="6012160" y="5512001"/>
            <a:chExt cx="274214" cy="437279"/>
          </a:xfrm>
        </p:grpSpPr>
        <p:cxnSp>
          <p:nvCxnSpPr>
            <p:cNvPr id="164" name="직선 연결선 163"/>
            <p:cNvCxnSpPr/>
            <p:nvPr/>
          </p:nvCxnSpPr>
          <p:spPr>
            <a:xfrm>
              <a:off x="6012160" y="5512001"/>
              <a:ext cx="274214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 cap="flat" cmpd="sng">
              <a:solidFill>
                <a:srgbClr val="92D05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65" name="직선 연결선 164"/>
            <p:cNvCxnSpPr/>
            <p:nvPr/>
          </p:nvCxnSpPr>
          <p:spPr>
            <a:xfrm>
              <a:off x="6012160" y="5512001"/>
              <a:ext cx="0" cy="432048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 cap="flat" cmpd="sng">
              <a:solidFill>
                <a:srgbClr val="92D05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66" name="직선 연결선 165"/>
            <p:cNvCxnSpPr/>
            <p:nvPr/>
          </p:nvCxnSpPr>
          <p:spPr>
            <a:xfrm>
              <a:off x="6012160" y="5949280"/>
              <a:ext cx="274214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 cap="flat" cmpd="sng">
              <a:solidFill>
                <a:srgbClr val="92D050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168" name="직선 연결선 167"/>
          <p:cNvCxnSpPr/>
          <p:nvPr/>
        </p:nvCxnSpPr>
        <p:spPr>
          <a:xfrm>
            <a:off x="5796136" y="6074022"/>
            <a:ext cx="216024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2" name="Shape 78"/>
          <p:cNvSpPr/>
          <p:nvPr/>
        </p:nvSpPr>
        <p:spPr>
          <a:xfrm>
            <a:off x="6306884" y="5661248"/>
            <a:ext cx="92968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200" smtClean="0"/>
              <a:t>영업 시작</a:t>
            </a:r>
            <a:endParaRPr lang="ko-KR" altLang="en-US" sz="1200" dirty="0"/>
          </a:p>
        </p:txBody>
      </p:sp>
      <p:sp>
        <p:nvSpPr>
          <p:cNvPr id="173" name="Shape 78"/>
          <p:cNvSpPr/>
          <p:nvPr/>
        </p:nvSpPr>
        <p:spPr>
          <a:xfrm>
            <a:off x="6311352" y="6237312"/>
            <a:ext cx="92968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200" smtClean="0"/>
              <a:t>영업 마감</a:t>
            </a:r>
            <a:endParaRPr lang="ko-KR" altLang="en-US" sz="1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596" y="189304"/>
            <a:ext cx="1976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주요기능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3" name="그룹 182"/>
          <p:cNvGrpSpPr/>
          <p:nvPr/>
        </p:nvGrpSpPr>
        <p:grpSpPr>
          <a:xfrm>
            <a:off x="4427984" y="1628800"/>
            <a:ext cx="240298" cy="927720"/>
            <a:chOff x="4619734" y="3581400"/>
            <a:chExt cx="226910" cy="2304256"/>
          </a:xfrm>
        </p:grpSpPr>
        <p:cxnSp>
          <p:nvCxnSpPr>
            <p:cNvPr id="179" name="직선 연결선 178"/>
            <p:cNvCxnSpPr/>
            <p:nvPr/>
          </p:nvCxnSpPr>
          <p:spPr>
            <a:xfrm>
              <a:off x="4619734" y="3581400"/>
              <a:ext cx="216024" cy="0"/>
            </a:xfrm>
            <a:prstGeom prst="line">
              <a:avLst/>
            </a:prstGeom>
            <a:ln w="6350" cmpd="sng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4619734" y="3581400"/>
              <a:ext cx="0" cy="2304256"/>
            </a:xfrm>
            <a:prstGeom prst="line">
              <a:avLst/>
            </a:prstGeom>
            <a:ln w="6350" cmpd="sng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4619734" y="4805536"/>
              <a:ext cx="216024" cy="0"/>
            </a:xfrm>
            <a:prstGeom prst="line">
              <a:avLst/>
            </a:prstGeom>
            <a:ln w="6350" cmpd="sng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4630620" y="5885656"/>
              <a:ext cx="216024" cy="0"/>
            </a:xfrm>
            <a:prstGeom prst="line">
              <a:avLst/>
            </a:prstGeom>
            <a:ln w="6350" cmpd="sng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Shape 78"/>
          <p:cNvSpPr/>
          <p:nvPr/>
        </p:nvSpPr>
        <p:spPr>
          <a:xfrm>
            <a:off x="4705130" y="1445434"/>
            <a:ext cx="1062816" cy="3232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관리자 등록</a:t>
            </a:r>
            <a:endParaRPr sz="12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6012160" y="4373492"/>
            <a:ext cx="288032" cy="864096"/>
            <a:chOff x="7380312" y="3284984"/>
            <a:chExt cx="226910" cy="2304256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7380312" y="3284984"/>
              <a:ext cx="216024" cy="0"/>
            </a:xfrm>
            <a:prstGeom prst="line">
              <a:avLst/>
            </a:prstGeom>
            <a:ln w="6350" cmpd="sng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7380312" y="3284984"/>
              <a:ext cx="0" cy="2304256"/>
            </a:xfrm>
            <a:prstGeom prst="line">
              <a:avLst/>
            </a:prstGeom>
            <a:ln w="6350" cmpd="sng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7380312" y="4509120"/>
              <a:ext cx="216024" cy="0"/>
            </a:xfrm>
            <a:prstGeom prst="line">
              <a:avLst/>
            </a:prstGeom>
            <a:ln w="6350" cmpd="sng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391198" y="5589240"/>
              <a:ext cx="216024" cy="0"/>
            </a:xfrm>
            <a:prstGeom prst="line">
              <a:avLst/>
            </a:prstGeom>
            <a:ln w="6350" cmpd="sng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직선 연결선 64"/>
          <p:cNvCxnSpPr/>
          <p:nvPr/>
        </p:nvCxnSpPr>
        <p:spPr>
          <a:xfrm>
            <a:off x="5796136" y="4825616"/>
            <a:ext cx="216024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7" name="Shape 78"/>
          <p:cNvSpPr/>
          <p:nvPr/>
        </p:nvSpPr>
        <p:spPr>
          <a:xfrm>
            <a:off x="6306610" y="4210202"/>
            <a:ext cx="92968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일별매출</a:t>
            </a:r>
            <a:endParaRPr sz="1200" dirty="0"/>
          </a:p>
        </p:txBody>
      </p:sp>
      <p:sp>
        <p:nvSpPr>
          <p:cNvPr id="69" name="Shape 78"/>
          <p:cNvSpPr/>
          <p:nvPr/>
        </p:nvSpPr>
        <p:spPr>
          <a:xfrm>
            <a:off x="6311078" y="4642250"/>
            <a:ext cx="92968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200" dirty="0" smtClean="0"/>
              <a:t>월별매출</a:t>
            </a:r>
            <a:endParaRPr lang="ko-KR" altLang="en-US" sz="1200" dirty="0"/>
          </a:p>
        </p:txBody>
      </p:sp>
      <p:sp>
        <p:nvSpPr>
          <p:cNvPr id="70" name="Shape 78"/>
          <p:cNvSpPr/>
          <p:nvPr/>
        </p:nvSpPr>
        <p:spPr>
          <a:xfrm>
            <a:off x="6300192" y="5085184"/>
            <a:ext cx="92968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200" dirty="0" smtClean="0"/>
              <a:t>주문내역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2732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0612" y="580579"/>
            <a:ext cx="1861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요구사항 정의서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-4613" y="580579"/>
            <a:ext cx="179512" cy="360040"/>
          </a:xfrm>
          <a:prstGeom prst="rect">
            <a:avLst/>
          </a:prstGeom>
          <a:solidFill>
            <a:srgbClr val="FDD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96" y="189304"/>
            <a:ext cx="1472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요구사항정의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31480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1511081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주문 시작 전의 페이지 </a:t>
            </a:r>
            <a:endParaRPr lang="ko-KR" altLang="en-US" sz="14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84040" y="1910942"/>
          <a:ext cx="7632849" cy="1177457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26570"/>
                <a:gridCol w="3198527"/>
                <a:gridCol w="2907752"/>
              </a:tblGrid>
              <a:tr h="3441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1Depth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주요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기능 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요구사항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765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인덱스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주문 시작 전의 화면</a:t>
                      </a:r>
                      <a:endParaRPr lang="en-US" altLang="ko-KR" sz="1200" dirty="0" smtClean="0"/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주문하기를 누르면 다음 화면으로 전환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새로운 메뉴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혹은 인기 있는 메뉴를 </a:t>
                      </a:r>
                      <a:endParaRPr lang="en-US" altLang="ko-KR" sz="1200" baseline="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보여줌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9080" y="117700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&gt; </a:t>
            </a:r>
            <a:r>
              <a:rPr lang="ko-KR" altLang="en-US" sz="1400" dirty="0" err="1" smtClean="0"/>
              <a:t>키오스크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인덱스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0202" y="362075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6226" y="365374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메뉴를 선택하고 주문하는 페이지</a:t>
            </a:r>
            <a:endParaRPr lang="ko-KR" altLang="en-US" sz="14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755576" y="4097148"/>
          <a:ext cx="7632848" cy="237626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792088"/>
                <a:gridCol w="1368152"/>
                <a:gridCol w="2520280"/>
                <a:gridCol w="2952328"/>
              </a:tblGrid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1Depth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2Depth</a:t>
                      </a:r>
                      <a:r>
                        <a:rPr lang="ko-KR" altLang="en-US" sz="1400" baseline="0" dirty="0" smtClean="0"/>
                        <a:t> 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주요 기능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요구사항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648072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주문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200" dirty="0" smtClean="0"/>
                        <a:t>메뉴 선택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주문할 메뉴의 종류를 선택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/>
                        <a:t>카테고리 별로 정리하여 원하는 메뉴를     편리하게 찾을 수 있도록 함</a:t>
                      </a:r>
                      <a:endParaRPr lang="en-US" altLang="ko-KR" sz="1200" baseline="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en-US" altLang="ko-KR" sz="12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/>
                        <a:t>선택한 메뉴를 화면 하단에 보여줌</a:t>
                      </a:r>
                      <a:endParaRPr lang="en-US" altLang="ko-KR" sz="12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200" baseline="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48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200" dirty="0" smtClean="0"/>
                        <a:t>재료 선택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메뉴에 적용되는 재료를 선택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200" dirty="0" smtClean="0"/>
                        <a:t>옵션 선택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세트변경 여부와  포장 등의 옵션 선택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3274" y="331966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&gt; </a:t>
            </a:r>
            <a:r>
              <a:rPr lang="ko-KR" altLang="en-US" sz="1400" dirty="0" err="1" smtClean="0"/>
              <a:t>키오스크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주문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0612" y="580579"/>
            <a:ext cx="1861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요구사항 정의서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-4613" y="580579"/>
            <a:ext cx="179512" cy="360040"/>
          </a:xfrm>
          <a:prstGeom prst="rect">
            <a:avLst/>
          </a:prstGeom>
          <a:solidFill>
            <a:srgbClr val="FDD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14127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1609055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주문 내역을 결제하는 페이지</a:t>
            </a:r>
            <a:endParaRPr lang="ko-KR" altLang="en-US" sz="14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827584" y="2132856"/>
          <a:ext cx="7704856" cy="1800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40971"/>
                <a:gridCol w="3139549"/>
                <a:gridCol w="3024336"/>
              </a:tblGrid>
              <a:tr h="3731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1Depth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주요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기능 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요구사항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1388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최종적인 주문서의 내용을</a:t>
                      </a:r>
                      <a:r>
                        <a:rPr lang="ko-KR" altLang="en-US" sz="1200" baseline="0" dirty="0" smtClean="0"/>
                        <a:t> 결제함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결제 수단은 카드로 제한</a:t>
                      </a: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결제가 정상적으로 완료된 후에는 알림</a:t>
                      </a: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창이 뜸</a:t>
                      </a: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영수증과 주문번호가 출력됨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2624" y="1274981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&gt; </a:t>
            </a:r>
            <a:r>
              <a:rPr lang="ko-KR" altLang="en-US" sz="1400" dirty="0" err="1" smtClean="0"/>
              <a:t>키오스크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결제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96" y="189304"/>
            <a:ext cx="1472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요구사항정의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0612" y="580579"/>
            <a:ext cx="1861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요구사항 정의서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-4613" y="580579"/>
            <a:ext cx="179512" cy="360040"/>
          </a:xfrm>
          <a:prstGeom prst="rect">
            <a:avLst/>
          </a:prstGeom>
          <a:solidFill>
            <a:srgbClr val="FDD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476672"/>
            <a:ext cx="91333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96" y="189304"/>
            <a:ext cx="2480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요구사항정의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요구사항정의서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33454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153082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페이지의 첫 화면</a:t>
            </a:r>
            <a:endParaRPr lang="ko-KR" altLang="en-US" sz="14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827584" y="1937217"/>
          <a:ext cx="7560840" cy="10515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84176"/>
                <a:gridCol w="3240360"/>
                <a:gridCol w="2736304"/>
              </a:tblGrid>
              <a:tr h="366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1Depth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주요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기능 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요구사항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6028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인덱스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관리 페이지에 정상 접속했음을 나타내는        첫</a:t>
                      </a:r>
                      <a:r>
                        <a:rPr lang="ko-KR" altLang="en-US" sz="1200" baseline="0" dirty="0" smtClean="0"/>
                        <a:t> 페이지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9080" y="1196752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&gt; </a:t>
            </a:r>
            <a:r>
              <a:rPr lang="ko-KR" altLang="en-US" sz="1400" dirty="0" smtClean="0"/>
              <a:t>관리 페이지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인덱스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35730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354488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관리 페이지 접속의 권한을 담당하는 페이지</a:t>
            </a:r>
            <a:endParaRPr lang="ko-KR" altLang="en-US" sz="14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827584" y="4007562"/>
          <a:ext cx="7560840" cy="244577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792088"/>
                <a:gridCol w="1224136"/>
                <a:gridCol w="2520280"/>
                <a:gridCol w="3024336"/>
              </a:tblGrid>
              <a:tr h="330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1Depth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2Depth</a:t>
                      </a:r>
                      <a:r>
                        <a:rPr lang="ko-KR" altLang="en-US" sz="1400" baseline="0" dirty="0" smtClean="0"/>
                        <a:t> 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주요 기능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요구사항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74064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200" dirty="0" smtClean="0"/>
                        <a:t>관리자 등록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관리 페이지에 로그인 할 수 있는 관리자를 </a:t>
                      </a:r>
                      <a:r>
                        <a:rPr lang="ko-KR" altLang="en-US" sz="1200" baseline="0" dirty="0" smtClean="0"/>
                        <a:t> 등록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관리자는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명만 등록함</a:t>
                      </a: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아이디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비밀번호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관리자 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전화번호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지점명을</a:t>
                      </a:r>
                      <a:r>
                        <a:rPr lang="ko-KR" altLang="en-US" sz="1200" dirty="0" smtClean="0"/>
                        <a:t> 입력하여 등록함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2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200" dirty="0" smtClean="0"/>
                        <a:t>관리자 수정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등록된 관리자의 정보를 수정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아이디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지점명은</a:t>
                      </a:r>
                      <a:r>
                        <a:rPr lang="ko-KR" altLang="en-US" sz="1200" baseline="0" dirty="0" smtClean="0"/>
                        <a:t> 수정할 수 없음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200" dirty="0" smtClean="0"/>
                        <a:t>관리자 삭제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등록된 관리자를 삭제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관리자를 삭제하기 이전에 비밀번호를 입력하여 한번 더 확인함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39080" y="3276596"/>
            <a:ext cx="269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&gt; </a:t>
            </a:r>
            <a:r>
              <a:rPr lang="ko-KR" altLang="en-US" sz="1400" dirty="0" smtClean="0"/>
              <a:t>관리 페이지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관리자 등록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778</Words>
  <Application>Microsoft Office PowerPoint</Application>
  <PresentationFormat>화면 슬라이드 쇼(4:3)</PresentationFormat>
  <Paragraphs>282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146</cp:revision>
  <dcterms:created xsi:type="dcterms:W3CDTF">2018-05-24T07:10:43Z</dcterms:created>
  <dcterms:modified xsi:type="dcterms:W3CDTF">2018-05-31T02:42:02Z</dcterms:modified>
</cp:coreProperties>
</file>