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08" r:id="rId2"/>
    <p:sldId id="610" r:id="rId3"/>
    <p:sldId id="629" r:id="rId4"/>
    <p:sldId id="627" r:id="rId5"/>
    <p:sldId id="628" r:id="rId6"/>
    <p:sldId id="632" r:id="rId7"/>
    <p:sldId id="662" r:id="rId8"/>
    <p:sldId id="635" r:id="rId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612" userDrawn="1">
          <p15:clr>
            <a:srgbClr val="A4A3A4"/>
          </p15:clr>
        </p15:guide>
        <p15:guide id="3" pos="295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9BBB59"/>
    <a:srgbClr val="FF0000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82517" autoAdjust="0"/>
  </p:normalViewPr>
  <p:slideViewPr>
    <p:cSldViewPr>
      <p:cViewPr varScale="1">
        <p:scale>
          <a:sx n="104" d="100"/>
          <a:sy n="104" d="100"/>
        </p:scale>
        <p:origin x="2456" y="208"/>
      </p:cViewPr>
      <p:guideLst>
        <p:guide orient="horz" pos="1207"/>
        <p:guide pos="612"/>
        <p:guide pos="295"/>
        <p:guide orient="horz" pos="1026"/>
        <p:guide pos="546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55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4F23E116-1261-4A5F-A7C1-2A0FAA1EA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9155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9250" y="0"/>
            <a:ext cx="6097588" cy="4573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6981" y="4729561"/>
            <a:ext cx="6423713" cy="4769205"/>
          </a:xfrm>
          <a:prstGeom prst="rect">
            <a:avLst/>
          </a:prstGeom>
        </p:spPr>
        <p:txBody>
          <a:bodyPr vert="horz" lIns="95568" tIns="47784" rIns="95568" bIns="4778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F655C691-73B7-418F-95DE-21EE9041B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8847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lnSpc>
        <a:spcPct val="125000"/>
      </a:lnSpc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5C691-73B7-418F-95DE-21EE9041B6DC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idx="13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 lang="ko-KR" altLang="en-US"/>
          </a:p>
        </p:txBody>
      </p:sp>
      <p:sp>
        <p:nvSpPr>
          <p:cNvPr id="9" name="머리글 개체 틀 8"/>
          <p:cNvSpPr>
            <a:spLocks noGrp="1"/>
          </p:cNvSpPr>
          <p:nvPr>
            <p:ph type="hdr" sz="quarter" idx="15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2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 슬라이드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표지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51" y="6381328"/>
            <a:ext cx="1270745" cy="39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134144" y="6500366"/>
            <a:ext cx="1125488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54E0CA3A-A5CF-43ED-82BA-0676387D79DD}" type="datetime1">
              <a:rPr lang="ko-KR" altLang="en-US" smtClean="0">
                <a:solidFill>
                  <a:prstClr val="black"/>
                </a:solidFill>
              </a:rPr>
              <a:t>2020. 6. 11.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텍스트 개체 틀 2"/>
          <p:cNvSpPr>
            <a:spLocks noGrp="1"/>
          </p:cNvSpPr>
          <p:nvPr>
            <p:ph type="body" idx="1"/>
          </p:nvPr>
        </p:nvSpPr>
        <p:spPr>
          <a:xfrm>
            <a:off x="467544" y="1340768"/>
            <a:ext cx="5505871" cy="977900"/>
          </a:xfrm>
          <a:prstGeom prst="rect">
            <a:avLst/>
          </a:prstGeom>
        </p:spPr>
        <p:txBody>
          <a:bodyPr anchor="b"/>
          <a:lstStyle>
            <a:lvl1pPr marL="0" indent="0" algn="l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dirty="0" smtClean="0">
                <a:solidFill>
                  <a:srgbClr val="99FFCC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735485" y="2394942"/>
            <a:ext cx="5673028" cy="615553"/>
          </a:xfrm>
        </p:spPr>
        <p:txBody>
          <a:bodyPr anchor="t"/>
          <a:lstStyle>
            <a:lvl1pPr algn="ctr">
              <a:defRPr sz="4000" b="1" cap="all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755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목차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 descr="목차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83568" y="1389729"/>
            <a:ext cx="6238887" cy="677108"/>
          </a:xfrm>
          <a:noFill/>
          <a:ln>
            <a:noFill/>
          </a:ln>
        </p:spPr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날짜 개체 틀 2"/>
          <p:cNvSpPr>
            <a:spLocks noGrp="1"/>
          </p:cNvSpPr>
          <p:nvPr>
            <p:ph type="dt" sz="half" idx="10"/>
          </p:nvPr>
        </p:nvSpPr>
        <p:spPr>
          <a:xfrm>
            <a:off x="134144" y="6500366"/>
            <a:ext cx="1125488" cy="241002"/>
          </a:xfrm>
        </p:spPr>
        <p:txBody>
          <a:bodyPr/>
          <a:lstStyle/>
          <a:p>
            <a:fld id="{B849726A-35A5-410F-AEA7-AA34CFB958DA}" type="datetime1">
              <a:rPr lang="ko-KR" altLang="en-US" smtClean="0">
                <a:solidFill>
                  <a:prstClr val="black"/>
                </a:solidFill>
              </a:rPr>
              <a:t>2020. 6. 11.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475656" y="6500366"/>
            <a:ext cx="720080" cy="241002"/>
          </a:xfrm>
        </p:spPr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sz="half" idx="1"/>
          </p:nvPr>
        </p:nvSpPr>
        <p:spPr>
          <a:xfrm>
            <a:off x="4139952" y="2132856"/>
            <a:ext cx="4038600" cy="4061048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28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50000"/>
              </a:lnSpc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50000"/>
              </a:lnSpc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50000"/>
              </a:lnSpc>
              <a:defRPr sz="1800">
                <a:latin typeface="맑은 고딕" pitchFamily="50" charset="-127"/>
                <a:ea typeface="맑은 고딕" pitchFamily="50" charset="-127"/>
              </a:defRPr>
            </a:lvl4pPr>
            <a:lvl5pPr>
              <a:lnSpc>
                <a:spcPct val="150000"/>
              </a:lnSpc>
              <a:defRPr sz="1800">
                <a:latin typeface="맑은 고딕" pitchFamily="50" charset="-127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51" y="6381328"/>
            <a:ext cx="1270745" cy="39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78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-제목및내용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  <a:prstGeom prst="rect">
            <a:avLst/>
          </a:prstGeom>
        </p:spPr>
        <p:txBody>
          <a:bodyPr>
            <a:normAutofit/>
          </a:bodyPr>
          <a:lstStyle>
            <a:lvl1pPr marL="446088" indent="-446088">
              <a:buFont typeface="Wingdings" panose="05000000000000000000" pitchFamily="2" charset="2"/>
              <a:buChar char="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51520" y="16302"/>
            <a:ext cx="8712968" cy="8737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3600" b="1"/>
            </a:lvl1pPr>
          </a:lstStyle>
          <a:p>
            <a:pPr lvl="0"/>
            <a:r>
              <a:rPr lang="en-US" altLang="ko-KR" dirty="0"/>
              <a:t>Slide Title in Here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4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-제목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51520" y="16302"/>
            <a:ext cx="8712968" cy="8737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3600" b="1"/>
            </a:lvl1pPr>
          </a:lstStyle>
          <a:p>
            <a:pPr lvl="0"/>
            <a:r>
              <a:rPr lang="en-US" altLang="ko-KR" dirty="0"/>
              <a:t>Slide Title in Here</a:t>
            </a:r>
          </a:p>
        </p:txBody>
      </p:sp>
    </p:spTree>
    <p:extLst>
      <p:ext uri="{BB962C8B-B14F-4D97-AF65-F5344CB8AC3E}">
        <p14:creationId xmlns:p14="http://schemas.microsoft.com/office/powerpoint/2010/main" val="69411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기본-콘텐츠 2개-파란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196752"/>
            <a:ext cx="4244280" cy="51125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244280" cy="51125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79512" y="6500366"/>
            <a:ext cx="72008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51520" y="16302"/>
            <a:ext cx="8712968" cy="8737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3600" b="1"/>
            </a:lvl1pPr>
          </a:lstStyle>
          <a:p>
            <a:pPr lvl="0"/>
            <a:r>
              <a:rPr lang="en-US" altLang="ko-KR" dirty="0"/>
              <a:t>Slide Title in Here</a:t>
            </a:r>
          </a:p>
        </p:txBody>
      </p:sp>
    </p:spTree>
    <p:extLst>
      <p:ext uri="{BB962C8B-B14F-4D97-AF65-F5344CB8AC3E}">
        <p14:creationId xmlns:p14="http://schemas.microsoft.com/office/powerpoint/2010/main" val="208621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2020. 6. 11.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55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내지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39742"/>
            <a:ext cx="290759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dirty="0"/>
              <a:t>Slide Title in Here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51" y="6381328"/>
            <a:ext cx="1270745" cy="39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날짜 개체 틀 3"/>
          <p:cNvSpPr>
            <a:spLocks noGrp="1"/>
          </p:cNvSpPr>
          <p:nvPr>
            <p:ph type="dt" sz="half" idx="2"/>
          </p:nvPr>
        </p:nvSpPr>
        <p:spPr>
          <a:xfrm>
            <a:off x="134144" y="6500366"/>
            <a:ext cx="1125488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19895437-5890-4E4F-9D03-3F50D1392B6B}" type="datetime1">
              <a:rPr lang="ko-KR" altLang="en-US" smtClean="0"/>
              <a:t>2020. 6. 11.</a:t>
            </a:fld>
            <a:endParaRPr lang="ko-KR" altLang="en-US" dirty="0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411760" y="6500366"/>
            <a:ext cx="289560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r>
              <a:rPr lang="ko-KR" altLang="en-US"/>
              <a:t>한동대학교 학술정보처</a:t>
            </a:r>
            <a:endParaRPr lang="ko-KR" alt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475656" y="6500366"/>
            <a:ext cx="720080" cy="241002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맑은 고딕" pitchFamily="50" charset="-127"/>
              </a:defRPr>
            </a:lvl1pPr>
          </a:lstStyle>
          <a:p>
            <a:fld id="{A287DA2E-0370-4E2E-ACA7-DA0E052C2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86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7" r:id="rId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7544" y="1340768"/>
            <a:ext cx="8352928" cy="977900"/>
          </a:xfrm>
        </p:spPr>
        <p:txBody>
          <a:bodyPr/>
          <a:lstStyle/>
          <a:p>
            <a:r>
              <a:rPr lang="en-US" altLang="ko-KR" dirty="0"/>
              <a:t>Flask Web</a:t>
            </a:r>
            <a:r>
              <a:rPr lang="ko-KR" altLang="en-US" dirty="0"/>
              <a:t> </a:t>
            </a:r>
            <a:r>
              <a:rPr lang="en-US" altLang="ko-KR" dirty="0"/>
              <a:t>Server &amp; ESP8266 Board – IOT System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85217" y="2394942"/>
            <a:ext cx="6973576" cy="2092881"/>
          </a:xfrm>
        </p:spPr>
        <p:txBody>
          <a:bodyPr/>
          <a:lstStyle/>
          <a:p>
            <a:pPr algn="ctr"/>
            <a:r>
              <a:rPr lang="en-US" altLang="ko-KR" sz="2800" cap="none" dirty="0"/>
              <a:t>Opensource Software class Final Project </a:t>
            </a:r>
            <a:br>
              <a:rPr lang="en-US" altLang="ko-KR" sz="2800" cap="none" dirty="0"/>
            </a:br>
            <a:r>
              <a:rPr lang="en-US" altLang="ko-KR" sz="2800" cap="none" dirty="0"/>
              <a:t>(Internet Of Things)</a:t>
            </a:r>
            <a:br>
              <a:rPr lang="en-US" altLang="ko-KR" sz="2800" cap="none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4625841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Tae Hwan, Kim</a:t>
            </a:r>
          </a:p>
          <a:p>
            <a:pPr algn="ctr"/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21300210</a:t>
            </a:r>
          </a:p>
        </p:txBody>
      </p:sp>
    </p:spTree>
    <p:extLst>
      <p:ext uri="{BB962C8B-B14F-4D97-AF65-F5344CB8AC3E}">
        <p14:creationId xmlns:p14="http://schemas.microsoft.com/office/powerpoint/2010/main" val="195829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Connect with your raspberry pi.</a:t>
            </a:r>
          </a:p>
          <a:p>
            <a:endParaRPr lang="en-US" altLang="ko-KR" dirty="0"/>
          </a:p>
          <a:p>
            <a:r>
              <a:rPr lang="en-US" altLang="ko-KR" dirty="0"/>
              <a:t>Python package manager pip install.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err="1"/>
              <a:t>sudo</a:t>
            </a:r>
            <a:r>
              <a:rPr lang="en-US" altLang="ko-KR" dirty="0"/>
              <a:t> apt-get install python-pip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Flask install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/>
              <a:t>pip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err="1"/>
              <a:t>sudo</a:t>
            </a:r>
            <a:r>
              <a:rPr lang="ko-KR" altLang="en-US" dirty="0"/>
              <a:t> </a:t>
            </a:r>
            <a:r>
              <a:rPr lang="en-US" altLang="ko-KR" dirty="0"/>
              <a:t>pip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flask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MQTT module.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err="1"/>
              <a:t>sudo</a:t>
            </a:r>
            <a:r>
              <a:rPr lang="en-US" altLang="ko-KR" dirty="0"/>
              <a:t> pip install </a:t>
            </a:r>
            <a:r>
              <a:rPr lang="en-US" altLang="ko-KR" dirty="0" err="1"/>
              <a:t>paho-mqtt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 Pi3 Flask &amp; MQTT Install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03068" y="4188706"/>
            <a:ext cx="8337863" cy="1782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1. MQTT Broker Check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 err="1"/>
              <a:t>sudo</a:t>
            </a:r>
            <a:r>
              <a:rPr lang="en-US" altLang="ko-KR" sz="2000" b="1" dirty="0"/>
              <a:t> /</a:t>
            </a:r>
            <a:r>
              <a:rPr lang="en-US" altLang="ko-KR" sz="2000" b="1" dirty="0" err="1"/>
              <a:t>etc</a:t>
            </a:r>
            <a:r>
              <a:rPr lang="en-US" altLang="ko-KR" sz="2000" b="1" dirty="0"/>
              <a:t>/</a:t>
            </a:r>
            <a:r>
              <a:rPr lang="en-US" altLang="ko-KR" sz="2000" b="1" dirty="0" err="1"/>
              <a:t>init.d</a:t>
            </a:r>
            <a:r>
              <a:rPr lang="en-US" altLang="ko-KR" sz="2000" b="1" dirty="0"/>
              <a:t>/</a:t>
            </a:r>
            <a:r>
              <a:rPr lang="en-US" altLang="ko-KR" sz="2000" b="1" dirty="0" err="1"/>
              <a:t>mosquitto</a:t>
            </a:r>
            <a:r>
              <a:rPr lang="en-US" altLang="ko-KR" sz="2000" b="1" dirty="0"/>
              <a:t> stop/start/restart/status</a:t>
            </a:r>
            <a:br>
              <a:rPr lang="ko-KR" altLang="en-US" sz="2000" dirty="0"/>
            </a:br>
            <a:br>
              <a:rPr lang="ko-KR" altLang="en-US" sz="2000" dirty="0"/>
            </a:br>
            <a:r>
              <a:rPr lang="en-US" altLang="ko-KR" sz="2000" dirty="0"/>
              <a:t>2. </a:t>
            </a:r>
            <a:r>
              <a:rPr lang="en-US" altLang="ko-KR" sz="2000" dirty="0" err="1"/>
              <a:t>sudo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nano</a:t>
            </a:r>
            <a:r>
              <a:rPr lang="en-US" altLang="ko-KR" sz="2000" dirty="0"/>
              <a:t> project.py – python</a:t>
            </a:r>
            <a:r>
              <a:rPr lang="ko-KR" altLang="en-US" sz="2000" dirty="0"/>
              <a:t> </a:t>
            </a:r>
            <a:r>
              <a:rPr lang="en-US" altLang="ko-KR" sz="2000" dirty="0"/>
              <a:t>file add.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 Pi3 Flask &amp; MQTT Install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DDA44E-20A0-4EEA-966C-BCB0880A87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9" y="1274653"/>
            <a:ext cx="3477192" cy="23583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F00DB3-2827-429D-8DDC-146782E70FFB}"/>
              </a:ext>
            </a:extLst>
          </p:cNvPr>
          <p:cNvSpPr txBox="1"/>
          <p:nvPr/>
        </p:nvSpPr>
        <p:spPr>
          <a:xfrm>
            <a:off x="5509777" y="1701575"/>
            <a:ext cx="33269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Flask Server </a:t>
            </a:r>
          </a:p>
          <a:p>
            <a:pPr algn="ctr"/>
            <a:r>
              <a:rPr lang="en-US" altLang="ko-KR" sz="2800" dirty="0"/>
              <a:t>&amp;</a:t>
            </a:r>
          </a:p>
          <a:p>
            <a:pPr algn="ctr"/>
            <a:r>
              <a:rPr lang="en-US" altLang="ko-KR" sz="2800" dirty="0"/>
              <a:t> MQTT Broker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1C4E67-50E6-4127-9082-EB6F13A09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938" y="2410966"/>
            <a:ext cx="1152525" cy="1162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B10BC4-1002-4854-8D9C-8137D9E49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257" y="1243406"/>
            <a:ext cx="1377424" cy="1193767"/>
          </a:xfrm>
          <a:prstGeom prst="rect">
            <a:avLst/>
          </a:prstGeo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85C578FC-92A8-409A-A19E-0F476DAD37C6}"/>
              </a:ext>
            </a:extLst>
          </p:cNvPr>
          <p:cNvSpPr/>
          <p:nvPr/>
        </p:nvSpPr>
        <p:spPr>
          <a:xfrm>
            <a:off x="4277856" y="1196752"/>
            <a:ext cx="4680520" cy="2445358"/>
          </a:xfrm>
          <a:prstGeom prst="wedgeRoundRectCallout">
            <a:avLst>
              <a:gd name="adj1" fmla="val -61859"/>
              <a:gd name="adj2" fmla="val 2153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69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ADDA6E-7EB9-4EF5-9417-CC4249A3E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06" y="4509120"/>
            <a:ext cx="2281778" cy="1932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B92D34-75C7-435E-B7F8-E05F89C89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273" y="1212786"/>
            <a:ext cx="2151215" cy="414254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C9F8545B-DC5C-4546-82C8-3C2AA5240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107" y="1991024"/>
            <a:ext cx="1680212" cy="238293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Project Scenario &amp; Purpose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F097C7-2843-41D4-873C-9F085CE118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5" y="1628800"/>
            <a:ext cx="1943775" cy="13183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A4260C-E597-4C74-9E18-A57C6A522A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8723" y="1327711"/>
            <a:ext cx="1323027" cy="15136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D19766-8679-402F-A936-6E197623C8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3340" y="1036064"/>
            <a:ext cx="735996" cy="6050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389244-7C82-4EAD-BAE0-2EA0D5AB5F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8364" y="2524247"/>
            <a:ext cx="1421068" cy="15648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2EA3F8-94CC-44C8-9C54-04AFF22799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1354" y="4030714"/>
            <a:ext cx="500956" cy="5104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3D97C7-4E17-4D69-9646-F8905A91CDB1}"/>
              </a:ext>
            </a:extLst>
          </p:cNvPr>
          <p:cNvSpPr txBox="1"/>
          <p:nvPr/>
        </p:nvSpPr>
        <p:spPr>
          <a:xfrm>
            <a:off x="1661063" y="3265820"/>
            <a:ext cx="1398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Publish/Client</a:t>
            </a:r>
          </a:p>
          <a:p>
            <a:pPr algn="ctr"/>
            <a:r>
              <a:rPr lang="en-US" altLang="ko-KR" sz="1400" dirty="0"/>
              <a:t>Receive result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3F9C7-7189-4582-B49B-344A110BDD84}"/>
              </a:ext>
            </a:extLst>
          </p:cNvPr>
          <p:cNvSpPr txBox="1"/>
          <p:nvPr/>
        </p:nvSpPr>
        <p:spPr>
          <a:xfrm>
            <a:off x="-68261" y="3276931"/>
            <a:ext cx="1471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Publish/Client</a:t>
            </a:r>
          </a:p>
          <a:p>
            <a:pPr algn="ctr"/>
            <a:r>
              <a:rPr lang="en-US" altLang="ko-KR" sz="1400" dirty="0"/>
              <a:t>Command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93F29F-5B74-4BFB-84F6-4E64A4C9369D}"/>
              </a:ext>
            </a:extLst>
          </p:cNvPr>
          <p:cNvSpPr txBox="1"/>
          <p:nvPr/>
        </p:nvSpPr>
        <p:spPr>
          <a:xfrm>
            <a:off x="65210" y="1275431"/>
            <a:ext cx="2904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&lt;Flask Server, MQTT Broker&gt;</a:t>
            </a:r>
            <a:endParaRPr lang="ko-KR" altLang="en-US" sz="1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010B58B-BB09-404A-BAE9-2DE7914C09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3304" y="4030714"/>
            <a:ext cx="500956" cy="510408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560D28A-05CF-40FD-8609-67905702B7D7}"/>
              </a:ext>
            </a:extLst>
          </p:cNvPr>
          <p:cNvCxnSpPr>
            <a:cxnSpLocks/>
          </p:cNvCxnSpPr>
          <p:nvPr/>
        </p:nvCxnSpPr>
        <p:spPr>
          <a:xfrm flipH="1">
            <a:off x="5858316" y="1988840"/>
            <a:ext cx="873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5FC74E4-A7B4-4D58-BB80-D3A31F73BBB5}"/>
              </a:ext>
            </a:extLst>
          </p:cNvPr>
          <p:cNvCxnSpPr>
            <a:cxnSpLocks/>
          </p:cNvCxnSpPr>
          <p:nvPr/>
        </p:nvCxnSpPr>
        <p:spPr>
          <a:xfrm flipH="1">
            <a:off x="2645491" y="1988840"/>
            <a:ext cx="13959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B239806-2E38-473E-BE67-EF455455EFA2}"/>
              </a:ext>
            </a:extLst>
          </p:cNvPr>
          <p:cNvCxnSpPr>
            <a:cxnSpLocks/>
          </p:cNvCxnSpPr>
          <p:nvPr/>
        </p:nvCxnSpPr>
        <p:spPr>
          <a:xfrm>
            <a:off x="2645491" y="2513412"/>
            <a:ext cx="13959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ADAA7D5-FB51-4306-95EB-0449036F13CF}"/>
              </a:ext>
            </a:extLst>
          </p:cNvPr>
          <p:cNvCxnSpPr>
            <a:cxnSpLocks/>
          </p:cNvCxnSpPr>
          <p:nvPr/>
        </p:nvCxnSpPr>
        <p:spPr>
          <a:xfrm>
            <a:off x="5858315" y="2513412"/>
            <a:ext cx="873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FD54F8A-E73D-4E05-9C96-FA8FF2C71F47}"/>
              </a:ext>
            </a:extLst>
          </p:cNvPr>
          <p:cNvSpPr txBox="1"/>
          <p:nvPr/>
        </p:nvSpPr>
        <p:spPr>
          <a:xfrm>
            <a:off x="4186499" y="2874422"/>
            <a:ext cx="1969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Connect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with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web</a:t>
            </a:r>
            <a:endParaRPr lang="ko-KR" alt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16F556-BE0E-42A0-84E0-C6CF0883817F}"/>
              </a:ext>
            </a:extLst>
          </p:cNvPr>
          <p:cNvSpPr txBox="1"/>
          <p:nvPr/>
        </p:nvSpPr>
        <p:spPr>
          <a:xfrm>
            <a:off x="7219936" y="5570076"/>
            <a:ext cx="136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Check</a:t>
            </a:r>
            <a:r>
              <a:rPr lang="ko-KR" altLang="en-US" sz="1400" dirty="0"/>
              <a:t> </a:t>
            </a:r>
            <a:r>
              <a:rPr lang="en-US" altLang="ko-KR" sz="1400" dirty="0"/>
              <a:t>Sensor</a:t>
            </a: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B2C83-19A5-4728-849E-8069C1F32D3B}"/>
              </a:ext>
            </a:extLst>
          </p:cNvPr>
          <p:cNvSpPr txBox="1"/>
          <p:nvPr/>
        </p:nvSpPr>
        <p:spPr>
          <a:xfrm>
            <a:off x="399681" y="3934797"/>
            <a:ext cx="227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ESP8266 board 1</a:t>
            </a:r>
          </a:p>
          <a:p>
            <a:pPr algn="ctr"/>
            <a:r>
              <a:rPr lang="en-US" altLang="ko-KR" dirty="0"/>
              <a:t>Living</a:t>
            </a:r>
            <a:r>
              <a:rPr lang="ko-KR" altLang="en-US" dirty="0"/>
              <a:t> </a:t>
            </a:r>
            <a:r>
              <a:rPr lang="en-US" altLang="ko-KR" dirty="0"/>
              <a:t>room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A8DAA2-BE71-4571-90E5-BE2B72E173C9}"/>
              </a:ext>
            </a:extLst>
          </p:cNvPr>
          <p:cNvCxnSpPr>
            <a:cxnSpLocks/>
          </p:cNvCxnSpPr>
          <p:nvPr/>
        </p:nvCxnSpPr>
        <p:spPr>
          <a:xfrm>
            <a:off x="1433714" y="3043699"/>
            <a:ext cx="0" cy="866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D4C5B58-1BB1-422C-923C-85AD6F8A2E8B}"/>
              </a:ext>
            </a:extLst>
          </p:cNvPr>
          <p:cNvCxnSpPr>
            <a:cxnSpLocks/>
          </p:cNvCxnSpPr>
          <p:nvPr/>
        </p:nvCxnSpPr>
        <p:spPr>
          <a:xfrm flipV="1">
            <a:off x="1619672" y="3030895"/>
            <a:ext cx="0" cy="891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9232A4-DEA3-452A-8DC7-318C9CF3181F}"/>
              </a:ext>
            </a:extLst>
          </p:cNvPr>
          <p:cNvSpPr txBox="1"/>
          <p:nvPr/>
        </p:nvSpPr>
        <p:spPr>
          <a:xfrm>
            <a:off x="1187624" y="6453336"/>
            <a:ext cx="333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&lt;Led, Door, DHT22,</a:t>
            </a:r>
            <a:r>
              <a:rPr lang="ko-KR" altLang="en-US" dirty="0"/>
              <a:t> </a:t>
            </a:r>
            <a:r>
              <a:rPr lang="en-US" altLang="ko-KR" dirty="0"/>
              <a:t>CDS&gt;  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06DD09B-872F-0246-A067-EA5343024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866" y="4507379"/>
            <a:ext cx="2281778" cy="193273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0A8192E-F7E5-7F4C-A6C8-10C77F5B0700}"/>
              </a:ext>
            </a:extLst>
          </p:cNvPr>
          <p:cNvSpPr txBox="1"/>
          <p:nvPr/>
        </p:nvSpPr>
        <p:spPr>
          <a:xfrm>
            <a:off x="3091541" y="3933056"/>
            <a:ext cx="227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ESP8266 board 2</a:t>
            </a:r>
          </a:p>
          <a:p>
            <a:pPr algn="ctr"/>
            <a:r>
              <a:rPr lang="en-US" altLang="ko-KR" dirty="0"/>
              <a:t>Kitchen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21999-1BF5-1D4E-AD82-20F4A97E2262}"/>
              </a:ext>
            </a:extLst>
          </p:cNvPr>
          <p:cNvSpPr txBox="1"/>
          <p:nvPr/>
        </p:nvSpPr>
        <p:spPr>
          <a:xfrm>
            <a:off x="5233239" y="4882227"/>
            <a:ext cx="1250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7700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Project Scenario &amp; Purpose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7E98C-A5CF-43A9-B582-8C739FE19B5B}"/>
              </a:ext>
            </a:extLst>
          </p:cNvPr>
          <p:cNvSpPr txBox="1"/>
          <p:nvPr/>
        </p:nvSpPr>
        <p:spPr>
          <a:xfrm>
            <a:off x="179512" y="1294532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ko-KR" sz="2400" b="1" dirty="0"/>
              <a:t>Web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Server (Smart Phone)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LED Control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ESP8266 - Temperature, Humidity,</a:t>
            </a:r>
            <a:r>
              <a:rPr lang="ko-KR" altLang="en-US" dirty="0"/>
              <a:t> </a:t>
            </a:r>
            <a:r>
              <a:rPr lang="en-US" altLang="ko-KR" dirty="0"/>
              <a:t>CDS(light sensor) receive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2400" b="1" dirty="0"/>
              <a:t>Raspberry Pi3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Flask Server</a:t>
            </a:r>
            <a:r>
              <a:rPr lang="ko-KR" altLang="en-US" dirty="0"/>
              <a:t> </a:t>
            </a:r>
            <a:r>
              <a:rPr lang="en-US" altLang="ko-KR" dirty="0"/>
              <a:t>– Web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MQTT Broker – Publish/Client (connect with ESP8266 &amp;</a:t>
            </a:r>
            <a:r>
              <a:rPr lang="ko-KR" altLang="en-US" dirty="0"/>
              <a:t> </a:t>
            </a:r>
            <a:r>
              <a:rPr lang="en-US" altLang="ko-KR" dirty="0"/>
              <a:t>Web)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Gateway – Control many ESP8266 (Each Room) simultaneously.</a:t>
            </a:r>
          </a:p>
          <a:p>
            <a:pPr marL="342900" indent="-342900" algn="l">
              <a:buFont typeface="+mj-lt"/>
              <a:buAutoNum type="arabicPeriod"/>
            </a:pPr>
            <a:endParaRPr lang="en-US" altLang="ko-KR" dirty="0"/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2400" b="1" dirty="0" err="1"/>
              <a:t>NodeMCU</a:t>
            </a:r>
            <a:endParaRPr lang="en-US" altLang="ko-KR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LED</a:t>
            </a:r>
            <a:r>
              <a:rPr lang="ko-KR" altLang="en-US" dirty="0"/>
              <a:t> </a:t>
            </a:r>
            <a:r>
              <a:rPr lang="en-US" altLang="ko-KR" dirty="0"/>
              <a:t>Toggle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DHT22 sensor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CDS(</a:t>
            </a:r>
            <a:r>
              <a:rPr lang="ko-KR" altLang="en-US" dirty="0" err="1"/>
              <a:t>조도센서</a:t>
            </a:r>
            <a:r>
              <a:rPr lang="en-US" altLang="ko-KR" dirty="0"/>
              <a:t>) sensor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Door sensor</a:t>
            </a:r>
          </a:p>
          <a:p>
            <a:pPr marL="342900" indent="-342900" algn="l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25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ESP8266 board circuit composition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3F19E03-39BE-6342-A12B-FF5E72E7010D}"/>
              </a:ext>
            </a:extLst>
          </p:cNvPr>
          <p:cNvGrpSpPr/>
          <p:nvPr/>
        </p:nvGrpSpPr>
        <p:grpSpPr>
          <a:xfrm>
            <a:off x="395536" y="1772816"/>
            <a:ext cx="3938081" cy="4248472"/>
            <a:chOff x="417895" y="1464680"/>
            <a:chExt cx="6499618" cy="503568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8708AD6-C0D2-49D2-B2C1-519A28ACD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78135" y="3008718"/>
              <a:ext cx="2808312" cy="1502886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AF164F1-4EEE-4FEF-9229-41E71B2141E2}"/>
                </a:ext>
              </a:extLst>
            </p:cNvPr>
            <p:cNvGrpSpPr/>
            <p:nvPr/>
          </p:nvGrpSpPr>
          <p:grpSpPr>
            <a:xfrm rot="10800000">
              <a:off x="417895" y="1588701"/>
              <a:ext cx="1080120" cy="3932122"/>
              <a:chOff x="5868144" y="1484784"/>
              <a:chExt cx="1196707" cy="4356551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C512E070-8A5F-435C-98E8-D0E776AD9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8144" y="1484784"/>
                <a:ext cx="1196707" cy="4356551"/>
              </a:xfrm>
              <a:prstGeom prst="rect">
                <a:avLst/>
              </a:prstGeom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5BD307E-ECF2-4273-8C5B-35D695D3EB86}"/>
                  </a:ext>
                </a:extLst>
              </p:cNvPr>
              <p:cNvSpPr/>
              <p:nvPr/>
            </p:nvSpPr>
            <p:spPr>
              <a:xfrm>
                <a:off x="6627688" y="3789040"/>
                <a:ext cx="404619" cy="7920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CDS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C7F0B52-4C71-42B4-9FA6-12CEA7717098}"/>
                  </a:ext>
                </a:extLst>
              </p:cNvPr>
              <p:cNvSpPr/>
              <p:nvPr/>
            </p:nvSpPr>
            <p:spPr>
              <a:xfrm>
                <a:off x="5868144" y="3441374"/>
                <a:ext cx="562350" cy="2094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49BDA98-2777-4CBC-B18E-30F4ADDF4B46}"/>
                  </a:ext>
                </a:extLst>
              </p:cNvPr>
              <p:cNvSpPr/>
              <p:nvPr/>
            </p:nvSpPr>
            <p:spPr>
              <a:xfrm>
                <a:off x="6625783" y="2741625"/>
                <a:ext cx="404619" cy="7920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4.7k</a:t>
                </a:r>
                <a:r>
                  <a:rPr lang="el-GR" altLang="ko-KR" dirty="0">
                    <a:solidFill>
                      <a:schemeClr val="tx1"/>
                    </a:solidFill>
                  </a:rPr>
                  <a:t>Ω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BD210D6-5410-4FC3-852B-4F4067222BFB}"/>
                </a:ext>
              </a:extLst>
            </p:cNvPr>
            <p:cNvCxnSpPr>
              <a:cxnSpLocks/>
            </p:cNvCxnSpPr>
            <p:nvPr/>
          </p:nvCxnSpPr>
          <p:spPr>
            <a:xfrm>
              <a:off x="1281991" y="3554762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6203F8A-5DCC-4E80-AB8F-00D97E187B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5844" y="2726135"/>
              <a:ext cx="0" cy="83969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D7FB839-64AB-4B5C-B92A-2A6CB670A6FC}"/>
                </a:ext>
              </a:extLst>
            </p:cNvPr>
            <p:cNvCxnSpPr>
              <a:cxnSpLocks/>
            </p:cNvCxnSpPr>
            <p:nvPr/>
          </p:nvCxnSpPr>
          <p:spPr>
            <a:xfrm>
              <a:off x="2290103" y="2726135"/>
              <a:ext cx="10801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DB2F32E-16B6-4D80-85BD-8C675A0F2EF3}"/>
                </a:ext>
              </a:extLst>
            </p:cNvPr>
            <p:cNvSpPr/>
            <p:nvPr/>
          </p:nvSpPr>
          <p:spPr>
            <a:xfrm>
              <a:off x="5821330" y="4984392"/>
              <a:ext cx="919588" cy="57077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DHT22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B736F196-E33C-40C5-AB5F-2D277A836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5463" y="5555172"/>
              <a:ext cx="0" cy="1780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84A8CE6-7C0C-4F74-AD1C-4A6524C348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8224" y="5555172"/>
              <a:ext cx="0" cy="1780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6E952080-A905-4225-9270-6B4D2CCE5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693" y="5555172"/>
              <a:ext cx="0" cy="9451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7798F8F-B182-4B11-A5B6-B8B626926D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8064" y="2996952"/>
              <a:ext cx="0" cy="35034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B974CD5-99CB-4B64-BD9B-AA1064D5E604}"/>
                </a:ext>
              </a:extLst>
            </p:cNvPr>
            <p:cNvCxnSpPr>
              <a:cxnSpLocks/>
            </p:cNvCxnSpPr>
            <p:nvPr/>
          </p:nvCxnSpPr>
          <p:spPr>
            <a:xfrm>
              <a:off x="5148064" y="6482852"/>
              <a:ext cx="1163629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2EE7AD1-8262-4E51-9BDA-6482513FF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0938" y="3016987"/>
              <a:ext cx="584843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D5BB7445-2216-4840-9DD5-FCD1F4230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4552" y="5721287"/>
              <a:ext cx="251670" cy="411061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472DAB2-1E70-495E-8A55-B626BCAAF880}"/>
                </a:ext>
              </a:extLst>
            </p:cNvPr>
            <p:cNvSpPr txBox="1"/>
            <p:nvPr/>
          </p:nvSpPr>
          <p:spPr>
            <a:xfrm>
              <a:off x="6418668" y="6103814"/>
              <a:ext cx="37851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GND</a:t>
              </a:r>
              <a:endParaRPr lang="ko-KR" altLang="en-US" sz="700" dirty="0"/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59E28F3C-5D09-45A6-9046-DC54C1C59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803033" y="5737830"/>
              <a:ext cx="443939" cy="635913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1CF212AF-7FD1-4A8D-83E5-092B9A95C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5578" y="1509229"/>
              <a:ext cx="1455546" cy="419136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414EB71A-9549-4291-A9D2-F695E3455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6387216" y="1337140"/>
              <a:ext cx="402757" cy="657837"/>
            </a:xfrm>
            <a:prstGeom prst="rect">
              <a:avLst/>
            </a:prstGeom>
          </p:spPr>
        </p:pic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F03350F8-5C92-4BD1-8F99-4811BD86CCFA}"/>
                </a:ext>
              </a:extLst>
            </p:cNvPr>
            <p:cNvCxnSpPr>
              <a:cxnSpLocks/>
            </p:cNvCxnSpPr>
            <p:nvPr/>
          </p:nvCxnSpPr>
          <p:spPr>
            <a:xfrm>
              <a:off x="4593541" y="2734786"/>
              <a:ext cx="2160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C4EC9357-5158-4EBA-96FF-C44B8895A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9565" y="1588701"/>
              <a:ext cx="14807" cy="11354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그림 7" descr="회로, 컴퓨터, 시계이(가) 표시된 사진&#10;&#10;자동 생성된 설명">
            <a:extLst>
              <a:ext uri="{FF2B5EF4-FFF2-40B4-BE49-F238E27FC236}">
                <a16:creationId xmlns:a16="http://schemas.microsoft.com/office/drawing/2014/main" id="{0E362155-F4A0-F846-983D-C747A20B8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170" y="1248992"/>
            <a:ext cx="36195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5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URL</a:t>
            </a:r>
            <a:r>
              <a:rPr lang="ko-KR" altLang="en-US" dirty="0"/>
              <a:t> </a:t>
            </a:r>
            <a:r>
              <a:rPr lang="en-US" altLang="ko-KR" dirty="0"/>
              <a:t>Command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57860EA-32EB-49E0-AFE5-53767EA48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18457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sz="2400" dirty="0"/>
              <a:t>LED</a:t>
            </a:r>
            <a:r>
              <a:rPr lang="ko-KR" altLang="en-US" sz="2400" dirty="0"/>
              <a:t> </a:t>
            </a:r>
            <a:r>
              <a:rPr lang="en-US" altLang="ko-KR" sz="2400" dirty="0"/>
              <a:t>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/>
              <a:t>http://IP/iot/</a:t>
            </a:r>
            <a:r>
              <a:rPr lang="en-US" altLang="ko-KR" sz="2000" i="1" u="sng" dirty="0">
                <a:solidFill>
                  <a:srgbClr val="FF0000"/>
                </a:solidFill>
              </a:rPr>
              <a:t>num</a:t>
            </a:r>
            <a:r>
              <a:rPr lang="en-US" altLang="ko-KR" sz="2000" dirty="0"/>
              <a:t>/(command)</a:t>
            </a:r>
          </a:p>
          <a:p>
            <a:pPr lvl="2"/>
            <a:r>
              <a:rPr lang="en-US" altLang="ko-KR" sz="1800" dirty="0"/>
              <a:t>led – led Toggle command</a:t>
            </a:r>
          </a:p>
          <a:p>
            <a:pPr lvl="2"/>
            <a:r>
              <a:rPr lang="en-US" altLang="ko-KR" sz="1800" dirty="0" err="1"/>
              <a:t>ledon</a:t>
            </a:r>
            <a:r>
              <a:rPr lang="en-US" altLang="ko-KR" sz="1800" dirty="0"/>
              <a:t> – led ON</a:t>
            </a:r>
          </a:p>
          <a:p>
            <a:pPr lvl="2"/>
            <a:r>
              <a:rPr lang="en-US" altLang="ko-KR" sz="1800" dirty="0" err="1"/>
              <a:t>ledoff</a:t>
            </a:r>
            <a:r>
              <a:rPr lang="en-US" altLang="ko-KR" sz="1800" dirty="0"/>
              <a:t> – led OFF </a:t>
            </a:r>
          </a:p>
          <a:p>
            <a:pPr lvl="2"/>
            <a:endParaRPr lang="en-US" altLang="ko-KR" sz="1800" dirty="0"/>
          </a:p>
          <a:p>
            <a:pPr marL="0" indent="0">
              <a:buNone/>
            </a:pPr>
            <a:r>
              <a:rPr lang="en-US" altLang="ko-KR" sz="2400" dirty="0"/>
              <a:t>2. DOOR sensor value Receive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/>
              <a:t>http://IP/iot/</a:t>
            </a:r>
            <a:r>
              <a:rPr lang="en-US" altLang="ko-KR" sz="2000" i="1" u="sng" dirty="0">
                <a:solidFill>
                  <a:srgbClr val="FF0000"/>
                </a:solidFill>
              </a:rPr>
              <a:t>num</a:t>
            </a:r>
            <a:r>
              <a:rPr lang="en-US" altLang="ko-KR" sz="2000" dirty="0"/>
              <a:t>/DOOR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3. DHT22 value Receive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/>
              <a:t>http://IP/iot/</a:t>
            </a:r>
            <a:r>
              <a:rPr lang="en-US" altLang="ko-KR" sz="2000" i="1" u="sng" dirty="0">
                <a:solidFill>
                  <a:srgbClr val="FF0000"/>
                </a:solidFill>
              </a:rPr>
              <a:t>num</a:t>
            </a:r>
            <a:r>
              <a:rPr lang="en-US" altLang="ko-KR" sz="2000" dirty="0"/>
              <a:t>/DHT22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4. CDS value Receive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dirty="0"/>
              <a:t>http://IP/iot/</a:t>
            </a:r>
            <a:r>
              <a:rPr lang="en-US" altLang="ko-KR" sz="2000" i="1" u="sng" dirty="0">
                <a:solidFill>
                  <a:srgbClr val="FF0000"/>
                </a:solidFill>
              </a:rPr>
              <a:t>num</a:t>
            </a:r>
            <a:r>
              <a:rPr lang="en-US" altLang="ko-KR" sz="2000" dirty="0"/>
              <a:t>/CDS</a:t>
            </a:r>
          </a:p>
        </p:txBody>
      </p:sp>
    </p:spTree>
    <p:extLst>
      <p:ext uri="{BB962C8B-B14F-4D97-AF65-F5344CB8AC3E}">
        <p14:creationId xmlns:p14="http://schemas.microsoft.com/office/powerpoint/2010/main" val="249909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Check Result (Read Sensor value</a:t>
            </a:r>
            <a:r>
              <a:rPr lang="ko-KR" altLang="en-US" sz="3200" dirty="0"/>
              <a:t> </a:t>
            </a:r>
            <a:r>
              <a:rPr lang="en-US" altLang="ko-KR" sz="3200" dirty="0"/>
              <a:t>at web)</a:t>
            </a:r>
            <a:endParaRPr lang="ko-KR" altLang="en-US" sz="3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87DA2E-0370-4E2E-ACA7-DA0E052C2769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37ACB9-1F37-49C3-A063-7319DC24B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99375"/>
            <a:ext cx="2925482" cy="42099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07C678-1881-40C4-BFC5-8C80E52B4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2095678"/>
            <a:ext cx="2782282" cy="42136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642D50-F1BB-4555-81EB-3D3C9AE2B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960" y="2099374"/>
            <a:ext cx="2918208" cy="4209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726B6E-FD17-4760-A7A8-EF2BB08E62F6}"/>
              </a:ext>
            </a:extLst>
          </p:cNvPr>
          <p:cNvSpPr txBox="1"/>
          <p:nvPr/>
        </p:nvSpPr>
        <p:spPr>
          <a:xfrm>
            <a:off x="179512" y="1340768"/>
            <a:ext cx="292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&lt;Temperature Check&gt;</a:t>
            </a:r>
          </a:p>
          <a:p>
            <a:pPr algn="ctr"/>
            <a:r>
              <a:rPr lang="en-US" altLang="ko-KR" dirty="0"/>
              <a:t>IP/</a:t>
            </a:r>
            <a:r>
              <a:rPr lang="en-US" altLang="ko-KR" dirty="0" err="1"/>
              <a:t>iot</a:t>
            </a:r>
            <a:r>
              <a:rPr lang="en-US" altLang="ko-KR" dirty="0"/>
              <a:t>/(</a:t>
            </a:r>
            <a:r>
              <a:rPr lang="en-US" altLang="ko-KR" dirty="0" err="1"/>
              <a:t>num</a:t>
            </a:r>
            <a:r>
              <a:rPr lang="en-US" altLang="ko-KR" dirty="0"/>
              <a:t>)/DHT22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03FA90-ABEE-47A9-94BD-5677EA454B5C}"/>
              </a:ext>
            </a:extLst>
          </p:cNvPr>
          <p:cNvSpPr txBox="1"/>
          <p:nvPr/>
        </p:nvSpPr>
        <p:spPr>
          <a:xfrm>
            <a:off x="3190120" y="1340768"/>
            <a:ext cx="292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&lt;Light Check&gt;</a:t>
            </a:r>
          </a:p>
          <a:p>
            <a:pPr algn="ctr"/>
            <a:r>
              <a:rPr lang="en-US" altLang="ko-KR" dirty="0"/>
              <a:t>IP/</a:t>
            </a:r>
            <a:r>
              <a:rPr lang="en-US" altLang="ko-KR" dirty="0" err="1"/>
              <a:t>iot</a:t>
            </a:r>
            <a:r>
              <a:rPr lang="en-US" altLang="ko-KR" dirty="0"/>
              <a:t>/(</a:t>
            </a:r>
            <a:r>
              <a:rPr lang="en-US" altLang="ko-KR" dirty="0" err="1"/>
              <a:t>num</a:t>
            </a:r>
            <a:r>
              <a:rPr lang="en-US" altLang="ko-KR" dirty="0"/>
              <a:t>)/CDS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D155F-42E5-4993-9EEF-529517256BF7}"/>
              </a:ext>
            </a:extLst>
          </p:cNvPr>
          <p:cNvSpPr txBox="1"/>
          <p:nvPr/>
        </p:nvSpPr>
        <p:spPr>
          <a:xfrm>
            <a:off x="6084576" y="1340768"/>
            <a:ext cx="292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&lt;Door Check&gt;</a:t>
            </a:r>
          </a:p>
          <a:p>
            <a:pPr algn="ctr"/>
            <a:r>
              <a:rPr lang="en-US" altLang="ko-KR" dirty="0"/>
              <a:t>IP/</a:t>
            </a:r>
            <a:r>
              <a:rPr lang="en-US" altLang="ko-KR" dirty="0" err="1"/>
              <a:t>iot</a:t>
            </a:r>
            <a:r>
              <a:rPr lang="en-US" altLang="ko-KR" dirty="0"/>
              <a:t>/(</a:t>
            </a:r>
            <a:r>
              <a:rPr lang="en-US" altLang="ko-KR" dirty="0" err="1"/>
              <a:t>num</a:t>
            </a:r>
            <a:r>
              <a:rPr lang="en-US" altLang="ko-KR" dirty="0"/>
              <a:t>)/DOOR</a:t>
            </a:r>
            <a:endParaRPr lang="ko-KR" altLang="en-US" dirty="0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785B76E4-9A87-438C-8BC7-73F8025CC6D7}"/>
              </a:ext>
            </a:extLst>
          </p:cNvPr>
          <p:cNvSpPr/>
          <p:nvPr/>
        </p:nvSpPr>
        <p:spPr>
          <a:xfrm>
            <a:off x="84719" y="1124744"/>
            <a:ext cx="8974562" cy="5256584"/>
          </a:xfrm>
          <a:prstGeom prst="flowChartProcess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44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10862</TotalTime>
  <Words>356</Words>
  <Application>Microsoft Macintosh PowerPoint</Application>
  <PresentationFormat>화면 슬라이드 쇼(4:3)</PresentationFormat>
  <Paragraphs>85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Opensource Software class Final Project  (Internet Of Things)  </vt:lpstr>
      <vt:lpstr>Raspberry Pi3 Flask &amp; MQTT Install</vt:lpstr>
      <vt:lpstr>Raspberry Pi3 Flask &amp; MQTT Install</vt:lpstr>
      <vt:lpstr>Final Project Scenario &amp; Purpose</vt:lpstr>
      <vt:lpstr>Final Project Scenario &amp; Purpose</vt:lpstr>
      <vt:lpstr>ESP8266 board circuit composition</vt:lpstr>
      <vt:lpstr>URL Command</vt:lpstr>
      <vt:lpstr>Check Result (Read Sensor value at web)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교육지원 IT시스템 선진화</dc:title>
  <dc:subject/>
  <dc:creator>user</dc:creator>
  <cp:keywords/>
  <dc:description/>
  <cp:lastModifiedBy>김 태환</cp:lastModifiedBy>
  <cp:revision>369</cp:revision>
  <cp:lastPrinted>2014-06-12T03:03:23Z</cp:lastPrinted>
  <dcterms:created xsi:type="dcterms:W3CDTF">2013-02-16T07:37:15Z</dcterms:created>
  <dcterms:modified xsi:type="dcterms:W3CDTF">2020-06-11T10:21:34Z</dcterms:modified>
  <cp:category/>
</cp:coreProperties>
</file>