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5"/>
  </p:notesMasterIdLst>
  <p:sldIdLst>
    <p:sldId id="256" r:id="rId2"/>
    <p:sldId id="314" r:id="rId3"/>
    <p:sldId id="308" r:id="rId4"/>
    <p:sldId id="305" r:id="rId5"/>
    <p:sldId id="315" r:id="rId6"/>
    <p:sldId id="313" r:id="rId7"/>
    <p:sldId id="316" r:id="rId8"/>
    <p:sldId id="306" r:id="rId9"/>
    <p:sldId id="300" r:id="rId10"/>
    <p:sldId id="317" r:id="rId11"/>
    <p:sldId id="318" r:id="rId12"/>
    <p:sldId id="294" r:id="rId13"/>
    <p:sldId id="323" r:id="rId14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F35"/>
    <a:srgbClr val="333333"/>
    <a:srgbClr val="E9EAEE"/>
    <a:srgbClr val="F1F3F5"/>
    <a:srgbClr val="F2C961"/>
    <a:srgbClr val="B4C6D6"/>
    <a:srgbClr val="ABC0D1"/>
    <a:srgbClr val="232D3E"/>
    <a:srgbClr val="F0F0F1"/>
    <a:srgbClr val="F9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FA83-4E17-4770-9356-B3670E87E51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053DC-502E-4224-A38F-D05F047E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1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4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8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6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7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5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0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6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1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053DC-502E-4224-A38F-D05F047EDE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BD4B-8691-4723-BC8B-433EACB081C2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5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75B9-C05F-4BE7-927E-47116D42F06C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DAFA-FDB5-4C9E-959A-E496C52DF5BE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FB5A-B62E-4376-BE4E-A36FB68DC02B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9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8001-F655-4A08-85B6-1455A92938FD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9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9CB8-9F56-4349-80F8-89DA8A9308C3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5320-8B1E-49F0-AEBD-486F7783E218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5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E08-2B6B-413F-BBE1-8DAB3A5DAF5F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1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2F69-CEC5-468E-BA65-0141A350E18E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BDC0-C093-4B14-8E0F-E7D894968DD2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0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9E8F-119F-4D5A-B1A2-6068916C44AB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3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96B7-5D8C-43B2-8671-0331B6C44199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B799-4966-4AB9-8D3C-0D7E13504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" y="0"/>
            <a:ext cx="9903697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9906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5319" y="4559699"/>
            <a:ext cx="4854213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92929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로그인톡 </a:t>
            </a:r>
            <a:r>
              <a:rPr lang="ko-KR" altLang="en-US" sz="1600" dirty="0" err="1" smtClean="0">
                <a:solidFill>
                  <a:srgbClr val="292929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사용성</a:t>
            </a:r>
            <a:r>
              <a:rPr lang="ko-KR" altLang="en-US" sz="1600" dirty="0" smtClean="0">
                <a:solidFill>
                  <a:srgbClr val="292929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극대화를 위한 인터페이스 가이드</a:t>
            </a:r>
            <a:endParaRPr lang="en-US" altLang="ko-KR" sz="1600" dirty="0">
              <a:solidFill>
                <a:srgbClr val="292929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4527" y="2798848"/>
            <a:ext cx="47099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4800" b="1" dirty="0" smtClean="0">
                <a:solidFill>
                  <a:srgbClr val="292929"/>
                </a:solidFill>
                <a:latin typeface="+mn-ea"/>
              </a:rPr>
              <a:t>로그인톡</a:t>
            </a:r>
            <a:endParaRPr lang="en-US" altLang="ko-KR" sz="4800" b="1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ko-KR" altLang="en-US" sz="4800" b="1" dirty="0" smtClean="0">
                <a:solidFill>
                  <a:srgbClr val="292929"/>
                </a:solidFill>
                <a:latin typeface="+mn-ea"/>
              </a:rPr>
              <a:t>화면설계 가이드</a:t>
            </a:r>
            <a:endParaRPr lang="en-US" altLang="ko-KR" sz="4800" b="1" dirty="0" smtClean="0">
              <a:solidFill>
                <a:srgbClr val="292929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463" y="344278"/>
            <a:ext cx="764171" cy="66987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4672735" y="4447309"/>
            <a:ext cx="5088418" cy="0"/>
          </a:xfrm>
          <a:prstGeom prst="line">
            <a:avLst/>
          </a:prstGeom>
          <a:ln>
            <a:solidFill>
              <a:srgbClr val="91969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10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간편 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본인확인 적용 사례화면</a:t>
            </a:r>
            <a:endParaRPr lang="ko-KR" altLang="en-US" b="1" dirty="0">
              <a:solidFill>
                <a:srgbClr val="232D3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/>
              <a:t>간편 본인확인 적용 사례화면</a:t>
            </a:r>
            <a:endParaRPr lang="ko-KR" altLang="en-US" sz="14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18627" y="5539838"/>
            <a:ext cx="207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제공되는 본인인증 정보</a:t>
            </a:r>
            <a:endParaRPr lang="ko-KR" altLang="en-US" sz="14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732995" y="5598963"/>
            <a:ext cx="712889" cy="726159"/>
            <a:chOff x="1050612" y="5230234"/>
            <a:chExt cx="862596" cy="8786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54" t="15648" r="20854" b="15648"/>
            <a:stretch/>
          </p:blipFill>
          <p:spPr>
            <a:xfrm>
              <a:off x="1050612" y="5230234"/>
              <a:ext cx="701132" cy="826382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492394" y="5688072"/>
              <a:ext cx="420814" cy="420814"/>
              <a:chOff x="5850660" y="5148987"/>
              <a:chExt cx="963103" cy="963103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850660" y="5148987"/>
                <a:ext cx="963103" cy="963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1" t="13964" r="11201" b="13964"/>
              <a:stretch/>
            </p:blipFill>
            <p:spPr>
              <a:xfrm>
                <a:off x="5879243" y="5209831"/>
                <a:ext cx="905937" cy="841414"/>
              </a:xfrm>
              <a:prstGeom prst="rect">
                <a:avLst/>
              </a:prstGeom>
            </p:spPr>
          </p:pic>
        </p:grp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16885" t="2" r="53113" b="-2"/>
          <a:stretch/>
        </p:blipFill>
        <p:spPr>
          <a:xfrm rot="5400000">
            <a:off x="1396758" y="5946626"/>
            <a:ext cx="181014" cy="1093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541251" y="5465477"/>
            <a:ext cx="7699190" cy="993130"/>
          </a:xfrm>
          <a:prstGeom prst="roundRect">
            <a:avLst/>
          </a:prstGeom>
          <a:noFill/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70708" y="5962042"/>
            <a:ext cx="735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회원의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이름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CI,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생년월일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성별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내외국인 구분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통신사 코드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이메일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회원이 이메일을 입력한 경우만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61679" y="1720388"/>
            <a:ext cx="1627708" cy="3163299"/>
            <a:chOff x="696474" y="1625984"/>
            <a:chExt cx="1627708" cy="3163299"/>
          </a:xfrm>
        </p:grpSpPr>
        <p:grpSp>
          <p:nvGrpSpPr>
            <p:cNvPr id="13" name="그룹 12"/>
            <p:cNvGrpSpPr/>
            <p:nvPr/>
          </p:nvGrpSpPr>
          <p:grpSpPr>
            <a:xfrm>
              <a:off x="763213" y="1950996"/>
              <a:ext cx="1560969" cy="2838287"/>
              <a:chOff x="604006" y="1877468"/>
              <a:chExt cx="2090724" cy="3801534"/>
            </a:xfrm>
          </p:grpSpPr>
          <p:grpSp>
            <p:nvGrpSpPr>
              <p:cNvPr id="14" name="Smartphone"/>
              <p:cNvGrpSpPr>
                <a:grpSpLocks noChangeAspect="1"/>
              </p:cNvGrpSpPr>
              <p:nvPr/>
            </p:nvGrpSpPr>
            <p:grpSpPr>
              <a:xfrm>
                <a:off x="604006" y="1877468"/>
                <a:ext cx="1939558" cy="3801534"/>
                <a:chOff x="9165945" y="1228296"/>
                <a:chExt cx="2479208" cy="4859248"/>
              </a:xfrm>
            </p:grpSpPr>
            <p:sp>
              <p:nvSpPr>
                <p:cNvPr id="24" name="Case"/>
                <p:cNvSpPr>
                  <a:spLocks/>
                </p:cNvSpPr>
                <p:nvPr/>
              </p:nvSpPr>
              <p:spPr bwMode="auto">
                <a:xfrm>
                  <a:off x="9165945" y="12282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Button"/>
                <p:cNvSpPr>
                  <a:spLocks/>
                </p:cNvSpPr>
                <p:nvPr/>
              </p:nvSpPr>
              <p:spPr bwMode="auto">
                <a:xfrm>
                  <a:off x="10161072" y="58117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Camera"/>
                <p:cNvSpPr>
                  <a:spLocks noChangeArrowheads="1"/>
                </p:cNvSpPr>
                <p:nvPr/>
              </p:nvSpPr>
              <p:spPr bwMode="auto">
                <a:xfrm>
                  <a:off x="11231952" y="1352256"/>
                  <a:ext cx="123960" cy="123960"/>
                </a:xfrm>
                <a:prstGeom prst="ellipse">
                  <a:avLst/>
                </a:pr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Speaker"/>
                <p:cNvSpPr>
                  <a:spLocks/>
                </p:cNvSpPr>
                <p:nvPr/>
              </p:nvSpPr>
              <p:spPr bwMode="auto">
                <a:xfrm>
                  <a:off x="10140411" y="14142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Display"/>
                <p:cNvSpPr/>
                <p:nvPr/>
              </p:nvSpPr>
              <p:spPr>
                <a:xfrm>
                  <a:off x="9262549" y="1643046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6"/>
              <a:srcRect t="-150" b="62872"/>
              <a:stretch/>
            </p:blipFill>
            <p:spPr>
              <a:xfrm>
                <a:off x="697346" y="2209041"/>
                <a:ext cx="1757729" cy="96640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6"/>
              <a:srcRect t="82046"/>
              <a:stretch/>
            </p:blipFill>
            <p:spPr>
              <a:xfrm>
                <a:off x="697346" y="4901190"/>
                <a:ext cx="1757729" cy="465433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6"/>
              <a:srcRect t="45837" b="28419"/>
              <a:stretch/>
            </p:blipFill>
            <p:spPr>
              <a:xfrm>
                <a:off x="697346" y="3706467"/>
                <a:ext cx="1757729" cy="667380"/>
              </a:xfrm>
              <a:prstGeom prst="rect">
                <a:avLst/>
              </a:prstGeom>
            </p:spPr>
          </p:pic>
          <p:grpSp>
            <p:nvGrpSpPr>
              <p:cNvPr id="21" name="Tap"/>
              <p:cNvGrpSpPr>
                <a:grpSpLocks noChangeAspect="1"/>
              </p:cNvGrpSpPr>
              <p:nvPr/>
            </p:nvGrpSpPr>
            <p:grpSpPr>
              <a:xfrm rot="20417917">
                <a:off x="2014853" y="3955918"/>
                <a:ext cx="679877" cy="988742"/>
                <a:chOff x="1309734" y="1538288"/>
                <a:chExt cx="812118" cy="1181059"/>
              </a:xfrm>
            </p:grpSpPr>
            <p:sp>
              <p:nvSpPr>
                <p:cNvPr id="22" name="Touch Point"/>
                <p:cNvSpPr>
                  <a:spLocks noChangeAspect="1" noChangeArrowheads="1"/>
                </p:cNvSpPr>
                <p:nvPr/>
              </p:nvSpPr>
              <p:spPr bwMode="auto">
                <a:xfrm>
                  <a:off x="1512888" y="1538288"/>
                  <a:ext cx="328613" cy="328613"/>
                </a:xfrm>
                <a:prstGeom prst="ellipse">
                  <a:avLst/>
                </a:prstGeom>
                <a:solidFill>
                  <a:srgbClr val="595959">
                    <a:alpha val="50196"/>
                  </a:srgbClr>
                </a:solidFill>
                <a:ln w="25400" cap="sq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Hand"/>
                <p:cNvSpPr>
                  <a:spLocks noChangeAspect="1"/>
                </p:cNvSpPr>
                <p:nvPr/>
              </p:nvSpPr>
              <p:spPr bwMode="auto">
                <a:xfrm>
                  <a:off x="1309734" y="1647457"/>
                  <a:ext cx="812118" cy="1071890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89 h 1268"/>
                    <a:gd name="T12" fmla="*/ 369 w 962"/>
                    <a:gd name="T13" fmla="*/ 116 h 1268"/>
                    <a:gd name="T14" fmla="*/ 516 w 962"/>
                    <a:gd name="T15" fmla="*/ 116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4"/>
                        <a:pt x="105" y="653"/>
                        <a:pt x="59" y="593"/>
                      </a:cubicBezTo>
                      <a:cubicBezTo>
                        <a:pt x="17" y="553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89"/>
                      </a:cubicBezTo>
                      <a:cubicBezTo>
                        <a:pt x="371" y="537"/>
                        <a:pt x="369" y="216"/>
                        <a:pt x="369" y="116"/>
                      </a:cubicBezTo>
                      <a:cubicBezTo>
                        <a:pt x="369" y="0"/>
                        <a:pt x="516" y="1"/>
                        <a:pt x="516" y="116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3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8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2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1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696474" y="1625984"/>
              <a:ext cx="1553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휴대폰 번호 입력하고</a:t>
              </a:r>
              <a:endParaRPr lang="ko-KR" altLang="en-US" sz="11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51320" y="1720388"/>
            <a:ext cx="1832554" cy="3163299"/>
            <a:chOff x="2885470" y="1625984"/>
            <a:chExt cx="1832554" cy="3163299"/>
          </a:xfrm>
        </p:grpSpPr>
        <p:grpSp>
          <p:nvGrpSpPr>
            <p:cNvPr id="29" name="그룹 28"/>
            <p:cNvGrpSpPr/>
            <p:nvPr/>
          </p:nvGrpSpPr>
          <p:grpSpPr>
            <a:xfrm>
              <a:off x="3077694" y="1950996"/>
              <a:ext cx="1448106" cy="2838287"/>
              <a:chOff x="2877236" y="1877468"/>
              <a:chExt cx="1939558" cy="3801534"/>
            </a:xfrm>
          </p:grpSpPr>
          <p:grpSp>
            <p:nvGrpSpPr>
              <p:cNvPr id="30" name="Smartphone"/>
              <p:cNvGrpSpPr>
                <a:grpSpLocks noChangeAspect="1"/>
              </p:cNvGrpSpPr>
              <p:nvPr/>
            </p:nvGrpSpPr>
            <p:grpSpPr>
              <a:xfrm>
                <a:off x="2877236" y="1877468"/>
                <a:ext cx="1939558" cy="3801534"/>
                <a:chOff x="9165945" y="1228296"/>
                <a:chExt cx="2479208" cy="4859248"/>
              </a:xfrm>
            </p:grpSpPr>
            <p:sp>
              <p:nvSpPr>
                <p:cNvPr id="39" name="Case"/>
                <p:cNvSpPr>
                  <a:spLocks/>
                </p:cNvSpPr>
                <p:nvPr/>
              </p:nvSpPr>
              <p:spPr bwMode="auto">
                <a:xfrm>
                  <a:off x="9165945" y="12282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Button"/>
                <p:cNvSpPr>
                  <a:spLocks/>
                </p:cNvSpPr>
                <p:nvPr/>
              </p:nvSpPr>
              <p:spPr bwMode="auto">
                <a:xfrm>
                  <a:off x="10161072" y="58117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Camera"/>
                <p:cNvSpPr>
                  <a:spLocks noChangeArrowheads="1"/>
                </p:cNvSpPr>
                <p:nvPr/>
              </p:nvSpPr>
              <p:spPr bwMode="auto">
                <a:xfrm>
                  <a:off x="11231952" y="1352256"/>
                  <a:ext cx="123960" cy="123960"/>
                </a:xfrm>
                <a:prstGeom prst="ellipse">
                  <a:avLst/>
                </a:pr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Speaker"/>
                <p:cNvSpPr>
                  <a:spLocks/>
                </p:cNvSpPr>
                <p:nvPr/>
              </p:nvSpPr>
              <p:spPr bwMode="auto">
                <a:xfrm>
                  <a:off x="10140411" y="14142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Display"/>
                <p:cNvSpPr/>
                <p:nvPr/>
              </p:nvSpPr>
              <p:spPr>
                <a:xfrm>
                  <a:off x="9262549" y="1643046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2966736" y="2212871"/>
                <a:ext cx="1768829" cy="3157170"/>
              </a:xfrm>
              <a:prstGeom prst="rect">
                <a:avLst/>
              </a:prstGeom>
              <a:solidFill>
                <a:srgbClr val="ABC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6736" y="2212871"/>
                <a:ext cx="1768829" cy="337866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6735" y="2550736"/>
                <a:ext cx="1768830" cy="1629708"/>
              </a:xfrm>
              <a:prstGeom prst="rect">
                <a:avLst/>
              </a:prstGeom>
            </p:spPr>
          </p:pic>
          <p:grpSp>
            <p:nvGrpSpPr>
              <p:cNvPr id="34" name="Tap"/>
              <p:cNvGrpSpPr>
                <a:grpSpLocks noChangeAspect="1"/>
              </p:cNvGrpSpPr>
              <p:nvPr/>
            </p:nvGrpSpPr>
            <p:grpSpPr>
              <a:xfrm rot="20417917">
                <a:off x="3851661" y="3751191"/>
                <a:ext cx="679877" cy="982442"/>
                <a:chOff x="1275881" y="1538288"/>
                <a:chExt cx="812118" cy="1173534"/>
              </a:xfrm>
            </p:grpSpPr>
            <p:sp>
              <p:nvSpPr>
                <p:cNvPr id="35" name="Touch Point"/>
                <p:cNvSpPr>
                  <a:spLocks noChangeAspect="1" noChangeArrowheads="1"/>
                </p:cNvSpPr>
                <p:nvPr/>
              </p:nvSpPr>
              <p:spPr bwMode="auto">
                <a:xfrm>
                  <a:off x="1512888" y="1538288"/>
                  <a:ext cx="328613" cy="328613"/>
                </a:xfrm>
                <a:prstGeom prst="ellipse">
                  <a:avLst/>
                </a:prstGeom>
                <a:solidFill>
                  <a:srgbClr val="595959">
                    <a:alpha val="50196"/>
                  </a:srgbClr>
                </a:solidFill>
                <a:ln w="25400" cap="sq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Hand"/>
                <p:cNvSpPr>
                  <a:spLocks noChangeAspect="1"/>
                </p:cNvSpPr>
                <p:nvPr/>
              </p:nvSpPr>
              <p:spPr bwMode="auto">
                <a:xfrm>
                  <a:off x="1275881" y="1639932"/>
                  <a:ext cx="812118" cy="1071890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89 h 1268"/>
                    <a:gd name="T12" fmla="*/ 369 w 962"/>
                    <a:gd name="T13" fmla="*/ 116 h 1268"/>
                    <a:gd name="T14" fmla="*/ 516 w 962"/>
                    <a:gd name="T15" fmla="*/ 116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4"/>
                        <a:pt x="105" y="653"/>
                        <a:pt x="59" y="593"/>
                      </a:cubicBezTo>
                      <a:cubicBezTo>
                        <a:pt x="17" y="553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89"/>
                      </a:cubicBezTo>
                      <a:cubicBezTo>
                        <a:pt x="371" y="537"/>
                        <a:pt x="369" y="216"/>
                        <a:pt x="369" y="116"/>
                      </a:cubicBezTo>
                      <a:cubicBezTo>
                        <a:pt x="369" y="0"/>
                        <a:pt x="516" y="1"/>
                        <a:pt x="516" y="116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3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8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2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1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4" name="TextBox 73"/>
            <p:cNvSpPr txBox="1"/>
            <p:nvPr/>
          </p:nvSpPr>
          <p:spPr>
            <a:xfrm>
              <a:off x="2885470" y="1625984"/>
              <a:ext cx="1832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err="1" smtClean="0"/>
                <a:t>알림톡에서</a:t>
              </a:r>
              <a:r>
                <a:rPr lang="ko-KR" altLang="en-US" sz="1100" b="1" dirty="0" smtClean="0"/>
                <a:t> 승인하러 가서</a:t>
              </a:r>
              <a:endParaRPr lang="ko-KR" altLang="en-US" sz="11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45806" y="1720388"/>
            <a:ext cx="1598515" cy="3163299"/>
            <a:chOff x="5223625" y="1625984"/>
            <a:chExt cx="1598515" cy="3163299"/>
          </a:xfrm>
        </p:grpSpPr>
        <p:grpSp>
          <p:nvGrpSpPr>
            <p:cNvPr id="44" name="그룹 43"/>
            <p:cNvGrpSpPr/>
            <p:nvPr/>
          </p:nvGrpSpPr>
          <p:grpSpPr>
            <a:xfrm>
              <a:off x="5298828" y="1950996"/>
              <a:ext cx="1448106" cy="2838287"/>
              <a:chOff x="5150466" y="1877468"/>
              <a:chExt cx="1939559" cy="3801534"/>
            </a:xfrm>
          </p:grpSpPr>
          <p:grpSp>
            <p:nvGrpSpPr>
              <p:cNvPr id="45" name="Smartphone"/>
              <p:cNvGrpSpPr>
                <a:grpSpLocks noChangeAspect="1"/>
              </p:cNvGrpSpPr>
              <p:nvPr/>
            </p:nvGrpSpPr>
            <p:grpSpPr>
              <a:xfrm>
                <a:off x="5150467" y="1877468"/>
                <a:ext cx="1939558" cy="3801534"/>
                <a:chOff x="9165945" y="1228296"/>
                <a:chExt cx="2479208" cy="4859248"/>
              </a:xfrm>
            </p:grpSpPr>
            <p:sp>
              <p:nvSpPr>
                <p:cNvPr id="54" name="Case"/>
                <p:cNvSpPr>
                  <a:spLocks/>
                </p:cNvSpPr>
                <p:nvPr/>
              </p:nvSpPr>
              <p:spPr bwMode="auto">
                <a:xfrm>
                  <a:off x="9165945" y="12282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Button"/>
                <p:cNvSpPr>
                  <a:spLocks/>
                </p:cNvSpPr>
                <p:nvPr/>
              </p:nvSpPr>
              <p:spPr bwMode="auto">
                <a:xfrm>
                  <a:off x="10161072" y="58117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amera"/>
                <p:cNvSpPr>
                  <a:spLocks noChangeArrowheads="1"/>
                </p:cNvSpPr>
                <p:nvPr/>
              </p:nvSpPr>
              <p:spPr bwMode="auto">
                <a:xfrm>
                  <a:off x="11231952" y="1352256"/>
                  <a:ext cx="123960" cy="123960"/>
                </a:xfrm>
                <a:prstGeom prst="ellipse">
                  <a:avLst/>
                </a:pr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Speaker"/>
                <p:cNvSpPr>
                  <a:spLocks/>
                </p:cNvSpPr>
                <p:nvPr/>
              </p:nvSpPr>
              <p:spPr bwMode="auto">
                <a:xfrm>
                  <a:off x="10140411" y="14142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Display"/>
                <p:cNvSpPr/>
                <p:nvPr/>
              </p:nvSpPr>
              <p:spPr>
                <a:xfrm>
                  <a:off x="9262549" y="1643046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9"/>
              <a:srcRect t="15515" b="316"/>
              <a:stretch/>
            </p:blipFill>
            <p:spPr>
              <a:xfrm>
                <a:off x="5255028" y="3015710"/>
                <a:ext cx="1730436" cy="1190625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9"/>
              <a:srcRect b="85159"/>
              <a:stretch/>
            </p:blipFill>
            <p:spPr>
              <a:xfrm>
                <a:off x="5255028" y="2215985"/>
                <a:ext cx="1730436" cy="209939"/>
              </a:xfrm>
              <a:prstGeom prst="rect">
                <a:avLst/>
              </a:prstGeom>
            </p:spPr>
          </p:pic>
          <p:sp>
            <p:nvSpPr>
              <p:cNvPr id="50" name="Case"/>
              <p:cNvSpPr>
                <a:spLocks/>
              </p:cNvSpPr>
              <p:nvPr/>
            </p:nvSpPr>
            <p:spPr bwMode="auto">
              <a:xfrm>
                <a:off x="5150466" y="1877468"/>
                <a:ext cx="1939558" cy="3801534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20000"/>
                </a:schemeClr>
              </a:solidFill>
              <a:ln w="28575" cap="sq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Tap"/>
              <p:cNvGrpSpPr>
                <a:grpSpLocks noChangeAspect="1"/>
              </p:cNvGrpSpPr>
              <p:nvPr/>
            </p:nvGrpSpPr>
            <p:grpSpPr>
              <a:xfrm rot="20417917">
                <a:off x="5569130" y="3288019"/>
                <a:ext cx="679877" cy="1015510"/>
                <a:chOff x="1301142" y="1538288"/>
                <a:chExt cx="812118" cy="1213034"/>
              </a:xfrm>
            </p:grpSpPr>
            <p:sp>
              <p:nvSpPr>
                <p:cNvPr id="52" name="Touch Point"/>
                <p:cNvSpPr>
                  <a:spLocks noChangeAspect="1" noChangeArrowheads="1"/>
                </p:cNvSpPr>
                <p:nvPr/>
              </p:nvSpPr>
              <p:spPr bwMode="auto">
                <a:xfrm>
                  <a:off x="1512888" y="1538288"/>
                  <a:ext cx="328613" cy="328613"/>
                </a:xfrm>
                <a:prstGeom prst="ellipse">
                  <a:avLst/>
                </a:prstGeom>
                <a:solidFill>
                  <a:srgbClr val="595959">
                    <a:alpha val="50196"/>
                  </a:srgbClr>
                </a:solidFill>
                <a:ln w="25400" cap="sq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Hand"/>
                <p:cNvSpPr>
                  <a:spLocks noChangeAspect="1"/>
                </p:cNvSpPr>
                <p:nvPr/>
              </p:nvSpPr>
              <p:spPr bwMode="auto">
                <a:xfrm>
                  <a:off x="1301142" y="1679432"/>
                  <a:ext cx="812118" cy="1071890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89 h 1268"/>
                    <a:gd name="T12" fmla="*/ 369 w 962"/>
                    <a:gd name="T13" fmla="*/ 116 h 1268"/>
                    <a:gd name="T14" fmla="*/ 516 w 962"/>
                    <a:gd name="T15" fmla="*/ 116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4"/>
                        <a:pt x="105" y="653"/>
                        <a:pt x="59" y="593"/>
                      </a:cubicBezTo>
                      <a:cubicBezTo>
                        <a:pt x="17" y="553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89"/>
                      </a:cubicBezTo>
                      <a:cubicBezTo>
                        <a:pt x="371" y="537"/>
                        <a:pt x="369" y="216"/>
                        <a:pt x="369" y="116"/>
                      </a:cubicBezTo>
                      <a:cubicBezTo>
                        <a:pt x="369" y="0"/>
                        <a:pt x="516" y="1"/>
                        <a:pt x="516" y="116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3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8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2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1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5223625" y="1625984"/>
              <a:ext cx="1598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+mn-ea"/>
                </a:rPr>
                <a:t>본인인증 완료하면 끝</a:t>
              </a:r>
              <a:r>
                <a:rPr lang="en-US" altLang="ko-KR" sz="1100" b="1" dirty="0" smtClean="0">
                  <a:latin typeface="+mn-ea"/>
                </a:rPr>
                <a:t>!</a:t>
              </a:r>
              <a:endParaRPr lang="ko-KR" altLang="en-US" sz="1100" b="1" dirty="0">
                <a:latin typeface="+mn-ea"/>
              </a:endParaRPr>
            </a:p>
          </p:txBody>
        </p:sp>
      </p:grpSp>
      <p:sp>
        <p:nvSpPr>
          <p:cNvPr id="84" name="오른쪽 화살표 83"/>
          <p:cNvSpPr/>
          <p:nvPr/>
        </p:nvSpPr>
        <p:spPr>
          <a:xfrm>
            <a:off x="3404260" y="3104474"/>
            <a:ext cx="432187" cy="39512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6098747" y="3104474"/>
            <a:ext cx="432187" cy="39512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11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591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환불</a:t>
            </a:r>
            <a:r>
              <a:rPr lang="en-US" altLang="ko-KR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입금 </a:t>
            </a:r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등 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중요거래</a:t>
            </a:r>
            <a:r>
              <a:rPr lang="en-US" altLang="ko-KR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금융거래 본인확인 및 부인방지</a:t>
            </a:r>
            <a:endParaRPr lang="en-US" altLang="ko-KR" b="1" dirty="0">
              <a:solidFill>
                <a:srgbClr val="232D3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/>
              <a:t>환불</a:t>
            </a:r>
            <a:r>
              <a:rPr lang="en-US" altLang="ko-KR" sz="1400" b="1"/>
              <a:t>, </a:t>
            </a:r>
            <a:r>
              <a:rPr lang="ko-KR" altLang="en-US" sz="1400" b="1"/>
              <a:t>입금 등 중요거래</a:t>
            </a:r>
            <a:r>
              <a:rPr lang="en-US" altLang="ko-KR" sz="1400" b="1"/>
              <a:t>/</a:t>
            </a:r>
            <a:r>
              <a:rPr lang="ko-KR" altLang="en-US" sz="1400" b="1"/>
              <a:t>금융거래 본인확인 및 부인방지</a:t>
            </a:r>
            <a:endParaRPr lang="ko-KR" altLang="en-US" sz="14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5" y="1690100"/>
            <a:ext cx="6206215" cy="510999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t="36464" r="16731" b="36464"/>
          <a:stretch/>
        </p:blipFill>
        <p:spPr>
          <a:xfrm rot="20218489">
            <a:off x="3538407" y="3587306"/>
            <a:ext cx="906033" cy="33002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976" y="2135367"/>
            <a:ext cx="2825270" cy="4436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2980" y="3896572"/>
            <a:ext cx="258917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금융 거래 시 추가인증을 통해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입금 오류 등을 방지</a:t>
            </a:r>
          </a:p>
        </p:txBody>
      </p:sp>
    </p:spTree>
    <p:extLst>
      <p:ext uri="{BB962C8B-B14F-4D97-AF65-F5344CB8AC3E}">
        <p14:creationId xmlns:p14="http://schemas.microsoft.com/office/powerpoint/2010/main" val="15975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12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사용자 안내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 dirty="0"/>
              <a:t>새로운 서비스 적용에 따른 사용자 안내 </a:t>
            </a:r>
            <a:r>
              <a:rPr lang="ko-KR" altLang="en-US" sz="1400" b="1" dirty="0" smtClean="0"/>
              <a:t>가이드</a:t>
            </a:r>
            <a:endParaRPr lang="ko-KR" altLang="en-US" sz="14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69045" y="1863258"/>
            <a:ext cx="62969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13232"/>
            <a:r>
              <a:rPr lang="ko-KR" altLang="en-US" sz="1100" b="1" dirty="0" smtClean="0">
                <a:solidFill>
                  <a:prstClr val="black"/>
                </a:solidFill>
                <a:latin typeface="+mn-ea"/>
              </a:rPr>
              <a:t>로그인톡 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이란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?</a:t>
            </a:r>
          </a:p>
          <a:p>
            <a:pPr algn="just" defTabSz="713232"/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휴대폰 번호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회원가입 시 등록한 번호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만으로 로그인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/PW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찾기가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가능한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간편인증 서비스입니다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100" dirty="0">
              <a:solidFill>
                <a:srgbClr val="5B9BD5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9045" y="2620533"/>
            <a:ext cx="4802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13232"/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서비스 이용 </a:t>
            </a:r>
            <a:r>
              <a:rPr lang="ko-KR" altLang="en-US" sz="1100" b="1" dirty="0" smtClean="0">
                <a:solidFill>
                  <a:prstClr val="black"/>
                </a:solidFill>
                <a:latin typeface="+mn-ea"/>
              </a:rPr>
              <a:t>방법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9045" y="5488505"/>
            <a:ext cx="7321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13232"/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유의사항</a:t>
            </a:r>
          </a:p>
          <a:p>
            <a:pPr algn="just" defTabSz="713232"/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입력한 번호가 회원정보의 번호와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일치하지 않는 경우 인증이 진행되지 않습니다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algn="just" defTabSz="713232"/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해외 사용자인 경우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본인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휴대폰이 아닌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경우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인터넷이 되지 않는 </a:t>
            </a:r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2G</a:t>
            </a:r>
            <a:r>
              <a:rPr lang="ko-KR" altLang="en-US" sz="1100" dirty="0" err="1" smtClean="0">
                <a:solidFill>
                  <a:prstClr val="black"/>
                </a:solidFill>
                <a:latin typeface="+mn-ea"/>
              </a:rPr>
              <a:t>폰의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 경우에는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인증이 진행되지 않습니다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algn="just" defTabSz="713232"/>
            <a:r>
              <a:rPr lang="en-US" altLang="ko-KR" sz="11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latin typeface="+mn-ea"/>
              </a:rPr>
              <a:t>간편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비밀번호를 설정하여 안전하게 이용하실 수 있습니다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614002" y="3000738"/>
            <a:ext cx="1138110" cy="2325239"/>
            <a:chOff x="2050058" y="2964364"/>
            <a:chExt cx="1138110" cy="232523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050058" y="2964364"/>
              <a:ext cx="1138110" cy="2325239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9780" y="3058767"/>
              <a:ext cx="278665" cy="33109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2101789" y="3224360"/>
              <a:ext cx="1034645" cy="18090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539486" y="5081881"/>
              <a:ext cx="159250" cy="1592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3" y="3260733"/>
            <a:ext cx="1041354" cy="1809049"/>
          </a:xfrm>
          <a:prstGeom prst="rect">
            <a:avLst/>
          </a:prstGeom>
        </p:spPr>
      </p:pic>
      <p:sp>
        <p:nvSpPr>
          <p:cNvPr id="173" name="오른쪽 화살표 172"/>
          <p:cNvSpPr/>
          <p:nvPr/>
        </p:nvSpPr>
        <p:spPr>
          <a:xfrm>
            <a:off x="1923593" y="4017086"/>
            <a:ext cx="328773" cy="2855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2423847" y="3000738"/>
            <a:ext cx="1138110" cy="2325239"/>
            <a:chOff x="2050058" y="2964364"/>
            <a:chExt cx="1138110" cy="2325239"/>
          </a:xfrm>
        </p:grpSpPr>
        <p:sp>
          <p:nvSpPr>
            <p:cNvPr id="175" name="모서리가 둥근 직사각형 174"/>
            <p:cNvSpPr/>
            <p:nvPr/>
          </p:nvSpPr>
          <p:spPr>
            <a:xfrm>
              <a:off x="2050058" y="2964364"/>
              <a:ext cx="1138110" cy="2325239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9780" y="3058767"/>
              <a:ext cx="278665" cy="33109"/>
            </a:xfrm>
            <a:prstGeom prst="rect">
              <a:avLst/>
            </a:prstGeom>
          </p:spPr>
        </p:pic>
        <p:sp>
          <p:nvSpPr>
            <p:cNvPr id="177" name="모서리가 둥근 직사각형 176"/>
            <p:cNvSpPr/>
            <p:nvPr/>
          </p:nvSpPr>
          <p:spPr>
            <a:xfrm>
              <a:off x="2101789" y="3224360"/>
              <a:ext cx="1034645" cy="18090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2539486" y="5081881"/>
              <a:ext cx="159250" cy="1592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9" name="오른쪽 화살표 178"/>
          <p:cNvSpPr/>
          <p:nvPr/>
        </p:nvSpPr>
        <p:spPr>
          <a:xfrm>
            <a:off x="3733438" y="4017086"/>
            <a:ext cx="328773" cy="2855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0" name="그룹 179"/>
          <p:cNvGrpSpPr/>
          <p:nvPr/>
        </p:nvGrpSpPr>
        <p:grpSpPr>
          <a:xfrm>
            <a:off x="4233692" y="3000738"/>
            <a:ext cx="1138110" cy="2325239"/>
            <a:chOff x="2050058" y="2964364"/>
            <a:chExt cx="1138110" cy="2325239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2050058" y="2964364"/>
              <a:ext cx="1138110" cy="2325239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9780" y="3058767"/>
              <a:ext cx="278665" cy="33109"/>
            </a:xfrm>
            <a:prstGeom prst="rect">
              <a:avLst/>
            </a:prstGeom>
          </p:spPr>
        </p:pic>
        <p:sp>
          <p:nvSpPr>
            <p:cNvPr id="183" name="모서리가 둥근 직사각형 182"/>
            <p:cNvSpPr/>
            <p:nvPr/>
          </p:nvSpPr>
          <p:spPr>
            <a:xfrm>
              <a:off x="2101789" y="3224360"/>
              <a:ext cx="1034645" cy="18090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2539486" y="5081881"/>
              <a:ext cx="159250" cy="1592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5" name="그림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424" y="3260733"/>
            <a:ext cx="1042750" cy="1809049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 rotWithShape="1">
          <a:blip r:embed="rId6"/>
          <a:srcRect t="-1" b="2560"/>
          <a:stretch/>
        </p:blipFill>
        <p:spPr>
          <a:xfrm>
            <a:off x="2475577" y="3260733"/>
            <a:ext cx="1036268" cy="18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13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94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Kiosk </a:t>
            </a:r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및 시스템 오픈 적용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en-US" altLang="ko-KR" sz="1400" b="1"/>
              <a:t>ID/PW </a:t>
            </a:r>
            <a:r>
              <a:rPr lang="ko-KR" altLang="en-US" sz="1400" b="1"/>
              <a:t>입력이 어려운 환경의 시스템 및 단말기에서 인증 방법</a:t>
            </a:r>
            <a:endParaRPr lang="en-US" altLang="ko-KR" sz="14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5" t="12661" r="18265" b="12661"/>
          <a:stretch/>
        </p:blipFill>
        <p:spPr>
          <a:xfrm>
            <a:off x="2011069" y="2999841"/>
            <a:ext cx="2114128" cy="2487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65" y="2999840"/>
            <a:ext cx="2923766" cy="2360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8511" y="23698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latin typeface="+mn-ea"/>
              </a:rPr>
              <a:t>키오스크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64552" y="2369843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강단에서의 로그인</a:t>
            </a:r>
          </a:p>
        </p:txBody>
      </p:sp>
    </p:spTree>
    <p:extLst>
      <p:ext uri="{BB962C8B-B14F-4D97-AF65-F5344CB8AC3E}">
        <p14:creationId xmlns:p14="http://schemas.microsoft.com/office/powerpoint/2010/main" val="15167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2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6229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로그인톡 도입에 따른 기본 가이드 및 선행 검토 사항 자료</a:t>
            </a:r>
            <a:endParaRPr lang="ko-KR" altLang="en-US" b="1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31141"/>
              </p:ext>
            </p:extLst>
          </p:nvPr>
        </p:nvGraphicFramePr>
        <p:xfrm>
          <a:off x="483103" y="949851"/>
          <a:ext cx="8946646" cy="562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113">
                  <a:extLst>
                    <a:ext uri="{9D8B030D-6E8A-4147-A177-3AD203B41FA5}">
                      <a16:colId xmlns:a16="http://schemas.microsoft.com/office/drawing/2014/main" val="240206293"/>
                    </a:ext>
                  </a:extLst>
                </a:gridCol>
                <a:gridCol w="4526733">
                  <a:extLst>
                    <a:ext uri="{9D8B030D-6E8A-4147-A177-3AD203B41FA5}">
                      <a16:colId xmlns:a16="http://schemas.microsoft.com/office/drawing/2014/main" val="3261848265"/>
                    </a:ext>
                  </a:extLst>
                </a:gridCol>
                <a:gridCol w="1987800">
                  <a:extLst>
                    <a:ext uri="{9D8B030D-6E8A-4147-A177-3AD203B41FA5}">
                      <a16:colId xmlns:a16="http://schemas.microsoft.com/office/drawing/2014/main" val="1552648916"/>
                    </a:ext>
                  </a:extLst>
                </a:gridCol>
              </a:tblGrid>
              <a:tr h="2829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 및 고객 안내 사례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 고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43015"/>
                  </a:ext>
                </a:extLst>
              </a:tr>
              <a:tr h="282983">
                <a:tc rowSpan="4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적용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로그인톡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적용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3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930581"/>
                  </a:ext>
                </a:extLst>
              </a:tr>
              <a:tr h="28298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분실 시 확인 및 변경 프로세스 및 적용 사례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5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1589"/>
                  </a:ext>
                </a:extLst>
              </a:tr>
              <a:tr h="28298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 휴대폰번호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변경된 경우 안내 팝업 및 프로세스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6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70624"/>
                  </a:ext>
                </a:extLst>
              </a:tr>
              <a:tr h="28298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 인증을 진행할 수 없는 경우에 대한 안내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7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12315"/>
                  </a:ext>
                </a:extLst>
              </a:tr>
              <a:tr h="507704">
                <a:tc row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 적용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중요시스템 로그인시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채널 인증 적용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- ID/PW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로그인톡 인증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8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928"/>
                  </a:ext>
                </a:extLst>
              </a:tr>
              <a:tr h="95714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 +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 로그인 적용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로그인창 활용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- PW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입력을 타인에게 보여주고 싶지 않은 상황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신뢰할 수 없는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로그인 해야 하는 경우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보안 등급 규정에 따라 접속이 제한된 외부 접속시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898283"/>
                  </a:ext>
                </a:extLst>
              </a:tr>
              <a:tr h="732426"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간편 본인확인 적용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최초 회원 가입시 본인 확인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본인정보의 휴대폰 번호 변경시 본인확인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ID/PW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모르고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휴대폰번호가 변경된 경우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519198"/>
                  </a:ext>
                </a:extLst>
              </a:tr>
              <a:tr h="507704">
                <a:tc row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 등 중요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금융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거래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본인확인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부인방지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로그인톡 점유인증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인증 으로 본인 의사 확인 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신청 및 계좌 등록 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인증을 통해 부인방지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269495"/>
                  </a:ext>
                </a:extLst>
              </a:tr>
              <a:tr h="507704">
                <a:tc vMerge="1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로그인톡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ARS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스마트폰이 아닌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2G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폰 사용자의 점유인증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636251"/>
                  </a:ext>
                </a:extLst>
              </a:tr>
              <a:tr h="409733"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안내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서비스 적용에 따른 사용자 안내 가이드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241434"/>
                  </a:ext>
                </a:extLst>
              </a:tr>
              <a:tr h="588475"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Kiosk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시스템 오픈 적용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입력이 어려운 환경의 시스템 및 단말기에서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인증 방법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티켓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식권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증명서 발급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Kiosk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기기에서 활용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99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9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3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화면사례</a:t>
            </a:r>
            <a:endParaRPr lang="ko-KR" altLang="en-US" b="1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① 로그인톡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휴대폰번호</a:t>
            </a:r>
            <a:r>
              <a:rPr lang="en-US" altLang="ko-KR" sz="1400" b="1" dirty="0" smtClean="0">
                <a:latin typeface="+mn-ea"/>
              </a:rPr>
              <a:t>) </a:t>
            </a:r>
            <a:r>
              <a:rPr lang="ko-KR" altLang="en-US" sz="1400" b="1" dirty="0" smtClean="0">
                <a:latin typeface="+mn-ea"/>
              </a:rPr>
              <a:t>로그인 적용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80" y="1602445"/>
            <a:ext cx="7834039" cy="4779678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2388742" y="4053987"/>
            <a:ext cx="2488212" cy="1971808"/>
          </a:xfrm>
          <a:prstGeom prst="roundRect">
            <a:avLst>
              <a:gd name="adj" fmla="val 2763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655972" y="4578830"/>
            <a:ext cx="1941735" cy="257305"/>
          </a:xfrm>
          <a:prstGeom prst="roundRect">
            <a:avLst>
              <a:gd name="adj" fmla="val 20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ID    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아이디를 입력해주세요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2655972" y="4893248"/>
            <a:ext cx="1941735" cy="257305"/>
          </a:xfrm>
          <a:prstGeom prst="roundRect">
            <a:avLst>
              <a:gd name="adj" fmla="val 20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PW   </a:t>
            </a:r>
            <a:r>
              <a:rPr lang="ko-KR" altLang="en-US" sz="600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</a:rPr>
              <a:t>패스워드를 </a:t>
            </a:r>
            <a:r>
              <a:rPr lang="ko-KR" altLang="en-US" sz="600" dirty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</a:rPr>
              <a:t>입력해주세요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42145" y="41494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로그인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655972" y="5414635"/>
            <a:ext cx="1941735" cy="311338"/>
          </a:xfrm>
          <a:prstGeom prst="roundRect">
            <a:avLst>
              <a:gd name="adj" fmla="val 20889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900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024063" y="4053987"/>
            <a:ext cx="2488212" cy="1971808"/>
          </a:xfrm>
          <a:prstGeom prst="roundRect">
            <a:avLst>
              <a:gd name="adj" fmla="val 2763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2" name="TextBox 131"/>
          <p:cNvSpPr txBox="1"/>
          <p:nvPr/>
        </p:nvSpPr>
        <p:spPr>
          <a:xfrm>
            <a:off x="5698545" y="414947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로그인톡 로그인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291293" y="4848372"/>
            <a:ext cx="1941735" cy="257305"/>
          </a:xfrm>
          <a:prstGeom prst="roundRect">
            <a:avLst>
              <a:gd name="adj" fmla="val 20889"/>
            </a:avLst>
          </a:prstGeom>
          <a:solidFill>
            <a:srgbClr val="EE1F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휴대폰번호로 로그인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19753" y="5768162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u="sng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휴대폰 번호로 </a:t>
            </a:r>
            <a:r>
              <a:rPr lang="en-US" altLang="ko-KR" sz="800" u="sng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ID/PW </a:t>
            </a:r>
            <a:r>
              <a:rPr lang="ko-KR" altLang="en-US" sz="800" u="sng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찾기</a:t>
            </a:r>
            <a:endParaRPr lang="ko-KR" altLang="en-US" sz="800" u="sng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5" name="양쪽 모서리가 둥근 사각형 134"/>
          <p:cNvSpPr/>
          <p:nvPr/>
        </p:nvSpPr>
        <p:spPr>
          <a:xfrm rot="10800000">
            <a:off x="5024061" y="5342562"/>
            <a:ext cx="2488211" cy="693724"/>
          </a:xfrm>
          <a:prstGeom prst="round2SameRect">
            <a:avLst>
              <a:gd name="adj1" fmla="val 10294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6" name="TextBox 135"/>
          <p:cNvSpPr txBox="1"/>
          <p:nvPr/>
        </p:nvSpPr>
        <p:spPr>
          <a:xfrm>
            <a:off x="5113255" y="5376425"/>
            <a:ext cx="23098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00" b="1" dirty="0" smtClean="0">
                <a:latin typeface="+mn-ea"/>
              </a:rPr>
              <a:t>로그인톡이란</a:t>
            </a:r>
            <a:r>
              <a:rPr lang="en-US" altLang="ko-KR" sz="700" b="1" dirty="0" smtClean="0">
                <a:latin typeface="+mn-ea"/>
              </a:rPr>
              <a:t>?</a:t>
            </a:r>
          </a:p>
          <a:p>
            <a:pPr algn="just"/>
            <a:r>
              <a:rPr lang="ko-KR" altLang="en-US" sz="700" dirty="0">
                <a:latin typeface="+mn-ea"/>
              </a:rPr>
              <a:t>별도의 </a:t>
            </a:r>
            <a:r>
              <a:rPr lang="en-US" altLang="ko-KR" sz="700" dirty="0">
                <a:latin typeface="+mn-ea"/>
              </a:rPr>
              <a:t>ID, PW</a:t>
            </a:r>
            <a:r>
              <a:rPr lang="ko-KR" altLang="en-US" sz="700" dirty="0">
                <a:latin typeface="+mn-ea"/>
              </a:rPr>
              <a:t>입력 입이 </a:t>
            </a:r>
            <a:r>
              <a:rPr lang="ko-KR" altLang="en-US" sz="700" dirty="0" err="1">
                <a:latin typeface="+mn-ea"/>
              </a:rPr>
              <a:t>회원가입시</a:t>
            </a:r>
            <a:r>
              <a:rPr lang="ko-KR" altLang="en-US" sz="700" dirty="0">
                <a:latin typeface="+mn-ea"/>
              </a:rPr>
              <a:t> 등록한 휴대폰 번호만으로 편리하게 </a:t>
            </a:r>
            <a:r>
              <a:rPr lang="ko-KR" altLang="en-US" sz="700" dirty="0" err="1">
                <a:latin typeface="+mn-ea"/>
              </a:rPr>
              <a:t>로그인이</a:t>
            </a:r>
            <a:r>
              <a:rPr lang="ko-KR" altLang="en-US" sz="700" dirty="0">
                <a:latin typeface="+mn-ea"/>
              </a:rPr>
              <a:t> 가능한 “휴대폰번호 로그인 서비스” 입니다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algn="just"/>
            <a:r>
              <a:rPr lang="en-US" altLang="ko-KR" sz="700" dirty="0" smtClean="0">
                <a:latin typeface="+mn-ea"/>
                <a:ea typeface="맑은 고딕" panose="020B0503020000020004" pitchFamily="50" charset="-127"/>
              </a:rPr>
              <a:t>※ 2G</a:t>
            </a:r>
            <a:r>
              <a:rPr lang="ko-KR" altLang="en-US" sz="700" dirty="0" smtClean="0">
                <a:latin typeface="+mn-ea"/>
                <a:ea typeface="맑은 고딕" panose="020B0503020000020004" pitchFamily="50" charset="-127"/>
              </a:rPr>
              <a:t>폰 및 해외거주자는 서비스 이용이 불가합니다</a:t>
            </a:r>
            <a:r>
              <a:rPr lang="en-US" altLang="ko-KR" sz="700" dirty="0" smtClean="0">
                <a:latin typeface="+mn-ea"/>
                <a:ea typeface="맑은 고딕" panose="020B0503020000020004" pitchFamily="50" charset="-127"/>
              </a:rPr>
              <a:t>.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t="12312" b="58304"/>
          <a:stretch/>
        </p:blipFill>
        <p:spPr>
          <a:xfrm>
            <a:off x="2301240" y="2808402"/>
            <a:ext cx="5303518" cy="11111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78323" y="5117700"/>
            <a:ext cx="1367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u="sng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휴대폰 번호가 변경되셨나요</a:t>
            </a:r>
            <a:r>
              <a:rPr lang="en-US" altLang="ko-KR" sz="700" u="sng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?</a:t>
            </a:r>
            <a:endParaRPr lang="ko-KR" altLang="en-US" sz="700" u="sng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t="36464" r="16731" b="36464"/>
          <a:stretch/>
        </p:blipFill>
        <p:spPr>
          <a:xfrm rot="720990" flipV="1">
            <a:off x="6874353" y="5186500"/>
            <a:ext cx="811160" cy="330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2560" y="522811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뒷페이지에</a:t>
            </a:r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팝업 예시가 첨부되어 있습니다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291293" y="4522182"/>
            <a:ext cx="1941735" cy="257305"/>
          </a:xfrm>
          <a:prstGeom prst="roundRect">
            <a:avLst>
              <a:gd name="adj" fmla="val 20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ID    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아이디를 입력해주세요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4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로그인</a:t>
            </a:r>
            <a:r>
              <a:rPr lang="en-US" altLang="ko-KR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적용 화면사례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① 로그인톡 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휴대폰번호</a:t>
            </a:r>
            <a:r>
              <a:rPr lang="en-US" altLang="ko-KR" sz="1400" b="1" dirty="0">
                <a:latin typeface="+mn-ea"/>
              </a:rPr>
              <a:t>) </a:t>
            </a:r>
            <a:r>
              <a:rPr lang="ko-KR" altLang="en-US" sz="1400" b="1" dirty="0">
                <a:latin typeface="+mn-ea"/>
              </a:rPr>
              <a:t>로그인 적용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80" y="1602445"/>
            <a:ext cx="7834039" cy="4779678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4"/>
          <a:srcRect t="12312" b="1032"/>
          <a:stretch/>
        </p:blipFill>
        <p:spPr>
          <a:xfrm>
            <a:off x="2301240" y="2808402"/>
            <a:ext cx="5303518" cy="32770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04153" y="4916185"/>
            <a:ext cx="5106256" cy="11301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04153" y="3955552"/>
            <a:ext cx="5106256" cy="209079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00098" y="4969484"/>
            <a:ext cx="1008249" cy="1065988"/>
            <a:chOff x="2614354" y="4916185"/>
            <a:chExt cx="1109074" cy="11725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354" y="4980408"/>
              <a:ext cx="1108364" cy="110836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373" y="4916185"/>
              <a:ext cx="470055" cy="470055"/>
            </a:xfrm>
            <a:prstGeom prst="rect">
              <a:avLst/>
            </a:prstGeom>
          </p:spPr>
        </p:pic>
      </p:grpSp>
      <p:cxnSp>
        <p:nvCxnSpPr>
          <p:cNvPr id="8" name="직선 연결선 7"/>
          <p:cNvCxnSpPr/>
          <p:nvPr/>
        </p:nvCxnSpPr>
        <p:spPr>
          <a:xfrm>
            <a:off x="3698023" y="5265505"/>
            <a:ext cx="0" cy="4315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00937" y="5327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mtClean="0"/>
              <a:t>로그인톡</a:t>
            </a:r>
            <a:endParaRPr lang="en-US" altLang="ko-KR" sz="700" b="1" dirty="0" smtClean="0"/>
          </a:p>
          <a:p>
            <a:r>
              <a:rPr lang="ko-KR" altLang="en-US" sz="700" b="1" dirty="0" smtClean="0"/>
              <a:t>로그인</a:t>
            </a:r>
            <a:endParaRPr lang="ko-KR" altLang="en-US" sz="700" b="1" dirty="0"/>
          </a:p>
        </p:txBody>
      </p:sp>
      <p:sp>
        <p:nvSpPr>
          <p:cNvPr id="10" name="직사각형 9"/>
          <p:cNvSpPr/>
          <p:nvPr/>
        </p:nvSpPr>
        <p:spPr>
          <a:xfrm>
            <a:off x="4407613" y="5396017"/>
            <a:ext cx="1849349" cy="1900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휴대폰 번호를 입력해 주세요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409" y="5391037"/>
            <a:ext cx="652879" cy="200031"/>
          </a:xfrm>
          <a:prstGeom prst="rect">
            <a:avLst/>
          </a:prstGeom>
          <a:solidFill>
            <a:srgbClr val="EE1F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/>
                </a:solidFill>
              </a:rPr>
              <a:t>로그인</a:t>
            </a:r>
            <a:endParaRPr lang="ko-KR" altLang="en-US" sz="7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5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화면사례</a:t>
            </a:r>
            <a:endParaRPr lang="ko-KR" altLang="en-US" b="1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② </a:t>
            </a:r>
            <a:r>
              <a:rPr lang="en-US" altLang="ko-KR" sz="1400" b="1" dirty="0">
                <a:latin typeface="+mn-ea"/>
              </a:rPr>
              <a:t>ID/PW </a:t>
            </a:r>
            <a:r>
              <a:rPr lang="ko-KR" altLang="en-US" sz="1400" b="1" dirty="0">
                <a:latin typeface="+mn-ea"/>
              </a:rPr>
              <a:t>분실 시 확인 및 변경 프로세스 및 적용 </a:t>
            </a:r>
            <a:r>
              <a:rPr lang="ko-KR" altLang="en-US" sz="1400" b="1" dirty="0" smtClean="0">
                <a:latin typeface="+mn-ea"/>
              </a:rPr>
              <a:t>사례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52" y="2720991"/>
            <a:ext cx="1335717" cy="23360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210" y="2720992"/>
            <a:ext cx="1205350" cy="2336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177" y="2795304"/>
            <a:ext cx="2427272" cy="21882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16726" y="2720991"/>
            <a:ext cx="2496175" cy="2334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522" y="2191768"/>
            <a:ext cx="1553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휴대폰 번호 입력하고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2541" y="2107131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메신저</a:t>
            </a:r>
            <a:r>
              <a:rPr lang="en-US" altLang="ko-KR" sz="1100" b="1" dirty="0" smtClean="0">
                <a:latin typeface="+mn-ea"/>
              </a:rPr>
              <a:t>(SMS/</a:t>
            </a:r>
            <a:r>
              <a:rPr lang="ko-KR" altLang="en-US" sz="1100" b="1" dirty="0" err="1" smtClean="0">
                <a:latin typeface="+mn-ea"/>
              </a:rPr>
              <a:t>카카오톡</a:t>
            </a:r>
            <a:r>
              <a:rPr lang="en-US" altLang="ko-KR" sz="1100" b="1" dirty="0" smtClean="0">
                <a:latin typeface="+mn-ea"/>
              </a:rPr>
              <a:t>)</a:t>
            </a:r>
            <a:r>
              <a:rPr lang="ko-KR" altLang="en-US" sz="1100" b="1" dirty="0" smtClean="0">
                <a:latin typeface="+mn-ea"/>
              </a:rPr>
              <a:t>에서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ko-KR" altLang="en-US" sz="1100" b="1" dirty="0" smtClean="0">
                <a:latin typeface="+mn-ea"/>
              </a:rPr>
              <a:t>승인하면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768" y="2107130"/>
            <a:ext cx="1802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b="1">
                <a:latin typeface="+mn-ea"/>
              </a:defRPr>
            </a:lvl1pPr>
          </a:lstStyle>
          <a:p>
            <a:r>
              <a:rPr lang="en-US" altLang="ko-KR" dirty="0"/>
              <a:t>ID </a:t>
            </a:r>
            <a:r>
              <a:rPr lang="ko-KR" altLang="en-US" dirty="0"/>
              <a:t>확인 </a:t>
            </a:r>
            <a:r>
              <a:rPr lang="ko-KR" altLang="en-US" dirty="0" smtClean="0"/>
              <a:t>및 비밀번호 변경</a:t>
            </a:r>
            <a:endParaRPr lang="en-US" altLang="ko-KR" dirty="0" smtClean="0"/>
          </a:p>
          <a:p>
            <a:r>
              <a:rPr lang="ko-KR" altLang="en-US" dirty="0" smtClean="0"/>
              <a:t>페이지로 이동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38017" y="5755636"/>
            <a:ext cx="64299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기존의 불편하고 어려운 프로세스를 제거하여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 번에 본인확인까지 진행되는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로그인톡 간편본인확인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점유인증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5449437" y="3690818"/>
            <a:ext cx="432187" cy="39512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936928" y="3690818"/>
            <a:ext cx="432187" cy="39512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6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로그인</a:t>
            </a:r>
            <a:r>
              <a:rPr lang="en-US" altLang="ko-KR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적용 화면사례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③ 휴대폰번호가 변경된 경우 안내 팝업 및 </a:t>
            </a:r>
            <a:r>
              <a:rPr lang="ko-KR" altLang="en-US" sz="1400" b="1" dirty="0" smtClean="0">
                <a:latin typeface="+mn-ea"/>
              </a:rPr>
              <a:t>프로세스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875015" y="1602445"/>
            <a:ext cx="8155970" cy="4973058"/>
            <a:chOff x="1035980" y="2033369"/>
            <a:chExt cx="7834039" cy="4779678"/>
          </a:xfrm>
        </p:grpSpPr>
        <p:grpSp>
          <p:nvGrpSpPr>
            <p:cNvPr id="159" name="그룹 158"/>
            <p:cNvGrpSpPr/>
            <p:nvPr/>
          </p:nvGrpSpPr>
          <p:grpSpPr>
            <a:xfrm>
              <a:off x="1035980" y="2033369"/>
              <a:ext cx="7834039" cy="4779678"/>
              <a:chOff x="1035980" y="2033369"/>
              <a:chExt cx="7834039" cy="4779678"/>
            </a:xfrm>
          </p:grpSpPr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980" y="2033369"/>
                <a:ext cx="7834039" cy="4779678"/>
              </a:xfrm>
              <a:prstGeom prst="rect">
                <a:avLst/>
              </a:prstGeom>
            </p:spPr>
          </p:pic>
          <p:sp>
            <p:nvSpPr>
              <p:cNvPr id="162" name="모서리가 둥근 직사각형 161"/>
              <p:cNvSpPr/>
              <p:nvPr/>
            </p:nvSpPr>
            <p:spPr>
              <a:xfrm>
                <a:off x="2388742" y="4484911"/>
                <a:ext cx="2488212" cy="1971808"/>
              </a:xfrm>
              <a:prstGeom prst="roundRect">
                <a:avLst>
                  <a:gd name="adj" fmla="val 276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655972" y="5009754"/>
                <a:ext cx="1941735" cy="257305"/>
              </a:xfrm>
              <a:prstGeom prst="roundRect">
                <a:avLst>
                  <a:gd name="adj" fmla="val 2088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ID    </a:t>
                </a:r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아이디를 입력해주세요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655972" y="5324172"/>
                <a:ext cx="1941735" cy="257305"/>
              </a:xfrm>
              <a:prstGeom prst="roundRect">
                <a:avLst>
                  <a:gd name="adj" fmla="val 2088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PW   </a:t>
                </a:r>
                <a:r>
                  <a:rPr lang="ko-KR" altLang="en-US" sz="600" dirty="0" smtClean="0">
                    <a:solidFill>
                      <a:prstClr val="white">
                        <a:lumMod val="75000"/>
                      </a:prstClr>
                    </a:solidFill>
                    <a:latin typeface="맑은 고딕" panose="020B0503020000020004" pitchFamily="50" charset="-127"/>
                  </a:rPr>
                  <a:t>패스워드를 </a:t>
                </a:r>
                <a:r>
                  <a:rPr lang="ko-KR" altLang="en-US" sz="600" dirty="0">
                    <a:solidFill>
                      <a:prstClr val="white">
                        <a:lumMod val="75000"/>
                      </a:prstClr>
                    </a:solidFill>
                    <a:latin typeface="맑은 고딕" panose="020B0503020000020004" pitchFamily="50" charset="-127"/>
                  </a:rPr>
                  <a:t>입력해주세요</a:t>
                </a:r>
                <a:endParaRPr lang="ko-KR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342145" y="458039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smtClean="0">
                    <a:latin typeface="+mn-ea"/>
                  </a:rPr>
                  <a:t>로그인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2655972" y="5845559"/>
                <a:ext cx="1941735" cy="311338"/>
              </a:xfrm>
              <a:prstGeom prst="roundRect">
                <a:avLst>
                  <a:gd name="adj" fmla="val 2088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  <a:latin typeface="+mn-ea"/>
                  </a:rPr>
                  <a:t>로그인</a:t>
                </a:r>
                <a:endParaRPr lang="ko-KR" altLang="en-US" sz="9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5024063" y="4484911"/>
                <a:ext cx="2488212" cy="1971808"/>
              </a:xfrm>
              <a:prstGeom prst="roundRect">
                <a:avLst>
                  <a:gd name="adj" fmla="val 276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5291293" y="4949037"/>
                <a:ext cx="1941735" cy="257305"/>
              </a:xfrm>
              <a:prstGeom prst="roundRect">
                <a:avLst>
                  <a:gd name="adj" fmla="val 2088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휴대폰 번호를 입력해 주세요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698545" y="4580396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smtClean="0">
                    <a:latin typeface="+mn-ea"/>
                  </a:rPr>
                  <a:t>로그인톡 로그인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291293" y="5279296"/>
                <a:ext cx="1941735" cy="257305"/>
              </a:xfrm>
              <a:prstGeom prst="roundRect">
                <a:avLst>
                  <a:gd name="adj" fmla="val 20889"/>
                </a:avLst>
              </a:prstGeom>
              <a:solidFill>
                <a:srgbClr val="EE1F3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</a:rPr>
                  <a:t>휴대폰번호로 로그인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919753" y="6199086"/>
                <a:ext cx="141417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u="sng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휴대폰 번호로 </a:t>
                </a:r>
                <a:r>
                  <a:rPr lang="en-US" altLang="ko-KR" sz="800" u="sng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ID/PW </a:t>
                </a:r>
                <a:r>
                  <a:rPr lang="ko-KR" altLang="en-US" sz="800" u="sng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찾기</a:t>
                </a:r>
                <a:endParaRPr lang="ko-KR" altLang="en-US" sz="800" u="sng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2" name="양쪽 모서리가 둥근 사각형 171"/>
              <p:cNvSpPr/>
              <p:nvPr/>
            </p:nvSpPr>
            <p:spPr>
              <a:xfrm rot="10800000">
                <a:off x="5024061" y="5773486"/>
                <a:ext cx="2488211" cy="693724"/>
              </a:xfrm>
              <a:prstGeom prst="round2SameRect">
                <a:avLst>
                  <a:gd name="adj1" fmla="val 1029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154351" y="5853582"/>
                <a:ext cx="2227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700" b="1" dirty="0" smtClean="0">
                    <a:latin typeface="+mn-ea"/>
                  </a:rPr>
                  <a:t>로그인톡이란</a:t>
                </a:r>
                <a:r>
                  <a:rPr lang="en-US" altLang="ko-KR" sz="700" b="1" dirty="0" smtClean="0">
                    <a:latin typeface="+mn-ea"/>
                  </a:rPr>
                  <a:t>?</a:t>
                </a:r>
              </a:p>
              <a:p>
                <a:pPr algn="just"/>
                <a:r>
                  <a:rPr lang="ko-KR" altLang="en-US" sz="700" dirty="0">
                    <a:latin typeface="+mn-ea"/>
                  </a:rPr>
                  <a:t>별도의 </a:t>
                </a:r>
                <a:r>
                  <a:rPr lang="en-US" altLang="ko-KR" sz="700" dirty="0">
                    <a:latin typeface="+mn-ea"/>
                  </a:rPr>
                  <a:t>ID, PW</a:t>
                </a:r>
                <a:r>
                  <a:rPr lang="ko-KR" altLang="en-US" sz="700" dirty="0">
                    <a:latin typeface="+mn-ea"/>
                  </a:rPr>
                  <a:t>입력 입이 </a:t>
                </a:r>
                <a:r>
                  <a:rPr lang="ko-KR" altLang="en-US" sz="700" dirty="0" err="1">
                    <a:latin typeface="+mn-ea"/>
                  </a:rPr>
                  <a:t>회원가입시</a:t>
                </a:r>
                <a:r>
                  <a:rPr lang="ko-KR" altLang="en-US" sz="700" dirty="0">
                    <a:latin typeface="+mn-ea"/>
                  </a:rPr>
                  <a:t> 등록한 휴대폰 번호만으로 편리하게 </a:t>
                </a:r>
                <a:r>
                  <a:rPr lang="ko-KR" altLang="en-US" sz="700" dirty="0" err="1">
                    <a:latin typeface="+mn-ea"/>
                  </a:rPr>
                  <a:t>로그인이</a:t>
                </a:r>
                <a:r>
                  <a:rPr lang="ko-KR" altLang="en-US" sz="700" dirty="0">
                    <a:latin typeface="+mn-ea"/>
                  </a:rPr>
                  <a:t> 가능한 “휴대폰번호 로그인 서비스” 입니다</a:t>
                </a:r>
                <a:r>
                  <a:rPr lang="en-US" altLang="ko-KR" sz="700" dirty="0">
                    <a:latin typeface="+mn-ea"/>
                  </a:rPr>
                  <a:t>.</a:t>
                </a:r>
                <a:endParaRPr lang="ko-KR" altLang="en-US" sz="700" dirty="0">
                  <a:latin typeface="+mn-ea"/>
                </a:endParaRPr>
              </a:p>
            </p:txBody>
          </p:sp>
          <p:pic>
            <p:nvPicPr>
              <p:cNvPr id="174" name="그림 173"/>
              <p:cNvPicPr>
                <a:picLocks noChangeAspect="1"/>
              </p:cNvPicPr>
              <p:nvPr/>
            </p:nvPicPr>
            <p:blipFill rotWithShape="1">
              <a:blip r:embed="rId4"/>
              <a:srcRect t="12312" b="58304"/>
              <a:stretch/>
            </p:blipFill>
            <p:spPr>
              <a:xfrm>
                <a:off x="2301240" y="3239326"/>
                <a:ext cx="5303518" cy="1111189"/>
              </a:xfrm>
              <a:prstGeom prst="rect">
                <a:avLst/>
              </a:prstGeom>
            </p:spPr>
          </p:pic>
          <p:sp>
            <p:nvSpPr>
              <p:cNvPr id="175" name="TextBox 174"/>
              <p:cNvSpPr txBox="1"/>
              <p:nvPr/>
            </p:nvSpPr>
            <p:spPr>
              <a:xfrm>
                <a:off x="5578323" y="5548624"/>
                <a:ext cx="1367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휴대폰 번호가 변경되셨나요</a:t>
                </a:r>
                <a:r>
                  <a:rPr lang="en-US" altLang="ko-KR" sz="700" u="sng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?</a:t>
                </a:r>
                <a:endParaRPr lang="ko-KR" altLang="en-US" sz="700" u="sng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0" name="직사각형 159"/>
            <p:cNvSpPr/>
            <p:nvPr/>
          </p:nvSpPr>
          <p:spPr>
            <a:xfrm>
              <a:off x="1166648" y="2575034"/>
              <a:ext cx="7441324" cy="405699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29135" y="2332045"/>
            <a:ext cx="5459182" cy="388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229135" y="2332045"/>
            <a:ext cx="5459182" cy="422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/>
          <p:cNvGrpSpPr/>
          <p:nvPr/>
        </p:nvGrpSpPr>
        <p:grpSpPr>
          <a:xfrm>
            <a:off x="7356918" y="2436367"/>
            <a:ext cx="201574" cy="201574"/>
            <a:chOff x="9180786" y="1813559"/>
            <a:chExt cx="151445" cy="151445"/>
          </a:xfrm>
        </p:grpSpPr>
        <p:cxnSp>
          <p:nvCxnSpPr>
            <p:cNvPr id="179" name="직선 연결선 178"/>
            <p:cNvCxnSpPr/>
            <p:nvPr/>
          </p:nvCxnSpPr>
          <p:spPr>
            <a:xfrm flipH="1">
              <a:off x="9180786" y="1813559"/>
              <a:ext cx="151445" cy="151445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9180786" y="1813559"/>
              <a:ext cx="151445" cy="151445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3748183" y="238326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휴대폰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번호 변경 방법 안내</a:t>
            </a:r>
          </a:p>
        </p:txBody>
      </p:sp>
      <p:grpSp>
        <p:nvGrpSpPr>
          <p:cNvPr id="182" name="그룹 181"/>
          <p:cNvGrpSpPr/>
          <p:nvPr/>
        </p:nvGrpSpPr>
        <p:grpSpPr>
          <a:xfrm>
            <a:off x="2176858" y="2760861"/>
            <a:ext cx="5539407" cy="3451845"/>
            <a:chOff x="392092" y="2717491"/>
            <a:chExt cx="4632830" cy="2886918"/>
          </a:xfrm>
        </p:grpSpPr>
        <p:cxnSp>
          <p:nvCxnSpPr>
            <p:cNvPr id="183" name="직선 연결선 182"/>
            <p:cNvCxnSpPr/>
            <p:nvPr/>
          </p:nvCxnSpPr>
          <p:spPr>
            <a:xfrm>
              <a:off x="2738881" y="2717491"/>
              <a:ext cx="0" cy="2886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V="1">
              <a:off x="392092" y="2717491"/>
              <a:ext cx="4632830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>
            <a:off x="2275288" y="2854537"/>
            <a:ext cx="223490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방법</a:t>
            </a:r>
            <a:r>
              <a:rPr lang="en-US" altLang="ko-KR" sz="1100" b="1" dirty="0" smtClean="0">
                <a:latin typeface="+mn-ea"/>
              </a:rPr>
              <a:t>① ID/PW</a:t>
            </a:r>
            <a:r>
              <a:rPr lang="ko-KR" altLang="en-US" sz="1100" b="1" dirty="0" smtClean="0">
                <a:latin typeface="+mn-ea"/>
              </a:rPr>
              <a:t>를 알고 있는 경우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039495" y="2854537"/>
            <a:ext cx="20441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방법</a:t>
            </a:r>
            <a:r>
              <a:rPr lang="en-US" altLang="ko-KR" sz="1100" b="1" dirty="0" smtClean="0">
                <a:latin typeface="+mn-ea"/>
              </a:rPr>
              <a:t>② ID/PW</a:t>
            </a:r>
            <a:r>
              <a:rPr lang="ko-KR" altLang="en-US" sz="1100" b="1" dirty="0" smtClean="0">
                <a:latin typeface="+mn-ea"/>
              </a:rPr>
              <a:t>를 분실한 경우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275288" y="3120729"/>
            <a:ext cx="2691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로그인하고 회원정보에서 휴대폰번호를 수정하는 방법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035221" y="3120729"/>
            <a:ext cx="249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로그인톡 본인인증으로 회원정보를 자동으로 변경하는 방법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310309" y="5826194"/>
            <a:ext cx="1941735" cy="257305"/>
          </a:xfrm>
          <a:prstGeom prst="roundRect">
            <a:avLst>
              <a:gd name="adj" fmla="val 50000"/>
            </a:avLst>
          </a:prstGeom>
          <a:solidFill>
            <a:srgbClr val="EE1F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 변경하기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664660" y="5619396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EE1F35"/>
                </a:solidFill>
              </a:rPr>
              <a:t>로그인톡 본인확인하고</a:t>
            </a:r>
            <a:endParaRPr lang="ko-KR" altLang="en-US" sz="800" dirty="0">
              <a:solidFill>
                <a:srgbClr val="EE1F35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650301" y="5824630"/>
            <a:ext cx="1941735" cy="257305"/>
          </a:xfrm>
          <a:prstGeom prst="roundRect">
            <a:avLst>
              <a:gd name="adj" fmla="val 50000"/>
            </a:avLst>
          </a:prstGeom>
          <a:solidFill>
            <a:srgbClr val="EE1F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 변경하기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881225" y="5622880"/>
            <a:ext cx="1479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EE1F35"/>
                </a:solidFill>
                <a:latin typeface="+mn-ea"/>
              </a:rPr>
              <a:t>ID/PW </a:t>
            </a:r>
            <a:r>
              <a:rPr lang="ko-KR" altLang="en-US" sz="800" dirty="0" smtClean="0">
                <a:solidFill>
                  <a:srgbClr val="EE1F35"/>
                </a:solidFill>
                <a:latin typeface="+mn-ea"/>
              </a:rPr>
              <a:t>입력하여 로그인하고</a:t>
            </a:r>
            <a:endParaRPr lang="ko-KR" altLang="en-US" sz="800" dirty="0">
              <a:solidFill>
                <a:srgbClr val="EE1F35"/>
              </a:solidFill>
              <a:latin typeface="+mn-ea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5299467" y="3584931"/>
            <a:ext cx="1947816" cy="1893509"/>
            <a:chOff x="5299467" y="3919165"/>
            <a:chExt cx="1947816" cy="189350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5476293" y="4548064"/>
              <a:ext cx="1609765" cy="3023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로그인톡 본인확인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" name="아래쪽 화살표 194"/>
            <p:cNvSpPr/>
            <p:nvPr/>
          </p:nvSpPr>
          <p:spPr>
            <a:xfrm>
              <a:off x="6188708" y="4859470"/>
              <a:ext cx="184934" cy="207992"/>
            </a:xfrm>
            <a:prstGeom prst="downArrow">
              <a:avLst>
                <a:gd name="adj1" fmla="val 33333"/>
                <a:gd name="adj2" fmla="val 6666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5476293" y="5064660"/>
              <a:ext cx="1609765" cy="3023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회원정보 변경 완료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5299467" y="3919165"/>
              <a:ext cx="1947816" cy="1893509"/>
            </a:xfrm>
            <a:prstGeom prst="roundRect">
              <a:avLst>
                <a:gd name="adj" fmla="val 3923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변경 프로세스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594029" y="3584931"/>
            <a:ext cx="1947816" cy="1893509"/>
            <a:chOff x="5299467" y="3919165"/>
            <a:chExt cx="1947816" cy="1893509"/>
          </a:xfrm>
        </p:grpSpPr>
        <p:sp>
          <p:nvSpPr>
            <p:cNvPr id="199" name="모서리가 둥근 직사각형 198"/>
            <p:cNvSpPr/>
            <p:nvPr/>
          </p:nvSpPr>
          <p:spPr>
            <a:xfrm>
              <a:off x="5476293" y="4305338"/>
              <a:ext cx="1609765" cy="3023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ID/PW 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입력하고 로그인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0" name="아래쪽 화살표 199"/>
            <p:cNvSpPr/>
            <p:nvPr/>
          </p:nvSpPr>
          <p:spPr>
            <a:xfrm>
              <a:off x="6188708" y="4616744"/>
              <a:ext cx="184934" cy="207992"/>
            </a:xfrm>
            <a:prstGeom prst="downArrow">
              <a:avLst>
                <a:gd name="adj1" fmla="val 33333"/>
                <a:gd name="adj2" fmla="val 6666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1" name="모서리가 둥근 직사각형 200"/>
            <p:cNvSpPr/>
            <p:nvPr/>
          </p:nvSpPr>
          <p:spPr>
            <a:xfrm>
              <a:off x="5476293" y="4833756"/>
              <a:ext cx="1609765" cy="3023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마이페이지</a:t>
              </a:r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이동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2" name="아래쪽 화살표 201"/>
            <p:cNvSpPr/>
            <p:nvPr/>
          </p:nvSpPr>
          <p:spPr>
            <a:xfrm>
              <a:off x="6188708" y="5145162"/>
              <a:ext cx="184934" cy="207992"/>
            </a:xfrm>
            <a:prstGeom prst="downArrow">
              <a:avLst>
                <a:gd name="adj1" fmla="val 33333"/>
                <a:gd name="adj2" fmla="val 6666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5476293" y="5362174"/>
              <a:ext cx="1609765" cy="3023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회원정보 직접 변경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5299467" y="3919165"/>
              <a:ext cx="1947816" cy="1893509"/>
            </a:xfrm>
            <a:prstGeom prst="roundRect">
              <a:avLst>
                <a:gd name="adj" fmla="val 3923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변경 프로세스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0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7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화면사례</a:t>
            </a:r>
            <a:endParaRPr lang="ko-KR" altLang="en-US" b="1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④ </a:t>
            </a:r>
            <a:r>
              <a:rPr lang="ko-KR" altLang="en-US" sz="1400" b="1" dirty="0" smtClean="0">
                <a:latin typeface="+mn-ea"/>
              </a:rPr>
              <a:t>인증을 진행할 수 없는 경우에 대한 안내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770" y="2402917"/>
            <a:ext cx="6227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00" dirty="0" smtClean="0">
                <a:latin typeface="+mn-ea"/>
              </a:rPr>
              <a:t>해외 휴대폰번호의 경우 </a:t>
            </a:r>
            <a:r>
              <a:rPr lang="ko-KR" altLang="en-US" sz="1000" dirty="0" err="1">
                <a:latin typeface="+mn-ea"/>
              </a:rPr>
              <a:t>카카오톡을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통해 </a:t>
            </a:r>
            <a:r>
              <a:rPr lang="ko-KR" altLang="en-US" sz="1000" dirty="0">
                <a:latin typeface="+mn-ea"/>
              </a:rPr>
              <a:t>사용자 확인이 </a:t>
            </a:r>
            <a:r>
              <a:rPr lang="ko-KR" altLang="en-US" sz="1000" dirty="0" smtClean="0">
                <a:latin typeface="+mn-ea"/>
              </a:rPr>
              <a:t>되지 않아 로그인톡 인증을 진행할 수 없습니다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pPr algn="just"/>
            <a:r>
              <a:rPr lang="ko-KR" altLang="en-US" sz="1000" dirty="0" smtClean="0">
                <a:latin typeface="+mn-ea"/>
              </a:rPr>
              <a:t>따라서 예외적인 내부 검증 방식을 통해서 인증을 진행합니다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87758" y="2928900"/>
            <a:ext cx="342215" cy="375674"/>
            <a:chOff x="494373" y="1914935"/>
            <a:chExt cx="342215" cy="3756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9" t="23192" r="25579" b="23192"/>
            <a:stretch/>
          </p:blipFill>
          <p:spPr>
            <a:xfrm>
              <a:off x="494373" y="1914935"/>
              <a:ext cx="342215" cy="37567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32270" y="199088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+mn-ea"/>
                </a:rPr>
                <a:t>1</a:t>
              </a:r>
              <a:endParaRPr lang="ko-KR" altLang="en-US" sz="1100" b="1" dirty="0" err="1" smtClean="0"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67870" y="2978237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방법 </a:t>
            </a:r>
            <a:r>
              <a:rPr lang="en-US" altLang="ko-KR" sz="1200" b="1" dirty="0" smtClean="0">
                <a:latin typeface="+mn-ea"/>
              </a:rPr>
              <a:t>1   </a:t>
            </a:r>
            <a:r>
              <a:rPr lang="ko-KR" altLang="en-US" sz="1200" b="1" dirty="0" smtClean="0">
                <a:latin typeface="+mn-ea"/>
              </a:rPr>
              <a:t>담당부서 방문 후 처리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6226" y="3235249"/>
            <a:ext cx="4336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신분증을 소지하고 관리부서에 확인 및 변경 신청을 통하여 처리합니다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87758" y="3629029"/>
            <a:ext cx="342215" cy="375674"/>
            <a:chOff x="494373" y="1914935"/>
            <a:chExt cx="342215" cy="37567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9" t="23192" r="25579" b="23192"/>
            <a:stretch/>
          </p:blipFill>
          <p:spPr>
            <a:xfrm>
              <a:off x="494373" y="1914935"/>
              <a:ext cx="342215" cy="37567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32270" y="199088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+mn-ea"/>
                </a:rPr>
                <a:t>2</a:t>
              </a:r>
              <a:endParaRPr lang="ko-KR" altLang="en-US" sz="1100" b="1" dirty="0" err="1" smtClean="0"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67870" y="3678366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방법 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en-US" altLang="ko-KR" sz="1200" b="1" dirty="0" smtClean="0">
                <a:latin typeface="+mn-ea"/>
              </a:rPr>
              <a:t>   </a:t>
            </a:r>
            <a:r>
              <a:rPr lang="ko-KR" altLang="en-US" sz="1200" b="1" dirty="0">
                <a:latin typeface="+mn-ea"/>
              </a:rPr>
              <a:t>개인정보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주소 등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를 </a:t>
            </a:r>
            <a:r>
              <a:rPr lang="ko-KR" altLang="en-US" sz="1200" b="1" dirty="0" smtClean="0">
                <a:latin typeface="+mn-ea"/>
              </a:rPr>
              <a:t>확인하는 방법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46226" y="3935378"/>
            <a:ext cx="55354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관리부서 고객센터에 신분증 및 변경신청을 송부하고 담당자와 통화해서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확인 후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처리합니다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770" y="2049922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Case 01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sz="1400" b="1" dirty="0" smtClean="0">
                <a:latin typeface="+mn-ea"/>
              </a:rPr>
              <a:t>해외 휴대폰 사용자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971770" y="4604795"/>
            <a:ext cx="8125996" cy="749467"/>
            <a:chOff x="971770" y="4126781"/>
            <a:chExt cx="8125996" cy="749467"/>
          </a:xfrm>
        </p:grpSpPr>
        <p:sp>
          <p:nvSpPr>
            <p:cNvPr id="29" name="TextBox 28"/>
            <p:cNvSpPr txBox="1"/>
            <p:nvPr/>
          </p:nvSpPr>
          <p:spPr>
            <a:xfrm>
              <a:off x="971771" y="4479776"/>
              <a:ext cx="8125995" cy="396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>
                  <a:latin typeface="+mn-ea"/>
                </a:rPr>
                <a:t>2G</a:t>
              </a:r>
              <a:r>
                <a:rPr lang="ko-KR" altLang="en-US" sz="1000" dirty="0" err="1">
                  <a:latin typeface="+mn-ea"/>
                </a:rPr>
                <a:t>폰의</a:t>
              </a:r>
              <a:r>
                <a:rPr lang="ko-KR" altLang="en-US" sz="1000" dirty="0">
                  <a:latin typeface="+mn-ea"/>
                </a:rPr>
                <a:t> 경우 로그인톡 인증은 </a:t>
              </a:r>
              <a:r>
                <a:rPr lang="ko-KR" altLang="en-US" sz="1000" dirty="0" err="1">
                  <a:latin typeface="+mn-ea"/>
                </a:rPr>
                <a:t>카카오톡</a:t>
              </a:r>
              <a:r>
                <a:rPr lang="ko-KR" altLang="en-US" sz="1000" dirty="0">
                  <a:latin typeface="+mn-ea"/>
                </a:rPr>
                <a:t> 또는 인터넷브라우저가 되는 경우에는 </a:t>
              </a:r>
              <a:r>
                <a:rPr lang="ko-KR" altLang="en-US" sz="1000" dirty="0" smtClean="0">
                  <a:latin typeface="+mn-ea"/>
                </a:rPr>
                <a:t>가능하지만</a:t>
              </a:r>
              <a:r>
                <a:rPr lang="en-US" altLang="ko-KR" sz="1000" dirty="0" smtClean="0">
                  <a:latin typeface="+mn-ea"/>
                </a:rPr>
                <a:t>,</a:t>
              </a:r>
              <a:r>
                <a:rPr lang="ko-KR" altLang="en-US" sz="1000" dirty="0" smtClean="0">
                  <a:latin typeface="+mn-ea"/>
                </a:rPr>
                <a:t>인터넷 </a:t>
              </a:r>
              <a:r>
                <a:rPr lang="ko-KR" altLang="en-US" sz="1000" dirty="0">
                  <a:latin typeface="+mn-ea"/>
                </a:rPr>
                <a:t>접속이 </a:t>
              </a:r>
              <a:r>
                <a:rPr lang="ko-KR" altLang="en-US" sz="1000" dirty="0" smtClean="0">
                  <a:latin typeface="+mn-ea"/>
                </a:rPr>
                <a:t>안 되는 </a:t>
              </a:r>
              <a:r>
                <a:rPr lang="ko-KR" altLang="en-US" sz="1000" dirty="0">
                  <a:latin typeface="+mn-ea"/>
                </a:rPr>
                <a:t>경우에는 </a:t>
              </a:r>
              <a:r>
                <a:rPr lang="ko-KR" altLang="en-US" sz="1000" dirty="0" smtClean="0">
                  <a:latin typeface="+mn-ea"/>
                </a:rPr>
                <a:t>인증을 진행할 수 없습니다</a:t>
              </a:r>
              <a:r>
                <a:rPr lang="en-US" altLang="ko-KR" sz="1000" dirty="0" smtClean="0">
                  <a:latin typeface="+mn-ea"/>
                </a:rPr>
                <a:t>.</a:t>
              </a:r>
              <a:endParaRPr lang="en-US" altLang="ko-KR" sz="1000" dirty="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770" y="4126781"/>
              <a:ext cx="1991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u="sng" dirty="0" smtClean="0">
                  <a:latin typeface="+mn-ea"/>
                </a:rPr>
                <a:t>Case 02</a:t>
              </a:r>
              <a:r>
                <a:rPr lang="en-US" altLang="ko-KR" sz="1400" b="1" dirty="0" smtClean="0">
                  <a:latin typeface="+mn-ea"/>
                </a:rPr>
                <a:t>  2G</a:t>
              </a:r>
              <a:r>
                <a:rPr lang="ko-KR" altLang="en-US" sz="1400" b="1" dirty="0" smtClean="0">
                  <a:latin typeface="+mn-ea"/>
                </a:rPr>
                <a:t>폰 사용자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1770" y="5681409"/>
            <a:ext cx="8125996" cy="599216"/>
            <a:chOff x="971770" y="5155295"/>
            <a:chExt cx="8125996" cy="599216"/>
          </a:xfrm>
        </p:grpSpPr>
        <p:sp>
          <p:nvSpPr>
            <p:cNvPr id="33" name="TextBox 32"/>
            <p:cNvSpPr txBox="1"/>
            <p:nvPr/>
          </p:nvSpPr>
          <p:spPr>
            <a:xfrm>
              <a:off x="971771" y="5508290"/>
              <a:ext cx="81259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 smtClean="0">
                  <a:latin typeface="+mn-ea"/>
                </a:rPr>
                <a:t>타인 명의 휴대폰 또는 법인 휴대폰을 사용 중인 경우에는 인증을 진행할 수 없습니다</a:t>
              </a:r>
              <a:r>
                <a:rPr lang="en-US" altLang="ko-KR" sz="1000" dirty="0" smtClean="0">
                  <a:latin typeface="+mn-ea"/>
                </a:rPr>
                <a:t>.</a:t>
              </a:r>
              <a:endParaRPr lang="en-US" altLang="ko-KR" sz="1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1770" y="5155295"/>
              <a:ext cx="4341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u="sng" dirty="0" smtClean="0">
                  <a:latin typeface="+mn-ea"/>
                </a:rPr>
                <a:t>Case 03</a:t>
              </a:r>
              <a:r>
                <a:rPr lang="en-US" altLang="ko-KR" sz="1400" b="1" dirty="0" smtClean="0">
                  <a:latin typeface="+mn-ea"/>
                </a:rPr>
                <a:t>  </a:t>
              </a:r>
              <a:r>
                <a:rPr lang="ko-KR" altLang="en-US" sz="1400" b="1" dirty="0">
                  <a:latin typeface="+mn-ea"/>
                </a:rPr>
                <a:t>본인 명의 휴대폰을 소유하지 </a:t>
              </a:r>
              <a:r>
                <a:rPr lang="ko-KR" altLang="en-US" sz="1400" b="1" dirty="0" smtClean="0">
                  <a:latin typeface="+mn-ea"/>
                </a:rPr>
                <a:t>않는 사용자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600437" y="1382269"/>
            <a:ext cx="47051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하단의 사례를 미리 안내하여 </a:t>
            </a:r>
            <a:r>
              <a:rPr lang="ko-KR" altLang="en-US" sz="1100" smtClean="0">
                <a:solidFill>
                  <a:schemeClr val="bg1">
                    <a:lumMod val="65000"/>
                  </a:schemeClr>
                </a:solidFill>
              </a:rPr>
              <a:t>사용자의 서비스 이용을 지원할 수 있습니다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8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내부 시스템 적용 화면사례</a:t>
            </a:r>
            <a:endParaRPr lang="ko-KR" altLang="en-US" b="1" dirty="0">
              <a:solidFill>
                <a:srgbClr val="232D3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/>
              <a:t>① 중요시스템 로그인시 </a:t>
            </a:r>
            <a:r>
              <a:rPr lang="en-US" altLang="ko-KR" sz="1400" b="1"/>
              <a:t>2</a:t>
            </a:r>
            <a:r>
              <a:rPr lang="ko-KR" altLang="en-US" sz="1400" b="1"/>
              <a:t>채널 인증 적용 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8374" y="3470627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접속채널과 승인채널 분리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 smtClean="0">
                <a:latin typeface="+mn-ea"/>
              </a:rPr>
              <a:t>모바일</a:t>
            </a:r>
            <a:r>
              <a:rPr lang="ko-KR" altLang="en-US" sz="1000" dirty="0" smtClean="0">
                <a:latin typeface="+mn-ea"/>
              </a:rPr>
              <a:t> 승인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241" y="5755636"/>
            <a:ext cx="42675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분리된 채널로 안전하게 중요시스템 관리가 가능한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로그인톡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채널 추가인증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21133" y="2989841"/>
            <a:ext cx="4145475" cy="1997111"/>
            <a:chOff x="2886841" y="2767371"/>
            <a:chExt cx="4132319" cy="1990773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t="83626"/>
            <a:stretch/>
          </p:blipFill>
          <p:spPr>
            <a:xfrm>
              <a:off x="2886841" y="4479229"/>
              <a:ext cx="4132319" cy="27891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/>
            <a:srcRect b="86943"/>
            <a:stretch/>
          </p:blipFill>
          <p:spPr>
            <a:xfrm>
              <a:off x="2886841" y="2767371"/>
              <a:ext cx="4132319" cy="22240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rcRect t="10376" b="86940"/>
            <a:stretch/>
          </p:blipFill>
          <p:spPr>
            <a:xfrm>
              <a:off x="2886841" y="2917862"/>
              <a:ext cx="4132319" cy="156136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/>
            <a:srcRect l="6759" t="15571" r="67881" b="21399"/>
            <a:stretch/>
          </p:blipFill>
          <p:spPr>
            <a:xfrm>
              <a:off x="3133617" y="3161721"/>
              <a:ext cx="1047965" cy="107364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310009" y="2917862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/>
                  </a:solidFill>
                  <a:latin typeface="+mn-ea"/>
                </a:rPr>
                <a:t>전자결재시스템</a:t>
              </a:r>
              <a:endParaRPr lang="ko-KR" altLang="en-US" sz="1100" b="1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411137" y="3329964"/>
              <a:ext cx="2378467" cy="894137"/>
            </a:xfrm>
            <a:prstGeom prst="roundRect">
              <a:avLst>
                <a:gd name="adj" fmla="val 4757"/>
              </a:avLst>
            </a:prstGeom>
            <a:solidFill>
              <a:srgbClr val="E9EA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rcRect l="37765" t="33477" r="6542" b="24301"/>
            <a:stretch/>
          </p:blipFill>
          <p:spPr>
            <a:xfrm>
              <a:off x="4496852" y="3447098"/>
              <a:ext cx="2217310" cy="69291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963566" y="2103659"/>
            <a:ext cx="1370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중요시스템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ID/PW 1</a:t>
            </a:r>
            <a:r>
              <a:rPr lang="ko-KR" altLang="en-US" sz="1100" b="1" dirty="0" smtClean="0">
                <a:latin typeface="+mn-ea"/>
              </a:rPr>
              <a:t>차 로그인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843" y="2613857"/>
            <a:ext cx="1418842" cy="248146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429108" y="210748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로그인톡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r>
              <a:rPr lang="ko-KR" altLang="en-US" sz="1100" b="1" dirty="0" smtClean="0">
                <a:latin typeface="+mn-ea"/>
              </a:rPr>
              <a:t>채널 인증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666608" y="3793301"/>
            <a:ext cx="432187" cy="39512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13531" t="13531" r="13531" b="13531"/>
          <a:stretch/>
        </p:blipFill>
        <p:spPr>
          <a:xfrm>
            <a:off x="6631733" y="3475418"/>
            <a:ext cx="236641" cy="23664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868374" y="3826453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해커의 공격 불가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/>
          <a:srcRect l="13531" t="13531" r="13531" b="13531"/>
          <a:stretch/>
        </p:blipFill>
        <p:spPr>
          <a:xfrm>
            <a:off x="6631733" y="3831244"/>
            <a:ext cx="236641" cy="2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80" y="1602445"/>
            <a:ext cx="7834039" cy="477967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429750" y="1"/>
            <a:ext cx="476250" cy="476250"/>
          </a:xfrm>
          <a:custGeom>
            <a:avLst/>
            <a:gdLst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570491 h 570491"/>
              <a:gd name="connsiteX4" fmla="*/ 0 w 570491"/>
              <a:gd name="connsiteY4" fmla="*/ 0 h 570491"/>
              <a:gd name="connsiteX0" fmla="*/ 0 w 570491"/>
              <a:gd name="connsiteY0" fmla="*/ 0 h 570491"/>
              <a:gd name="connsiteX1" fmla="*/ 570491 w 570491"/>
              <a:gd name="connsiteY1" fmla="*/ 0 h 570491"/>
              <a:gd name="connsiteX2" fmla="*/ 570491 w 570491"/>
              <a:gd name="connsiteY2" fmla="*/ 570491 h 570491"/>
              <a:gd name="connsiteX3" fmla="*/ 0 w 570491"/>
              <a:gd name="connsiteY3" fmla="*/ 0 h 5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91" h="570491">
                <a:moveTo>
                  <a:pt x="0" y="0"/>
                </a:moveTo>
                <a:lnTo>
                  <a:pt x="570491" y="0"/>
                </a:lnTo>
                <a:lnTo>
                  <a:pt x="570491" y="570491"/>
                </a:lnTo>
                <a:lnTo>
                  <a:pt x="0" y="0"/>
                </a:lnTo>
                <a:close/>
              </a:path>
            </a:pathLst>
          </a:custGeom>
          <a:solidFill>
            <a:srgbClr val="23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>
          <a:xfrm>
            <a:off x="9582150" y="1587"/>
            <a:ext cx="331400" cy="246063"/>
          </a:xfrm>
        </p:spPr>
        <p:txBody>
          <a:bodyPr/>
          <a:lstStyle/>
          <a:p>
            <a:pPr algn="ctr"/>
            <a:fld id="{E729B799-4966-4AB9-8D3C-0D7E13504E81}" type="slidenum">
              <a:rPr lang="ko-KR" altLang="en-US" sz="1000" b="1" smtClean="0">
                <a:solidFill>
                  <a:schemeClr val="bg1"/>
                </a:solidFill>
                <a:latin typeface="+mn-ea"/>
              </a:rPr>
              <a:pPr algn="ctr"/>
              <a:t>9</a:t>
            </a:fld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7642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5842" y="155652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32D3E"/>
                </a:solidFill>
                <a:latin typeface="맑은 고딕" panose="020B0503020000020004" pitchFamily="50" charset="-127"/>
              </a:rPr>
              <a:t>내부 시스템 </a:t>
            </a:r>
            <a:r>
              <a:rPr lang="ko-KR" altLang="en-US" b="1" dirty="0" smtClean="0">
                <a:solidFill>
                  <a:srgbClr val="232D3E"/>
                </a:solidFill>
                <a:latin typeface="맑은 고딕" panose="020B0503020000020004" pitchFamily="50" charset="-127"/>
              </a:rPr>
              <a:t>적용 화면사례</a:t>
            </a:r>
            <a:endParaRPr lang="ko-KR" altLang="en-US" b="1" dirty="0">
              <a:solidFill>
                <a:srgbClr val="232D3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012" y="185049"/>
            <a:ext cx="91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232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ko-KR" altLang="en-US" sz="1050" dirty="0">
              <a:solidFill>
                <a:srgbClr val="232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27948"/>
            <a:ext cx="9906000" cy="375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72000" bIns="72000" rtlCol="0" anchor="ctr" anchorCtr="0">
            <a:noAutofit/>
          </a:bodyPr>
          <a:lstStyle/>
          <a:p>
            <a:pPr algn="ctr"/>
            <a:r>
              <a:rPr lang="ko-KR" altLang="en-US" sz="1400" b="1" dirty="0"/>
              <a:t>② </a:t>
            </a:r>
            <a:r>
              <a:rPr lang="en-US" altLang="ko-KR" sz="1400" b="1" dirty="0"/>
              <a:t>ID + </a:t>
            </a:r>
            <a:r>
              <a:rPr lang="ko-KR" altLang="en-US" sz="1400" b="1" dirty="0"/>
              <a:t>휴대폰번호 로그인 적용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기존 </a:t>
            </a:r>
            <a:r>
              <a:rPr lang="ko-KR" altLang="en-US" sz="1400" b="1" dirty="0" err="1"/>
              <a:t>로그인창</a:t>
            </a:r>
            <a:r>
              <a:rPr lang="ko-KR" altLang="en-US" sz="1400" b="1" dirty="0"/>
              <a:t> 활용 가능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27948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1306426"/>
            <a:ext cx="9906000" cy="0"/>
          </a:xfrm>
          <a:prstGeom prst="line">
            <a:avLst/>
          </a:prstGeom>
          <a:ln>
            <a:solidFill>
              <a:srgbClr val="232D3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131504" y="3118412"/>
            <a:ext cx="3642991" cy="2624477"/>
            <a:chOff x="2388742" y="4053987"/>
            <a:chExt cx="2488212" cy="197180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388742" y="4053987"/>
              <a:ext cx="2488212" cy="1971808"/>
            </a:xfrm>
            <a:prstGeom prst="roundRect">
              <a:avLst>
                <a:gd name="adj" fmla="val 276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655972" y="4578830"/>
              <a:ext cx="1941735" cy="257305"/>
            </a:xfrm>
            <a:prstGeom prst="roundRect">
              <a:avLst>
                <a:gd name="adj" fmla="val 2088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ID    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아이디를 입력해주세요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55972" y="4893248"/>
              <a:ext cx="1941735" cy="257305"/>
            </a:xfrm>
            <a:prstGeom prst="roundRect">
              <a:avLst>
                <a:gd name="adj" fmla="val 2088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PW   </a:t>
              </a:r>
              <a:r>
                <a:rPr lang="ko-KR" altLang="en-US" sz="900" dirty="0" smtClean="0">
                  <a:solidFill>
                    <a:prstClr val="white">
                      <a:lumMod val="75000"/>
                    </a:prstClr>
                  </a:solidFill>
                  <a:latin typeface="맑은 고딕" panose="020B0503020000020004" pitchFamily="50" charset="-127"/>
                </a:rPr>
                <a:t>패스워드 또는 </a:t>
              </a:r>
              <a:r>
                <a:rPr lang="ko-KR" altLang="en-US" sz="900" b="1" dirty="0" smtClean="0">
                  <a:solidFill>
                    <a:srgbClr val="EE1F35"/>
                  </a:solidFill>
                  <a:latin typeface="맑은 고딕" panose="020B0503020000020004" pitchFamily="50" charset="-127"/>
                </a:rPr>
                <a:t>휴대폰 번호</a:t>
              </a:r>
              <a:r>
                <a:rPr lang="ko-KR" altLang="en-US" sz="900" dirty="0" smtClean="0">
                  <a:solidFill>
                    <a:prstClr val="white">
                      <a:lumMod val="75000"/>
                    </a:prstClr>
                  </a:solidFill>
                  <a:latin typeface="맑은 고딕" panose="020B0503020000020004" pitchFamily="50" charset="-127"/>
                </a:rPr>
                <a:t>를 입력해주세요</a:t>
              </a:r>
              <a:endPara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3565" y="4149472"/>
              <a:ext cx="1146552" cy="2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latin typeface="+mn-ea"/>
                </a:rPr>
                <a:t>어드민</a:t>
              </a:r>
              <a:r>
                <a:rPr lang="ko-KR" altLang="en-US" sz="1200" b="1" dirty="0" smtClean="0">
                  <a:latin typeface="+mn-ea"/>
                </a:rPr>
                <a:t> 페이지 로그인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655972" y="5414635"/>
              <a:ext cx="1941735" cy="311338"/>
            </a:xfrm>
            <a:prstGeom prst="roundRect">
              <a:avLst>
                <a:gd name="adj" fmla="val 20889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+mn-ea"/>
                </a:rPr>
                <a:t>로그인</a:t>
              </a:r>
              <a:endParaRPr lang="ko-KR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84157" y="5768162"/>
              <a:ext cx="1485362" cy="209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u="sng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휴대폰 번호로 </a:t>
              </a:r>
              <a:r>
                <a:rPr lang="en-US" altLang="ko-KR" sz="1050" u="sng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ID/PW </a:t>
              </a:r>
              <a:r>
                <a:rPr lang="ko-KR" altLang="en-US" sz="1050" u="sng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찾기</a:t>
              </a:r>
              <a:endParaRPr lang="ko-KR" altLang="en-US" sz="1050" u="sng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t="36464" r="16731" b="36464"/>
          <a:stretch/>
        </p:blipFill>
        <p:spPr>
          <a:xfrm rot="720990" flipV="1">
            <a:off x="6240915" y="4496578"/>
            <a:ext cx="765415" cy="31141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32109" y="4542752"/>
            <a:ext cx="2499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패스워드가 기억나지 않는 경우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패스워드 대신에 휴대폰번호를 입력하여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로그인톡 인증 ▷ 로그인 완료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52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12108</TotalTime>
  <Words>926</Words>
  <Application>Microsoft Office PowerPoint</Application>
  <PresentationFormat>A4 용지(210x297mm)</PresentationFormat>
  <Paragraphs>198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Segoe UI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1059</cp:revision>
  <dcterms:created xsi:type="dcterms:W3CDTF">2018-08-08T04:56:05Z</dcterms:created>
  <dcterms:modified xsi:type="dcterms:W3CDTF">2019-07-18T04:57:19Z</dcterms:modified>
</cp:coreProperties>
</file>