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7" r:id="rId2"/>
  </p:sldIdLst>
  <p:sldSz cx="26208038" cy="37079238"/>
  <p:notesSz cx="6797675" cy="9874250"/>
  <p:defaultTextStyle>
    <a:defPPr>
      <a:defRPr lang="en-US"/>
    </a:defPPr>
    <a:lvl1pPr marL="0" algn="l" defTabSz="42786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1pPr>
    <a:lvl2pPr marL="427868" algn="l" defTabSz="42786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2pPr>
    <a:lvl3pPr marL="855737" algn="l" defTabSz="42786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3pPr>
    <a:lvl4pPr marL="1283606" algn="l" defTabSz="42786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4pPr>
    <a:lvl5pPr marL="1711475" algn="l" defTabSz="42786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5pPr>
    <a:lvl6pPr marL="2139343" algn="l" defTabSz="42786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6pPr>
    <a:lvl7pPr marL="2567212" algn="l" defTabSz="42786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7pPr>
    <a:lvl8pPr marL="2995080" algn="l" defTabSz="42786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8pPr>
    <a:lvl9pPr marL="3422950" algn="l" defTabSz="42786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01" userDrawn="1">
          <p15:clr>
            <a:srgbClr val="A4A3A4"/>
          </p15:clr>
        </p15:guide>
        <p15:guide id="2" pos="82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323"/>
    <a:srgbClr val="11335F"/>
    <a:srgbClr val="0600F2"/>
    <a:srgbClr val="FFFFFF"/>
    <a:srgbClr val="FBF9F2"/>
    <a:srgbClr val="333ABF"/>
    <a:srgbClr val="2B31A1"/>
    <a:srgbClr val="0A4D68"/>
    <a:srgbClr val="10B6C8"/>
    <a:srgbClr val="4A6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22" autoAdjust="0"/>
    <p:restoredTop sz="86388" autoAdjust="0"/>
  </p:normalViewPr>
  <p:slideViewPr>
    <p:cSldViewPr snapToGrid="0" showGuides="1">
      <p:cViewPr>
        <p:scale>
          <a:sx n="66" d="100"/>
          <a:sy n="66" d="100"/>
        </p:scale>
        <p:origin x="-240" y="-9342"/>
      </p:cViewPr>
      <p:guideLst>
        <p:guide orient="horz" pos="16701"/>
        <p:guide pos="82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-4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B5DC-FE6D-41AE-AB88-3D116122E932}" type="datetimeFigureOut">
              <a:rPr lang="ko-KR" altLang="en-US" smtClean="0"/>
              <a:pPr/>
              <a:t>2023-11-19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20913" y="1235075"/>
            <a:ext cx="2355850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5E9DE-9A17-4DC5-B0EF-A071BB3E2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5200" rtl="0" eaLnBrk="1" latinLnBrk="1" hangingPunct="1">
      <a:defRPr sz="1003" kern="1200">
        <a:solidFill>
          <a:schemeClr val="tx1"/>
        </a:solidFill>
        <a:latin typeface="+mn-lt"/>
        <a:ea typeface="+mn-ea"/>
        <a:cs typeface="+mn-cs"/>
      </a:defRPr>
    </a:lvl1pPr>
    <a:lvl2pPr marL="382600" algn="l" defTabSz="765200" rtl="0" eaLnBrk="1" latinLnBrk="1" hangingPunct="1">
      <a:defRPr sz="1003" kern="1200">
        <a:solidFill>
          <a:schemeClr val="tx1"/>
        </a:solidFill>
        <a:latin typeface="+mn-lt"/>
        <a:ea typeface="+mn-ea"/>
        <a:cs typeface="+mn-cs"/>
      </a:defRPr>
    </a:lvl2pPr>
    <a:lvl3pPr marL="765200" algn="l" defTabSz="765200" rtl="0" eaLnBrk="1" latinLnBrk="1" hangingPunct="1">
      <a:defRPr sz="1003" kern="1200">
        <a:solidFill>
          <a:schemeClr val="tx1"/>
        </a:solidFill>
        <a:latin typeface="+mn-lt"/>
        <a:ea typeface="+mn-ea"/>
        <a:cs typeface="+mn-cs"/>
      </a:defRPr>
    </a:lvl3pPr>
    <a:lvl4pPr marL="1147801" algn="l" defTabSz="765200" rtl="0" eaLnBrk="1" latinLnBrk="1" hangingPunct="1">
      <a:defRPr sz="1003" kern="1200">
        <a:solidFill>
          <a:schemeClr val="tx1"/>
        </a:solidFill>
        <a:latin typeface="+mn-lt"/>
        <a:ea typeface="+mn-ea"/>
        <a:cs typeface="+mn-cs"/>
      </a:defRPr>
    </a:lvl4pPr>
    <a:lvl5pPr marL="1530401" algn="l" defTabSz="765200" rtl="0" eaLnBrk="1" latinLnBrk="1" hangingPunct="1">
      <a:defRPr sz="1003" kern="1200">
        <a:solidFill>
          <a:schemeClr val="tx1"/>
        </a:solidFill>
        <a:latin typeface="+mn-lt"/>
        <a:ea typeface="+mn-ea"/>
        <a:cs typeface="+mn-cs"/>
      </a:defRPr>
    </a:lvl5pPr>
    <a:lvl6pPr marL="1913001" algn="l" defTabSz="765200" rtl="0" eaLnBrk="1" latinLnBrk="1" hangingPunct="1">
      <a:defRPr sz="1003" kern="1200">
        <a:solidFill>
          <a:schemeClr val="tx1"/>
        </a:solidFill>
        <a:latin typeface="+mn-lt"/>
        <a:ea typeface="+mn-ea"/>
        <a:cs typeface="+mn-cs"/>
      </a:defRPr>
    </a:lvl6pPr>
    <a:lvl7pPr marL="2295601" algn="l" defTabSz="765200" rtl="0" eaLnBrk="1" latinLnBrk="1" hangingPunct="1">
      <a:defRPr sz="1003" kern="1200">
        <a:solidFill>
          <a:schemeClr val="tx1"/>
        </a:solidFill>
        <a:latin typeface="+mn-lt"/>
        <a:ea typeface="+mn-ea"/>
        <a:cs typeface="+mn-cs"/>
      </a:defRPr>
    </a:lvl7pPr>
    <a:lvl8pPr marL="2678201" algn="l" defTabSz="765200" rtl="0" eaLnBrk="1" latinLnBrk="1" hangingPunct="1">
      <a:defRPr sz="1003" kern="1200">
        <a:solidFill>
          <a:schemeClr val="tx1"/>
        </a:solidFill>
        <a:latin typeface="+mn-lt"/>
        <a:ea typeface="+mn-ea"/>
        <a:cs typeface="+mn-cs"/>
      </a:defRPr>
    </a:lvl8pPr>
    <a:lvl9pPr marL="3060801" algn="l" defTabSz="765200" rtl="0" eaLnBrk="1" latinLnBrk="1" hangingPunct="1">
      <a:defRPr sz="10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90738" y="739775"/>
            <a:ext cx="2616200" cy="37036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AF1BA-83F7-49C4-9800-D297FEFDF4B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3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603" y="6068295"/>
            <a:ext cx="22276832" cy="12909068"/>
          </a:xfrm>
        </p:spPr>
        <p:txBody>
          <a:bodyPr anchor="b"/>
          <a:lstStyle>
            <a:lvl1pPr algn="ctr">
              <a:defRPr sz="17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005" y="19475186"/>
            <a:ext cx="19656029" cy="8952230"/>
          </a:xfrm>
        </p:spPr>
        <p:txBody>
          <a:bodyPr/>
          <a:lstStyle>
            <a:lvl1pPr marL="0" indent="0" algn="ctr">
              <a:buNone/>
              <a:defRPr sz="6879"/>
            </a:lvl1pPr>
            <a:lvl2pPr marL="1310381" indent="0" algn="ctr">
              <a:buNone/>
              <a:defRPr sz="5732"/>
            </a:lvl2pPr>
            <a:lvl3pPr marL="2620762" indent="0" algn="ctr">
              <a:buNone/>
              <a:defRPr sz="5159"/>
            </a:lvl3pPr>
            <a:lvl4pPr marL="3931143" indent="0" algn="ctr">
              <a:buNone/>
              <a:defRPr sz="4586"/>
            </a:lvl4pPr>
            <a:lvl5pPr marL="5241524" indent="0" algn="ctr">
              <a:buNone/>
              <a:defRPr sz="4586"/>
            </a:lvl5pPr>
            <a:lvl6pPr marL="6551905" indent="0" algn="ctr">
              <a:buNone/>
              <a:defRPr sz="4586"/>
            </a:lvl6pPr>
            <a:lvl7pPr marL="7862286" indent="0" algn="ctr">
              <a:buNone/>
              <a:defRPr sz="4586"/>
            </a:lvl7pPr>
            <a:lvl8pPr marL="9172666" indent="0" algn="ctr">
              <a:buNone/>
              <a:defRPr sz="4586"/>
            </a:lvl8pPr>
            <a:lvl9pPr marL="10483047" indent="0" algn="ctr">
              <a:buNone/>
              <a:defRPr sz="458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9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6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755129" y="1974126"/>
            <a:ext cx="5651108" cy="314229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1804" y="1974126"/>
            <a:ext cx="16625724" cy="314229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3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5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154" y="9244071"/>
            <a:ext cx="22604433" cy="15423930"/>
          </a:xfrm>
        </p:spPr>
        <p:txBody>
          <a:bodyPr anchor="b"/>
          <a:lstStyle>
            <a:lvl1pPr>
              <a:defRPr sz="17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154" y="24813917"/>
            <a:ext cx="22604433" cy="8111081"/>
          </a:xfrm>
        </p:spPr>
        <p:txBody>
          <a:bodyPr/>
          <a:lstStyle>
            <a:lvl1pPr marL="0" indent="0">
              <a:buNone/>
              <a:defRPr sz="6879">
                <a:solidFill>
                  <a:schemeClr val="tx1"/>
                </a:solidFill>
              </a:defRPr>
            </a:lvl1pPr>
            <a:lvl2pPr marL="1310381" indent="0">
              <a:buNone/>
              <a:defRPr sz="5732">
                <a:solidFill>
                  <a:schemeClr val="tx1">
                    <a:tint val="75000"/>
                  </a:schemeClr>
                </a:solidFill>
              </a:defRPr>
            </a:lvl2pPr>
            <a:lvl3pPr marL="2620762" indent="0">
              <a:buNone/>
              <a:defRPr sz="5159">
                <a:solidFill>
                  <a:schemeClr val="tx1">
                    <a:tint val="75000"/>
                  </a:schemeClr>
                </a:solidFill>
              </a:defRPr>
            </a:lvl3pPr>
            <a:lvl4pPr marL="3931143" indent="0">
              <a:buNone/>
              <a:defRPr sz="4586">
                <a:solidFill>
                  <a:schemeClr val="tx1">
                    <a:tint val="75000"/>
                  </a:schemeClr>
                </a:solidFill>
              </a:defRPr>
            </a:lvl4pPr>
            <a:lvl5pPr marL="5241524" indent="0">
              <a:buNone/>
              <a:defRPr sz="4586">
                <a:solidFill>
                  <a:schemeClr val="tx1">
                    <a:tint val="75000"/>
                  </a:schemeClr>
                </a:solidFill>
              </a:defRPr>
            </a:lvl5pPr>
            <a:lvl6pPr marL="6551905" indent="0">
              <a:buNone/>
              <a:defRPr sz="4586">
                <a:solidFill>
                  <a:schemeClr val="tx1">
                    <a:tint val="75000"/>
                  </a:schemeClr>
                </a:solidFill>
              </a:defRPr>
            </a:lvl6pPr>
            <a:lvl7pPr marL="7862286" indent="0">
              <a:buNone/>
              <a:defRPr sz="4586">
                <a:solidFill>
                  <a:schemeClr val="tx1">
                    <a:tint val="75000"/>
                  </a:schemeClr>
                </a:solidFill>
              </a:defRPr>
            </a:lvl7pPr>
            <a:lvl8pPr marL="9172666" indent="0">
              <a:buNone/>
              <a:defRPr sz="4586">
                <a:solidFill>
                  <a:schemeClr val="tx1">
                    <a:tint val="75000"/>
                  </a:schemeClr>
                </a:solidFill>
              </a:defRPr>
            </a:lvl8pPr>
            <a:lvl9pPr marL="10483047" indent="0">
              <a:buNone/>
              <a:defRPr sz="45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6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1803" y="9870630"/>
            <a:ext cx="11138416" cy="2352643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67819" y="9870630"/>
            <a:ext cx="11138416" cy="2352643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216" y="1974134"/>
            <a:ext cx="22604433" cy="716693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219" y="9089566"/>
            <a:ext cx="11087227" cy="4454656"/>
          </a:xfrm>
        </p:spPr>
        <p:txBody>
          <a:bodyPr anchor="b"/>
          <a:lstStyle>
            <a:lvl1pPr marL="0" indent="0">
              <a:buNone/>
              <a:defRPr sz="6879" b="1"/>
            </a:lvl1pPr>
            <a:lvl2pPr marL="1310381" indent="0">
              <a:buNone/>
              <a:defRPr sz="5732" b="1"/>
            </a:lvl2pPr>
            <a:lvl3pPr marL="2620762" indent="0">
              <a:buNone/>
              <a:defRPr sz="5159" b="1"/>
            </a:lvl3pPr>
            <a:lvl4pPr marL="3931143" indent="0">
              <a:buNone/>
              <a:defRPr sz="4586" b="1"/>
            </a:lvl4pPr>
            <a:lvl5pPr marL="5241524" indent="0">
              <a:buNone/>
              <a:defRPr sz="4586" b="1"/>
            </a:lvl5pPr>
            <a:lvl6pPr marL="6551905" indent="0">
              <a:buNone/>
              <a:defRPr sz="4586" b="1"/>
            </a:lvl6pPr>
            <a:lvl7pPr marL="7862286" indent="0">
              <a:buNone/>
              <a:defRPr sz="4586" b="1"/>
            </a:lvl7pPr>
            <a:lvl8pPr marL="9172666" indent="0">
              <a:buNone/>
              <a:defRPr sz="4586" b="1"/>
            </a:lvl8pPr>
            <a:lvl9pPr marL="10483047" indent="0">
              <a:buNone/>
              <a:defRPr sz="458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5219" y="13544222"/>
            <a:ext cx="11087227" cy="1992151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267821" y="9089566"/>
            <a:ext cx="11141830" cy="4454656"/>
          </a:xfrm>
        </p:spPr>
        <p:txBody>
          <a:bodyPr anchor="b"/>
          <a:lstStyle>
            <a:lvl1pPr marL="0" indent="0">
              <a:buNone/>
              <a:defRPr sz="6879" b="1"/>
            </a:lvl1pPr>
            <a:lvl2pPr marL="1310381" indent="0">
              <a:buNone/>
              <a:defRPr sz="5732" b="1"/>
            </a:lvl2pPr>
            <a:lvl3pPr marL="2620762" indent="0">
              <a:buNone/>
              <a:defRPr sz="5159" b="1"/>
            </a:lvl3pPr>
            <a:lvl4pPr marL="3931143" indent="0">
              <a:buNone/>
              <a:defRPr sz="4586" b="1"/>
            </a:lvl4pPr>
            <a:lvl5pPr marL="5241524" indent="0">
              <a:buNone/>
              <a:defRPr sz="4586" b="1"/>
            </a:lvl5pPr>
            <a:lvl6pPr marL="6551905" indent="0">
              <a:buNone/>
              <a:defRPr sz="4586" b="1"/>
            </a:lvl6pPr>
            <a:lvl7pPr marL="7862286" indent="0">
              <a:buNone/>
              <a:defRPr sz="4586" b="1"/>
            </a:lvl7pPr>
            <a:lvl8pPr marL="9172666" indent="0">
              <a:buNone/>
              <a:defRPr sz="4586" b="1"/>
            </a:lvl8pPr>
            <a:lvl9pPr marL="10483047" indent="0">
              <a:buNone/>
              <a:defRPr sz="458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267821" y="13544222"/>
            <a:ext cx="11141830" cy="1992151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3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4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7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216" y="2471949"/>
            <a:ext cx="8452774" cy="8651822"/>
          </a:xfrm>
        </p:spPr>
        <p:txBody>
          <a:bodyPr anchor="b"/>
          <a:lstStyle>
            <a:lvl1pPr>
              <a:defRPr sz="91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830" y="5338732"/>
            <a:ext cx="13267819" cy="26350292"/>
          </a:xfrm>
        </p:spPr>
        <p:txBody>
          <a:bodyPr/>
          <a:lstStyle>
            <a:lvl1pPr>
              <a:defRPr sz="9172"/>
            </a:lvl1pPr>
            <a:lvl2pPr>
              <a:defRPr sz="8025"/>
            </a:lvl2pPr>
            <a:lvl3pPr>
              <a:defRPr sz="6879"/>
            </a:lvl3pPr>
            <a:lvl4pPr>
              <a:defRPr sz="5732"/>
            </a:lvl4pPr>
            <a:lvl5pPr>
              <a:defRPr sz="5732"/>
            </a:lvl5pPr>
            <a:lvl6pPr>
              <a:defRPr sz="5732"/>
            </a:lvl6pPr>
            <a:lvl7pPr>
              <a:defRPr sz="5732"/>
            </a:lvl7pPr>
            <a:lvl8pPr>
              <a:defRPr sz="5732"/>
            </a:lvl8pPr>
            <a:lvl9pPr>
              <a:defRPr sz="573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5216" y="11123771"/>
            <a:ext cx="8452774" cy="20608163"/>
          </a:xfrm>
        </p:spPr>
        <p:txBody>
          <a:bodyPr/>
          <a:lstStyle>
            <a:lvl1pPr marL="0" indent="0">
              <a:buNone/>
              <a:defRPr sz="4586"/>
            </a:lvl1pPr>
            <a:lvl2pPr marL="1310381" indent="0">
              <a:buNone/>
              <a:defRPr sz="4013"/>
            </a:lvl2pPr>
            <a:lvl3pPr marL="2620762" indent="0">
              <a:buNone/>
              <a:defRPr sz="3439"/>
            </a:lvl3pPr>
            <a:lvl4pPr marL="3931143" indent="0">
              <a:buNone/>
              <a:defRPr sz="2866"/>
            </a:lvl4pPr>
            <a:lvl5pPr marL="5241524" indent="0">
              <a:buNone/>
              <a:defRPr sz="2866"/>
            </a:lvl5pPr>
            <a:lvl6pPr marL="6551905" indent="0">
              <a:buNone/>
              <a:defRPr sz="2866"/>
            </a:lvl6pPr>
            <a:lvl7pPr marL="7862286" indent="0">
              <a:buNone/>
              <a:defRPr sz="2866"/>
            </a:lvl7pPr>
            <a:lvl8pPr marL="9172666" indent="0">
              <a:buNone/>
              <a:defRPr sz="2866"/>
            </a:lvl8pPr>
            <a:lvl9pPr marL="10483047" indent="0">
              <a:buNone/>
              <a:defRPr sz="2866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216" y="2471949"/>
            <a:ext cx="8452774" cy="8651822"/>
          </a:xfrm>
        </p:spPr>
        <p:txBody>
          <a:bodyPr anchor="b"/>
          <a:lstStyle>
            <a:lvl1pPr>
              <a:defRPr sz="91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41830" y="5338732"/>
            <a:ext cx="13267819" cy="26350292"/>
          </a:xfrm>
        </p:spPr>
        <p:txBody>
          <a:bodyPr anchor="t"/>
          <a:lstStyle>
            <a:lvl1pPr marL="0" indent="0">
              <a:buNone/>
              <a:defRPr sz="9172"/>
            </a:lvl1pPr>
            <a:lvl2pPr marL="1310381" indent="0">
              <a:buNone/>
              <a:defRPr sz="8025"/>
            </a:lvl2pPr>
            <a:lvl3pPr marL="2620762" indent="0">
              <a:buNone/>
              <a:defRPr sz="6879"/>
            </a:lvl3pPr>
            <a:lvl4pPr marL="3931143" indent="0">
              <a:buNone/>
              <a:defRPr sz="5732"/>
            </a:lvl4pPr>
            <a:lvl5pPr marL="5241524" indent="0">
              <a:buNone/>
              <a:defRPr sz="5732"/>
            </a:lvl5pPr>
            <a:lvl6pPr marL="6551905" indent="0">
              <a:buNone/>
              <a:defRPr sz="5732"/>
            </a:lvl6pPr>
            <a:lvl7pPr marL="7862286" indent="0">
              <a:buNone/>
              <a:defRPr sz="5732"/>
            </a:lvl7pPr>
            <a:lvl8pPr marL="9172666" indent="0">
              <a:buNone/>
              <a:defRPr sz="5732"/>
            </a:lvl8pPr>
            <a:lvl9pPr marL="10483047" indent="0">
              <a:buNone/>
              <a:defRPr sz="573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5216" y="11123771"/>
            <a:ext cx="8452774" cy="20608163"/>
          </a:xfrm>
        </p:spPr>
        <p:txBody>
          <a:bodyPr/>
          <a:lstStyle>
            <a:lvl1pPr marL="0" indent="0">
              <a:buNone/>
              <a:defRPr sz="4586"/>
            </a:lvl1pPr>
            <a:lvl2pPr marL="1310381" indent="0">
              <a:buNone/>
              <a:defRPr sz="4013"/>
            </a:lvl2pPr>
            <a:lvl3pPr marL="2620762" indent="0">
              <a:buNone/>
              <a:defRPr sz="3439"/>
            </a:lvl3pPr>
            <a:lvl4pPr marL="3931143" indent="0">
              <a:buNone/>
              <a:defRPr sz="2866"/>
            </a:lvl4pPr>
            <a:lvl5pPr marL="5241524" indent="0">
              <a:buNone/>
              <a:defRPr sz="2866"/>
            </a:lvl5pPr>
            <a:lvl6pPr marL="6551905" indent="0">
              <a:buNone/>
              <a:defRPr sz="2866"/>
            </a:lvl6pPr>
            <a:lvl7pPr marL="7862286" indent="0">
              <a:buNone/>
              <a:defRPr sz="2866"/>
            </a:lvl7pPr>
            <a:lvl8pPr marL="9172666" indent="0">
              <a:buNone/>
              <a:defRPr sz="2866"/>
            </a:lvl8pPr>
            <a:lvl9pPr marL="10483047" indent="0">
              <a:buNone/>
              <a:defRPr sz="2866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0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1803" y="1974134"/>
            <a:ext cx="22604433" cy="7166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803" y="9870630"/>
            <a:ext cx="22604433" cy="2352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1802" y="34366969"/>
            <a:ext cx="5896809" cy="1974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E3AA-791A-4454-83BC-785024B44FFC}" type="datetimeFigureOut">
              <a:rPr lang="ko-KR" altLang="en-US" smtClean="0"/>
              <a:pPr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81413" y="34366969"/>
            <a:ext cx="8845213" cy="1974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509427" y="34366969"/>
            <a:ext cx="5896809" cy="1974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7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620762" rtl="0" eaLnBrk="1" latinLnBrk="0" hangingPunct="1">
        <a:lnSpc>
          <a:spcPct val="90000"/>
        </a:lnSpc>
        <a:spcBef>
          <a:spcPct val="0"/>
        </a:spcBef>
        <a:buNone/>
        <a:defRPr sz="126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5190" indent="-655190" algn="l" defTabSz="2620762" rtl="0" eaLnBrk="1" latinLnBrk="0" hangingPunct="1">
        <a:lnSpc>
          <a:spcPct val="90000"/>
        </a:lnSpc>
        <a:spcBef>
          <a:spcPts val="2866"/>
        </a:spcBef>
        <a:buFont typeface="Arial" panose="020B0604020202020204" pitchFamily="34" charset="0"/>
        <a:buChar char="•"/>
        <a:defRPr sz="8025" kern="1200">
          <a:solidFill>
            <a:schemeClr val="tx1"/>
          </a:solidFill>
          <a:latin typeface="+mn-lt"/>
          <a:ea typeface="+mn-ea"/>
          <a:cs typeface="+mn-cs"/>
        </a:defRPr>
      </a:lvl1pPr>
      <a:lvl2pPr marL="1965571" indent="-655190" algn="l" defTabSz="2620762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6879" kern="1200">
          <a:solidFill>
            <a:schemeClr val="tx1"/>
          </a:solidFill>
          <a:latin typeface="+mn-lt"/>
          <a:ea typeface="+mn-ea"/>
          <a:cs typeface="+mn-cs"/>
        </a:defRPr>
      </a:lvl2pPr>
      <a:lvl3pPr marL="3275952" indent="-655190" algn="l" defTabSz="2620762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5732" kern="1200">
          <a:solidFill>
            <a:schemeClr val="tx1"/>
          </a:solidFill>
          <a:latin typeface="+mn-lt"/>
          <a:ea typeface="+mn-ea"/>
          <a:cs typeface="+mn-cs"/>
        </a:defRPr>
      </a:lvl3pPr>
      <a:lvl4pPr marL="4586333" indent="-655190" algn="l" defTabSz="2620762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5159" kern="1200">
          <a:solidFill>
            <a:schemeClr val="tx1"/>
          </a:solidFill>
          <a:latin typeface="+mn-lt"/>
          <a:ea typeface="+mn-ea"/>
          <a:cs typeface="+mn-cs"/>
        </a:defRPr>
      </a:lvl4pPr>
      <a:lvl5pPr marL="5896714" indent="-655190" algn="l" defTabSz="2620762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5159" kern="1200">
          <a:solidFill>
            <a:schemeClr val="tx1"/>
          </a:solidFill>
          <a:latin typeface="+mn-lt"/>
          <a:ea typeface="+mn-ea"/>
          <a:cs typeface="+mn-cs"/>
        </a:defRPr>
      </a:lvl5pPr>
      <a:lvl6pPr marL="7207095" indent="-655190" algn="l" defTabSz="2620762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5159" kern="1200">
          <a:solidFill>
            <a:schemeClr val="tx1"/>
          </a:solidFill>
          <a:latin typeface="+mn-lt"/>
          <a:ea typeface="+mn-ea"/>
          <a:cs typeface="+mn-cs"/>
        </a:defRPr>
      </a:lvl6pPr>
      <a:lvl7pPr marL="8517476" indent="-655190" algn="l" defTabSz="2620762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5159" kern="1200">
          <a:solidFill>
            <a:schemeClr val="tx1"/>
          </a:solidFill>
          <a:latin typeface="+mn-lt"/>
          <a:ea typeface="+mn-ea"/>
          <a:cs typeface="+mn-cs"/>
        </a:defRPr>
      </a:lvl7pPr>
      <a:lvl8pPr marL="9827857" indent="-655190" algn="l" defTabSz="2620762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5159" kern="1200">
          <a:solidFill>
            <a:schemeClr val="tx1"/>
          </a:solidFill>
          <a:latin typeface="+mn-lt"/>
          <a:ea typeface="+mn-ea"/>
          <a:cs typeface="+mn-cs"/>
        </a:defRPr>
      </a:lvl8pPr>
      <a:lvl9pPr marL="11138238" indent="-655190" algn="l" defTabSz="2620762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51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20762" rtl="0" eaLnBrk="1" latinLnBrk="0" hangingPunct="1">
        <a:defRPr sz="5159" kern="1200">
          <a:solidFill>
            <a:schemeClr val="tx1"/>
          </a:solidFill>
          <a:latin typeface="+mn-lt"/>
          <a:ea typeface="+mn-ea"/>
          <a:cs typeface="+mn-cs"/>
        </a:defRPr>
      </a:lvl1pPr>
      <a:lvl2pPr marL="1310381" algn="l" defTabSz="2620762" rtl="0" eaLnBrk="1" latinLnBrk="0" hangingPunct="1">
        <a:defRPr sz="5159" kern="1200">
          <a:solidFill>
            <a:schemeClr val="tx1"/>
          </a:solidFill>
          <a:latin typeface="+mn-lt"/>
          <a:ea typeface="+mn-ea"/>
          <a:cs typeface="+mn-cs"/>
        </a:defRPr>
      </a:lvl2pPr>
      <a:lvl3pPr marL="2620762" algn="l" defTabSz="2620762" rtl="0" eaLnBrk="1" latinLnBrk="0" hangingPunct="1">
        <a:defRPr sz="5159" kern="1200">
          <a:solidFill>
            <a:schemeClr val="tx1"/>
          </a:solidFill>
          <a:latin typeface="+mn-lt"/>
          <a:ea typeface="+mn-ea"/>
          <a:cs typeface="+mn-cs"/>
        </a:defRPr>
      </a:lvl3pPr>
      <a:lvl4pPr marL="3931143" algn="l" defTabSz="2620762" rtl="0" eaLnBrk="1" latinLnBrk="0" hangingPunct="1">
        <a:defRPr sz="5159" kern="1200">
          <a:solidFill>
            <a:schemeClr val="tx1"/>
          </a:solidFill>
          <a:latin typeface="+mn-lt"/>
          <a:ea typeface="+mn-ea"/>
          <a:cs typeface="+mn-cs"/>
        </a:defRPr>
      </a:lvl4pPr>
      <a:lvl5pPr marL="5241524" algn="l" defTabSz="2620762" rtl="0" eaLnBrk="1" latinLnBrk="0" hangingPunct="1">
        <a:defRPr sz="5159" kern="1200">
          <a:solidFill>
            <a:schemeClr val="tx1"/>
          </a:solidFill>
          <a:latin typeface="+mn-lt"/>
          <a:ea typeface="+mn-ea"/>
          <a:cs typeface="+mn-cs"/>
        </a:defRPr>
      </a:lvl5pPr>
      <a:lvl6pPr marL="6551905" algn="l" defTabSz="2620762" rtl="0" eaLnBrk="1" latinLnBrk="0" hangingPunct="1">
        <a:defRPr sz="5159" kern="1200">
          <a:solidFill>
            <a:schemeClr val="tx1"/>
          </a:solidFill>
          <a:latin typeface="+mn-lt"/>
          <a:ea typeface="+mn-ea"/>
          <a:cs typeface="+mn-cs"/>
        </a:defRPr>
      </a:lvl6pPr>
      <a:lvl7pPr marL="7862286" algn="l" defTabSz="2620762" rtl="0" eaLnBrk="1" latinLnBrk="0" hangingPunct="1">
        <a:defRPr sz="5159" kern="1200">
          <a:solidFill>
            <a:schemeClr val="tx1"/>
          </a:solidFill>
          <a:latin typeface="+mn-lt"/>
          <a:ea typeface="+mn-ea"/>
          <a:cs typeface="+mn-cs"/>
        </a:defRPr>
      </a:lvl7pPr>
      <a:lvl8pPr marL="9172666" algn="l" defTabSz="2620762" rtl="0" eaLnBrk="1" latinLnBrk="0" hangingPunct="1">
        <a:defRPr sz="5159" kern="1200">
          <a:solidFill>
            <a:schemeClr val="tx1"/>
          </a:solidFill>
          <a:latin typeface="+mn-lt"/>
          <a:ea typeface="+mn-ea"/>
          <a:cs typeface="+mn-cs"/>
        </a:defRPr>
      </a:lvl8pPr>
      <a:lvl9pPr marL="10483047" algn="l" defTabSz="2620762" rtl="0" eaLnBrk="1" latinLnBrk="0" hangingPunct="1">
        <a:defRPr sz="51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505F69-DE0F-5593-AB46-3D91317B4A1B}"/>
              </a:ext>
            </a:extLst>
          </p:cNvPr>
          <p:cNvSpPr/>
          <p:nvPr/>
        </p:nvSpPr>
        <p:spPr>
          <a:xfrm>
            <a:off x="0" y="17878"/>
            <a:ext cx="26208038" cy="5089259"/>
          </a:xfrm>
          <a:prstGeom prst="rect">
            <a:avLst/>
          </a:prstGeom>
          <a:solidFill>
            <a:srgbClr val="11335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64" tIns="40032" rIns="80064" bIns="40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52" b="1" dirty="0">
              <a:solidFill>
                <a:schemeClr val="tx1"/>
              </a:solidFill>
              <a:latin typeface="나눔스퀘어OTF Light" panose="020B0600000101010101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19584" y="2638050"/>
            <a:ext cx="1294799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8F8F8"/>
                </a:solidFill>
                <a:latin typeface="+mj-ea"/>
                <a:ea typeface="+mj-ea"/>
                <a:cs typeface="함초롬돋움" panose="020B0604000101010101" pitchFamily="50" charset="-127"/>
              </a:rPr>
              <a:t>김태경</a:t>
            </a:r>
            <a:r>
              <a:rPr lang="en-US" altLang="ko-KR" sz="3200" b="1" baseline="30000" dirty="0">
                <a:solidFill>
                  <a:srgbClr val="F8F8F8"/>
                </a:solidFill>
                <a:latin typeface="+mj-ea"/>
                <a:ea typeface="+mj-ea"/>
                <a:cs typeface="함초롬돋움" panose="020B0604000101010101" pitchFamily="50" charset="-127"/>
                <a:sym typeface="Symbol" panose="05050102010706020507" pitchFamily="18" charset="2"/>
              </a:rPr>
              <a:t></a:t>
            </a:r>
            <a:r>
              <a:rPr lang="en-US" altLang="ko-KR" sz="3200" b="1" dirty="0">
                <a:solidFill>
                  <a:srgbClr val="F8F8F8"/>
                </a:solidFill>
                <a:latin typeface="+mj-ea"/>
                <a:ea typeface="+mj-ea"/>
                <a:cs typeface="함초롬돋움" panose="020B0604000101010101" pitchFamily="50" charset="-127"/>
              </a:rPr>
              <a:t> </a:t>
            </a:r>
            <a:r>
              <a:rPr lang="ko-KR" altLang="en-US" sz="3200" b="1" dirty="0">
                <a:solidFill>
                  <a:srgbClr val="F8F8F8"/>
                </a:solidFill>
                <a:latin typeface="+mj-ea"/>
                <a:ea typeface="+mj-ea"/>
                <a:cs typeface="함초롬돋움" panose="020B0604000101010101" pitchFamily="50" charset="-127"/>
              </a:rPr>
              <a:t>김민지</a:t>
            </a:r>
            <a:r>
              <a:rPr lang="en-US" altLang="ko-KR" sz="3200" b="1" baseline="30000" dirty="0">
                <a:solidFill>
                  <a:srgbClr val="F8F8F8"/>
                </a:solidFill>
                <a:latin typeface="+mj-ea"/>
                <a:ea typeface="+mj-ea"/>
                <a:cs typeface="함초롬돋움" panose="020B0604000101010101" pitchFamily="50" charset="-127"/>
                <a:sym typeface="Symbol" panose="05050102010706020507" pitchFamily="18" charset="2"/>
              </a:rPr>
              <a:t>$</a:t>
            </a:r>
            <a:r>
              <a:rPr lang="en-US" altLang="ko-KR" sz="3200" b="1" dirty="0">
                <a:solidFill>
                  <a:srgbClr val="F8F8F8"/>
                </a:solidFill>
                <a:latin typeface="+mj-ea"/>
                <a:ea typeface="+mj-ea"/>
                <a:cs typeface="함초롬돋움" panose="020B0604000101010101" pitchFamily="50" charset="-127"/>
              </a:rPr>
              <a:t> </a:t>
            </a:r>
            <a:r>
              <a:rPr lang="ko-KR" altLang="en-US" sz="3200" b="1" dirty="0">
                <a:solidFill>
                  <a:srgbClr val="F8F8F8"/>
                </a:solidFill>
                <a:latin typeface="+mj-ea"/>
                <a:ea typeface="+mj-ea"/>
                <a:cs typeface="함초롬돋움" panose="020B0604000101010101" pitchFamily="50" charset="-127"/>
              </a:rPr>
              <a:t>김윤경</a:t>
            </a:r>
            <a:r>
              <a:rPr lang="en-US" altLang="ko-KR" sz="3200" b="1" baseline="30000" dirty="0">
                <a:solidFill>
                  <a:srgbClr val="F8F8F8"/>
                </a:solidFill>
                <a:latin typeface="+mj-ea"/>
                <a:ea typeface="+mj-ea"/>
                <a:cs typeface="함초롬돋움" panose="020B0604000101010101" pitchFamily="50" charset="-127"/>
                <a:sym typeface="Symbol" panose="05050102010706020507" pitchFamily="18" charset="2"/>
              </a:rPr>
              <a:t>$ </a:t>
            </a:r>
            <a:r>
              <a:rPr lang="en-US" altLang="ko-KR" sz="3200" b="1" baseline="30000" dirty="0">
                <a:solidFill>
                  <a:srgbClr val="F8F8F8"/>
                </a:solidFill>
                <a:latin typeface="+mj-ea"/>
                <a:ea typeface="+mj-ea"/>
                <a:cs typeface="함초롬돋움" panose="020B0604000101010101" pitchFamily="50" charset="-127"/>
              </a:rPr>
              <a:t>  </a:t>
            </a:r>
            <a:r>
              <a:rPr lang="ko-KR" altLang="en-US" sz="3200" b="1" dirty="0" err="1">
                <a:solidFill>
                  <a:srgbClr val="F8F8F8"/>
                </a:solidFill>
                <a:latin typeface="+mj-ea"/>
                <a:ea typeface="+mj-ea"/>
                <a:cs typeface="함초롬돋움" panose="020B0604000101010101" pitchFamily="50" charset="-127"/>
              </a:rPr>
              <a:t>홍승혁</a:t>
            </a:r>
            <a:r>
              <a:rPr lang="en-US" altLang="ko-KR" sz="3200" b="1" baseline="30000" dirty="0">
                <a:solidFill>
                  <a:srgbClr val="F8F8F8"/>
                </a:solidFill>
                <a:latin typeface="+mj-ea"/>
                <a:ea typeface="+mj-ea"/>
                <a:cs typeface="함초롬돋움" panose="020B0604000101010101" pitchFamily="50" charset="-127"/>
                <a:sym typeface="Symbol" panose="05050102010706020507" pitchFamily="18" charset="2"/>
              </a:rPr>
              <a:t>*</a:t>
            </a:r>
            <a:r>
              <a:rPr lang="en-US" altLang="ko-KR" sz="3200" b="1" dirty="0">
                <a:solidFill>
                  <a:srgbClr val="F8F8F8"/>
                </a:solidFill>
                <a:latin typeface="+mj-ea"/>
                <a:ea typeface="+mj-ea"/>
                <a:cs typeface="함초롬돋움" panose="020B0604000101010101" pitchFamily="50" charset="-127"/>
              </a:rPr>
              <a:t> </a:t>
            </a:r>
            <a:endParaRPr lang="en-US" altLang="ko-KR" sz="1600" b="1" dirty="0">
              <a:solidFill>
                <a:srgbClr val="F8F8F8"/>
              </a:solidFill>
              <a:latin typeface="+mj-ea"/>
              <a:ea typeface="+mj-ea"/>
            </a:endParaRPr>
          </a:p>
          <a:p>
            <a:r>
              <a:rPr lang="en-US" altLang="ko-KR" sz="3000" b="1" dirty="0" err="1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Times New Roman" panose="02020603050405020304" pitchFamily="18" charset="0"/>
              </a:rPr>
              <a:t>TaeKyung</a:t>
            </a:r>
            <a:r>
              <a:rPr lang="en-US" altLang="ko-KR" sz="3000" b="1" dirty="0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Times New Roman" panose="02020603050405020304" pitchFamily="18" charset="0"/>
              </a:rPr>
              <a:t> Kim</a:t>
            </a:r>
            <a:r>
              <a:rPr lang="en-US" altLang="ko-KR" sz="2800" b="1" baseline="30000" dirty="0">
                <a:solidFill>
                  <a:srgbClr val="F8F8F8"/>
                </a:solidFill>
                <a:latin typeface="나눔스퀘어OTF Light" panose="020B0600000101010101"/>
                <a:ea typeface="+mj-ea"/>
                <a:cs typeface="함초롬돋움" panose="020B0604000101010101" pitchFamily="50" charset="-127"/>
                <a:sym typeface="Symbol" panose="05050102010706020507" pitchFamily="18" charset="2"/>
              </a:rPr>
              <a:t></a:t>
            </a:r>
            <a:r>
              <a:rPr lang="en-US" altLang="ko-KR" sz="3000" b="1" dirty="0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Times New Roman" panose="02020603050405020304" pitchFamily="18" charset="0"/>
              </a:rPr>
              <a:t>, </a:t>
            </a:r>
            <a:r>
              <a:rPr lang="en-US" altLang="ko-KR" sz="3000" b="1" dirty="0" err="1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Times New Roman" panose="02020603050405020304" pitchFamily="18" charset="0"/>
              </a:rPr>
              <a:t>MinJi</a:t>
            </a:r>
            <a:r>
              <a:rPr lang="en-US" altLang="ko-KR" sz="3000" b="1" dirty="0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Times New Roman" panose="02020603050405020304" pitchFamily="18" charset="0"/>
              </a:rPr>
              <a:t> Kim</a:t>
            </a:r>
            <a:r>
              <a:rPr lang="en-US" altLang="ko-KR" sz="2800" b="1" baseline="30000" dirty="0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함초롬돋움" panose="020B0604000101010101" pitchFamily="50" charset="-127"/>
                <a:sym typeface="Symbol" panose="05050102010706020507" pitchFamily="18" charset="2"/>
              </a:rPr>
              <a:t>$</a:t>
            </a:r>
            <a:r>
              <a:rPr lang="en-US" altLang="ko-KR" sz="3000" b="1" dirty="0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Times New Roman" panose="02020603050405020304" pitchFamily="18" charset="0"/>
              </a:rPr>
              <a:t>, </a:t>
            </a:r>
            <a:r>
              <a:rPr lang="en-US" altLang="ko-KR" sz="3000" b="1" dirty="0" err="1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Times New Roman" panose="02020603050405020304" pitchFamily="18" charset="0"/>
              </a:rPr>
              <a:t>YunKyung</a:t>
            </a:r>
            <a:r>
              <a:rPr lang="en-US" altLang="ko-KR" sz="3000" b="1" dirty="0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Times New Roman" panose="02020603050405020304" pitchFamily="18" charset="0"/>
              </a:rPr>
              <a:t> Kim</a:t>
            </a:r>
            <a:r>
              <a:rPr lang="en-US" altLang="ko-KR" sz="2800" b="1" baseline="30000" dirty="0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함초롬돋움" panose="020B0604000101010101" pitchFamily="50" charset="-127"/>
                <a:sym typeface="Symbol" panose="05050102010706020507" pitchFamily="18" charset="2"/>
              </a:rPr>
              <a:t>$</a:t>
            </a:r>
            <a:r>
              <a:rPr lang="en-US" altLang="ko-KR" sz="3000" b="1" dirty="0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Times New Roman" panose="02020603050405020304" pitchFamily="18" charset="0"/>
              </a:rPr>
              <a:t>, </a:t>
            </a:r>
            <a:r>
              <a:rPr lang="en-US" altLang="ko-KR" sz="3000" b="1" dirty="0" err="1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Times New Roman" panose="02020603050405020304" pitchFamily="18" charset="0"/>
              </a:rPr>
              <a:t>SeungHyeok</a:t>
            </a:r>
            <a:r>
              <a:rPr lang="en-US" altLang="ko-KR" sz="3000" b="1" dirty="0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Times New Roman" panose="02020603050405020304" pitchFamily="18" charset="0"/>
              </a:rPr>
              <a:t> Hong</a:t>
            </a:r>
            <a:r>
              <a:rPr lang="en-US" altLang="ko-KR" sz="2800" b="1" baseline="30000" dirty="0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함초롬돋움" panose="020B0604000101010101" pitchFamily="50" charset="-127"/>
                <a:sym typeface="Symbol" panose="05050102010706020507" pitchFamily="18" charset="2"/>
              </a:rPr>
              <a:t>*</a:t>
            </a:r>
            <a:endParaRPr lang="en-US" altLang="ko-KR" sz="3000" b="1" dirty="0">
              <a:solidFill>
                <a:srgbClr val="F8F8F8"/>
              </a:solidFill>
              <a:latin typeface="나눔스퀘어OTF Light" panose="020B0600000101010101"/>
              <a:ea typeface="나눔스퀘어OTF Light" panose="020B0600000101010101"/>
              <a:cs typeface="Times New Roman" panose="02020603050405020304" pitchFamily="18" charset="0"/>
            </a:endParaRPr>
          </a:p>
          <a:p>
            <a:endParaRPr lang="en-US" altLang="ko-KR" sz="1600" b="1" dirty="0">
              <a:solidFill>
                <a:srgbClr val="F8F8F8"/>
              </a:solidFill>
              <a:latin typeface="나눔스퀘어OTF Light" panose="020B0600000101010101"/>
              <a:ea typeface="+mj-ea"/>
            </a:endParaRPr>
          </a:p>
          <a:p>
            <a:r>
              <a:rPr lang="en-US" altLang="ko-KR" sz="2200" b="1" dirty="0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Times New Roman" panose="02020603050405020304" pitchFamily="18" charset="0"/>
              </a:rPr>
              <a:t>{taekyung8348; ekdns9597; youngforever6104; </a:t>
            </a:r>
            <a:r>
              <a:rPr lang="en-US" altLang="ko-KR" sz="2200" b="1" dirty="0" err="1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Times New Roman" panose="02020603050405020304" pitchFamily="18" charset="0"/>
              </a:rPr>
              <a:t>shongdr</a:t>
            </a:r>
            <a:r>
              <a:rPr lang="en-US" altLang="ko-KR" sz="2200" b="1" dirty="0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Times New Roman" panose="02020603050405020304" pitchFamily="18" charset="0"/>
              </a:rPr>
              <a:t>}@gmail.com</a:t>
            </a:r>
          </a:p>
          <a:p>
            <a:r>
              <a:rPr lang="ko-KR" altLang="en-US" sz="2200" b="1" dirty="0">
                <a:solidFill>
                  <a:srgbClr val="F8F8F8"/>
                </a:solidFill>
                <a:latin typeface="+mj-ea"/>
                <a:ea typeface="+mj-ea"/>
                <a:cs typeface="Times New Roman" panose="02020603050405020304" pitchFamily="18" charset="0"/>
              </a:rPr>
              <a:t>수원대학교 데이터과학부</a:t>
            </a:r>
            <a:endParaRPr lang="en-US" altLang="ko-KR" sz="2200" b="1" dirty="0">
              <a:solidFill>
                <a:srgbClr val="F8F8F8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200" b="1" dirty="0">
                <a:solidFill>
                  <a:srgbClr val="F8F8F8"/>
                </a:solidFill>
                <a:latin typeface="나눔스퀘어OTF Light" panose="020B0600000101010101"/>
                <a:ea typeface="나눔스퀘어OTF Light" panose="020B0600000101010101"/>
                <a:cs typeface="Times New Roman" panose="02020603050405020304" pitchFamily="18" charset="0"/>
              </a:rPr>
              <a:t>$ : These authors contributed equally</a:t>
            </a:r>
          </a:p>
          <a:p>
            <a:endParaRPr lang="en-US" altLang="ko-KR" sz="2200" b="1" dirty="0">
              <a:solidFill>
                <a:srgbClr val="F8F8F8"/>
              </a:solidFill>
              <a:latin typeface="나눔스퀘어OTF Light" panose="020B0600000101010101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7" name="Rectangle 1"/>
          <p:cNvSpPr>
            <a:spLocks noChangeArrowheads="1"/>
          </p:cNvSpPr>
          <p:nvPr/>
        </p:nvSpPr>
        <p:spPr bwMode="auto">
          <a:xfrm>
            <a:off x="6044837" y="16219"/>
            <a:ext cx="18762207" cy="228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/>
          <a:p>
            <a:pPr algn="ctr"/>
            <a:r>
              <a:rPr lang="ko-KR" altLang="en-US" sz="5000" b="1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/>
                <a:ea typeface="HY헤드라인M" panose="02030600000101010101" pitchFamily="18" charset="-127"/>
              </a:rPr>
              <a:t>생성형과 검색형 </a:t>
            </a:r>
            <a:r>
              <a:rPr lang="ko-KR" altLang="en-US" sz="5000" b="1" dirty="0" err="1">
                <a:solidFill>
                  <a:schemeClr val="bg1">
                    <a:lumMod val="95000"/>
                  </a:schemeClr>
                </a:solidFill>
                <a:latin typeface="나눔스퀘어OTF Light" panose="020B0600000101010101"/>
                <a:ea typeface="HY헤드라인M" panose="02030600000101010101" pitchFamily="18" charset="-127"/>
              </a:rPr>
              <a:t>챗봇의</a:t>
            </a:r>
            <a:r>
              <a:rPr lang="ko-KR" altLang="en-US" sz="5000" b="1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/>
                <a:ea typeface="HY헤드라인M" panose="02030600000101010101" pitchFamily="18" charset="-127"/>
              </a:rPr>
              <a:t> 공감응답에 대한 </a:t>
            </a:r>
            <a:endParaRPr lang="en-US" altLang="ko-KR" sz="5000" b="1" dirty="0">
              <a:solidFill>
                <a:schemeClr val="bg1">
                  <a:lumMod val="95000"/>
                </a:schemeClr>
              </a:solidFill>
              <a:latin typeface="나눔스퀘어OTF Light" panose="020B0600000101010101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5000" b="1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/>
                <a:ea typeface="HY헤드라인M" panose="02030600000101010101" pitchFamily="18" charset="-127"/>
              </a:rPr>
              <a:t>거대언어모델 기반 성능평가</a:t>
            </a:r>
            <a:endParaRPr lang="en-US" altLang="ko-KR" sz="4000" b="1" dirty="0">
              <a:solidFill>
                <a:schemeClr val="bg1"/>
              </a:solidFill>
              <a:latin typeface="나눔스퀘어OTF Light" panose="020B0600000101010101"/>
              <a:ea typeface="(3) 양평군체 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663350-666B-8D6C-74DC-E86EB7A4406C}"/>
              </a:ext>
            </a:extLst>
          </p:cNvPr>
          <p:cNvSpPr/>
          <p:nvPr/>
        </p:nvSpPr>
        <p:spPr>
          <a:xfrm>
            <a:off x="443158" y="6043678"/>
            <a:ext cx="12340178" cy="351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108000" algn="just"/>
            <a:endParaRPr lang="en-US" altLang="ko-KR" sz="2400" dirty="0">
              <a:solidFill>
                <a:schemeClr val="tx1"/>
              </a:solidFill>
              <a:latin typeface="나눔스퀘어OTF Light" panose="020B0600000101010101"/>
              <a:ea typeface="나눔스퀘어OTF Light" panose="020B0600000101010101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-304800" y="10671524"/>
            <a:ext cx="135042" cy="297798"/>
          </a:xfrm>
          <a:prstGeom prst="rect">
            <a:avLst/>
          </a:prstGeom>
          <a:noFill/>
        </p:spPr>
        <p:txBody>
          <a:bodyPr wrap="square" lIns="80039" tIns="40017" rIns="80039" bIns="40017" rtlCol="0">
            <a:spAutoFit/>
          </a:bodyPr>
          <a:lstStyle/>
          <a:p>
            <a:endParaRPr lang="ko-KR" altLang="en-US" sz="1410" dirty="0">
              <a:latin typeface="나눔스퀘어OTF Light" panose="020B0600000101010101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285A44-9939-C6D7-F7A5-683F29FF2F9F}"/>
              </a:ext>
            </a:extLst>
          </p:cNvPr>
          <p:cNvSpPr/>
          <p:nvPr/>
        </p:nvSpPr>
        <p:spPr>
          <a:xfrm>
            <a:off x="344779" y="10642722"/>
            <a:ext cx="12340800" cy="314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108000" algn="just"/>
            <a:endParaRPr lang="en-US" altLang="ko-KR" sz="2400" dirty="0">
              <a:solidFill>
                <a:schemeClr val="tx1"/>
              </a:solidFill>
              <a:latin typeface="나눔스퀘어OTF Light" panose="020B0600000101010101"/>
              <a:ea typeface="나눔스퀘어OTF Light" panose="020B0600000101010101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CD1CF65-EDDE-DC39-A634-2861AACE9BA0}"/>
              </a:ext>
            </a:extLst>
          </p:cNvPr>
          <p:cNvSpPr/>
          <p:nvPr/>
        </p:nvSpPr>
        <p:spPr>
          <a:xfrm>
            <a:off x="441570" y="16531956"/>
            <a:ext cx="12317704" cy="236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108000" algn="just"/>
            <a:endParaRPr lang="en-US" altLang="ko-KR" sz="2500" dirty="0">
              <a:solidFill>
                <a:schemeClr val="tx1"/>
              </a:solidFill>
              <a:latin typeface="나눔스퀘어OTF Light" panose="020B0600000101010101"/>
              <a:ea typeface="나눔스퀘어OTF Light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567E5-A671-97A9-C2F6-C4861DD0DC71}"/>
              </a:ext>
            </a:extLst>
          </p:cNvPr>
          <p:cNvSpPr txBox="1"/>
          <p:nvPr/>
        </p:nvSpPr>
        <p:spPr>
          <a:xfrm>
            <a:off x="5400303" y="1985764"/>
            <a:ext cx="196586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E6E6E6"/>
                </a:solidFill>
                <a:latin typeface="나눔스퀘어OTF Light" panose="020B0600000101010101"/>
                <a:ea typeface="(3) 양평군체 B" panose="02020603020101020101" pitchFamily="18" charset="-127"/>
                <a:cs typeface="Times New Roman" panose="02020603050405020304" pitchFamily="18" charset="0"/>
              </a:rPr>
              <a:t>			Large Language Model-Based Evaluation for Answering in Generation-Based and Retrieval-Based Chatbots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117A95-A301-9481-5113-B66EF927DA09}"/>
              </a:ext>
            </a:extLst>
          </p:cNvPr>
          <p:cNvSpPr/>
          <p:nvPr/>
        </p:nvSpPr>
        <p:spPr>
          <a:xfrm>
            <a:off x="545568" y="23796850"/>
            <a:ext cx="11764800" cy="7347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108000" algn="just"/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연구 데이터는 두 가지 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챗봇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모델을 사용하여 우울증 선별 도구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(PHQ-9)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점수가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10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점 이상인 참여자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220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명을 대상으로 수집되었다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 </a:t>
            </a:r>
          </a:p>
          <a:p>
            <a:pPr indent="108000" algn="just"/>
            <a:endParaRPr lang="en-US" altLang="ko-KR" sz="1000" dirty="0">
              <a:solidFill>
                <a:schemeClr val="tx1"/>
              </a:solidFill>
              <a:latin typeface="나눔스퀘어OTF Light" panose="020B0600000101010101"/>
              <a:ea typeface="나눔스퀘어OTF Light" panose="020B0600000101010101"/>
            </a:endParaRPr>
          </a:p>
          <a:p>
            <a:pPr indent="108000" algn="just"/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총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220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명 중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112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명의 사용자가 검색형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(Retrieval-Based) 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챗봇의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응답을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631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번 경험하였고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, 108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명의 사용자가 생성형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(Generation-Based) 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챗봇의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대답을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542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번 경험하였다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</a:t>
            </a:r>
          </a:p>
          <a:p>
            <a:pPr indent="108000" algn="just"/>
            <a:endParaRPr lang="en-US" altLang="ko-KR" sz="2500" dirty="0">
              <a:solidFill>
                <a:schemeClr val="tx1"/>
              </a:solidFill>
              <a:latin typeface="나눔스퀘어OTF Light" panose="020B0600000101010101"/>
              <a:ea typeface="나눔스퀘어OTF Light" panose="020B0600000101010101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700" b="1" dirty="0">
                <a:solidFill>
                  <a:schemeClr val="tx2"/>
                </a:solidFill>
                <a:latin typeface="나눔스퀘어OTF Light" panose="020B0600000101010101"/>
                <a:ea typeface="나눔스퀘어OTF Light" panose="020B0600000101010101"/>
              </a:rPr>
              <a:t>검색형 </a:t>
            </a:r>
            <a:r>
              <a:rPr lang="ko-KR" altLang="en-US" sz="2700" b="1" dirty="0" err="1">
                <a:solidFill>
                  <a:schemeClr val="tx2"/>
                </a:solidFill>
                <a:latin typeface="나눔스퀘어OTF Light" panose="020B0600000101010101"/>
                <a:ea typeface="나눔스퀘어OTF Light" panose="020B0600000101010101"/>
              </a:rPr>
              <a:t>챗봇</a:t>
            </a:r>
            <a:endParaRPr lang="en-US" altLang="ko-KR" sz="2700" b="1" dirty="0">
              <a:solidFill>
                <a:schemeClr val="tx2"/>
              </a:solidFill>
              <a:latin typeface="나눔스퀘어OTF Light" panose="020B0600000101010101"/>
              <a:ea typeface="나눔스퀘어OTF Light" panose="020B0600000101010101"/>
            </a:endParaRPr>
          </a:p>
          <a:p>
            <a:pPr indent="108000" algn="just"/>
            <a:endParaRPr lang="en-US" altLang="ko-KR" sz="1000" dirty="0">
              <a:solidFill>
                <a:schemeClr val="tx1"/>
              </a:solidFill>
              <a:latin typeface="나눔스퀘어OTF Light" panose="020B0600000101010101"/>
              <a:ea typeface="나눔스퀘어OTF Light" panose="020B0600000101010101"/>
            </a:endParaRPr>
          </a:p>
          <a:p>
            <a:pPr indent="108000" algn="just"/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사용자의 질문과 가장 유사한 질문을 사전에 저장된 데이터베이스에서 검색하여 해당 답변을 찾아 제공하는 모델이다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본 연구의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Sentence-BERT(SBERT)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모델링에서는 이별 커뮤니티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‘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공감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’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중심 성향이 반영된 문답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11,876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쌍을 활용하였다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</a:t>
            </a:r>
          </a:p>
          <a:p>
            <a:pPr indent="108000" algn="just"/>
            <a:endParaRPr lang="en-US" altLang="ko-KR" sz="2500" dirty="0">
              <a:solidFill>
                <a:schemeClr val="tx1"/>
              </a:solidFill>
              <a:latin typeface="나눔스퀘어OTF Light" panose="020B0600000101010101"/>
              <a:ea typeface="나눔스퀘어OTF Light" panose="020B0600000101010101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700" b="1" dirty="0">
                <a:solidFill>
                  <a:schemeClr val="tx2"/>
                </a:solidFill>
                <a:latin typeface="나눔스퀘어OTF Light" panose="020B0600000101010101"/>
                <a:ea typeface="나눔스퀘어OTF Light" panose="020B0600000101010101"/>
              </a:rPr>
              <a:t>생성형 </a:t>
            </a:r>
            <a:r>
              <a:rPr lang="ko-KR" altLang="en-US" sz="2700" b="1" dirty="0" err="1">
                <a:solidFill>
                  <a:schemeClr val="tx2"/>
                </a:solidFill>
                <a:latin typeface="나눔스퀘어OTF Light" panose="020B0600000101010101"/>
                <a:ea typeface="나눔스퀘어OTF Light" panose="020B0600000101010101"/>
              </a:rPr>
              <a:t>챗봇</a:t>
            </a:r>
            <a:endParaRPr lang="en-US" altLang="ko-KR" sz="2700" b="1" dirty="0">
              <a:solidFill>
                <a:schemeClr val="tx2"/>
              </a:solidFill>
              <a:latin typeface="나눔스퀘어OTF Light" panose="020B0600000101010101"/>
              <a:ea typeface="나눔스퀘어OTF Light" panose="020B0600000101010101"/>
            </a:endParaRPr>
          </a:p>
          <a:p>
            <a:pPr indent="108000" algn="just"/>
            <a:endParaRPr lang="en-US" altLang="ko-KR" sz="1000" dirty="0">
              <a:solidFill>
                <a:schemeClr val="tx1"/>
              </a:solidFill>
              <a:latin typeface="나눔스퀘어OTF Light" panose="020B0600000101010101"/>
              <a:ea typeface="나눔스퀘어OTF Light" panose="020B0600000101010101"/>
            </a:endParaRPr>
          </a:p>
          <a:p>
            <a:pPr indent="108000" algn="just"/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네이버 클라우드에서 개발한 초거대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AI 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하이퍼클로바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(GPT-3.0)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기반 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챗봇으로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방대한 언어 데이터를 사전에 학습해둔 상태에서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질문에 맞게 유기적으로 조합하여 응답을 생성한다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 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챗봇의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일시교육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(Prompting)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으로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‘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공감을 해주는 상담사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‘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로 역할부여하여 수행되었다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</a:t>
            </a:r>
          </a:p>
          <a:p>
            <a:pPr indent="108000" algn="just"/>
            <a:endParaRPr lang="en-US" altLang="ko-KR" sz="2500" dirty="0">
              <a:solidFill>
                <a:schemeClr val="tx1"/>
              </a:solidFill>
              <a:latin typeface="나눔스퀘어OTF Light" panose="020B0600000101010101"/>
              <a:ea typeface="나눔스퀘어OTF Light" panose="020B0600000101010101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04E1B10-A71C-51BA-304B-AB07B852B470}"/>
              </a:ext>
            </a:extLst>
          </p:cNvPr>
          <p:cNvSpPr/>
          <p:nvPr/>
        </p:nvSpPr>
        <p:spPr>
          <a:xfrm>
            <a:off x="493496" y="11274839"/>
            <a:ext cx="2519622" cy="730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108000" algn="just"/>
            <a:r>
              <a:rPr lang="en-US" altLang="ko-KR" sz="24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연구 배경</a:t>
            </a:r>
            <a:endParaRPr lang="en-US" altLang="ko-KR" sz="2400" dirty="0">
              <a:solidFill>
                <a:schemeClr val="tx1"/>
              </a:solidFill>
              <a:latin typeface="나눔스퀘어OTF Light" panose="020B0600000101010101"/>
              <a:ea typeface="나눔스퀘어OTF Light" panose="020B0600000101010101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42B2D11F-5E16-4D4E-630E-B95F91A31D4A}"/>
              </a:ext>
            </a:extLst>
          </p:cNvPr>
          <p:cNvSpPr/>
          <p:nvPr/>
        </p:nvSpPr>
        <p:spPr>
          <a:xfrm>
            <a:off x="452166" y="12067000"/>
            <a:ext cx="11849877" cy="25097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64" tIns="40032" rIns="80064" bIns="40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2020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년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OECD Health Data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에 따르면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, OECD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 국가의 자살률 부문에서 한국이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2018~2020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년 연속으로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1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위에 위치할 만큼 심리건강의 개선이 시급하다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  <a:ea typeface="나눔스퀘어OTF Light" panose="020B0600000101010101"/>
            </a:endParaRPr>
          </a:p>
          <a:p>
            <a:pPr algn="ctr"/>
            <a:r>
              <a:rPr lang="en-US" altLang="ko-KR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  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그럼에도 불구하고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심리개선을 위한 상담은 </a:t>
            </a:r>
            <a:r>
              <a:rPr lang="ko-KR" altLang="en-US" sz="2500" b="1" dirty="0">
                <a:solidFill>
                  <a:srgbClr val="0070C0"/>
                </a:solidFill>
                <a:latin typeface="+mn-ea"/>
                <a:ea typeface="나눔스퀘어OTF Light" panose="020B0600000101010101"/>
              </a:rPr>
              <a:t>높은 심리적 장벽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과 </a:t>
            </a:r>
            <a:r>
              <a:rPr lang="ko-KR" altLang="en-US" sz="2500" b="1" dirty="0">
                <a:solidFill>
                  <a:srgbClr val="0070C0"/>
                </a:solidFill>
                <a:latin typeface="+mn-ea"/>
                <a:ea typeface="나눔스퀘어OTF Light" panose="020B0600000101010101"/>
              </a:rPr>
              <a:t>고비용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 문제가 있다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. 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  <a:ea typeface="나눔스퀘어OTF Light" panose="020B0600000101010101"/>
            </a:endParaRPr>
          </a:p>
          <a:p>
            <a:pPr algn="ctr"/>
            <a:r>
              <a:rPr lang="ko-KR" altLang="en-US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이에 대한 대안으로 인공지능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(AI)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기반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‘Chatbot(</a:t>
            </a:r>
            <a:r>
              <a:rPr lang="ko-KR" altLang="en-US" sz="2500" dirty="0" err="1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챗봇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)’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서비스의 시도가 있다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나눔스퀘어OTF Light" panose="020B0600000101010101"/>
              </a:rPr>
              <a:t>.</a:t>
            </a:r>
          </a:p>
        </p:txBody>
      </p:sp>
      <p:sp>
        <p:nvSpPr>
          <p:cNvPr id="124" name="화살표: 아래쪽 123">
            <a:extLst>
              <a:ext uri="{FF2B5EF4-FFF2-40B4-BE49-F238E27FC236}">
                <a16:creationId xmlns:a16="http://schemas.microsoft.com/office/drawing/2014/main" id="{BA34F2B6-70EB-6174-0864-F4608D2F2DD4}"/>
              </a:ext>
            </a:extLst>
          </p:cNvPr>
          <p:cNvSpPr/>
          <p:nvPr/>
        </p:nvSpPr>
        <p:spPr>
          <a:xfrm>
            <a:off x="5917578" y="14753914"/>
            <a:ext cx="992178" cy="578663"/>
          </a:xfrm>
          <a:prstGeom prst="downArrow">
            <a:avLst/>
          </a:prstGeom>
          <a:solidFill>
            <a:srgbClr val="11335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64" tIns="40032" rIns="80064" bIns="40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52" b="1" dirty="0">
              <a:solidFill>
                <a:schemeClr val="tx1"/>
              </a:solidFill>
              <a:latin typeface="나눔스퀘어OTF Light" panose="020B0600000101010101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474E7-DEAE-DD78-417F-450A63C8D7F1}"/>
              </a:ext>
            </a:extLst>
          </p:cNvPr>
          <p:cNvSpPr/>
          <p:nvPr/>
        </p:nvSpPr>
        <p:spPr>
          <a:xfrm>
            <a:off x="876814" y="15341822"/>
            <a:ext cx="11067535" cy="177412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64" tIns="40032" rIns="80064" bIns="40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</a:rPr>
              <a:t>본 연구에서는 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</a:rPr>
              <a:t>챗봇이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</a:rPr>
              <a:t> 사람의 마음을 언어로서 위로할 수 있다는 측면에서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</a:rPr>
              <a:t>실 만족도와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</a:rPr>
              <a:t>GPT-3.5-turbo-0301(ChatGPT)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</a:rPr>
              <a:t>를 활용한 거대언어모델의 자동평가를 함께 확인한다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</a:rPr>
              <a:t>.</a:t>
            </a:r>
            <a:b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</a:rPr>
            </a:br>
            <a:endParaRPr lang="ko-KR" altLang="en-US" sz="2500" dirty="0">
              <a:solidFill>
                <a:schemeClr val="tx1"/>
              </a:solidFill>
              <a:latin typeface="나눔스퀘어OTF Light" panose="020B0600000101010101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C37374E-4A4B-9719-B92B-284C2E71BEDF}"/>
              </a:ext>
            </a:extLst>
          </p:cNvPr>
          <p:cNvSpPr/>
          <p:nvPr/>
        </p:nvSpPr>
        <p:spPr>
          <a:xfrm>
            <a:off x="612138" y="32290939"/>
            <a:ext cx="4584169" cy="797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108000" algn="just"/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1. 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챗봇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사용 횟수 및 만족도</a:t>
            </a:r>
            <a:endParaRPr lang="en-US" altLang="ko-KR" sz="2500" dirty="0">
              <a:solidFill>
                <a:schemeClr val="tx1"/>
              </a:solidFill>
              <a:latin typeface="나눔스퀘어OTF Light" panose="020B0600000101010101"/>
              <a:ea typeface="나눔스퀘어OTF Light" panose="020B0600000101010101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9408422-620A-5875-352B-2A732355A83C}"/>
              </a:ext>
            </a:extLst>
          </p:cNvPr>
          <p:cNvSpPr/>
          <p:nvPr/>
        </p:nvSpPr>
        <p:spPr>
          <a:xfrm>
            <a:off x="557045" y="23148343"/>
            <a:ext cx="2560952" cy="722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108000" algn="just"/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1.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연구 데이터</a:t>
            </a:r>
            <a:endParaRPr lang="en-US" altLang="ko-KR" sz="2500" dirty="0">
              <a:solidFill>
                <a:schemeClr val="tx1"/>
              </a:solidFill>
              <a:latin typeface="나눔스퀘어OTF Light" panose="020B0600000101010101"/>
              <a:ea typeface="나눔스퀘어OTF Light" panose="020B0600000101010101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8484EBE-AF7F-9CCC-BAC7-1C5E81B5413D}"/>
              </a:ext>
            </a:extLst>
          </p:cNvPr>
          <p:cNvSpPr/>
          <p:nvPr/>
        </p:nvSpPr>
        <p:spPr>
          <a:xfrm>
            <a:off x="13359469" y="5276264"/>
            <a:ext cx="11764800" cy="1085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108000" algn="just"/>
            <a:r>
              <a:rPr lang="en-US" altLang="ko-KR" sz="2500" b="1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“</a:t>
            </a:r>
            <a:r>
              <a:rPr lang="ko-KR" altLang="en-US" sz="2500" b="1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검색형 </a:t>
            </a:r>
            <a:r>
              <a:rPr lang="ko-KR" altLang="en-US" sz="2500" b="1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챗봇이</a:t>
            </a:r>
            <a:r>
              <a:rPr lang="ko-KR" altLang="en-US" sz="2500" b="1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초기 탈락자가 적었다</a:t>
            </a:r>
            <a:r>
              <a:rPr lang="en-US" altLang="ko-KR" sz="2500" b="1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”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라는 인사이트를 통해 사용 빈도와 만족도를 함께 분석하기 위해 아래와 같은 플롯을 생성하였다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 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92981C6-8197-AEFB-AF39-0913974E5223}"/>
              </a:ext>
            </a:extLst>
          </p:cNvPr>
          <p:cNvSpPr/>
          <p:nvPr/>
        </p:nvSpPr>
        <p:spPr>
          <a:xfrm>
            <a:off x="13426711" y="12055978"/>
            <a:ext cx="3890433" cy="797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108000" algn="just"/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2. ChatGPT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자동 평가</a:t>
            </a:r>
            <a:endParaRPr lang="en-US" altLang="ko-KR" sz="2500" dirty="0">
              <a:solidFill>
                <a:schemeClr val="tx1"/>
              </a:solidFill>
              <a:latin typeface="나눔스퀘어OTF Light" panose="020B0600000101010101"/>
              <a:ea typeface="나눔스퀘어OTF Light" panose="020B0600000101010101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49A3D04-E8CF-5F98-732C-023FFAF3C593}"/>
              </a:ext>
            </a:extLst>
          </p:cNvPr>
          <p:cNvSpPr/>
          <p:nvPr/>
        </p:nvSpPr>
        <p:spPr>
          <a:xfrm>
            <a:off x="545568" y="17938395"/>
            <a:ext cx="11764800" cy="4094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 algn="just">
              <a:buAutoNum type="romanUcPeriod"/>
            </a:pPr>
            <a:r>
              <a:rPr lang="ko-KR" altLang="en-US" sz="2700" b="1" dirty="0">
                <a:solidFill>
                  <a:schemeClr val="tx2"/>
                </a:solidFill>
                <a:latin typeface="나눔스퀘어OTF Light" panose="020B0600000101010101"/>
                <a:ea typeface="나눔스퀘어OTF Light" panose="020B0600000101010101"/>
              </a:rPr>
              <a:t>영어권 대화형 에이전트</a:t>
            </a:r>
            <a:r>
              <a:rPr lang="en-US" altLang="ko-KR" sz="2700" b="1" dirty="0">
                <a:solidFill>
                  <a:schemeClr val="tx2"/>
                </a:solidFill>
                <a:latin typeface="나눔스퀘어OTF Light" panose="020B0600000101010101"/>
                <a:ea typeface="나눔스퀘어OTF Light" panose="020B0600000101010101"/>
              </a:rPr>
              <a:t> </a:t>
            </a:r>
            <a:r>
              <a:rPr lang="en-US" altLang="ko-KR" sz="2700" b="1" dirty="0" err="1">
                <a:solidFill>
                  <a:schemeClr val="tx2"/>
                </a:solidFill>
                <a:latin typeface="나눔스퀘어OTF Light" panose="020B0600000101010101"/>
                <a:ea typeface="나눔스퀘어OTF Light" panose="020B0600000101010101"/>
              </a:rPr>
              <a:t>Woebot</a:t>
            </a:r>
            <a:endParaRPr lang="en-US" altLang="ko-KR" sz="2700" b="1" dirty="0">
              <a:solidFill>
                <a:schemeClr val="tx2"/>
              </a:solidFill>
              <a:latin typeface="나눔스퀘어OTF Light" panose="020B0600000101010101"/>
              <a:ea typeface="나눔스퀘어OTF Light" panose="020B0600000101010101"/>
            </a:endParaRPr>
          </a:p>
          <a:p>
            <a:pPr algn="just"/>
            <a:endParaRPr lang="en-US" altLang="ko-KR" sz="1000" b="1" dirty="0">
              <a:solidFill>
                <a:srgbClr val="11335F"/>
              </a:solidFill>
              <a:latin typeface="나눔스퀘어OTF Light" panose="020B0600000101010101"/>
              <a:ea typeface="나눔스퀘어OTF Light" panose="020B0600000101010101"/>
            </a:endParaRPr>
          </a:p>
          <a:p>
            <a:pPr indent="108000" algn="just"/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18~28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세 사이의 대학생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70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명을 대상으로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PHQ-9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변화를 측정한 결과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, </a:t>
            </a:r>
            <a:r>
              <a:rPr lang="en-US" altLang="ko-KR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Woebot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을 사용한 처치 집단에서 우울 증상이 유의미하게 감소하였으며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사용자 경험의 분석에서 공감과 같은 치료 과정 요인이 효과를 발휘한 것으로 나타났다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</a:t>
            </a:r>
          </a:p>
          <a:p>
            <a:pPr indent="108000" algn="just"/>
            <a:endParaRPr lang="en-US" altLang="ko-KR" sz="2500" dirty="0">
              <a:solidFill>
                <a:schemeClr val="tx1"/>
              </a:solidFill>
              <a:latin typeface="나눔스퀘어OTF Light" panose="020B0600000101010101"/>
              <a:ea typeface="나눔스퀘어OTF Light" panose="020B0600000101010101"/>
            </a:endParaRPr>
          </a:p>
          <a:p>
            <a:pPr marL="571500" indent="-571500" algn="just">
              <a:buFont typeface="+mj-lt"/>
              <a:buAutoNum type="romanUcPeriod" startAt="2"/>
            </a:pPr>
            <a:r>
              <a:rPr lang="ko-KR" altLang="en-US" sz="2700" b="1" dirty="0">
                <a:solidFill>
                  <a:schemeClr val="tx2"/>
                </a:solidFill>
                <a:latin typeface="나눔스퀘어OTF Light" panose="020B0600000101010101"/>
                <a:ea typeface="나눔스퀘어OTF Light" panose="020B0600000101010101"/>
              </a:rPr>
              <a:t>가상현실 기반 대화형 에이전트 </a:t>
            </a:r>
            <a:r>
              <a:rPr lang="en-US" altLang="ko-KR" sz="2700" b="1" dirty="0">
                <a:solidFill>
                  <a:schemeClr val="tx2"/>
                </a:solidFill>
                <a:latin typeface="나눔스퀘어OTF Light" panose="020B0600000101010101"/>
                <a:ea typeface="나눔스퀘어OTF Light" panose="020B0600000101010101"/>
              </a:rPr>
              <a:t>Ellie</a:t>
            </a:r>
          </a:p>
          <a:p>
            <a:pPr indent="108000" algn="just"/>
            <a:endParaRPr lang="en-US" altLang="ko-KR" sz="1000" b="1" dirty="0">
              <a:solidFill>
                <a:srgbClr val="11335F"/>
              </a:solidFill>
              <a:latin typeface="나눔스퀘어OTF Light" panose="020B0600000101010101"/>
              <a:ea typeface="나눔스퀘어OTF Light" panose="020B0600000101010101"/>
            </a:endParaRPr>
          </a:p>
          <a:p>
            <a:pPr indent="108000" algn="just"/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주로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PTSD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를 가진 군인들을 대상으로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3D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가상 상담자 간의 상호작용을 통해 언어 및 비언어 정보를 수집하여 심리적 스트레스 지표를 평가하였다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현재의 기술로는 인간 수준의 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라포와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비언어적 의사소통 능력을 제공하지는 못한다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E643DB0-CE38-D3FE-10FA-4A26CE8940F1}"/>
              </a:ext>
            </a:extLst>
          </p:cNvPr>
          <p:cNvSpPr/>
          <p:nvPr/>
        </p:nvSpPr>
        <p:spPr>
          <a:xfrm>
            <a:off x="546507" y="6319301"/>
            <a:ext cx="11762921" cy="37243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108000" algn="just"/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마음 아픔을 겪는 사람이 대면하게 되는 상담의 높은 심리적 장벽과 비용 문제를 해결하기 위하여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, 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향상된 언어성능을 가진 </a:t>
            </a:r>
            <a:r>
              <a:rPr lang="ko-KR" altLang="ko-KR" sz="2500" kern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챗봇을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 적용하는 서비스 사례들이 증가하고 있다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. 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실제 사용자 경험을 확인하기 위하여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, 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본 연구는 사용자 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220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명에게 생성형과 검색형 언어구현 기술에 따른 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‘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공감응답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’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을 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8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일간 제공하고 </a:t>
            </a:r>
            <a:r>
              <a:rPr lang="ko-KR" altLang="ko-KR" sz="2500" kern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챗봇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 만족도와 사용 전후 우울지수에 대한 설문을 수집하였다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. 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실제 거대 언어모델 기반 평가의 점수에서 검색형 </a:t>
            </a:r>
            <a:r>
              <a:rPr lang="ko-KR" altLang="ko-KR" sz="2500" kern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챗봇은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 평균 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7.07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점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, 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생성형 </a:t>
            </a:r>
            <a:r>
              <a:rPr lang="ko-KR" altLang="ko-KR" sz="2500" kern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챗봇은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 평균 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7.06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점을 보였다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. 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사전사후 설문을 모두 수행한 사용자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 134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명 중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 91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명의 우울 점수가 감소하였다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. 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이 결과는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 AI </a:t>
            </a:r>
            <a:r>
              <a:rPr lang="ko-KR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기반 심리상담 서비스가 우울증 관리에 긍정적인 영향을 줄 수 있음을 보여준다</a:t>
            </a:r>
            <a:r>
              <a:rPr lang="en-US" altLang="ko-KR" sz="25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스퀘어OTF Light" panose="020B0600000101010101"/>
                <a:cs typeface="굴림" panose="020B0600000101010101" pitchFamily="50" charset="-127"/>
              </a:rPr>
              <a:t>. </a:t>
            </a:r>
            <a:endParaRPr lang="ko-KR" altLang="ko-KR" sz="2500" kern="100" dirty="0">
              <a:effectLst/>
              <a:latin typeface="바탕" panose="02030600000101010101" pitchFamily="18" charset="-127"/>
              <a:ea typeface="나눔스퀘어OTF Light" panose="020B0600000101010101"/>
              <a:cs typeface="바탕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19B6B0-BB68-6B6B-35ED-06C7BF9F489D}"/>
              </a:ext>
            </a:extLst>
          </p:cNvPr>
          <p:cNvSpPr/>
          <p:nvPr/>
        </p:nvSpPr>
        <p:spPr>
          <a:xfrm>
            <a:off x="480540" y="5274252"/>
            <a:ext cx="11855772" cy="821377"/>
          </a:xfrm>
          <a:prstGeom prst="rect">
            <a:avLst/>
          </a:prstGeom>
          <a:gradFill>
            <a:gsLst>
              <a:gs pos="100000">
                <a:srgbClr val="11335F"/>
              </a:gs>
              <a:gs pos="100000">
                <a:srgbClr val="FFFFFF"/>
              </a:gs>
              <a:gs pos="100000">
                <a:srgbClr val="0A4D68"/>
              </a:gs>
            </a:gsLst>
            <a:lin ang="16200000" scaled="0"/>
          </a:gradFill>
          <a:ln>
            <a:solidFill>
              <a:srgbClr val="11335F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64" tIns="40032" rIns="80064" bIns="40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OTF Light" panose="020B0600000101010101"/>
              </a:rPr>
              <a:t>요약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4DA002-ECB4-986D-AB60-F484B7361395}"/>
              </a:ext>
            </a:extLst>
          </p:cNvPr>
          <p:cNvSpPr/>
          <p:nvPr/>
        </p:nvSpPr>
        <p:spPr>
          <a:xfrm>
            <a:off x="13307893" y="30526958"/>
            <a:ext cx="11912400" cy="821377"/>
          </a:xfrm>
          <a:prstGeom prst="rect">
            <a:avLst/>
          </a:prstGeom>
          <a:gradFill flip="none" rotWithShape="1">
            <a:gsLst>
              <a:gs pos="100000">
                <a:srgbClr val="11335F"/>
              </a:gs>
              <a:gs pos="100000">
                <a:srgbClr val="FFFFFF"/>
              </a:gs>
              <a:gs pos="100000">
                <a:srgbClr val="0A4D68"/>
              </a:gs>
            </a:gsLst>
            <a:lin ang="0" scaled="1"/>
            <a:tileRect/>
          </a:gradFill>
          <a:ln>
            <a:solidFill>
              <a:srgbClr val="11335F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64" tIns="40032" rIns="80064" bIns="40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OTF Light" panose="020B0600000101010101"/>
              </a:rPr>
              <a:t>결론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20A8F4-4D62-C56D-45B0-C8C60EF945CD}"/>
              </a:ext>
            </a:extLst>
          </p:cNvPr>
          <p:cNvSpPr/>
          <p:nvPr/>
        </p:nvSpPr>
        <p:spPr>
          <a:xfrm>
            <a:off x="480539" y="10199064"/>
            <a:ext cx="11913031" cy="821377"/>
          </a:xfrm>
          <a:prstGeom prst="rect">
            <a:avLst/>
          </a:prstGeom>
          <a:gradFill>
            <a:gsLst>
              <a:gs pos="100000">
                <a:srgbClr val="11335F"/>
              </a:gs>
              <a:gs pos="100000">
                <a:srgbClr val="FFFFFF"/>
              </a:gs>
              <a:gs pos="100000">
                <a:srgbClr val="0A4D68"/>
              </a:gs>
            </a:gsLst>
            <a:lin ang="16200000" scaled="0"/>
          </a:gradFill>
          <a:ln>
            <a:solidFill>
              <a:srgbClr val="11335F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64" tIns="40032" rIns="80064" bIns="40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OTF Light" panose="020B0600000101010101"/>
              </a:rPr>
              <a:t>서론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5E810B-69B7-7B8B-AD7B-B3A5C902BC75}"/>
              </a:ext>
            </a:extLst>
          </p:cNvPr>
          <p:cNvSpPr/>
          <p:nvPr/>
        </p:nvSpPr>
        <p:spPr>
          <a:xfrm>
            <a:off x="501814" y="16943909"/>
            <a:ext cx="11913031" cy="821377"/>
          </a:xfrm>
          <a:prstGeom prst="rect">
            <a:avLst/>
          </a:prstGeom>
          <a:gradFill>
            <a:gsLst>
              <a:gs pos="100000">
                <a:srgbClr val="11335F"/>
              </a:gs>
              <a:gs pos="100000">
                <a:srgbClr val="FFFFFF"/>
              </a:gs>
              <a:gs pos="100000">
                <a:srgbClr val="0A4D68"/>
              </a:gs>
            </a:gsLst>
            <a:lin ang="16200000" scaled="0"/>
          </a:gradFill>
          <a:ln>
            <a:solidFill>
              <a:srgbClr val="11335F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64" tIns="40032" rIns="80064" bIns="40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OTF Light" panose="020B0600000101010101"/>
              </a:rPr>
              <a:t>관련 연구</a:t>
            </a:r>
          </a:p>
        </p:txBody>
      </p:sp>
      <p:pic>
        <p:nvPicPr>
          <p:cNvPr id="35" name="그림 34" descr="로고, 텍스트, 등록 상표, 폰트이(가) 표시된 사진&#10;&#10;자동 생성된 설명">
            <a:extLst>
              <a:ext uri="{FF2B5EF4-FFF2-40B4-BE49-F238E27FC236}">
                <a16:creationId xmlns:a16="http://schemas.microsoft.com/office/drawing/2014/main" id="{A87105C4-1FA8-2E3E-2E11-101C612CE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64" b="96364" l="905" r="99548">
                        <a14:foregroundMark x1="39819" y1="28636" x2="39819" y2="28636"/>
                        <a14:foregroundMark x1="42986" y1="24545" x2="42986" y2="24545"/>
                        <a14:foregroundMark x1="46606" y1="22273" x2="59276" y2="26818"/>
                        <a14:foregroundMark x1="59276" y1="26818" x2="59729" y2="26818"/>
                        <a14:foregroundMark x1="61538" y1="27273" x2="69683" y2="34091"/>
                        <a14:foregroundMark x1="69683" y1="34091" x2="71946" y2="47273"/>
                        <a14:foregroundMark x1="71946" y1="47273" x2="49321" y2="59545"/>
                        <a14:foregroundMark x1="49321" y1="59545" x2="21719" y2="48182"/>
                        <a14:foregroundMark x1="21719" y1="48182" x2="22172" y2="37273"/>
                        <a14:foregroundMark x1="22172" y1="37273" x2="17195" y2="25455"/>
                        <a14:foregroundMark x1="17195" y1="25455" x2="8145" y2="44545"/>
                        <a14:foregroundMark x1="8145" y1="44545" x2="18552" y2="45000"/>
                        <a14:foregroundMark x1="18552" y1="45000" x2="21267" y2="42727"/>
                        <a14:foregroundMark x1="25339" y1="22273" x2="44344" y2="19545"/>
                        <a14:foregroundMark x1="44344" y1="19545" x2="71493" y2="25455"/>
                        <a14:foregroundMark x1="71493" y1="25455" x2="84163" y2="40455"/>
                        <a14:foregroundMark x1="84163" y1="40455" x2="80543" y2="57727"/>
                        <a14:foregroundMark x1="80543" y1="57727" x2="70588" y2="68636"/>
                        <a14:foregroundMark x1="70588" y1="68636" x2="34842" y2="78636"/>
                        <a14:foregroundMark x1="34842" y1="78636" x2="31674" y2="86364"/>
                        <a14:foregroundMark x1="31674" y1="86364" x2="56561" y2="88182"/>
                        <a14:foregroundMark x1="56561" y1="88182" x2="82353" y2="80909"/>
                        <a14:foregroundMark x1="82353" y1="80909" x2="92308" y2="65909"/>
                        <a14:foregroundMark x1="92308" y1="65909" x2="92308" y2="64545"/>
                        <a14:foregroundMark x1="85520" y1="59091" x2="86878" y2="47727"/>
                        <a14:foregroundMark x1="86878" y1="47727" x2="84163" y2="32273"/>
                        <a14:foregroundMark x1="84163" y1="32273" x2="60633" y2="14091"/>
                        <a14:foregroundMark x1="60633" y1="14091" x2="24887" y2="13636"/>
                        <a14:foregroundMark x1="24887" y1="13636" x2="20362" y2="16818"/>
                        <a14:foregroundMark x1="20362" y1="16818" x2="15837" y2="16364"/>
                        <a14:foregroundMark x1="13575" y1="17727" x2="9502" y2="33636"/>
                        <a14:foregroundMark x1="9502" y1="33636" x2="4977" y2="53636"/>
                        <a14:foregroundMark x1="4977" y1="53636" x2="9955" y2="71818"/>
                        <a14:foregroundMark x1="9955" y1="71818" x2="15837" y2="79545"/>
                        <a14:foregroundMark x1="15837" y1="79545" x2="24887" y2="87273"/>
                        <a14:foregroundMark x1="24887" y1="87273" x2="32579" y2="90000"/>
                        <a14:foregroundMark x1="32579" y1="90000" x2="60633" y2="92727"/>
                        <a14:foregroundMark x1="60633" y1="92727" x2="63348" y2="92273"/>
                        <a14:foregroundMark x1="33484" y1="87273" x2="20814" y2="79091"/>
                        <a14:foregroundMark x1="44796" y1="66818" x2="58371" y2="63636"/>
                        <a14:foregroundMark x1="14480" y1="49545" x2="13575" y2="55455"/>
                        <a14:foregroundMark x1="30769" y1="10455" x2="57919" y2="5000"/>
                        <a14:foregroundMark x1="57919" y1="5000" x2="71946" y2="12727"/>
                        <a14:foregroundMark x1="71946" y1="12727" x2="77828" y2="20000"/>
                        <a14:foregroundMark x1="91908" y1="51364" x2="90950" y2="56364"/>
                        <a14:foregroundMark x1="91995" y1="50909" x2="91908" y2="51364"/>
                        <a14:foregroundMark x1="92343" y1="49091" x2="91995" y2="50909"/>
                        <a14:foregroundMark x1="92778" y1="46818" x2="92343" y2="49091"/>
                        <a14:foregroundMark x1="93213" y1="44545" x2="92778" y2="46818"/>
                        <a14:foregroundMark x1="36199" y1="94091" x2="42986" y2="95000"/>
                        <a14:foregroundMark x1="4072" y1="50000" x2="6787" y2="50000"/>
                        <a14:foregroundMark x1="11765" y1="21364" x2="7240" y2="29545"/>
                        <a14:foregroundMark x1="5430" y1="32273" x2="4072" y2="40455"/>
                        <a14:foregroundMark x1="4072" y1="40455" x2="2262" y2="40909"/>
                        <a14:foregroundMark x1="1810" y1="44545" x2="1810" y2="54091"/>
                        <a14:foregroundMark x1="1810" y1="54091" x2="5882" y2="69091"/>
                        <a14:foregroundMark x1="17195" y1="15455" x2="29412" y2="6818"/>
                        <a14:foregroundMark x1="29412" y1="6818" x2="45701" y2="1818"/>
                        <a14:foregroundMark x1="45701" y1="1818" x2="48869" y2="1818"/>
                        <a14:foregroundMark x1="50679" y1="2273" x2="66063" y2="4545"/>
                        <a14:foregroundMark x1="66063" y1="4545" x2="80090" y2="11818"/>
                        <a14:foregroundMark x1="80090" y1="11818" x2="86878" y2="18182"/>
                        <a14:foregroundMark x1="88235" y1="21364" x2="98190" y2="42273"/>
                        <a14:foregroundMark x1="97543" y1="51364" x2="97285" y2="55000"/>
                        <a14:foregroundMark x1="97575" y1="50909" x2="97543" y2="51364"/>
                        <a14:foregroundMark x1="97705" y1="49091" x2="97575" y2="50909"/>
                        <a14:foregroundMark x1="97867" y1="46818" x2="97705" y2="49091"/>
                        <a14:foregroundMark x1="98190" y1="42273" x2="97867" y2="46818"/>
                        <a14:foregroundMark x1="97285" y1="55000" x2="96380" y2="58182"/>
                        <a14:foregroundMark x1="96380" y1="58182" x2="96833" y2="64091"/>
                        <a14:foregroundMark x1="6787" y1="70455" x2="14027" y2="82273"/>
                        <a14:foregroundMark x1="14027" y1="82273" x2="24887" y2="91818"/>
                        <a14:foregroundMark x1="95475" y1="66364" x2="92760" y2="67273"/>
                        <a14:foregroundMark x1="92760" y1="67273" x2="71946" y2="90909"/>
                        <a14:foregroundMark x1="71946" y1="90909" x2="71946" y2="92727"/>
                        <a14:foregroundMark x1="27602" y1="93636" x2="30769" y2="94545"/>
                        <a14:foregroundMark x1="33937" y1="95455" x2="33937" y2="95455"/>
                        <a14:foregroundMark x1="41629" y1="33636" x2="41629" y2="33636"/>
                        <a14:foregroundMark x1="32579" y1="39545" x2="32579" y2="39545"/>
                        <a14:foregroundMark x1="58824" y1="40455" x2="58824" y2="40455"/>
                        <a14:foregroundMark x1="53394" y1="37727" x2="53394" y2="37727"/>
                        <a14:foregroundMark x1="41629" y1="35000" x2="42534" y2="35000"/>
                        <a14:foregroundMark x1="47964" y1="38636" x2="48416" y2="39091"/>
                        <a14:foregroundMark x1="99095" y1="47273" x2="99095" y2="47273"/>
                        <a14:foregroundMark x1="99548" y1="50455" x2="99548" y2="50455"/>
                        <a14:foregroundMark x1="49774" y1="49091" x2="49774" y2="49091"/>
                        <a14:foregroundMark x1="47964" y1="48182" x2="47964" y2="48182"/>
                        <a14:foregroundMark x1="1810" y1="44091" x2="1810" y2="44091"/>
                        <a14:foregroundMark x1="1357" y1="44091" x2="1357" y2="44091"/>
                        <a14:foregroundMark x1="63801" y1="96364" x2="63801" y2="96364"/>
                        <a14:backgroundMark x1="10860" y1="5909" x2="10860" y2="5909"/>
                        <a14:backgroundMark x1="56109" y1="0" x2="56109" y2="0"/>
                        <a14:backgroundMark x1="99548" y1="46818" x2="99548" y2="46818"/>
                        <a14:backgroundMark x1="99548" y1="49091" x2="99548" y2="49091"/>
                        <a14:backgroundMark x1="99548" y1="51364" x2="99548" y2="51364"/>
                        <a14:backgroundMark x1="99548" y1="50909" x2="99548" y2="5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25" y="390366"/>
            <a:ext cx="4462583" cy="4442392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4EC128-98F1-990A-88D3-C4C874666B45}"/>
              </a:ext>
            </a:extLst>
          </p:cNvPr>
          <p:cNvSpPr/>
          <p:nvPr/>
        </p:nvSpPr>
        <p:spPr>
          <a:xfrm>
            <a:off x="13339624" y="17357220"/>
            <a:ext cx="11912400" cy="820800"/>
          </a:xfrm>
          <a:prstGeom prst="rect">
            <a:avLst/>
          </a:prstGeom>
          <a:gradFill>
            <a:gsLst>
              <a:gs pos="100000">
                <a:srgbClr val="11335F"/>
              </a:gs>
              <a:gs pos="100000">
                <a:srgbClr val="FFFFFF"/>
              </a:gs>
              <a:gs pos="100000">
                <a:srgbClr val="0A4D68"/>
              </a:gs>
            </a:gsLst>
            <a:lin ang="16200000" scaled="0"/>
          </a:gradFill>
          <a:ln>
            <a:solidFill>
              <a:srgbClr val="11335F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64" tIns="40032" rIns="80064" bIns="40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OTF Light" panose="020B0600000101010101"/>
              </a:rPr>
              <a:t>실험 결과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948FF8-8B28-3789-0B4E-7F8E62D0DC8C}"/>
              </a:ext>
            </a:extLst>
          </p:cNvPr>
          <p:cNvSpPr/>
          <p:nvPr/>
        </p:nvSpPr>
        <p:spPr>
          <a:xfrm>
            <a:off x="15190020" y="36517545"/>
            <a:ext cx="11001002" cy="620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108000" algn="just"/>
            <a:r>
              <a:rPr lang="ko-KR" altLang="en-US" sz="20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본 연구는 </a:t>
            </a:r>
            <a:r>
              <a:rPr lang="en-US" altLang="ko-KR" sz="20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2023</a:t>
            </a:r>
            <a:r>
              <a:rPr lang="ko-KR" altLang="en-US" sz="20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년도 중소벤처기업부의 기술개발사업 지원에 의한 연구임</a:t>
            </a:r>
            <a:r>
              <a:rPr lang="en-US" altLang="ko-KR" sz="20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(RS-2023-00222659)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B0F662-C21E-4671-8DBF-04736CF274D5}"/>
              </a:ext>
            </a:extLst>
          </p:cNvPr>
          <p:cNvSpPr/>
          <p:nvPr/>
        </p:nvSpPr>
        <p:spPr>
          <a:xfrm>
            <a:off x="13342389" y="31600229"/>
            <a:ext cx="11764800" cy="4637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28600" algn="just" latinLnBrk="1"/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연구 환경에서 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챗봇의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사용 빈도와 만족도 점수는 비례하지 않다는 것을 확인했다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나눔스퀘어OTF Light" panose="020B0600000101010101"/>
                <a:cs typeface="굴림" panose="020B0600000101010101" pitchFamily="50" charset="-127"/>
              </a:rPr>
              <a:t>5</a:t>
            </a:r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점 척도로 평가된 사용자 종합 만족도를 분석하였을 때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, </a:t>
            </a:r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검색형 </a:t>
            </a:r>
            <a:r>
              <a:rPr lang="ko-KR" altLang="ko-KR" sz="2500" dirty="0" err="1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챗봇의</a:t>
            </a:r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 평균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3.25</a:t>
            </a:r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점에 비해 생성형 </a:t>
            </a:r>
            <a:r>
              <a:rPr lang="ko-KR" altLang="ko-KR" sz="2500" dirty="0" err="1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챗봇이</a:t>
            </a:r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 평균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3.43</a:t>
            </a:r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점으로 미세한 우위를 보였다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. </a:t>
            </a:r>
          </a:p>
          <a:p>
            <a:pPr indent="228600" algn="just" latinLnBrk="1"/>
            <a:endParaRPr lang="en-US" altLang="ko-KR" sz="1000" dirty="0">
              <a:solidFill>
                <a:srgbClr val="000000"/>
              </a:solidFill>
              <a:effectLst/>
              <a:latin typeface="한양신명조"/>
              <a:ea typeface="나눔스퀘어OTF Light" panose="020B0600000101010101"/>
              <a:cs typeface="굴림" panose="020B0600000101010101" pitchFamily="50" charset="-127"/>
            </a:endParaRPr>
          </a:p>
          <a:p>
            <a:pPr indent="228600" algn="just" latinLnBrk="1"/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거대언어모델 기반 평가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(10</a:t>
            </a:r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점 척도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)</a:t>
            </a:r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에서는 검색형 </a:t>
            </a:r>
            <a:r>
              <a:rPr lang="ko-KR" altLang="ko-KR" sz="2500" dirty="0" err="1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챗봇이</a:t>
            </a:r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 평균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 7.07</a:t>
            </a:r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점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, </a:t>
            </a:r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생성형 </a:t>
            </a:r>
            <a:r>
              <a:rPr lang="ko-KR" altLang="ko-KR" sz="2500" dirty="0" err="1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챗봇이</a:t>
            </a:r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 평균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 7.06</a:t>
            </a:r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점으로 특정 유형의 </a:t>
            </a:r>
            <a:r>
              <a:rPr lang="ko-KR" altLang="ko-KR" sz="2500" dirty="0" err="1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챗봇이</a:t>
            </a:r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 더 우월하다고 평가되지 않았다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. </a:t>
            </a:r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이 결과는 실제 만족도 측면에서 초반에는 검색형 모델이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, </a:t>
            </a:r>
            <a:r>
              <a:rPr lang="ko-KR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후반에는 생성형 모델의 만족도가 높았던 결과가 전체 사용일의 경험을 평균하면 서로 상쇄되는 것과 동일선상에 있는 결과이다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. </a:t>
            </a:r>
            <a:r>
              <a:rPr lang="ko-KR" altLang="en-US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두 </a:t>
            </a:r>
            <a:r>
              <a:rPr lang="ko-KR" altLang="en-US" sz="2500" dirty="0" err="1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챗봇</a:t>
            </a:r>
            <a:r>
              <a:rPr lang="ko-KR" altLang="en-US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 유형 모두 우울 감소에 긍정적일 수 있으나 각각 적합한 상황과 사용자 취향에 따라 다른 효과를 보일 수 있다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. </a:t>
            </a:r>
          </a:p>
          <a:p>
            <a:pPr indent="228600" algn="just" latinLnBrk="1"/>
            <a:endParaRPr lang="en-US" altLang="ko-KR" sz="1000" dirty="0">
              <a:solidFill>
                <a:srgbClr val="000000"/>
              </a:solidFill>
              <a:effectLst/>
              <a:latin typeface="한양신명조"/>
              <a:ea typeface="나눔스퀘어OTF Light" panose="020B0600000101010101"/>
              <a:cs typeface="굴림" panose="020B0600000101010101" pitchFamily="50" charset="-127"/>
            </a:endParaRPr>
          </a:p>
          <a:p>
            <a:pPr indent="228600" algn="just" latinLnBrk="1"/>
            <a:r>
              <a:rPr lang="ko-KR" altLang="en-US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결론적으로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, </a:t>
            </a:r>
            <a:r>
              <a:rPr lang="ko-KR" altLang="en-US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앞으로 나타날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AI </a:t>
            </a:r>
            <a:r>
              <a:rPr lang="ko-KR" altLang="en-US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기반 상담 시스템들 역시 그 가능성과 효용성을 </a:t>
            </a:r>
            <a:r>
              <a:rPr lang="ko-KR" altLang="en-US" sz="2500" dirty="0">
                <a:solidFill>
                  <a:srgbClr val="000000"/>
                </a:solidFill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계</a:t>
            </a:r>
            <a:r>
              <a:rPr lang="ko-KR" altLang="en-US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속해서 탐색해 나가야 할 것이다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한양신명조"/>
                <a:ea typeface="나눔스퀘어OTF Light" panose="020B0600000101010101"/>
                <a:cs typeface="굴림" panose="020B0600000101010101" pitchFamily="50" charset="-127"/>
              </a:rPr>
              <a:t>. </a:t>
            </a:r>
            <a:endParaRPr lang="en-US" altLang="ko-KR" sz="2500" dirty="0">
              <a:solidFill>
                <a:schemeClr val="tx1"/>
              </a:solidFill>
              <a:latin typeface="나눔스퀘어OTF Light" panose="020B0600000101010101"/>
              <a:ea typeface="나눔스퀘어OTF Light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C22EE5-811B-BE07-7FE3-1433646ACD04}"/>
              </a:ext>
            </a:extLst>
          </p:cNvPr>
          <p:cNvSpPr/>
          <p:nvPr/>
        </p:nvSpPr>
        <p:spPr>
          <a:xfrm>
            <a:off x="5838243" y="336029"/>
            <a:ext cx="108000" cy="45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 Light" panose="020B0600000101010101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16C31-F0F9-7285-3704-42798293FDCB}"/>
              </a:ext>
            </a:extLst>
          </p:cNvPr>
          <p:cNvSpPr/>
          <p:nvPr/>
        </p:nvSpPr>
        <p:spPr>
          <a:xfrm>
            <a:off x="501814" y="22187317"/>
            <a:ext cx="11912400" cy="820800"/>
          </a:xfrm>
          <a:prstGeom prst="rect">
            <a:avLst/>
          </a:prstGeom>
          <a:gradFill>
            <a:gsLst>
              <a:gs pos="100000">
                <a:srgbClr val="11335F"/>
              </a:gs>
              <a:gs pos="100000">
                <a:srgbClr val="FFFFFF"/>
              </a:gs>
              <a:gs pos="100000">
                <a:srgbClr val="0A4D68"/>
              </a:gs>
            </a:gsLst>
            <a:lin ang="16200000" scaled="0"/>
          </a:gradFill>
          <a:ln>
            <a:solidFill>
              <a:srgbClr val="11335F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64" tIns="40032" rIns="80064" bIns="40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OTF Light" panose="020B0600000101010101"/>
              </a:rPr>
              <a:t>연구 방법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46083A9-9ABB-41B1-7E51-A1A13A27586B}"/>
              </a:ext>
            </a:extLst>
          </p:cNvPr>
          <p:cNvGrpSpPr/>
          <p:nvPr/>
        </p:nvGrpSpPr>
        <p:grpSpPr>
          <a:xfrm>
            <a:off x="522425" y="33176939"/>
            <a:ext cx="7022028" cy="3031865"/>
            <a:chOff x="522425" y="33117945"/>
            <a:chExt cx="7022028" cy="303186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BA9AF5B-43B6-CBB9-2B07-E964D3B344B7}"/>
                </a:ext>
              </a:extLst>
            </p:cNvPr>
            <p:cNvGrpSpPr/>
            <p:nvPr/>
          </p:nvGrpSpPr>
          <p:grpSpPr>
            <a:xfrm>
              <a:off x="522425" y="33117945"/>
              <a:ext cx="3533202" cy="3031865"/>
              <a:chOff x="522425" y="33117945"/>
              <a:chExt cx="3533202" cy="303186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E0272340-88B1-38CD-BAB3-3DF745225C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053"/>
              <a:stretch/>
            </p:blipFill>
            <p:spPr bwMode="auto">
              <a:xfrm>
                <a:off x="522425" y="33528940"/>
                <a:ext cx="3432522" cy="2620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F4B658-8BE4-E64D-F708-18C7E684BB05}"/>
                  </a:ext>
                </a:extLst>
              </p:cNvPr>
              <p:cNvSpPr txBox="1"/>
              <p:nvPr/>
            </p:nvSpPr>
            <p:spPr>
              <a:xfrm>
                <a:off x="837952" y="33117945"/>
                <a:ext cx="321767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prstClr val="black"/>
                    </a:solidFill>
                    <a:latin typeface="Avenir Next LT Pro Demi" panose="020B0604020202020204" pitchFamily="34" charset="0"/>
                    <a:ea typeface="나눔스퀘어OTF Light" panose="020B0600000101010101"/>
                  </a:rPr>
                  <a:t>검색형 </a:t>
                </a:r>
                <a:r>
                  <a:rPr lang="ko-KR" altLang="en-US" sz="2000" b="1" dirty="0" err="1">
                    <a:solidFill>
                      <a:prstClr val="black"/>
                    </a:solidFill>
                    <a:latin typeface="Avenir Next LT Pro Demi" panose="020B0604020202020204" pitchFamily="34" charset="0"/>
                    <a:ea typeface="나눔스퀘어OTF Light" panose="020B0600000101010101"/>
                  </a:rPr>
                  <a:t>챗봇의</a:t>
                </a:r>
                <a:r>
                  <a:rPr lang="ko-KR" altLang="en-US" sz="2000" b="1" dirty="0">
                    <a:solidFill>
                      <a:prstClr val="black"/>
                    </a:solidFill>
                    <a:latin typeface="Avenir Next LT Pro Demi" panose="020B0604020202020204" pitchFamily="34" charset="0"/>
                    <a:ea typeface="나눔스퀘어OTF Light" panose="020B0600000101010101"/>
                  </a:rPr>
                  <a:t> 사용 횟수</a:t>
                </a:r>
                <a:endParaRPr lang="ko-KR" altLang="en-US" sz="1800" dirty="0">
                  <a:latin typeface="Avenir Next LT Pro Demi" panose="020B0704020202020204" pitchFamily="34" charset="0"/>
                  <a:ea typeface="나눔스퀘어OTF Light" panose="020B0600000101010101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4423D87-537C-F66C-CA9B-E1CC953B6F76}"/>
                </a:ext>
              </a:extLst>
            </p:cNvPr>
            <p:cNvGrpSpPr/>
            <p:nvPr/>
          </p:nvGrpSpPr>
          <p:grpSpPr>
            <a:xfrm>
              <a:off x="4016023" y="33117945"/>
              <a:ext cx="3528430" cy="3031865"/>
              <a:chOff x="4016023" y="33117945"/>
              <a:chExt cx="3528430" cy="3031865"/>
            </a:xfrm>
          </p:grpSpPr>
          <p:pic>
            <p:nvPicPr>
              <p:cNvPr id="1027" name="Picture 3">
                <a:extLst>
                  <a:ext uri="{FF2B5EF4-FFF2-40B4-BE49-F238E27FC236}">
                    <a16:creationId xmlns:a16="http://schemas.microsoft.com/office/drawing/2014/main" id="{A0F5B8DC-0B13-D334-244E-8650DB1F86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053"/>
              <a:stretch/>
            </p:blipFill>
            <p:spPr bwMode="auto">
              <a:xfrm>
                <a:off x="4016023" y="33528940"/>
                <a:ext cx="3432527" cy="2620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0A6A80-6333-DFC7-D33A-BB5DF328D8BB}"/>
                  </a:ext>
                </a:extLst>
              </p:cNvPr>
              <p:cNvSpPr txBox="1"/>
              <p:nvPr/>
            </p:nvSpPr>
            <p:spPr>
              <a:xfrm>
                <a:off x="4326778" y="33117945"/>
                <a:ext cx="321767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prstClr val="black"/>
                    </a:solidFill>
                    <a:latin typeface="Avenir Next LT Pro Demi" panose="020B0604020202020204" pitchFamily="34" charset="0"/>
                    <a:ea typeface="나눔스퀘어OTF Light" panose="020B0600000101010101"/>
                  </a:rPr>
                  <a:t>생성형 </a:t>
                </a:r>
                <a:r>
                  <a:rPr lang="ko-KR" altLang="en-US" sz="2000" b="1" dirty="0" err="1">
                    <a:solidFill>
                      <a:prstClr val="black"/>
                    </a:solidFill>
                    <a:latin typeface="Avenir Next LT Pro Demi" panose="020B0604020202020204" pitchFamily="34" charset="0"/>
                    <a:ea typeface="나눔스퀘어OTF Light" panose="020B0600000101010101"/>
                  </a:rPr>
                  <a:t>챗봇의</a:t>
                </a:r>
                <a:r>
                  <a:rPr lang="ko-KR" altLang="en-US" sz="2000" b="1" dirty="0">
                    <a:solidFill>
                      <a:prstClr val="black"/>
                    </a:solidFill>
                    <a:latin typeface="Avenir Next LT Pro Demi" panose="020B0604020202020204" pitchFamily="34" charset="0"/>
                    <a:ea typeface="나눔스퀘어OTF Light" panose="020B0600000101010101"/>
                  </a:rPr>
                  <a:t> 사용 횟수</a:t>
                </a:r>
                <a:endParaRPr lang="ko-KR" altLang="en-US" sz="1800" dirty="0">
                  <a:latin typeface="Avenir Next LT Pro Demi" panose="020B0704020202020204" pitchFamily="34" charset="0"/>
                  <a:ea typeface="나눔스퀘어OTF Light" panose="020B0600000101010101"/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FB1E5B8-0931-8432-7C6F-4944DFB826BF}"/>
              </a:ext>
            </a:extLst>
          </p:cNvPr>
          <p:cNvGrpSpPr/>
          <p:nvPr/>
        </p:nvGrpSpPr>
        <p:grpSpPr>
          <a:xfrm>
            <a:off x="7701704" y="33111070"/>
            <a:ext cx="4712510" cy="3097734"/>
            <a:chOff x="7701704" y="33052076"/>
            <a:chExt cx="4712510" cy="3097734"/>
          </a:xfrm>
        </p:grpSpPr>
        <p:sp>
          <p:nvSpPr>
            <p:cNvPr id="19" name="모서리가 둥근 직사각형 9">
              <a:extLst>
                <a:ext uri="{FF2B5EF4-FFF2-40B4-BE49-F238E27FC236}">
                  <a16:creationId xmlns:a16="http://schemas.microsoft.com/office/drawing/2014/main" id="{A96A6ECA-98EC-B6EF-FD79-DEC76DC6BAAB}"/>
                </a:ext>
              </a:extLst>
            </p:cNvPr>
            <p:cNvSpPr/>
            <p:nvPr/>
          </p:nvSpPr>
          <p:spPr bwMode="auto">
            <a:xfrm>
              <a:off x="7701704" y="33207227"/>
              <a:ext cx="4712510" cy="2942583"/>
            </a:xfrm>
            <a:prstGeom prst="roundRect">
              <a:avLst>
                <a:gd name="adj" fmla="val 5732"/>
              </a:avLst>
            </a:prstGeom>
            <a:noFill/>
            <a:ln w="635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871" tIns="39936" rIns="79871" bIns="39936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ko-KR" sz="3200" dirty="0">
                <a:latin typeface="나눔스퀘어OTF Light" panose="020B0600000101010101"/>
                <a:cs typeface="helvetica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721601-81EC-88B8-8308-4244E28A8D47}"/>
                </a:ext>
              </a:extLst>
            </p:cNvPr>
            <p:cNvSpPr txBox="1"/>
            <p:nvPr/>
          </p:nvSpPr>
          <p:spPr>
            <a:xfrm>
              <a:off x="8528693" y="33052076"/>
              <a:ext cx="3058531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검색형 </a:t>
              </a:r>
              <a:r>
                <a:rPr lang="ko-KR" altLang="en-US" sz="2000" b="1" dirty="0" err="1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챗봇이</a:t>
              </a:r>
              <a:r>
                <a:rPr lang="ko-KR" altLang="en-US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 </a:t>
              </a:r>
              <a:endParaRPr lang="en-US" altLang="ko-KR" sz="2000" b="1" dirty="0">
                <a:solidFill>
                  <a:prstClr val="black"/>
                </a:solidFill>
                <a:latin typeface="Avenir Next LT Pro Demi" panose="020B0604020202020204" pitchFamily="34" charset="0"/>
                <a:ea typeface="나눔스퀘어OTF Light" panose="020B0600000101010101"/>
              </a:endParaRPr>
            </a:p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‘</a:t>
              </a:r>
              <a:r>
                <a:rPr lang="ko-KR" altLang="en-US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초기 선호도</a:t>
              </a:r>
              <a:r>
                <a:rPr lang="en-US" altLang="ko-KR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＇</a:t>
              </a:r>
              <a:r>
                <a:rPr lang="ko-KR" altLang="en-US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를 보인다</a:t>
              </a:r>
              <a:endParaRPr lang="ko-KR" altLang="en-US" sz="1800" dirty="0">
                <a:latin typeface="Avenir Next LT Pro Demi" panose="020B0704020202020204" pitchFamily="34" charset="0"/>
                <a:ea typeface="나눔스퀘어OTF Light" panose="020B0600000101010101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1CEDA2F-B387-75E3-0D16-D612A5361D0B}"/>
                </a:ext>
              </a:extLst>
            </p:cNvPr>
            <p:cNvSpPr/>
            <p:nvPr/>
          </p:nvSpPr>
          <p:spPr>
            <a:xfrm>
              <a:off x="7730320" y="33747875"/>
              <a:ext cx="4629779" cy="2196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08000"/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왼쪽 그림은 두 심리상담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챗봇의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선호도를 비교하기 위해 사용 횟수 분포를 시각화한 것이다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.</a:t>
              </a:r>
            </a:p>
            <a:p>
              <a:pPr indent="108000"/>
              <a:endParaRPr lang="en-US" altLang="ko-KR" sz="10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endParaRPr>
            </a:p>
            <a:p>
              <a:pPr indent="108000"/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검색형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챗봇은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</a:t>
              </a:r>
              <a:r>
                <a:rPr lang="ko-KR" altLang="en-US" sz="2000" b="1" dirty="0">
                  <a:solidFill>
                    <a:srgbClr val="0070C0"/>
                  </a:solidFill>
                  <a:latin typeface="나눔스퀘어OTF Light" panose="020B0600000101010101"/>
                  <a:ea typeface="나눔스퀘어OTF Light" panose="020B0600000101010101"/>
                </a:rPr>
                <a:t>꾸준히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사용되고 있는 반면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생성형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챗봇은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</a:t>
              </a:r>
              <a:r>
                <a:rPr lang="ko-KR" altLang="en-US" sz="2000" b="1" dirty="0">
                  <a:solidFill>
                    <a:srgbClr val="0070C0"/>
                  </a:solidFill>
                  <a:latin typeface="나눔스퀘어OTF Light" panose="020B0600000101010101"/>
                  <a:ea typeface="나눔스퀘어OTF Light" panose="020B0600000101010101"/>
                </a:rPr>
                <a:t>초반에</a:t>
              </a:r>
              <a:r>
                <a:rPr lang="ko-KR" altLang="en-US" sz="2000" b="1" dirty="0">
                  <a:solidFill>
                    <a:srgbClr val="00B0F0"/>
                  </a:solidFill>
                  <a:latin typeface="나눔스퀘어OTF Light" panose="020B0600000101010101"/>
                  <a:ea typeface="나눔스퀘어OTF Light" panose="020B0600000101010101"/>
                </a:rPr>
                <a:t> </a:t>
              </a:r>
              <a:r>
                <a:rPr lang="ko-KR" altLang="en-US" sz="2000" b="1" dirty="0">
                  <a:solidFill>
                    <a:srgbClr val="0070C0"/>
                  </a:solidFill>
                  <a:latin typeface="나눔스퀘어OTF Light" panose="020B0600000101010101"/>
                  <a:ea typeface="나눔스퀘어OTF Light" panose="020B0600000101010101"/>
                </a:rPr>
                <a:t>포기한</a:t>
              </a:r>
              <a:r>
                <a:rPr lang="ko-KR" altLang="en-US" sz="2000" b="1" dirty="0">
                  <a:solidFill>
                    <a:srgbClr val="C00000"/>
                  </a:solidFill>
                  <a:latin typeface="나눔스퀘어OTF Light" panose="020B0600000101010101"/>
                  <a:ea typeface="나눔스퀘어OTF Light" panose="020B0600000101010101"/>
                </a:rPr>
                <a:t>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사용자가 많은 것을 볼 수 있다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.</a:t>
              </a:r>
            </a:p>
          </p:txBody>
        </p:sp>
      </p:grpSp>
      <p:sp>
        <p:nvSpPr>
          <p:cNvPr id="22" name="모서리가 둥근 직사각형 9">
            <a:extLst>
              <a:ext uri="{FF2B5EF4-FFF2-40B4-BE49-F238E27FC236}">
                <a16:creationId xmlns:a16="http://schemas.microsoft.com/office/drawing/2014/main" id="{DE5C3EA4-C82B-3A8C-CEF9-C689BBB2D4B2}"/>
              </a:ext>
            </a:extLst>
          </p:cNvPr>
          <p:cNvSpPr/>
          <p:nvPr/>
        </p:nvSpPr>
        <p:spPr bwMode="auto">
          <a:xfrm>
            <a:off x="480539" y="12052536"/>
            <a:ext cx="11821504" cy="2506098"/>
          </a:xfrm>
          <a:prstGeom prst="roundRect">
            <a:avLst>
              <a:gd name="adj" fmla="val 5732"/>
            </a:avLst>
          </a:prstGeom>
          <a:noFill/>
          <a:ln w="635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871" tIns="39936" rIns="79871" bIns="39936" numCol="1" rtlCol="0" anchor="t" anchorCtr="0" compatLnSpc="1">
            <a:prstTxWarp prst="textNoShape">
              <a:avLst/>
            </a:prstTxWarp>
          </a:bodyPr>
          <a:lstStyle/>
          <a:p>
            <a:endParaRPr lang="ko-KR" altLang="ko-KR" sz="3200" dirty="0">
              <a:latin typeface="나눔스퀘어OTF Light" panose="020B0600000101010101"/>
              <a:cs typeface="helvetica" panose="020B0604020202020204" pitchFamily="34" charset="0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EC4F30E-8FB7-3DBE-2BE7-AF3138C493CA}"/>
              </a:ext>
            </a:extLst>
          </p:cNvPr>
          <p:cNvGrpSpPr/>
          <p:nvPr/>
        </p:nvGrpSpPr>
        <p:grpSpPr>
          <a:xfrm>
            <a:off x="13340738" y="6499688"/>
            <a:ext cx="5616000" cy="3901069"/>
            <a:chOff x="13340738" y="6499688"/>
            <a:chExt cx="5616000" cy="390106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8638549-CB18-80FB-833A-4B79A9A9EA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1"/>
            <a:stretch/>
          </p:blipFill>
          <p:spPr bwMode="auto">
            <a:xfrm>
              <a:off x="13340738" y="6899798"/>
              <a:ext cx="5616000" cy="350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C5DA05-C276-9CD4-7CF5-CCD7D9092705}"/>
                </a:ext>
              </a:extLst>
            </p:cNvPr>
            <p:cNvSpPr txBox="1"/>
            <p:nvPr/>
          </p:nvSpPr>
          <p:spPr>
            <a:xfrm>
              <a:off x="14053142" y="6499688"/>
              <a:ext cx="46793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 err="1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챗봇</a:t>
              </a:r>
              <a:r>
                <a:rPr lang="ko-KR" altLang="en-US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 사용 빈도에 따른 만족도 점수 추이</a:t>
              </a:r>
              <a:endParaRPr lang="ko-KR" altLang="en-US" sz="1800" dirty="0">
                <a:latin typeface="Avenir Next LT Pro Demi" panose="020B0704020202020204" pitchFamily="34" charset="0"/>
                <a:ea typeface="나눔스퀘어OTF Light" panose="020B0600000101010101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9215104-D247-A9A7-A7F1-0EBB20386A05}"/>
              </a:ext>
            </a:extLst>
          </p:cNvPr>
          <p:cNvGrpSpPr/>
          <p:nvPr/>
        </p:nvGrpSpPr>
        <p:grpSpPr>
          <a:xfrm>
            <a:off x="19444882" y="6444059"/>
            <a:ext cx="5790493" cy="3682747"/>
            <a:chOff x="19444882" y="6444059"/>
            <a:chExt cx="5790493" cy="3682747"/>
          </a:xfrm>
        </p:grpSpPr>
        <p:sp>
          <p:nvSpPr>
            <p:cNvPr id="8" name="모서리가 둥근 직사각형 9">
              <a:extLst>
                <a:ext uri="{FF2B5EF4-FFF2-40B4-BE49-F238E27FC236}">
                  <a16:creationId xmlns:a16="http://schemas.microsoft.com/office/drawing/2014/main" id="{455DF106-CD42-3B5C-B4FB-61FC2BEAE6FC}"/>
                </a:ext>
              </a:extLst>
            </p:cNvPr>
            <p:cNvSpPr/>
            <p:nvPr/>
          </p:nvSpPr>
          <p:spPr bwMode="auto">
            <a:xfrm>
              <a:off x="19444882" y="6625847"/>
              <a:ext cx="5790493" cy="3500959"/>
            </a:xfrm>
            <a:prstGeom prst="roundRect">
              <a:avLst>
                <a:gd name="adj" fmla="val 5732"/>
              </a:avLst>
            </a:prstGeom>
            <a:noFill/>
            <a:ln w="635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871" tIns="39936" rIns="79871" bIns="39936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ko-KR" sz="3200" dirty="0">
                <a:latin typeface="나눔스퀘어OTF Light" panose="020B0600000101010101"/>
                <a:cs typeface="helvetica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BE4F01-59EC-13ED-7923-1561353738EF}"/>
                </a:ext>
              </a:extLst>
            </p:cNvPr>
            <p:cNvSpPr txBox="1"/>
            <p:nvPr/>
          </p:nvSpPr>
          <p:spPr>
            <a:xfrm>
              <a:off x="20752093" y="6444059"/>
              <a:ext cx="316949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사용 빈도와 만족도 불일치</a:t>
              </a:r>
              <a:endParaRPr lang="ko-KR" altLang="en-US" sz="1800" dirty="0">
                <a:latin typeface="Avenir Next LT Pro Demi" panose="020B0704020202020204" pitchFamily="34" charset="0"/>
                <a:ea typeface="나눔스퀘어OTF Light" panose="020B0600000101010101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AE3D35C-E76C-1D6F-C7C2-D65D50B7C605}"/>
                </a:ext>
              </a:extLst>
            </p:cNvPr>
            <p:cNvSpPr/>
            <p:nvPr/>
          </p:nvSpPr>
          <p:spPr>
            <a:xfrm>
              <a:off x="19492423" y="7108439"/>
              <a:ext cx="5688837" cy="2613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검색형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(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리트리벌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)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챗봇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사용자는 </a:t>
              </a:r>
              <a:r>
                <a:rPr lang="ko-KR" altLang="en-US" sz="2000" b="1" dirty="0">
                  <a:solidFill>
                    <a:srgbClr val="0070C0"/>
                  </a:solidFill>
                  <a:latin typeface="나눔스퀘어OTF Light" panose="020B0600000101010101"/>
                  <a:ea typeface="나눔스퀘어OTF Light" panose="020B0600000101010101"/>
                </a:rPr>
                <a:t>불만족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생성형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챗봇은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</a:t>
              </a:r>
              <a:r>
                <a:rPr lang="ko-KR" altLang="en-US" sz="2000" b="1" dirty="0">
                  <a:solidFill>
                    <a:srgbClr val="0070C0"/>
                  </a:solidFill>
                  <a:latin typeface="나눔스퀘어OTF Light" panose="020B0600000101010101"/>
                  <a:ea typeface="나눔스퀘어OTF Light" panose="020B0600000101010101"/>
                </a:rPr>
                <a:t>만족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하는 경향을 보인다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검색형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챗봇의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경우 </a:t>
              </a:r>
              <a:r>
                <a:rPr lang="ko-KR" altLang="en-US" sz="2000" b="1" dirty="0">
                  <a:solidFill>
                    <a:srgbClr val="0070C0"/>
                  </a:solidFill>
                  <a:latin typeface="나눔스퀘어OTF Light" panose="020B0600000101010101"/>
                  <a:ea typeface="나눔스퀘어OTF Light" panose="020B0600000101010101"/>
                </a:rPr>
                <a:t>완성된 문장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이지만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,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전혀 </a:t>
              </a:r>
              <a:r>
                <a:rPr lang="ko-KR" altLang="en-US" sz="2000" b="1" dirty="0">
                  <a:solidFill>
                    <a:srgbClr val="0070C0"/>
                  </a:solidFill>
                  <a:latin typeface="나눔스퀘어OTF Light" panose="020B0600000101010101"/>
                  <a:ea typeface="나눔스퀘어OTF Light" panose="020B0600000101010101"/>
                </a:rPr>
                <a:t>맞지 않는 대답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을 받아서 만족도가 </a:t>
              </a:r>
              <a:r>
                <a:rPr lang="ko-KR" altLang="en-US" sz="2000" b="1" dirty="0">
                  <a:solidFill>
                    <a:srgbClr val="0070C0"/>
                  </a:solidFill>
                  <a:latin typeface="나눔스퀘어OTF Light" panose="020B0600000101010101"/>
                  <a:ea typeface="나눔스퀘어OTF Light" panose="020B0600000101010101"/>
                </a:rPr>
                <a:t>감소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했을 것이다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참여 인센티브의 영향으로 지속 사용한 결과를 보였을 것이다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.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50D0626-F4C7-72B4-0274-2CFC71543ED7}"/>
              </a:ext>
            </a:extLst>
          </p:cNvPr>
          <p:cNvGrpSpPr/>
          <p:nvPr/>
        </p:nvGrpSpPr>
        <p:grpSpPr>
          <a:xfrm>
            <a:off x="20345400" y="18485174"/>
            <a:ext cx="4905331" cy="3751992"/>
            <a:chOff x="20345400" y="18750645"/>
            <a:chExt cx="4905331" cy="3751992"/>
          </a:xfrm>
        </p:grpSpPr>
        <p:sp>
          <p:nvSpPr>
            <p:cNvPr id="11" name="모서리가 둥근 직사각형 9">
              <a:extLst>
                <a:ext uri="{FF2B5EF4-FFF2-40B4-BE49-F238E27FC236}">
                  <a16:creationId xmlns:a16="http://schemas.microsoft.com/office/drawing/2014/main" id="{5458778E-1BC9-72C9-0224-67E2845400A5}"/>
                </a:ext>
              </a:extLst>
            </p:cNvPr>
            <p:cNvSpPr/>
            <p:nvPr/>
          </p:nvSpPr>
          <p:spPr bwMode="auto">
            <a:xfrm>
              <a:off x="20345400" y="18946573"/>
              <a:ext cx="4905331" cy="3556064"/>
            </a:xfrm>
            <a:prstGeom prst="roundRect">
              <a:avLst>
                <a:gd name="adj" fmla="val 5732"/>
              </a:avLst>
            </a:prstGeom>
            <a:noFill/>
            <a:ln w="635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871" tIns="39936" rIns="79871" bIns="39936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ko-KR" sz="3200" dirty="0">
                <a:latin typeface="나눔스퀘어OTF Light" panose="020B0600000101010101"/>
                <a:cs typeface="helvetica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7C7A3C-6214-AA68-59AD-E1B62BCB5572}"/>
                </a:ext>
              </a:extLst>
            </p:cNvPr>
            <p:cNvSpPr txBox="1"/>
            <p:nvPr/>
          </p:nvSpPr>
          <p:spPr>
            <a:xfrm>
              <a:off x="21489109" y="18750645"/>
              <a:ext cx="2617911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 자동 </a:t>
              </a:r>
              <a:r>
                <a:rPr lang="ko-KR" altLang="en-US" sz="2000" b="1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평가의 한계와 개선을 향한 접근</a:t>
              </a:r>
              <a:endParaRPr lang="ko-KR" altLang="en-US" sz="1800" dirty="0">
                <a:latin typeface="Avenir Next LT Pro Demi" panose="020B0704020202020204" pitchFamily="34" charset="0"/>
                <a:ea typeface="나눔스퀘어OTF Light" panose="020B0600000101010101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1969DA9-8A5A-15A8-CE76-6A0FD152862A}"/>
                </a:ext>
              </a:extLst>
            </p:cNvPr>
            <p:cNvSpPr/>
            <p:nvPr/>
          </p:nvSpPr>
          <p:spPr>
            <a:xfrm>
              <a:off x="20377401" y="19337548"/>
              <a:ext cx="4819215" cy="30751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rgbClr val="0070C0"/>
                  </a:solidFill>
                  <a:latin typeface="나눔스퀘어OTF Light" panose="020B0600000101010101"/>
                  <a:ea typeface="나눔스퀘어OTF Light" panose="020B0600000101010101"/>
                </a:rPr>
                <a:t>부적절한 공감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: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가장 낮은 평가 점수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(0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점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)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를 받은 대화 스레드 중 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ChatGPT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는 고민 내용에 당위성 판단 없이 공감하면 안 되는 것을 평가하였다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solidFill>
                    <a:srgbClr val="0070C0"/>
                  </a:solidFill>
                  <a:latin typeface="나눔스퀘어OTF Light" panose="020B0600000101010101"/>
                  <a:ea typeface="나눔스퀘어OTF Light" panose="020B0600000101010101"/>
                </a:rPr>
                <a:t>불명확한 평가 기준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: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잘못된 평가 사례 중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,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대화 스레드의 내용과 무관하더라도 높은 점수가 부여된 경우가 있다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.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A4A81F8-150A-D972-657F-133287DBE907}"/>
              </a:ext>
            </a:extLst>
          </p:cNvPr>
          <p:cNvGrpSpPr/>
          <p:nvPr/>
        </p:nvGrpSpPr>
        <p:grpSpPr>
          <a:xfrm>
            <a:off x="13379648" y="12942021"/>
            <a:ext cx="11768317" cy="4379511"/>
            <a:chOff x="13379648" y="13177997"/>
            <a:chExt cx="11768317" cy="43795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947DF4-EDDB-4843-4AA5-E9B29F2EFF2D}"/>
                </a:ext>
              </a:extLst>
            </p:cNvPr>
            <p:cNvSpPr txBox="1"/>
            <p:nvPr/>
          </p:nvSpPr>
          <p:spPr>
            <a:xfrm>
              <a:off x="13385931" y="13177997"/>
              <a:ext cx="5188367" cy="1359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108000" algn="just">
                <a:lnSpc>
                  <a:spcPct val="150000"/>
                </a:lnSpc>
              </a:pPr>
              <a:r>
                <a:rPr lang="en-US" altLang="ko-KR" sz="2500" b="1" dirty="0">
                  <a:solidFill>
                    <a:schemeClr val="tx1"/>
                  </a:solidFill>
                  <a:latin typeface="+mj-ea"/>
                  <a:ea typeface="나눔스퀘어OTF Light" panose="020B0600000101010101"/>
                </a:rPr>
                <a:t>•</a:t>
              </a:r>
              <a:r>
                <a:rPr lang="en-US" altLang="ko-KR" sz="25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</a:t>
              </a:r>
              <a:r>
                <a:rPr lang="ko-KR" altLang="en-US" sz="2500" b="1" dirty="0">
                  <a:solidFill>
                    <a:schemeClr val="tx1"/>
                  </a:solidFill>
                  <a:latin typeface="+mj-ea"/>
                  <a:ea typeface="나눔스퀘어OTF Light" panose="020B0600000101010101"/>
                </a:rPr>
                <a:t>실험 모델</a:t>
              </a:r>
              <a:endPara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endParaRPr>
            </a:p>
            <a:p>
              <a:pPr indent="108000"/>
              <a:endParaRPr lang="en-US" altLang="ko-KR" sz="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endParaRPr>
            </a:p>
            <a:p>
              <a:pPr indent="108000"/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GPT-3.5-turbo-0301(ChatGPT)</a:t>
              </a:r>
            </a:p>
            <a:p>
              <a:endParaRPr lang="ko-KR" altLang="en-US" dirty="0">
                <a:latin typeface="나눔스퀘어OTF Light" panose="020B0600000101010101"/>
                <a:ea typeface="나눔스퀘어OTF Light" panose="020B0600000101010101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EAC16-BF0E-7841-FC2F-D40C6629582E}"/>
                </a:ext>
              </a:extLst>
            </p:cNvPr>
            <p:cNvSpPr txBox="1"/>
            <p:nvPr/>
          </p:nvSpPr>
          <p:spPr>
            <a:xfrm>
              <a:off x="13383165" y="14549310"/>
              <a:ext cx="11764800" cy="1361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108000" algn="just">
                <a:lnSpc>
                  <a:spcPct val="150000"/>
                </a:lnSpc>
              </a:pPr>
              <a:r>
                <a:rPr lang="en-US" altLang="ko-KR" sz="2500" b="1" dirty="0">
                  <a:solidFill>
                    <a:schemeClr val="tx1"/>
                  </a:solidFill>
                  <a:latin typeface="+mj-ea"/>
                  <a:ea typeface="나눔스퀘어OTF Light" panose="020B0600000101010101"/>
                </a:rPr>
                <a:t>•</a:t>
              </a:r>
              <a:r>
                <a:rPr lang="en-US" altLang="ko-KR" sz="25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</a:t>
              </a:r>
              <a:r>
                <a:rPr lang="ko-KR" altLang="en-US" sz="2500" b="1" dirty="0">
                  <a:latin typeface="+mj-ea"/>
                  <a:ea typeface="나눔스퀘어OTF Light" panose="020B0600000101010101"/>
                </a:rPr>
                <a:t>데이터셋</a:t>
              </a:r>
              <a:r>
                <a:rPr lang="ko-KR" altLang="en-US" sz="2500" b="1" dirty="0">
                  <a:solidFill>
                    <a:schemeClr val="tx1"/>
                  </a:solidFill>
                  <a:latin typeface="+mj-ea"/>
                  <a:ea typeface="나눔스퀘어OTF Light" panose="020B0600000101010101"/>
                </a:rPr>
                <a:t> 설계</a:t>
              </a:r>
              <a:endPara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endParaRPr>
            </a:p>
            <a:p>
              <a:pPr indent="108000"/>
              <a:endParaRPr lang="en-US" altLang="ko-KR" sz="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endParaRPr>
            </a:p>
            <a:p>
              <a:pPr indent="108000"/>
              <a:r>
                <a:rPr lang="ko-KR" altLang="en-US" sz="2000" dirty="0" err="1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챗봇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사용자가 제공한 고민과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챗봇의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답변을 스레드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(Thread)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로 구성하였으며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대화 데이터의 후처리를 통해 개인 정보 제거 및 비식별화를 진행하였다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E4908-4AB2-6191-F26F-92224380AC5B}"/>
                </a:ext>
              </a:extLst>
            </p:cNvPr>
            <p:cNvSpPr txBox="1"/>
            <p:nvPr/>
          </p:nvSpPr>
          <p:spPr>
            <a:xfrm>
              <a:off x="13379648" y="15936295"/>
              <a:ext cx="11764800" cy="162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108000" algn="just">
                <a:lnSpc>
                  <a:spcPct val="150000"/>
                </a:lnSpc>
              </a:pPr>
              <a:r>
                <a:rPr lang="en-US" altLang="ko-KR" sz="2500" b="1" dirty="0">
                  <a:solidFill>
                    <a:schemeClr val="tx1"/>
                  </a:solidFill>
                  <a:latin typeface="+mj-ea"/>
                  <a:ea typeface="나눔스퀘어OTF Light" panose="020B0600000101010101"/>
                </a:rPr>
                <a:t>•</a:t>
              </a:r>
              <a:r>
                <a:rPr lang="en-US" altLang="ko-KR" sz="25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</a:t>
              </a:r>
              <a:r>
                <a:rPr lang="ko-KR" altLang="en-US" sz="2500" b="1" dirty="0">
                  <a:latin typeface="+mj-ea"/>
                  <a:ea typeface="나눔스퀘어OTF Light" panose="020B0600000101010101"/>
                </a:rPr>
                <a:t>평가</a:t>
              </a:r>
              <a:endPara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endParaRPr>
            </a:p>
            <a:p>
              <a:pPr indent="108000"/>
              <a:endParaRPr lang="en-US" altLang="ko-KR" sz="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endParaRPr>
            </a:p>
            <a:p>
              <a:pPr indent="108000"/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ChatGPT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가 사용자 고민에 대한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챗봇의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응답 적절성을 나타내는 점수는 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0-10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점 범위로 평가하도록 하였다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.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이후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직접 대화 스레드와 평가 점수를 대조해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챗봇의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개선 방향에 대한 정보를 얻는다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.</a:t>
              </a:r>
            </a:p>
            <a:p>
              <a:endParaRPr lang="ko-KR" altLang="en-US" dirty="0">
                <a:latin typeface="나눔스퀘어OTF Light" panose="020B0600000101010101"/>
                <a:ea typeface="나눔스퀘어OTF Light" panose="020B0600000101010101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CB418BF-5C6F-8E9A-ABB5-5FDB6527C134}"/>
              </a:ext>
            </a:extLst>
          </p:cNvPr>
          <p:cNvGrpSpPr/>
          <p:nvPr/>
        </p:nvGrpSpPr>
        <p:grpSpPr>
          <a:xfrm>
            <a:off x="18417325" y="13006545"/>
            <a:ext cx="6744920" cy="1911261"/>
            <a:chOff x="18417325" y="13181561"/>
            <a:chExt cx="6744920" cy="191126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3474DB4B-9714-801F-3426-41A6F162B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417325" y="13550214"/>
              <a:ext cx="6744920" cy="15426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BEB00C-4083-69FA-9E3D-935273BD6C87}"/>
                </a:ext>
              </a:extLst>
            </p:cNvPr>
            <p:cNvSpPr txBox="1"/>
            <p:nvPr/>
          </p:nvSpPr>
          <p:spPr>
            <a:xfrm>
              <a:off x="20454870" y="13181561"/>
              <a:ext cx="26849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스레드</a:t>
              </a:r>
              <a:r>
                <a:rPr lang="en-US" altLang="ko-KR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(Thread)</a:t>
              </a:r>
              <a:r>
                <a:rPr lang="ko-KR" altLang="en-US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 예시</a:t>
              </a:r>
              <a:endParaRPr lang="ko-KR" altLang="en-US" sz="1800" dirty="0">
                <a:latin typeface="Avenir Next LT Pro Demi" panose="020B0704020202020204" pitchFamily="34" charset="0"/>
                <a:ea typeface="나눔스퀘어OTF Light" panose="020B0600000101010101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F1D6D4-E674-39E8-7B0E-9D9F1B4700ED}"/>
              </a:ext>
            </a:extLst>
          </p:cNvPr>
          <p:cNvSpPr/>
          <p:nvPr/>
        </p:nvSpPr>
        <p:spPr>
          <a:xfrm>
            <a:off x="13359878" y="10563145"/>
            <a:ext cx="11764800" cy="1411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108000" algn="just"/>
            <a:r>
              <a:rPr lang="en-US" altLang="ko-KR" sz="2500" b="1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“</a:t>
            </a:r>
            <a:r>
              <a:rPr lang="ko-KR" altLang="en-US" sz="2500" b="1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챗봇</a:t>
            </a:r>
            <a:r>
              <a:rPr lang="ko-KR" altLang="en-US" sz="2500" b="1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질 향상을 위해 엉뚱한 대답의 빈도를 높이는 것보다</a:t>
            </a:r>
            <a:r>
              <a:rPr lang="en-US" altLang="ko-KR" sz="2500" b="1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, </a:t>
            </a:r>
            <a:r>
              <a:rPr lang="ko-KR" altLang="en-US" sz="2500" b="1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적절한 답변의 품질에 집중해야 한다</a:t>
            </a:r>
            <a:r>
              <a:rPr lang="en-US" altLang="ko-KR" sz="2500" b="1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”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라는 인사이트를 바탕으로 사용자 고민에 대한 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챗봇의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응답 적절성을 평가하기 위한 실험을 수행하였다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 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3F48D53-1022-791C-F31A-324CBE1A0E28}"/>
              </a:ext>
            </a:extLst>
          </p:cNvPr>
          <p:cNvGrpSpPr/>
          <p:nvPr/>
        </p:nvGrpSpPr>
        <p:grpSpPr>
          <a:xfrm>
            <a:off x="13360597" y="18522226"/>
            <a:ext cx="6702515" cy="3757821"/>
            <a:chOff x="13360597" y="18787697"/>
            <a:chExt cx="6702515" cy="3757821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1FEE49D-985A-EED9-49EE-C96A6AA84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60597" y="19173117"/>
              <a:ext cx="6702515" cy="337240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6C4C6B-FCCE-5163-22A9-E632024CD437}"/>
                </a:ext>
              </a:extLst>
            </p:cNvPr>
            <p:cNvSpPr txBox="1"/>
            <p:nvPr/>
          </p:nvSpPr>
          <p:spPr>
            <a:xfrm>
              <a:off x="14400592" y="18787697"/>
              <a:ext cx="467662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거대언어모델의 </a:t>
              </a:r>
              <a:r>
                <a:rPr lang="ko-KR" altLang="en-US" sz="2000" b="1" dirty="0" err="1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챗봇</a:t>
              </a:r>
              <a:r>
                <a:rPr lang="ko-KR" altLang="en-US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 성능 평가 및 이유</a:t>
              </a:r>
              <a:endParaRPr lang="ko-KR" altLang="en-US" sz="1800" dirty="0">
                <a:latin typeface="Avenir Next LT Pro Demi" panose="020B0704020202020204" pitchFamily="34" charset="0"/>
                <a:ea typeface="나눔스퀘어OTF Light" panose="020B0600000101010101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7004F6-3178-EDE9-CB53-D4E2C48DDDF7}"/>
              </a:ext>
            </a:extLst>
          </p:cNvPr>
          <p:cNvSpPr/>
          <p:nvPr/>
        </p:nvSpPr>
        <p:spPr>
          <a:xfrm>
            <a:off x="501814" y="31289535"/>
            <a:ext cx="11912400" cy="820800"/>
          </a:xfrm>
          <a:prstGeom prst="rect">
            <a:avLst/>
          </a:prstGeom>
          <a:gradFill>
            <a:gsLst>
              <a:gs pos="100000">
                <a:srgbClr val="11335F"/>
              </a:gs>
              <a:gs pos="100000">
                <a:srgbClr val="FFFFFF"/>
              </a:gs>
              <a:gs pos="100000">
                <a:srgbClr val="0A4D68"/>
              </a:gs>
            </a:gsLst>
            <a:lin ang="16200000" scaled="0"/>
          </a:gradFill>
          <a:ln>
            <a:solidFill>
              <a:srgbClr val="11335F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64" tIns="40032" rIns="80064" bIns="40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OTF Light" panose="020B0600000101010101"/>
              </a:rPr>
              <a:t>실험 및 연구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0B1978D-797D-E734-0359-5DDE1D2CF0A6}"/>
              </a:ext>
            </a:extLst>
          </p:cNvPr>
          <p:cNvGrpSpPr/>
          <p:nvPr/>
        </p:nvGrpSpPr>
        <p:grpSpPr>
          <a:xfrm>
            <a:off x="17524367" y="24324583"/>
            <a:ext cx="7733621" cy="3327867"/>
            <a:chOff x="17524367" y="24590054"/>
            <a:chExt cx="7733621" cy="3327867"/>
          </a:xfrm>
        </p:grpSpPr>
        <p:sp>
          <p:nvSpPr>
            <p:cNvPr id="36" name="모서리가 둥근 직사각형 9">
              <a:extLst>
                <a:ext uri="{FF2B5EF4-FFF2-40B4-BE49-F238E27FC236}">
                  <a16:creationId xmlns:a16="http://schemas.microsoft.com/office/drawing/2014/main" id="{5F1AB017-10C9-D8F8-3354-D6669EDC7FFB}"/>
                </a:ext>
              </a:extLst>
            </p:cNvPr>
            <p:cNvSpPr/>
            <p:nvPr/>
          </p:nvSpPr>
          <p:spPr bwMode="auto">
            <a:xfrm>
              <a:off x="17524367" y="24794050"/>
              <a:ext cx="7733621" cy="3123871"/>
            </a:xfrm>
            <a:prstGeom prst="roundRect">
              <a:avLst>
                <a:gd name="adj" fmla="val 5732"/>
              </a:avLst>
            </a:prstGeom>
            <a:noFill/>
            <a:ln w="635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871" tIns="39936" rIns="79871" bIns="39936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ko-KR" sz="3200" dirty="0">
                <a:latin typeface="나눔스퀘어OTF Light" panose="020B0600000101010101"/>
                <a:cs typeface="helvetica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45C55B-685F-EDE6-5BD4-C34D5533BE36}"/>
                </a:ext>
              </a:extLst>
            </p:cNvPr>
            <p:cNvSpPr txBox="1"/>
            <p:nvPr/>
          </p:nvSpPr>
          <p:spPr>
            <a:xfrm>
              <a:off x="20010611" y="24590054"/>
              <a:ext cx="276113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 </a:t>
              </a:r>
              <a:r>
                <a:rPr lang="ko-KR" altLang="en-US" sz="2000" b="1" dirty="0" err="1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챗봇의</a:t>
              </a:r>
              <a:r>
                <a:rPr lang="ko-KR" altLang="en-US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 심리 개선 효과</a:t>
              </a:r>
              <a:endParaRPr lang="ko-KR" altLang="en-US" sz="1800" dirty="0">
                <a:latin typeface="Avenir Next LT Pro Demi" panose="020B0704020202020204" pitchFamily="34" charset="0"/>
                <a:ea typeface="나눔스퀘어OTF Light" panose="020B0600000101010101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82C5FD8-5A7E-3B72-F94A-6E42D0A1F139}"/>
                </a:ext>
              </a:extLst>
            </p:cNvPr>
            <p:cNvSpPr/>
            <p:nvPr/>
          </p:nvSpPr>
          <p:spPr>
            <a:xfrm>
              <a:off x="17606020" y="24919231"/>
              <a:ext cx="7597853" cy="26673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왼쪽 그림은 사전사후 조사에 모두 참여한 사용자들의 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PHQ-9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점수의 변화를 나타낸 것이다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.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</a:t>
              </a:r>
              <a:endParaRPr lang="en-US" altLang="ko-KR" sz="20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X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축은 사후 점수에서 사전 점수를 뺀 값으로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,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</a:t>
              </a:r>
              <a:r>
                <a:rPr lang="ko-KR" altLang="en-US" sz="2000" b="1" dirty="0">
                  <a:solidFill>
                    <a:srgbClr val="0070C0"/>
                  </a:solidFill>
                  <a:latin typeface="나눔스퀘어OTF Light" panose="020B0600000101010101"/>
                  <a:ea typeface="나눔스퀘어OTF Light" panose="020B0600000101010101"/>
                </a:rPr>
                <a:t>음수 값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은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챗봇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상담이 사용자의 정서나 증상에 </a:t>
              </a:r>
              <a:r>
                <a:rPr lang="ko-KR" altLang="en-US" sz="2000" b="1" dirty="0">
                  <a:solidFill>
                    <a:srgbClr val="0070C0"/>
                  </a:solidFill>
                  <a:latin typeface="나눔스퀘어OTF Light" panose="020B0600000101010101"/>
                  <a:ea typeface="나눔스퀘어OTF Light" panose="020B0600000101010101"/>
                </a:rPr>
                <a:t>긍정적인 영향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을 미쳤다는 것을 나타낸다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.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PHQ-9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수치가 감소한 참여자는 총 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134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명 중 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91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명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(67%)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으로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상담을 받은 사용자 중 과반수 이상이 긍정적인 변화를 경험했다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.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endParaRPr>
            </a:p>
            <a:p>
              <a:r>
                <a:rPr lang="ko-KR" altLang="en-US" sz="2000" dirty="0">
                  <a:solidFill>
                    <a:schemeClr val="tx1"/>
                  </a:solidFill>
                  <a:latin typeface="나눔스퀘어OTF Light" panose="020B0600000101010101"/>
                  <a:ea typeface="나눔스퀘어OTF Light" panose="020B0600000101010101"/>
                </a:rPr>
                <a:t> </a:t>
              </a:r>
              <a:endParaRPr lang="en-US" altLang="ko-KR" sz="20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961A2FD-64D0-FC86-35A3-2B3C0B68C2A3}"/>
              </a:ext>
            </a:extLst>
          </p:cNvPr>
          <p:cNvGrpSpPr/>
          <p:nvPr/>
        </p:nvGrpSpPr>
        <p:grpSpPr>
          <a:xfrm>
            <a:off x="13334252" y="24314498"/>
            <a:ext cx="3940288" cy="3337952"/>
            <a:chOff x="13334252" y="24579969"/>
            <a:chExt cx="3940288" cy="333795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BD13C2-5882-0699-4898-194D6EEDE58E}"/>
                </a:ext>
              </a:extLst>
            </p:cNvPr>
            <p:cNvSpPr txBox="1"/>
            <p:nvPr/>
          </p:nvSpPr>
          <p:spPr>
            <a:xfrm>
              <a:off x="13690759" y="24579969"/>
              <a:ext cx="35837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 err="1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챗봇</a:t>
              </a:r>
              <a:r>
                <a:rPr lang="ko-KR" altLang="en-US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 사용 후 </a:t>
              </a:r>
              <a:r>
                <a:rPr lang="en-US" altLang="ko-KR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PHQ-9 </a:t>
              </a:r>
              <a:r>
                <a:rPr lang="ko-KR" altLang="en-US" sz="2000" b="1" dirty="0">
                  <a:solidFill>
                    <a:prstClr val="black"/>
                  </a:solidFill>
                  <a:latin typeface="Avenir Next LT Pro Demi" panose="020B0604020202020204" pitchFamily="34" charset="0"/>
                  <a:ea typeface="나눔스퀘어OTF Light" panose="020B0600000101010101"/>
                </a:rPr>
                <a:t>점수 변화</a:t>
              </a:r>
              <a:endParaRPr lang="ko-KR" altLang="en-US" sz="1800" dirty="0">
                <a:latin typeface="Avenir Next LT Pro Demi" panose="020B0704020202020204" pitchFamily="34" charset="0"/>
                <a:ea typeface="나눔스퀘어OTF Light" panose="020B0600000101010101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0B49820-93E9-3089-4156-94EBECCD5439}"/>
                </a:ext>
              </a:extLst>
            </p:cNvPr>
            <p:cNvGrpSpPr/>
            <p:nvPr/>
          </p:nvGrpSpPr>
          <p:grpSpPr>
            <a:xfrm>
              <a:off x="13334252" y="24929673"/>
              <a:ext cx="3833608" cy="2988248"/>
              <a:chOff x="13334252" y="25974392"/>
              <a:chExt cx="3833608" cy="2988248"/>
            </a:xfrm>
          </p:grpSpPr>
          <p:pic>
            <p:nvPicPr>
              <p:cNvPr id="32" name="Picture 2">
                <a:extLst>
                  <a:ext uri="{FF2B5EF4-FFF2-40B4-BE49-F238E27FC236}">
                    <a16:creationId xmlns:a16="http://schemas.microsoft.com/office/drawing/2014/main" id="{779476A5-343A-C4CC-2264-B64C0C548C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34252" y="25974392"/>
                <a:ext cx="3833608" cy="298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324AA9-8AAE-8002-558A-C5CC00895C5E}"/>
                  </a:ext>
                </a:extLst>
              </p:cNvPr>
              <p:cNvSpPr txBox="1"/>
              <p:nvPr/>
            </p:nvSpPr>
            <p:spPr>
              <a:xfrm>
                <a:off x="14163962" y="28448028"/>
                <a:ext cx="2423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latin typeface="+mn-ea"/>
                    <a:ea typeface="나눔스퀘어OTF Light" panose="020B0600000101010101"/>
                  </a:rPr>
                  <a:t>-</a:t>
                </a:r>
                <a:endParaRPr lang="ko-KR" altLang="en-US" sz="1100" dirty="0">
                  <a:latin typeface="+mn-ea"/>
                  <a:ea typeface="나눔스퀘어OTF Light" panose="020B0600000101010101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07B199-22EC-CF97-A962-3F8028379E9F}"/>
                  </a:ext>
                </a:extLst>
              </p:cNvPr>
              <p:cNvSpPr txBox="1"/>
              <p:nvPr/>
            </p:nvSpPr>
            <p:spPr>
              <a:xfrm>
                <a:off x="14816429" y="28443261"/>
                <a:ext cx="2423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latin typeface="+mn-ea"/>
                    <a:ea typeface="나눔스퀘어OTF Light" panose="020B0600000101010101"/>
                  </a:rPr>
                  <a:t>-</a:t>
                </a:r>
                <a:endParaRPr lang="ko-KR" altLang="en-US" sz="1100" dirty="0">
                  <a:latin typeface="+mn-ea"/>
                  <a:ea typeface="나눔스퀘어OTF Light" panose="020B0600000101010101"/>
                </a:endParaRPr>
              </a:p>
            </p:txBody>
          </p:sp>
        </p:grp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CCC92B-600D-5ED3-79E9-77931FA62C0A}"/>
              </a:ext>
            </a:extLst>
          </p:cNvPr>
          <p:cNvSpPr/>
          <p:nvPr/>
        </p:nvSpPr>
        <p:spPr>
          <a:xfrm>
            <a:off x="13359878" y="22375374"/>
            <a:ext cx="11764800" cy="177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108000" algn="just"/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본 연구에서는 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챗봇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상담의 효과를 객관적으로 측정하고자 하며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이를 위해 우울지수를 의미하는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PHQ-9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수치의 변화를 중심으로 한 시각적 분석을 수행하였다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상담 전후의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PHQ-9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점수 차이를 통해 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챗봇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상담의 영향력을 명료하게 드러내고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향후 개선의 필요성과 방향성을 모색하였다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242CA1-128E-2AEF-C714-EBE9E3FC8AC2}"/>
              </a:ext>
            </a:extLst>
          </p:cNvPr>
          <p:cNvSpPr/>
          <p:nvPr/>
        </p:nvSpPr>
        <p:spPr>
          <a:xfrm>
            <a:off x="13359878" y="27820603"/>
            <a:ext cx="11764800" cy="244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7607" tIns="157607" rIns="157607" bIns="1576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108000" algn="just"/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평균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PHQ-9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수치는 사전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13.91,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사후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9.1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의 결과를 보여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, 4.8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점이 감소되었다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이 수치는 한 우울 등급을 변화시킬 수 있는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5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점에 가까워서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8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일이라는 사용일을 고려할 때 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의미있는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수치이다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이는 검색형과 생성형 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챗봇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사용자들 중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67%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가 우울증 증상 감소를 경험하였음을 의미한다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실제로 만족도 조사 중 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‘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챗봇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 경험이 위안 측면에 </a:t>
            </a:r>
            <a:r>
              <a:rPr lang="ko-KR" altLang="en-US" sz="2500" dirty="0" err="1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의미있었음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‘ </a:t>
            </a:r>
            <a:r>
              <a:rPr lang="ko-KR" altLang="en-US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이상을 선택한 비율이 약 절반이었던 결과와 유사한 결과이다</a:t>
            </a:r>
            <a:r>
              <a:rPr lang="en-US" altLang="ko-KR" sz="2500" dirty="0">
                <a:solidFill>
                  <a:schemeClr val="tx1"/>
                </a:solidFill>
                <a:latin typeface="나눔스퀘어OTF Light" panose="020B0600000101010101"/>
                <a:ea typeface="나눔스퀘어OTF Light" panose="020B060000010101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763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>
          <a:noFill/>
        </a:ln>
        <a:effectLst>
          <a:softEdge rad="0"/>
        </a:effectLst>
      </a:spPr>
      <a:bodyPr rot="0" spcFirstLastPara="0" vertOverflow="overflow" horzOverflow="overflow" vert="horz" wrap="square" lIns="80064" tIns="40032" rIns="80064" bIns="4003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52" b="1" dirty="0">
            <a:solidFill>
              <a:schemeClr val="tx1"/>
            </a:solidFill>
            <a:latin typeface="나눔스퀘어OTF Light" panose="020B0600000101010101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5194</TotalTime>
  <Words>1101</Words>
  <Application>Microsoft Office PowerPoint</Application>
  <PresentationFormat>사용자 지정</PresentationFormat>
  <Paragraphs>96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굴림</vt:lpstr>
      <vt:lpstr>나눔스퀘어OTF Light</vt:lpstr>
      <vt:lpstr>맑은 고딕</vt:lpstr>
      <vt:lpstr>바탕</vt:lpstr>
      <vt:lpstr>한양신명조</vt:lpstr>
      <vt:lpstr>Arial</vt:lpstr>
      <vt:lpstr>Avenir Next LT Pro Demi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김민지</cp:lastModifiedBy>
  <cp:revision>325</cp:revision>
  <cp:lastPrinted>2018-09-28T04:52:25Z</cp:lastPrinted>
  <dcterms:created xsi:type="dcterms:W3CDTF">2018-09-28T01:59:17Z</dcterms:created>
  <dcterms:modified xsi:type="dcterms:W3CDTF">2023-11-19T14:38:51Z</dcterms:modified>
</cp:coreProperties>
</file>