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28" r:id="rId2"/>
    <p:sldId id="259" r:id="rId3"/>
    <p:sldId id="329" r:id="rId4"/>
    <p:sldId id="296" r:id="rId5"/>
    <p:sldId id="333" r:id="rId6"/>
    <p:sldId id="334" r:id="rId7"/>
    <p:sldId id="336" r:id="rId8"/>
    <p:sldId id="337" r:id="rId9"/>
    <p:sldId id="338" r:id="rId10"/>
    <p:sldId id="335" r:id="rId11"/>
    <p:sldId id="330" r:id="rId12"/>
    <p:sldId id="331" r:id="rId13"/>
    <p:sldId id="339" r:id="rId14"/>
  </p:sldIdLst>
  <p:sldSz cx="12192000" cy="6858000"/>
  <p:notesSz cx="6858000" cy="9144000"/>
  <p:embeddedFontLst>
    <p:embeddedFont>
      <p:font typeface="HY헤드라인M" panose="02030600000101010101" pitchFamily="18" charset="-127"/>
      <p:regular r:id="rId17"/>
    </p:embeddedFont>
    <p:embeddedFont>
      <p:font typeface="Noto Sans" panose="020B0600000101010101" charset="0"/>
      <p:regular r:id="rId18"/>
      <p:bold r:id="rId19"/>
      <p:italic r:id="rId20"/>
      <p:boldItalic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B3B"/>
    <a:srgbClr val="E1E1E1"/>
    <a:srgbClr val="E57003"/>
    <a:srgbClr val="016964"/>
    <a:srgbClr val="00A494"/>
    <a:srgbClr val="E6E6E6"/>
    <a:srgbClr val="E1A998"/>
    <a:srgbClr val="00C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 autoAdjust="0"/>
    <p:restoredTop sz="94813" autoAdjust="0"/>
  </p:normalViewPr>
  <p:slideViewPr>
    <p:cSldViewPr>
      <p:cViewPr varScale="1">
        <p:scale>
          <a:sx n="105" d="100"/>
          <a:sy n="105" d="100"/>
        </p:scale>
        <p:origin x="45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3048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A6E4EB4-8DFF-467B-8AF5-287FE36339A3}" type="datetimeFigureOut">
              <a:rPr lang="ko-KR" altLang="en-US"/>
              <a:pPr>
                <a:defRPr/>
              </a:pPr>
              <a:t>2023-03-03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9AC2EF5-7969-4957-8B15-B61E9638F04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49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EC71B28-7701-424F-82FF-DAF46C178517}" type="datetimeFigureOut">
              <a:rPr lang="ko-KR" altLang="en-US"/>
              <a:pPr>
                <a:defRPr/>
              </a:pPr>
              <a:t>2023-03-03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F8CFF0FA-AA51-4415-A051-AB0EA12A486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5329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284BD61-4C27-482D-9418-F8A4A331A0DE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016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07435" y="1412776"/>
            <a:ext cx="8640960" cy="504056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rtlCol="0"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1800" kern="1200" baseline="0" dirty="0">
                <a:solidFill>
                  <a:schemeClr val="bg1">
                    <a:lumMod val="85000"/>
                  </a:schemeClr>
                </a:solidFill>
                <a:effectLst/>
                <a:latin typeface="Noto Sans" panose="020B0502040504020204" pitchFamily="34" charset="0"/>
                <a:ea typeface="맑은 고딕" panose="020B0503020000020004" pitchFamily="50" charset="-127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1007435" y="1897028"/>
            <a:ext cx="8640960" cy="160398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rtlCol="0" anchor="t"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4300" kern="1200" baseline="0" dirty="0">
                <a:solidFill>
                  <a:schemeClr val="bg1"/>
                </a:solidFill>
                <a:effectLst/>
                <a:latin typeface="Noto Sans" panose="020B0502040504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1AB16426-393F-4B96-95CF-20479059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1AC90-EA79-4624-9084-FFDBCC6A2913}" type="datetimeFigureOut">
              <a:rPr lang="ko-KR" altLang="en-US"/>
              <a:pPr>
                <a:defRPr/>
              </a:pPr>
              <a:t>2023-03-03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E2DE5B78-A480-4D21-B0D0-38354D66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C3A943D0-213B-46FE-A03B-AC8FBEDF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3732A-4A48-470B-9C6E-9A782A88FB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12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날짜 개체 틀 1">
            <a:extLst>
              <a:ext uri="{FF2B5EF4-FFF2-40B4-BE49-F238E27FC236}">
                <a16:creationId xmlns:a16="http://schemas.microsoft.com/office/drawing/2014/main" id="{EED0393D-76FE-4C7C-A2AA-2BAA1FC1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9D1FC-3793-461B-BFD6-E780E0765EB6}" type="datetimeFigureOut">
              <a:rPr lang="ko-KR" altLang="en-US"/>
              <a:pPr>
                <a:defRPr/>
              </a:pPr>
              <a:t>2023-03-03</a:t>
            </a:fld>
            <a:endParaRPr lang="ko-KR" altLang="en-US"/>
          </a:p>
        </p:txBody>
      </p:sp>
      <p:sp>
        <p:nvSpPr>
          <p:cNvPr id="4" name="바닥글 개체 틀 2">
            <a:extLst>
              <a:ext uri="{FF2B5EF4-FFF2-40B4-BE49-F238E27FC236}">
                <a16:creationId xmlns:a16="http://schemas.microsoft.com/office/drawing/2014/main" id="{78008F6D-37F1-41A8-B081-948904C6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7AFF4A0B-7CFA-4656-BE3F-12A167AB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96DBF-58BE-45C5-85E1-3D7F16CD779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23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B241C37A-C208-43B7-9FF7-871C2FED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EEFC6-D7B2-488C-B91B-A47A4EBAB1B0}" type="datetimeFigureOut">
              <a:rPr lang="ko-KR" altLang="en-US"/>
              <a:pPr>
                <a:defRPr/>
              </a:pPr>
              <a:t>2023-03-03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85F25B6F-3444-400F-8525-42E108AE6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8397BC57-D4A1-40F4-8F97-059F18A6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FF617-38DC-46D6-9934-A3C7775C1C3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23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7381" y="86954"/>
            <a:ext cx="10657184" cy="796908"/>
          </a:xfrm>
        </p:spPr>
        <p:txBody>
          <a:bodyPr rtlCol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Noto Sans" panose="020B0502040504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15697" y="1268760"/>
            <a:ext cx="10679548" cy="5112568"/>
          </a:xfrm>
        </p:spPr>
        <p:txBody>
          <a:bodyPr/>
          <a:lstStyle>
            <a:lvl1pPr algn="l">
              <a:buNone/>
              <a:defRPr sz="2000" baseline="0">
                <a:solidFill>
                  <a:srgbClr val="FF3B3B"/>
                </a:solidFill>
                <a:latin typeface="Noto Sans" panose="020B0502040504020204" pitchFamily="34" charset="0"/>
                <a:ea typeface="맑은 고딕" panose="020B0503020000020004" pitchFamily="50" charset="-127"/>
              </a:defRPr>
            </a:lvl1pPr>
            <a:lvl2pPr algn="l">
              <a:buNone/>
              <a:defRPr sz="1800" baseline="0">
                <a:solidFill>
                  <a:schemeClr val="bg1">
                    <a:lumMod val="95000"/>
                  </a:schemeClr>
                </a:solidFill>
                <a:latin typeface="Noto Sans" panose="020B0502040504020204" pitchFamily="34" charset="0"/>
                <a:ea typeface="맑은 고딕" panose="020B0503020000020004" pitchFamily="50" charset="-127"/>
              </a:defRPr>
            </a:lvl2pPr>
            <a:lvl3pPr algn="l">
              <a:buNone/>
              <a:defRPr sz="1800" baseline="0">
                <a:solidFill>
                  <a:schemeClr val="bg1">
                    <a:lumMod val="95000"/>
                  </a:schemeClr>
                </a:solidFill>
                <a:latin typeface="Noto Sans" panose="020B0502040504020204" pitchFamily="34" charset="0"/>
                <a:ea typeface="맑은 고딕" panose="020B0503020000020004" pitchFamily="50" charset="-127"/>
              </a:defRPr>
            </a:lvl3pPr>
            <a:lvl4pPr algn="l">
              <a:buNone/>
              <a:defRPr sz="1800" baseline="0">
                <a:solidFill>
                  <a:schemeClr val="bg1">
                    <a:lumMod val="95000"/>
                  </a:schemeClr>
                </a:solidFill>
                <a:latin typeface="Noto Sans" panose="020B0502040504020204" pitchFamily="34" charset="0"/>
                <a:ea typeface="맑은 고딕" panose="020B0503020000020004" pitchFamily="50" charset="-127"/>
              </a:defRPr>
            </a:lvl4pPr>
            <a:lvl5pPr algn="l">
              <a:buNone/>
              <a:defRPr sz="1800" baseline="0">
                <a:solidFill>
                  <a:schemeClr val="bg1">
                    <a:lumMod val="95000"/>
                  </a:schemeClr>
                </a:solidFill>
                <a:latin typeface="Noto Sans" panose="020B050204050402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2">
            <a:extLst>
              <a:ext uri="{FF2B5EF4-FFF2-40B4-BE49-F238E27FC236}">
                <a16:creationId xmlns:a16="http://schemas.microsoft.com/office/drawing/2014/main" id="{C54EBB8A-383F-4A65-9A49-464A9953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A9241-4A54-4467-B00F-FCD43DACD831}" type="datetimeFigureOut">
              <a:rPr lang="ko-KR" altLang="en-US"/>
              <a:pPr>
                <a:defRPr/>
              </a:pPr>
              <a:t>2023-03-03</a:t>
            </a:fld>
            <a:endParaRPr lang="ko-KR" altLang="en-US"/>
          </a:p>
        </p:txBody>
      </p:sp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EF073C22-D5A0-43BB-B80A-6D0A54D78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CCFB49BA-256D-4560-AF59-3E0D8E74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9EB83-103F-4056-BC37-B34525EC431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80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13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527381" y="86954"/>
            <a:ext cx="10657184" cy="796908"/>
          </a:xfrm>
        </p:spPr>
        <p:txBody>
          <a:bodyPr rtlCol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Noto Sans" panose="020B0502040504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515699" y="1268760"/>
            <a:ext cx="10679547" cy="5112568"/>
          </a:xfrm>
        </p:spPr>
        <p:txBody>
          <a:bodyPr/>
          <a:lstStyle>
            <a:lvl1pPr algn="l">
              <a:buNone/>
              <a:defRPr sz="2000" baseline="0">
                <a:solidFill>
                  <a:schemeClr val="tx1"/>
                </a:solidFill>
                <a:latin typeface="Noto Sans" panose="020B0502040504020204" pitchFamily="34" charset="0"/>
                <a:ea typeface="맑은 고딕" panose="020B0503020000020004" pitchFamily="50" charset="-127"/>
              </a:defRPr>
            </a:lvl1pPr>
            <a:lvl2pPr algn="l">
              <a:buNone/>
              <a:defRPr sz="1800" baseline="0">
                <a:solidFill>
                  <a:schemeClr val="tx1"/>
                </a:solidFill>
                <a:latin typeface="Noto Sans" panose="020B0502040504020204" pitchFamily="34" charset="0"/>
                <a:ea typeface="맑은 고딕" panose="020B0503020000020004" pitchFamily="50" charset="-127"/>
              </a:defRPr>
            </a:lvl2pPr>
            <a:lvl3pPr algn="l">
              <a:buNone/>
              <a:defRPr sz="1800" baseline="0">
                <a:solidFill>
                  <a:schemeClr val="tx1"/>
                </a:solidFill>
                <a:latin typeface="Noto Sans" panose="020B0502040504020204" pitchFamily="34" charset="0"/>
                <a:ea typeface="맑은 고딕" panose="020B0503020000020004" pitchFamily="50" charset="-127"/>
              </a:defRPr>
            </a:lvl3pPr>
            <a:lvl4pPr algn="l">
              <a:buNone/>
              <a:defRPr sz="1800" baseline="0">
                <a:solidFill>
                  <a:schemeClr val="tx1"/>
                </a:solidFill>
                <a:latin typeface="Noto Sans" panose="020B0502040504020204" pitchFamily="34" charset="0"/>
                <a:ea typeface="맑은 고딕" panose="020B0503020000020004" pitchFamily="50" charset="-127"/>
              </a:defRPr>
            </a:lvl4pPr>
            <a:lvl5pPr algn="l">
              <a:buNone/>
              <a:defRPr sz="1800" baseline="0">
                <a:solidFill>
                  <a:schemeClr val="tx1"/>
                </a:solidFill>
                <a:latin typeface="Noto Sans" panose="020B050204050402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D9049D02-B1A1-4902-BBBE-89A26CB0AA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500813"/>
            <a:ext cx="2844800" cy="2206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80C81-B81F-457F-86C4-C56E9A29483A}" type="datetimeFigureOut">
              <a:rPr lang="ko-KR" altLang="en-US"/>
              <a:pPr>
                <a:defRPr/>
              </a:pPr>
              <a:t>2023-03-03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06881178-F5FB-4BBF-A85B-38FCFA79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500813"/>
            <a:ext cx="3860800" cy="2206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45D8011-0A98-46BE-8BED-7CA96CA6E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500813"/>
            <a:ext cx="2844800" cy="2206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F80B9-A4DC-4964-AC7B-5FDC59C7BA0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17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1569707" y="2467100"/>
            <a:ext cx="9614859" cy="132194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rtlCol="0" anchor="t">
            <a:noAutofit/>
          </a:bodyPr>
          <a:lstStyle>
            <a:lvl1pPr mar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6600" b="0" kern="1200" baseline="0" dirty="0">
                <a:solidFill>
                  <a:schemeClr val="bg1"/>
                </a:solidFill>
                <a:effectLst/>
                <a:latin typeface="Noto Sans" panose="020B0502040504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2">
            <a:extLst>
              <a:ext uri="{FF2B5EF4-FFF2-40B4-BE49-F238E27FC236}">
                <a16:creationId xmlns:a16="http://schemas.microsoft.com/office/drawing/2014/main" id="{24E1A2F1-9448-4BF6-AABA-F95AA5A9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72867-5593-42B3-ABE0-C337B2414D80}" type="datetimeFigureOut">
              <a:rPr lang="ko-KR" altLang="en-US"/>
              <a:pPr>
                <a:defRPr/>
              </a:pPr>
              <a:t>2023-03-03</a:t>
            </a:fld>
            <a:endParaRPr lang="ko-KR" altLang="en-US"/>
          </a:p>
        </p:txBody>
      </p:sp>
      <p:sp>
        <p:nvSpPr>
          <p:cNvPr id="5" name="바닥글 개체 틀 3">
            <a:extLst>
              <a:ext uri="{FF2B5EF4-FFF2-40B4-BE49-F238E27FC236}">
                <a16:creationId xmlns:a16="http://schemas.microsoft.com/office/drawing/2014/main" id="{3633BD87-B195-4EEF-952C-1F5BD02F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BC16DE71-61D8-4EF9-BC67-42281D73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02B3F-F214-441D-8BE1-7FAE4955205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19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9051"/>
            <a:ext cx="109728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62038"/>
            <a:ext cx="10972800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429375"/>
            <a:ext cx="28448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5EF32BE-3E8D-456A-A4AE-96216011517E}" type="datetimeFigureOut">
              <a:rPr lang="ko-KR" altLang="en-US"/>
              <a:pPr>
                <a:defRPr/>
              </a:pPr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429375"/>
            <a:ext cx="38608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429375"/>
            <a:ext cx="28448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E157D51-7705-48F6-8CBD-8830F117467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lang="ko-KR" altLang="en-US" sz="3500" kern="1200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sz="3500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sz="3500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sz="3500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sz="3500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500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500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500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500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ko-KR" altLang="en-US" sz="25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ko-KR" altLang="en-US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ko-KR" altLang="en-US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ko-KR" altLang="en-US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ko-KR" altLang="en-US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mailto:shcho@ysc.ac.kr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15680" y="2389530"/>
            <a:ext cx="561662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인터넷프로그래밍응용</a:t>
            </a:r>
            <a:endParaRPr lang="ko-KR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9536" y="5661248"/>
            <a:ext cx="29523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컴퓨터게임과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19536" y="6242288"/>
            <a:ext cx="29523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조승한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164054"/>
            <a:ext cx="1875081" cy="3430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65"/>
    </mc:Choice>
    <mc:Fallback xmlns="">
      <p:transition spd="slow" advTm="1376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B3BA9-2917-4808-986F-E142A913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57D2E0-7851-426B-A3DE-9420CE5A7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5C74F1-A0F9-4CB7-9A4A-EF953168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201" y="1268760"/>
            <a:ext cx="4561045" cy="27275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5C17ECD-A265-4F0B-8DD4-86CA405DA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98" y="1260293"/>
            <a:ext cx="4561045" cy="26929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885FBA-71BE-4AF8-9573-46BB0430699F}"/>
              </a:ext>
            </a:extLst>
          </p:cNvPr>
          <p:cNvSpPr txBox="1"/>
          <p:nvPr/>
        </p:nvSpPr>
        <p:spPr>
          <a:xfrm>
            <a:off x="487570" y="4145015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사각형이 자동으로 폭과 높이가 커진다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FF377-1CB1-4031-9EB3-965D09FBA4BE}"/>
              </a:ext>
            </a:extLst>
          </p:cNvPr>
          <p:cNvSpPr txBox="1"/>
          <p:nvPr/>
        </p:nvSpPr>
        <p:spPr>
          <a:xfrm>
            <a:off x="6634201" y="4128495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이미지를 좌우로 이동시킬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004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 noChangeArrowheads="1"/>
          </p:cNvSpPr>
          <p:nvPr>
            <p:ph type="title"/>
          </p:nvPr>
        </p:nvSpPr>
        <p:spPr>
          <a:xfrm>
            <a:off x="490153" y="87314"/>
            <a:ext cx="10851332" cy="796925"/>
          </a:xfrm>
        </p:spPr>
        <p:txBody>
          <a:bodyPr/>
          <a:lstStyle/>
          <a:p>
            <a:r>
              <a:rPr lang="ko-KR" altLang="en-US" sz="2800" dirty="0">
                <a:solidFill>
                  <a:schemeClr val="tx1"/>
                </a:solidFill>
                <a:latin typeface="Noto Sans" panose="020B0604020202020204" pitchFamily="34" charset="0"/>
              </a:rPr>
              <a:t>강좌소개</a:t>
            </a:r>
            <a:endParaRPr lang="en-US" altLang="ko-KR" sz="2800" dirty="0">
              <a:solidFill>
                <a:schemeClr val="tx1"/>
              </a:solidFill>
              <a:latin typeface="Noto Sans" panose="020B0604020202020204" pitchFamily="34" charset="0"/>
            </a:endParaRPr>
          </a:p>
        </p:txBody>
      </p:sp>
      <p:sp>
        <p:nvSpPr>
          <p:cNvPr id="15363" name="내용 개체 틀 5"/>
          <p:cNvSpPr>
            <a:spLocks noGrp="1" noChangeArrowheads="1"/>
          </p:cNvSpPr>
          <p:nvPr>
            <p:ph idx="1"/>
          </p:nvPr>
        </p:nvSpPr>
        <p:spPr>
          <a:xfrm>
            <a:off x="479376" y="1268414"/>
            <a:ext cx="10872886" cy="511333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Noto Sans" panose="020B0604020202020204" pitchFamily="34" charset="0"/>
              </a:rPr>
              <a:t>15</a:t>
            </a:r>
            <a:r>
              <a:rPr lang="ko-KR" altLang="en-US" b="1" dirty="0">
                <a:latin typeface="Noto Sans" panose="020B0604020202020204" pitchFamily="34" charset="0"/>
              </a:rPr>
              <a:t>주 수업진행 </a:t>
            </a:r>
            <a:r>
              <a:rPr lang="en-US" altLang="ko-KR" b="1" dirty="0">
                <a:latin typeface="Noto Sans" panose="020B0604020202020204" pitchFamily="34" charset="0"/>
              </a:rPr>
              <a:t>(</a:t>
            </a:r>
            <a:r>
              <a:rPr lang="ko-KR" altLang="en-US" b="1" dirty="0">
                <a:latin typeface="Noto Sans" panose="020B0604020202020204" pitchFamily="34" charset="0"/>
              </a:rPr>
              <a:t>대면수업 원칙</a:t>
            </a:r>
            <a:r>
              <a:rPr lang="en-US" altLang="ko-KR" b="1" dirty="0">
                <a:latin typeface="Noto Sans" panose="020B0604020202020204" pitchFamily="34" charset="0"/>
              </a:rPr>
              <a:t>)</a:t>
            </a:r>
            <a:endParaRPr lang="ko-KR" altLang="en-US" b="1" dirty="0">
              <a:latin typeface="Noto Sans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Noto Sans" panose="020B0604020202020204" pitchFamily="34" charset="0"/>
              </a:rPr>
              <a:t>8</a:t>
            </a:r>
            <a:r>
              <a:rPr lang="ko-KR" altLang="en-US" b="1" dirty="0">
                <a:latin typeface="Noto Sans" panose="020B0604020202020204" pitchFamily="34" charset="0"/>
              </a:rPr>
              <a:t>주</a:t>
            </a:r>
            <a:r>
              <a:rPr lang="en-US" altLang="ko-KR" b="1" dirty="0">
                <a:latin typeface="Noto Sans" panose="020B0604020202020204" pitchFamily="34" charset="0"/>
              </a:rPr>
              <a:t>: </a:t>
            </a:r>
            <a:r>
              <a:rPr lang="ko-KR" altLang="en-US" b="1" dirty="0">
                <a:latin typeface="Noto Sans" panose="020B0604020202020204" pitchFamily="34" charset="0"/>
              </a:rPr>
              <a:t>중간고사</a:t>
            </a:r>
            <a:r>
              <a:rPr lang="en-US" altLang="ko-KR" b="1" dirty="0">
                <a:latin typeface="Noto Sans" panose="020B0604020202020204" pitchFamily="34" charset="0"/>
              </a:rPr>
              <a:t>(</a:t>
            </a:r>
            <a:r>
              <a:rPr lang="ko-KR" altLang="en-US" b="1" dirty="0">
                <a:latin typeface="Noto Sans" panose="020B0604020202020204" pitchFamily="34" charset="0"/>
              </a:rPr>
              <a:t>대면</a:t>
            </a:r>
            <a:r>
              <a:rPr lang="en-US" altLang="ko-KR" b="1" dirty="0">
                <a:latin typeface="Noto Sans" panose="020B0604020202020204" pitchFamily="34" charset="0"/>
              </a:rPr>
              <a:t>), 15</a:t>
            </a:r>
            <a:r>
              <a:rPr lang="ko-KR" altLang="en-US" b="1" dirty="0">
                <a:latin typeface="Noto Sans" panose="020B0604020202020204" pitchFamily="34" charset="0"/>
              </a:rPr>
              <a:t>주</a:t>
            </a:r>
            <a:r>
              <a:rPr lang="en-US" altLang="ko-KR" b="1" dirty="0">
                <a:latin typeface="Noto Sans" panose="020B0604020202020204" pitchFamily="34" charset="0"/>
              </a:rPr>
              <a:t>:</a:t>
            </a:r>
            <a:r>
              <a:rPr lang="ko-KR" altLang="en-US" b="1" dirty="0">
                <a:latin typeface="Noto Sans" panose="020B0604020202020204" pitchFamily="34" charset="0"/>
              </a:rPr>
              <a:t>기말고사</a:t>
            </a:r>
            <a:r>
              <a:rPr lang="en-US" altLang="ko-KR" b="1" dirty="0">
                <a:latin typeface="Noto Sans" panose="020B0604020202020204" pitchFamily="34" charset="0"/>
              </a:rPr>
              <a:t>(</a:t>
            </a:r>
            <a:r>
              <a:rPr lang="ko-KR" altLang="en-US" b="1" dirty="0">
                <a:latin typeface="Noto Sans" panose="020B0604020202020204" pitchFamily="34" charset="0"/>
              </a:rPr>
              <a:t>대면</a:t>
            </a:r>
            <a:r>
              <a:rPr lang="en-US" altLang="ko-KR" b="1" dirty="0">
                <a:latin typeface="Noto Sans" panose="020B0604020202020204" pitchFamily="34" charset="0"/>
              </a:rPr>
              <a:t>)</a:t>
            </a:r>
            <a:endParaRPr lang="ko-KR" altLang="en-US" b="1" dirty="0">
              <a:latin typeface="Noto Sans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b="1" dirty="0">
              <a:latin typeface="Noto Sans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Noto Sans" panose="020B0604020202020204" pitchFamily="34" charset="0"/>
              </a:rPr>
              <a:t>출석</a:t>
            </a:r>
            <a:r>
              <a:rPr lang="en-US" altLang="ko-KR" b="1" dirty="0">
                <a:latin typeface="Noto Sans" panose="020B0604020202020204" pitchFamily="34" charset="0"/>
              </a:rPr>
              <a:t>: 1</a:t>
            </a:r>
            <a:r>
              <a:rPr lang="ko-KR" altLang="en-US" b="1" dirty="0">
                <a:latin typeface="Noto Sans" panose="020B0604020202020204" pitchFamily="34" charset="0"/>
              </a:rPr>
              <a:t>회 </a:t>
            </a:r>
            <a:r>
              <a:rPr lang="ko-KR" altLang="en-US" b="1" dirty="0" err="1">
                <a:latin typeface="Noto Sans" panose="020B0604020202020204" pitchFamily="34" charset="0"/>
              </a:rPr>
              <a:t>결석시</a:t>
            </a:r>
            <a:r>
              <a:rPr lang="ko-KR" altLang="en-US" b="1" dirty="0">
                <a:latin typeface="Noto Sans" panose="020B0604020202020204" pitchFamily="34" charset="0"/>
              </a:rPr>
              <a:t> 마다 </a:t>
            </a:r>
            <a:r>
              <a:rPr lang="en-US" altLang="ko-KR" b="1" dirty="0">
                <a:latin typeface="Noto Sans" panose="020B0604020202020204" pitchFamily="34" charset="0"/>
              </a:rPr>
              <a:t>20</a:t>
            </a:r>
            <a:r>
              <a:rPr lang="ko-KR" altLang="en-US" b="1" dirty="0">
                <a:latin typeface="Noto Sans" panose="020B0604020202020204" pitchFamily="34" charset="0"/>
              </a:rPr>
              <a:t>점 만점기준 </a:t>
            </a:r>
            <a:r>
              <a:rPr lang="en-US" altLang="ko-KR" b="1" dirty="0">
                <a:latin typeface="Noto Sans" panose="020B0604020202020204" pitchFamily="34" charset="0"/>
              </a:rPr>
              <a:t>5</a:t>
            </a:r>
            <a:r>
              <a:rPr lang="ko-KR" altLang="en-US" b="1" dirty="0">
                <a:latin typeface="Noto Sans" panose="020B0604020202020204" pitchFamily="34" charset="0"/>
              </a:rPr>
              <a:t>점 감점</a:t>
            </a:r>
          </a:p>
          <a:p>
            <a:pPr marL="0" indent="0"/>
            <a:r>
              <a:rPr lang="ko-KR" altLang="en-US" b="1" dirty="0">
                <a:latin typeface="Noto Sans" panose="020B0604020202020204" pitchFamily="34" charset="0"/>
              </a:rPr>
              <a:t>	</a:t>
            </a:r>
            <a:r>
              <a:rPr lang="en-US" altLang="ko-KR" sz="2400" b="1" dirty="0">
                <a:solidFill>
                  <a:srgbClr val="FF0000"/>
                </a:solidFill>
                <a:latin typeface="Noto Sans" panose="020B0604020202020204" pitchFamily="34" charset="0"/>
              </a:rPr>
              <a:t>4</a:t>
            </a:r>
            <a:r>
              <a:rPr lang="ko-KR" altLang="en-US" sz="2400" b="1" dirty="0">
                <a:solidFill>
                  <a:srgbClr val="FF0000"/>
                </a:solidFill>
                <a:latin typeface="Noto Sans" panose="020B0604020202020204" pitchFamily="34" charset="0"/>
              </a:rPr>
              <a:t>회 이상 </a:t>
            </a:r>
            <a:r>
              <a:rPr lang="ko-KR" altLang="en-US" sz="2400" b="1" dirty="0" err="1">
                <a:solidFill>
                  <a:srgbClr val="FF0000"/>
                </a:solidFill>
                <a:latin typeface="Noto Sans" panose="020B0604020202020204" pitchFamily="34" charset="0"/>
              </a:rPr>
              <a:t>결석</a:t>
            </a:r>
            <a:r>
              <a:rPr lang="ko-KR" altLang="en-US" b="1" dirty="0" err="1">
                <a:latin typeface="Noto Sans" panose="020B0604020202020204" pitchFamily="34" charset="0"/>
              </a:rPr>
              <a:t>시</a:t>
            </a:r>
            <a:r>
              <a:rPr lang="ko-KR" altLang="en-US" b="1" dirty="0">
                <a:latin typeface="Noto Sans" panose="020B0604020202020204" pitchFamily="34" charset="0"/>
              </a:rPr>
              <a:t> 무조건 ‘</a:t>
            </a:r>
            <a:r>
              <a:rPr lang="en-US" altLang="ko-KR" sz="2800" b="1" dirty="0">
                <a:solidFill>
                  <a:srgbClr val="FF0000"/>
                </a:solidFill>
                <a:latin typeface="Noto Sans" panose="020B0604020202020204" pitchFamily="34" charset="0"/>
              </a:rPr>
              <a:t>F</a:t>
            </a:r>
            <a:r>
              <a:rPr lang="en-US" altLang="ko-KR" b="1" dirty="0">
                <a:latin typeface="Noto Sans" panose="020B0604020202020204" pitchFamily="34" charset="0"/>
              </a:rPr>
              <a:t>‘ </a:t>
            </a:r>
            <a:r>
              <a:rPr lang="ko-KR" altLang="en-US" b="1" dirty="0">
                <a:latin typeface="Noto Sans" panose="020B0604020202020204" pitchFamily="34" charset="0"/>
              </a:rPr>
              <a:t>성적 부여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b="1" dirty="0">
              <a:latin typeface="Noto Sans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Noto Sans" panose="020B0604020202020204" pitchFamily="34" charset="0"/>
              </a:rPr>
              <a:t>비대면</a:t>
            </a:r>
            <a:r>
              <a:rPr lang="en-US" altLang="ko-KR" b="1" dirty="0">
                <a:latin typeface="Noto Sans" panose="020B0604020202020204" pitchFamily="34" charset="0"/>
              </a:rPr>
              <a:t>(</a:t>
            </a:r>
            <a:r>
              <a:rPr lang="ko-KR" altLang="en-US" b="1" dirty="0">
                <a:latin typeface="Noto Sans" panose="020B0604020202020204" pitchFamily="34" charset="0"/>
              </a:rPr>
              <a:t>동영상</a:t>
            </a:r>
            <a:r>
              <a:rPr lang="en-US" altLang="ko-KR" b="1" dirty="0">
                <a:latin typeface="Noto Sans" panose="020B0604020202020204" pitchFamily="34" charset="0"/>
              </a:rPr>
              <a:t>)</a:t>
            </a:r>
            <a:r>
              <a:rPr lang="ko-KR" altLang="en-US" b="1" dirty="0">
                <a:latin typeface="Noto Sans" panose="020B0604020202020204" pitchFamily="34" charset="0"/>
              </a:rPr>
              <a:t> 출석인정</a:t>
            </a:r>
            <a:r>
              <a:rPr lang="en-US" altLang="ko-KR" b="1" dirty="0">
                <a:latin typeface="Noto Sans" panose="020B0604020202020204" pitchFamily="34" charset="0"/>
              </a:rPr>
              <a:t>: </a:t>
            </a:r>
            <a:r>
              <a:rPr lang="ko-KR" altLang="en-US" b="1" dirty="0">
                <a:latin typeface="Noto Sans" panose="020B0604020202020204" pitchFamily="34" charset="0"/>
              </a:rPr>
              <a:t>기간내 동영상 </a:t>
            </a:r>
            <a:r>
              <a:rPr lang="ko-KR" altLang="en-US" b="1" dirty="0" err="1">
                <a:latin typeface="Noto Sans" panose="020B0604020202020204" pitchFamily="34" charset="0"/>
              </a:rPr>
              <a:t>시청시</a:t>
            </a:r>
            <a:endParaRPr lang="en-US" altLang="ko-KR" b="1" dirty="0">
              <a:latin typeface="Noto Sans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b="1" dirty="0">
              <a:latin typeface="Noto Sans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Noto Sans" panose="020B0604020202020204" pitchFamily="34" charset="0"/>
              </a:rPr>
              <a:t>대면시</a:t>
            </a:r>
            <a:r>
              <a:rPr lang="ko-KR" altLang="en-US" b="1" dirty="0">
                <a:latin typeface="Noto Sans" panose="020B0604020202020204" pitchFamily="34" charset="0"/>
              </a:rPr>
              <a:t> 출석인정</a:t>
            </a:r>
            <a:r>
              <a:rPr lang="en-US" altLang="ko-KR" b="1" dirty="0">
                <a:latin typeface="Noto Sans" panose="020B0604020202020204" pitchFamily="34" charset="0"/>
              </a:rPr>
              <a:t>: </a:t>
            </a:r>
            <a:r>
              <a:rPr lang="ko-KR" altLang="en-US" b="1" dirty="0">
                <a:latin typeface="Noto Sans" panose="020B0604020202020204" pitchFamily="34" charset="0"/>
              </a:rPr>
              <a:t>출석 부른 후 </a:t>
            </a:r>
            <a:r>
              <a:rPr lang="en-US" altLang="ko-KR" b="1" dirty="0">
                <a:latin typeface="Noto Sans" panose="020B0604020202020204" pitchFamily="34" charset="0"/>
              </a:rPr>
              <a:t>10</a:t>
            </a:r>
            <a:r>
              <a:rPr lang="ko-KR" altLang="en-US" b="1" dirty="0">
                <a:latin typeface="Noto Sans" panose="020B0604020202020204" pitchFamily="34" charset="0"/>
              </a:rPr>
              <a:t>분내 </a:t>
            </a:r>
            <a:r>
              <a:rPr lang="ko-KR" altLang="en-US" b="1" dirty="0" err="1">
                <a:latin typeface="Noto Sans" panose="020B0604020202020204" pitchFamily="34" charset="0"/>
              </a:rPr>
              <a:t>입실시</a:t>
            </a:r>
            <a:endParaRPr lang="ko-KR" altLang="en-US" b="1" dirty="0">
              <a:latin typeface="Noto Sans" panose="020B0604020202020204" pitchFamily="34" charset="0"/>
            </a:endParaRPr>
          </a:p>
          <a:p>
            <a:pPr marL="0" indent="0"/>
            <a:r>
              <a:rPr lang="en-US" altLang="ko-KR" b="1" dirty="0">
                <a:latin typeface="Noto Sans" panose="020B0604020202020204" pitchFamily="34" charset="0"/>
              </a:rPr>
              <a:t>	10</a:t>
            </a:r>
            <a:r>
              <a:rPr lang="ko-KR" altLang="en-US" b="1" dirty="0">
                <a:latin typeface="Noto Sans" panose="020B0604020202020204" pitchFamily="34" charset="0"/>
              </a:rPr>
              <a:t>분 이후에 </a:t>
            </a:r>
            <a:r>
              <a:rPr lang="ko-KR" altLang="en-US" b="1" dirty="0" err="1">
                <a:latin typeface="Noto Sans" panose="020B0604020202020204" pitchFamily="34" charset="0"/>
              </a:rPr>
              <a:t>입실시</a:t>
            </a:r>
            <a:r>
              <a:rPr lang="ko-KR" altLang="en-US" b="1" dirty="0">
                <a:latin typeface="Noto Sans" panose="020B0604020202020204" pitchFamily="34" charset="0"/>
              </a:rPr>
              <a:t> 지각 처리</a:t>
            </a:r>
            <a:endParaRPr lang="en-US" altLang="ko-KR" b="1" dirty="0">
              <a:latin typeface="Noto Sans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b="1" dirty="0">
              <a:latin typeface="Noto Sans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472" y="189971"/>
            <a:ext cx="1584176" cy="289870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4C96E447-54F4-49D6-8D76-B37559BED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472" y="5404881"/>
            <a:ext cx="42179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+mj-lt"/>
                <a:ea typeface="굴림" panose="020B0600000101010101" pitchFamily="50" charset="-127"/>
              </a:rPr>
              <a:t>처방전</a:t>
            </a:r>
            <a:r>
              <a:rPr lang="en-US" altLang="ko-KR" b="1" dirty="0">
                <a:latin typeface="+mj-lt"/>
                <a:ea typeface="굴림" panose="020B0600000101010101" pitchFamily="50" charset="-127"/>
              </a:rPr>
              <a:t>(X), </a:t>
            </a:r>
            <a:r>
              <a:rPr lang="ko-KR" altLang="en-US" b="1" dirty="0">
                <a:latin typeface="+mj-lt"/>
                <a:ea typeface="굴림" panose="020B0600000101010101" pitchFamily="50" charset="-127"/>
              </a:rPr>
              <a:t>진료확인서</a:t>
            </a:r>
            <a:r>
              <a:rPr lang="en-US" altLang="ko-KR" b="1" dirty="0">
                <a:latin typeface="+mj-lt"/>
                <a:ea typeface="굴림" panose="020B0600000101010101" pitchFamily="50" charset="-127"/>
              </a:rPr>
              <a:t>(X), </a:t>
            </a:r>
            <a:r>
              <a:rPr lang="ko-KR" altLang="en-US" b="1" dirty="0">
                <a:latin typeface="+mj-lt"/>
                <a:ea typeface="굴림" panose="020B0600000101010101" pitchFamily="50" charset="-127"/>
              </a:rPr>
              <a:t>진단서</a:t>
            </a:r>
            <a:r>
              <a:rPr lang="en-US" altLang="ko-KR" b="1" dirty="0">
                <a:latin typeface="+mj-lt"/>
                <a:ea typeface="굴림" panose="020B0600000101010101" pitchFamily="50" charset="-127"/>
              </a:rPr>
              <a:t>(O)</a:t>
            </a:r>
            <a:endParaRPr lang="ko-KR" altLang="en-US" b="1" dirty="0">
              <a:latin typeface="+mj-lt"/>
              <a:ea typeface="굴림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06FE85-5230-409D-AC4B-63A751D1F903}"/>
              </a:ext>
            </a:extLst>
          </p:cNvPr>
          <p:cNvSpPr/>
          <p:nvPr/>
        </p:nvSpPr>
        <p:spPr>
          <a:xfrm>
            <a:off x="1329210" y="5319157"/>
            <a:ext cx="4286250" cy="536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ko-KR" altLang="en-US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C33951-89D1-43E1-AB68-9D95A93F3BBE}"/>
              </a:ext>
            </a:extLst>
          </p:cNvPr>
          <p:cNvSpPr/>
          <p:nvPr/>
        </p:nvSpPr>
        <p:spPr>
          <a:xfrm>
            <a:off x="1361231" y="6150369"/>
            <a:ext cx="4286250" cy="536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ko-KR" altLang="en-US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CEB68B-60D5-48C2-9C87-2EA08030E9DD}"/>
              </a:ext>
            </a:extLst>
          </p:cNvPr>
          <p:cNvSpPr txBox="1"/>
          <p:nvPr/>
        </p:nvSpPr>
        <p:spPr>
          <a:xfrm>
            <a:off x="1482346" y="6232920"/>
            <a:ext cx="395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출석인정</a:t>
            </a:r>
            <a:r>
              <a:rPr lang="en-US" altLang="ko-KR" dirty="0"/>
              <a:t>: </a:t>
            </a:r>
            <a:r>
              <a:rPr lang="ko-KR" altLang="en-US" dirty="0"/>
              <a:t>백신 접종일 및 그 다음 날</a:t>
            </a:r>
          </a:p>
        </p:txBody>
      </p:sp>
      <p:pic>
        <p:nvPicPr>
          <p:cNvPr id="2050" name="Picture 2" descr="백신접종] &amp;quot;○○씨가 접종했습니다&amp;quot;…1차는 확인서, 2차 끝나야 증명서 | 연합뉴스">
            <a:extLst>
              <a:ext uri="{FF2B5EF4-FFF2-40B4-BE49-F238E27FC236}">
                <a16:creationId xmlns:a16="http://schemas.microsoft.com/office/drawing/2014/main" id="{D8B7366F-C413-469C-8E45-75470CE83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294" y="2280694"/>
            <a:ext cx="3091054" cy="366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5일부터 전자 예방접종증명서 발급 - 의사신문">
            <a:extLst>
              <a:ext uri="{FF2B5EF4-FFF2-40B4-BE49-F238E27FC236}">
                <a16:creationId xmlns:a16="http://schemas.microsoft.com/office/drawing/2014/main" id="{AAC48D41-8C2B-4D43-BC76-D9ED2595C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415" y="1672812"/>
            <a:ext cx="2190750" cy="4876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24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419"/>
    </mc:Choice>
    <mc:Fallback xmlns="">
      <p:transition spd="slow" advTm="36241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 noChangeArrowheads="1"/>
          </p:cNvSpPr>
          <p:nvPr>
            <p:ph type="title"/>
          </p:nvPr>
        </p:nvSpPr>
        <p:spPr>
          <a:xfrm>
            <a:off x="490153" y="87314"/>
            <a:ext cx="10851332" cy="796925"/>
          </a:xfrm>
        </p:spPr>
        <p:txBody>
          <a:bodyPr/>
          <a:lstStyle/>
          <a:p>
            <a:r>
              <a:rPr lang="ko-KR" altLang="en-US" sz="2800" dirty="0">
                <a:solidFill>
                  <a:schemeClr val="tx1"/>
                </a:solidFill>
                <a:latin typeface="Noto Sans" panose="020B0604020202020204" pitchFamily="34" charset="0"/>
              </a:rPr>
              <a:t>평가</a:t>
            </a:r>
            <a:endParaRPr lang="en-US" altLang="ko-KR" sz="2800" dirty="0">
              <a:solidFill>
                <a:schemeClr val="tx1"/>
              </a:solidFill>
              <a:latin typeface="Noto Sans" panose="020B0604020202020204" pitchFamily="34" charset="0"/>
            </a:endParaRPr>
          </a:p>
        </p:txBody>
      </p:sp>
      <p:sp>
        <p:nvSpPr>
          <p:cNvPr id="15363" name="내용 개체 틀 5"/>
          <p:cNvSpPr>
            <a:spLocks noGrp="1" noChangeArrowheads="1"/>
          </p:cNvSpPr>
          <p:nvPr>
            <p:ph idx="1"/>
          </p:nvPr>
        </p:nvSpPr>
        <p:spPr>
          <a:xfrm>
            <a:off x="479376" y="1268414"/>
            <a:ext cx="10872886" cy="511333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Noto Sans" panose="020B0604020202020204" pitchFamily="34" charset="0"/>
              </a:rPr>
              <a:t>성적평가</a:t>
            </a:r>
            <a:r>
              <a:rPr lang="en-US" altLang="ko-KR" b="1" dirty="0">
                <a:latin typeface="Noto Sans" panose="020B0604020202020204" pitchFamily="34" charset="0"/>
              </a:rPr>
              <a:t>: </a:t>
            </a:r>
            <a:r>
              <a:rPr lang="ko-KR" altLang="en-US" b="1" dirty="0">
                <a:latin typeface="Noto Sans" panose="020B0604020202020204" pitchFamily="34" charset="0"/>
              </a:rPr>
              <a:t>출석</a:t>
            </a:r>
            <a:r>
              <a:rPr lang="en-US" altLang="ko-KR" b="1" dirty="0">
                <a:latin typeface="Noto Sans" panose="020B0604020202020204" pitchFamily="34" charset="0"/>
              </a:rPr>
              <a:t>(20%), </a:t>
            </a:r>
            <a:r>
              <a:rPr lang="ko-KR" altLang="en-US" b="1" dirty="0">
                <a:latin typeface="Noto Sans" panose="020B0604020202020204" pitchFamily="34" charset="0"/>
              </a:rPr>
              <a:t>중간</a:t>
            </a:r>
            <a:r>
              <a:rPr lang="en-US" altLang="ko-KR" b="1" dirty="0">
                <a:latin typeface="Noto Sans" panose="020B0604020202020204" pitchFamily="34" charset="0"/>
              </a:rPr>
              <a:t>(40%), </a:t>
            </a:r>
            <a:r>
              <a:rPr lang="ko-KR" altLang="en-US" b="1" dirty="0">
                <a:latin typeface="Noto Sans" panose="020B0604020202020204" pitchFamily="34" charset="0"/>
              </a:rPr>
              <a:t>기말</a:t>
            </a:r>
            <a:r>
              <a:rPr lang="en-US" altLang="ko-KR" b="1" dirty="0">
                <a:latin typeface="Noto Sans" panose="020B0604020202020204" pitchFamily="34" charset="0"/>
              </a:rPr>
              <a:t>(40%)</a:t>
            </a:r>
          </a:p>
          <a:p>
            <a:pPr marL="0" indent="0"/>
            <a:endParaRPr lang="en-US" altLang="ko-KR" b="1" dirty="0">
              <a:latin typeface="Noto Sans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Noto Sans" panose="020B0604020202020204" pitchFamily="34" charset="0"/>
              </a:rPr>
              <a:t>평가방법</a:t>
            </a:r>
            <a:r>
              <a:rPr lang="en-US" altLang="ko-KR" b="1" dirty="0">
                <a:latin typeface="Noto Sans" panose="020B0604020202020204" pitchFamily="34" charset="0"/>
              </a:rPr>
              <a:t>: </a:t>
            </a:r>
            <a:r>
              <a:rPr lang="ko-KR" altLang="en-US" b="1" dirty="0">
                <a:latin typeface="Noto Sans" panose="020B0604020202020204" pitchFamily="34" charset="0"/>
              </a:rPr>
              <a:t>상대평가 </a:t>
            </a:r>
          </a:p>
          <a:p>
            <a:pPr marL="0" indent="0"/>
            <a:r>
              <a:rPr lang="en-US" altLang="ko-KR" b="1" dirty="0">
                <a:latin typeface="Noto Sans" panose="020B0604020202020204" pitchFamily="34" charset="0"/>
              </a:rPr>
              <a:t>	A/A+ </a:t>
            </a:r>
            <a:r>
              <a:rPr lang="ko-KR" altLang="en-US" b="1" dirty="0">
                <a:latin typeface="Noto Sans" panose="020B0604020202020204" pitchFamily="34" charset="0"/>
              </a:rPr>
              <a:t>학점은 수강생 중 상위 </a:t>
            </a:r>
            <a:r>
              <a:rPr lang="en-US" altLang="ko-KR" b="1" dirty="0">
                <a:latin typeface="Noto Sans" panose="020B0604020202020204" pitchFamily="34" charset="0"/>
              </a:rPr>
              <a:t>30% </a:t>
            </a:r>
            <a:r>
              <a:rPr lang="ko-KR" altLang="en-US" b="1" dirty="0">
                <a:latin typeface="Noto Sans" panose="020B0604020202020204" pitchFamily="34" charset="0"/>
              </a:rPr>
              <a:t>이내 부여</a:t>
            </a:r>
          </a:p>
          <a:p>
            <a:pPr marL="0" indent="0"/>
            <a:r>
              <a:rPr lang="en-US" altLang="ko-KR" b="1" dirty="0">
                <a:latin typeface="Noto Sans" panose="020B0604020202020204" pitchFamily="34" charset="0"/>
              </a:rPr>
              <a:t>	</a:t>
            </a:r>
            <a:r>
              <a:rPr lang="ko-KR" altLang="en-US" b="1" dirty="0">
                <a:latin typeface="Noto Sans" panose="020B0604020202020204" pitchFamily="34" charset="0"/>
              </a:rPr>
              <a:t>동점자가 많아 </a:t>
            </a:r>
            <a:r>
              <a:rPr lang="en-US" altLang="ko-KR" b="1" dirty="0">
                <a:latin typeface="Noto Sans" panose="020B0604020202020204" pitchFamily="34" charset="0"/>
              </a:rPr>
              <a:t>A </a:t>
            </a:r>
            <a:r>
              <a:rPr lang="ko-KR" altLang="en-US" b="1" dirty="0">
                <a:latin typeface="Noto Sans" panose="020B0604020202020204" pitchFamily="34" charset="0"/>
              </a:rPr>
              <a:t>학점 이상이 </a:t>
            </a:r>
            <a:r>
              <a:rPr lang="en-US" altLang="ko-KR" b="1" dirty="0">
                <a:latin typeface="Noto Sans" panose="020B0604020202020204" pitchFamily="34" charset="0"/>
              </a:rPr>
              <a:t>30%</a:t>
            </a:r>
            <a:r>
              <a:rPr lang="ko-KR" altLang="en-US" b="1" dirty="0">
                <a:latin typeface="Noto Sans" panose="020B0604020202020204" pitchFamily="34" charset="0"/>
              </a:rPr>
              <a:t>를 초과하는 경우 추가 시험 </a:t>
            </a:r>
          </a:p>
          <a:p>
            <a:pPr marL="0" indent="0"/>
            <a:r>
              <a:rPr lang="en-US" altLang="ko-KR" b="1" dirty="0">
                <a:latin typeface="Noto Sans" panose="020B0604020202020204" pitchFamily="34" charset="0"/>
              </a:rPr>
              <a:t>	A</a:t>
            </a:r>
            <a:r>
              <a:rPr lang="ko-KR" altLang="en-US" b="1" dirty="0">
                <a:latin typeface="Noto Sans" panose="020B0604020202020204" pitchFamily="34" charset="0"/>
              </a:rPr>
              <a:t>학점 미만 자율 조정으로 부여</a:t>
            </a:r>
          </a:p>
          <a:p>
            <a:pPr marL="0" indent="0"/>
            <a:r>
              <a:rPr lang="en-US" altLang="ko-KR" b="1" dirty="0">
                <a:latin typeface="Noto Sans" panose="020B0604020202020204" pitchFamily="34" charset="0"/>
              </a:rPr>
              <a:t>	(</a:t>
            </a:r>
            <a:r>
              <a:rPr lang="ko-KR" altLang="en-US" b="1" dirty="0">
                <a:latin typeface="Noto Sans" panose="020B0604020202020204" pitchFamily="34" charset="0"/>
              </a:rPr>
              <a:t>대체로 성적 차이가 나는 위치에서 묶어서 학점 부여</a:t>
            </a:r>
            <a:r>
              <a:rPr lang="en-US" altLang="ko-KR" b="1" dirty="0">
                <a:latin typeface="Noto Sans" panose="020B0604020202020204" pitchFamily="34" charset="0"/>
              </a:rPr>
              <a:t>)</a:t>
            </a:r>
          </a:p>
          <a:p>
            <a:pPr marL="0" indent="0"/>
            <a:r>
              <a:rPr lang="en-US" altLang="ko-KR" b="1" dirty="0">
                <a:latin typeface="Noto Sans" panose="020B0604020202020204" pitchFamily="34" charset="0"/>
              </a:rPr>
              <a:t>	</a:t>
            </a:r>
            <a:r>
              <a:rPr lang="en-US" altLang="ko-KR" b="1" dirty="0">
                <a:solidFill>
                  <a:srgbClr val="FF0000"/>
                </a:solidFill>
                <a:latin typeface="Noto Sans" panose="020B0604020202020204" pitchFamily="34" charset="0"/>
              </a:rPr>
              <a:t>4</a:t>
            </a:r>
            <a:r>
              <a:rPr lang="ko-KR" altLang="en-US" b="1" dirty="0">
                <a:solidFill>
                  <a:srgbClr val="FF0000"/>
                </a:solidFill>
                <a:latin typeface="Noto Sans" panose="020B0604020202020204" pitchFamily="34" charset="0"/>
              </a:rPr>
              <a:t>회 미만 결석도 성적 상태에 따라 ‘</a:t>
            </a:r>
            <a:r>
              <a:rPr lang="en-US" altLang="ko-KR" b="1" dirty="0">
                <a:solidFill>
                  <a:srgbClr val="FF0000"/>
                </a:solidFill>
                <a:latin typeface="Noto Sans" panose="020B0604020202020204" pitchFamily="34" charset="0"/>
              </a:rPr>
              <a:t>F’ </a:t>
            </a:r>
            <a:r>
              <a:rPr lang="ko-KR" altLang="en-US" b="1" dirty="0">
                <a:solidFill>
                  <a:srgbClr val="FF0000"/>
                </a:solidFill>
                <a:latin typeface="Noto Sans" panose="020B0604020202020204" pitchFamily="34" charset="0"/>
              </a:rPr>
              <a:t>부여될 수 있음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b="1" dirty="0">
              <a:latin typeface="Noto Sans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472" y="189971"/>
            <a:ext cx="1584176" cy="28987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79B5F8F-F968-4175-BD4E-6F96DADB6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531" y="4293096"/>
            <a:ext cx="4213784" cy="23948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3517A5-9305-4AD2-90B6-182B5CBB3517}"/>
              </a:ext>
            </a:extLst>
          </p:cNvPr>
          <p:cNvSpPr txBox="1"/>
          <p:nvPr/>
        </p:nvSpPr>
        <p:spPr>
          <a:xfrm>
            <a:off x="612328" y="4293096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온라인 </a:t>
            </a:r>
            <a:r>
              <a:rPr lang="ko-KR" altLang="en-US" dirty="0" err="1"/>
              <a:t>시험시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357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039"/>
    </mc:Choice>
    <mc:Fallback xmlns="">
      <p:transition spd="slow" advTm="17603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4B433-C034-4648-B2BE-CD041A86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비주얼스투디오코드</a:t>
            </a:r>
            <a:r>
              <a:rPr lang="ko-KR" altLang="en-US" dirty="0"/>
              <a:t> </a:t>
            </a:r>
            <a:r>
              <a:rPr lang="ko-KR" altLang="en-US" dirty="0" err="1"/>
              <a:t>설치시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494EC1-9574-4E85-92D0-AF400B02E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946A5F-6516-4595-9260-98D5F3352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81" y="1282207"/>
            <a:ext cx="5280075" cy="398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9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6"/>
          <p:cNvSpPr txBox="1">
            <a:spLocks noChangeArrowheads="1"/>
          </p:cNvSpPr>
          <p:nvPr/>
        </p:nvSpPr>
        <p:spPr bwMode="auto">
          <a:xfrm>
            <a:off x="911424" y="539750"/>
            <a:ext cx="26987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dist" eaLnBrk="1" hangingPunct="1"/>
            <a:r>
              <a:rPr lang="en-US" altLang="ko-KR" sz="3000" b="1" dirty="0">
                <a:solidFill>
                  <a:schemeClr val="bg1"/>
                </a:solidFill>
              </a:rPr>
              <a:t>CONTENTS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grpSp>
        <p:nvGrpSpPr>
          <p:cNvPr id="12291" name="그룹 16"/>
          <p:cNvGrpSpPr>
            <a:grpSpLocks/>
          </p:cNvGrpSpPr>
          <p:nvPr/>
        </p:nvGrpSpPr>
        <p:grpSpPr bwMode="auto">
          <a:xfrm>
            <a:off x="1003500" y="1201739"/>
            <a:ext cx="5265932" cy="606425"/>
            <a:chOff x="1565543" y="1783366"/>
            <a:chExt cx="3310760" cy="707350"/>
          </a:xfrm>
        </p:grpSpPr>
        <p:sp>
          <p:nvSpPr>
            <p:cNvPr id="12322" name="Text Box 5"/>
            <p:cNvSpPr txBox="1">
              <a:spLocks noChangeArrowheads="1"/>
            </p:cNvSpPr>
            <p:nvPr/>
          </p:nvSpPr>
          <p:spPr bwMode="auto">
            <a:xfrm>
              <a:off x="1915687" y="1783366"/>
              <a:ext cx="2960616" cy="394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/>
              <a:r>
                <a:rPr lang="ko-KR" altLang="en-US" sz="1600" b="1" dirty="0">
                  <a:solidFill>
                    <a:srgbClr val="FF3B3B"/>
                  </a:solidFill>
                </a:rPr>
                <a:t>강좌소개</a:t>
              </a:r>
              <a:endParaRPr lang="en-US" altLang="ko-KR" sz="1600" b="1" dirty="0">
                <a:solidFill>
                  <a:srgbClr val="FF3B3B"/>
                </a:solidFill>
              </a:endParaRPr>
            </a:p>
          </p:txBody>
        </p:sp>
        <p:grpSp>
          <p:nvGrpSpPr>
            <p:cNvPr id="12324" name="그룹 15"/>
            <p:cNvGrpSpPr>
              <a:grpSpLocks/>
            </p:cNvGrpSpPr>
            <p:nvPr/>
          </p:nvGrpSpPr>
          <p:grpSpPr bwMode="auto">
            <a:xfrm>
              <a:off x="1565543" y="1865934"/>
              <a:ext cx="335655" cy="624782"/>
              <a:chOff x="1441868" y="1865934"/>
              <a:chExt cx="335655" cy="624782"/>
            </a:xfrm>
          </p:grpSpPr>
          <p:sp>
            <p:nvSpPr>
              <p:cNvPr id="87" name="직각 삼각형 86"/>
              <p:cNvSpPr/>
              <p:nvPr/>
            </p:nvSpPr>
            <p:spPr>
              <a:xfrm rot="5400000">
                <a:off x="1318993" y="1989567"/>
                <a:ext cx="483295" cy="237544"/>
              </a:xfrm>
              <a:prstGeom prst="rtTriangle">
                <a:avLst/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326" name="TextBox 13"/>
              <p:cNvSpPr txBox="1">
                <a:spLocks noChangeArrowheads="1"/>
              </p:cNvSpPr>
              <p:nvPr/>
            </p:nvSpPr>
            <p:spPr bwMode="auto">
              <a:xfrm>
                <a:off x="1496171" y="2060584"/>
                <a:ext cx="281352" cy="430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>
                    <a:solidFill>
                      <a:schemeClr val="bg1"/>
                    </a:solidFill>
                  </a:rPr>
                  <a:t>01</a:t>
                </a:r>
                <a:endParaRPr lang="ko-KR" altLang="en-US" b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292" name="그룹 52"/>
          <p:cNvGrpSpPr>
            <a:grpSpLocks/>
          </p:cNvGrpSpPr>
          <p:nvPr/>
        </p:nvGrpSpPr>
        <p:grpSpPr bwMode="auto">
          <a:xfrm>
            <a:off x="998737" y="2020888"/>
            <a:ext cx="5267333" cy="608012"/>
            <a:chOff x="1565543" y="1783366"/>
            <a:chExt cx="3310760" cy="707352"/>
          </a:xfrm>
        </p:grpSpPr>
        <p:sp>
          <p:nvSpPr>
            <p:cNvPr id="12317" name="Text Box 5"/>
            <p:cNvSpPr txBox="1">
              <a:spLocks noChangeArrowheads="1"/>
            </p:cNvSpPr>
            <p:nvPr/>
          </p:nvSpPr>
          <p:spPr bwMode="auto">
            <a:xfrm>
              <a:off x="1915687" y="1783366"/>
              <a:ext cx="2960616" cy="394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/>
              <a:r>
                <a:rPr lang="ko-KR" altLang="en-US" sz="1600" b="1" dirty="0">
                  <a:solidFill>
                    <a:schemeClr val="bg1"/>
                  </a:solidFill>
                </a:rPr>
                <a:t>교재소개</a:t>
              </a:r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2319" name="그룹 55"/>
            <p:cNvGrpSpPr>
              <a:grpSpLocks/>
            </p:cNvGrpSpPr>
            <p:nvPr/>
          </p:nvGrpSpPr>
          <p:grpSpPr bwMode="auto">
            <a:xfrm>
              <a:off x="1565543" y="1865934"/>
              <a:ext cx="335655" cy="624784"/>
              <a:chOff x="1441868" y="1865934"/>
              <a:chExt cx="335655" cy="624784"/>
            </a:xfrm>
          </p:grpSpPr>
          <p:sp>
            <p:nvSpPr>
              <p:cNvPr id="57" name="직각 삼각형 56"/>
              <p:cNvSpPr/>
              <p:nvPr/>
            </p:nvSpPr>
            <p:spPr>
              <a:xfrm rot="5400000">
                <a:off x="1319591" y="1988751"/>
                <a:ext cx="482034" cy="23748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321" name="TextBox 13"/>
              <p:cNvSpPr txBox="1">
                <a:spLocks noChangeArrowheads="1"/>
              </p:cNvSpPr>
              <p:nvPr/>
            </p:nvSpPr>
            <p:spPr bwMode="auto">
              <a:xfrm>
                <a:off x="1496171" y="2060584"/>
                <a:ext cx="281352" cy="430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>
                    <a:solidFill>
                      <a:schemeClr val="bg1"/>
                    </a:solidFill>
                  </a:rPr>
                  <a:t>02</a:t>
                </a:r>
                <a:endParaRPr lang="ko-KR" altLang="en-US" b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293" name="그룹 70"/>
          <p:cNvGrpSpPr>
            <a:grpSpLocks/>
          </p:cNvGrpSpPr>
          <p:nvPr/>
        </p:nvGrpSpPr>
        <p:grpSpPr bwMode="auto">
          <a:xfrm>
            <a:off x="1003500" y="2782888"/>
            <a:ext cx="5265932" cy="608012"/>
            <a:chOff x="1565543" y="1783366"/>
            <a:chExt cx="3310760" cy="707350"/>
          </a:xfrm>
        </p:grpSpPr>
        <p:sp>
          <p:nvSpPr>
            <p:cNvPr id="12312" name="Text Box 5"/>
            <p:cNvSpPr txBox="1">
              <a:spLocks noChangeArrowheads="1"/>
            </p:cNvSpPr>
            <p:nvPr/>
          </p:nvSpPr>
          <p:spPr bwMode="auto">
            <a:xfrm>
              <a:off x="1915687" y="1783366"/>
              <a:ext cx="2960616" cy="394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/>
              <a:r>
                <a:rPr lang="ko-KR" altLang="en-US" sz="1600" b="1" dirty="0">
                  <a:solidFill>
                    <a:srgbClr val="FF3B3B"/>
                  </a:solidFill>
                </a:rPr>
                <a:t>학습 내용 개요</a:t>
              </a:r>
              <a:endParaRPr lang="en-US" altLang="ko-KR" sz="1600" b="1" dirty="0">
                <a:solidFill>
                  <a:srgbClr val="FF3B3B"/>
                </a:solidFill>
              </a:endParaRPr>
            </a:p>
          </p:txBody>
        </p:sp>
        <p:grpSp>
          <p:nvGrpSpPr>
            <p:cNvPr id="12314" name="그룹 73"/>
            <p:cNvGrpSpPr>
              <a:grpSpLocks/>
            </p:cNvGrpSpPr>
            <p:nvPr/>
          </p:nvGrpSpPr>
          <p:grpSpPr bwMode="auto">
            <a:xfrm>
              <a:off x="1565543" y="1865934"/>
              <a:ext cx="335655" cy="624782"/>
              <a:chOff x="1441868" y="1865934"/>
              <a:chExt cx="335655" cy="624782"/>
            </a:xfrm>
          </p:grpSpPr>
          <p:sp>
            <p:nvSpPr>
              <p:cNvPr id="75" name="직각 삼각형 74"/>
              <p:cNvSpPr/>
              <p:nvPr/>
            </p:nvSpPr>
            <p:spPr>
              <a:xfrm rot="5400000">
                <a:off x="1319624" y="1988719"/>
                <a:ext cx="482033" cy="237544"/>
              </a:xfrm>
              <a:prstGeom prst="rtTriangle">
                <a:avLst/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316" name="TextBox 13"/>
              <p:cNvSpPr txBox="1">
                <a:spLocks noChangeArrowheads="1"/>
              </p:cNvSpPr>
              <p:nvPr/>
            </p:nvSpPr>
            <p:spPr bwMode="auto">
              <a:xfrm>
                <a:off x="1496171" y="2060584"/>
                <a:ext cx="281352" cy="430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>
                    <a:solidFill>
                      <a:schemeClr val="bg1"/>
                    </a:solidFill>
                  </a:rPr>
                  <a:t>03</a:t>
                </a:r>
                <a:endParaRPr lang="ko-KR" altLang="en-US" b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294" name="그룹 76"/>
          <p:cNvGrpSpPr>
            <a:grpSpLocks/>
          </p:cNvGrpSpPr>
          <p:nvPr/>
        </p:nvGrpSpPr>
        <p:grpSpPr bwMode="auto">
          <a:xfrm>
            <a:off x="998737" y="3602038"/>
            <a:ext cx="5267333" cy="608012"/>
            <a:chOff x="1565543" y="1783366"/>
            <a:chExt cx="3310760" cy="707352"/>
          </a:xfrm>
        </p:grpSpPr>
        <p:sp>
          <p:nvSpPr>
            <p:cNvPr id="12307" name="Text Box 5"/>
            <p:cNvSpPr txBox="1">
              <a:spLocks noChangeArrowheads="1"/>
            </p:cNvSpPr>
            <p:nvPr/>
          </p:nvSpPr>
          <p:spPr bwMode="auto">
            <a:xfrm>
              <a:off x="1915687" y="1783366"/>
              <a:ext cx="2960616" cy="394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/>
              <a:r>
                <a:rPr lang="ko-KR" altLang="en-US" sz="1600" b="1" dirty="0">
                  <a:solidFill>
                    <a:schemeClr val="bg1"/>
                  </a:solidFill>
                </a:rPr>
                <a:t>수업진행 안내</a:t>
              </a:r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2309" name="그룹 79"/>
            <p:cNvGrpSpPr>
              <a:grpSpLocks/>
            </p:cNvGrpSpPr>
            <p:nvPr/>
          </p:nvGrpSpPr>
          <p:grpSpPr bwMode="auto">
            <a:xfrm>
              <a:off x="1565543" y="1865934"/>
              <a:ext cx="335655" cy="624784"/>
              <a:chOff x="1441868" y="1865934"/>
              <a:chExt cx="335655" cy="624784"/>
            </a:xfrm>
          </p:grpSpPr>
          <p:sp>
            <p:nvSpPr>
              <p:cNvPr id="81" name="직각 삼각형 80"/>
              <p:cNvSpPr/>
              <p:nvPr/>
            </p:nvSpPr>
            <p:spPr>
              <a:xfrm rot="5400000">
                <a:off x="1319591" y="1988751"/>
                <a:ext cx="482034" cy="23748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311" name="TextBox 13"/>
              <p:cNvSpPr txBox="1">
                <a:spLocks noChangeArrowheads="1"/>
              </p:cNvSpPr>
              <p:nvPr/>
            </p:nvSpPr>
            <p:spPr bwMode="auto">
              <a:xfrm>
                <a:off x="1496171" y="2060584"/>
                <a:ext cx="281352" cy="430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>
                    <a:solidFill>
                      <a:schemeClr val="bg1"/>
                    </a:solidFill>
                  </a:rPr>
                  <a:t>04</a:t>
                </a:r>
                <a:endParaRPr lang="ko-KR" altLang="en-US" b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295" name="그룹 123"/>
          <p:cNvGrpSpPr>
            <a:grpSpLocks/>
          </p:cNvGrpSpPr>
          <p:nvPr/>
        </p:nvGrpSpPr>
        <p:grpSpPr bwMode="auto">
          <a:xfrm>
            <a:off x="1003500" y="4365626"/>
            <a:ext cx="5265932" cy="606425"/>
            <a:chOff x="1565543" y="1783366"/>
            <a:chExt cx="3310760" cy="707352"/>
          </a:xfrm>
        </p:grpSpPr>
        <p:sp>
          <p:nvSpPr>
            <p:cNvPr id="12302" name="Text Box 5"/>
            <p:cNvSpPr txBox="1">
              <a:spLocks noChangeArrowheads="1"/>
            </p:cNvSpPr>
            <p:nvPr/>
          </p:nvSpPr>
          <p:spPr bwMode="auto">
            <a:xfrm>
              <a:off x="1915687" y="1783366"/>
              <a:ext cx="2960616" cy="394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/>
              <a:r>
                <a:rPr lang="ko-KR" altLang="en-US" sz="1600" b="1" dirty="0">
                  <a:solidFill>
                    <a:srgbClr val="FF3B3B"/>
                  </a:solidFill>
                </a:rPr>
                <a:t>평가</a:t>
              </a:r>
              <a:endParaRPr lang="en-US" altLang="ko-KR" sz="1600" b="1" dirty="0">
                <a:solidFill>
                  <a:srgbClr val="FF3B3B"/>
                </a:solidFill>
              </a:endParaRPr>
            </a:p>
          </p:txBody>
        </p:sp>
        <p:grpSp>
          <p:nvGrpSpPr>
            <p:cNvPr id="12304" name="그룹 126"/>
            <p:cNvGrpSpPr>
              <a:grpSpLocks/>
            </p:cNvGrpSpPr>
            <p:nvPr/>
          </p:nvGrpSpPr>
          <p:grpSpPr bwMode="auto">
            <a:xfrm>
              <a:off x="1565543" y="1865934"/>
              <a:ext cx="335655" cy="624784"/>
              <a:chOff x="1441868" y="1865934"/>
              <a:chExt cx="335655" cy="624784"/>
            </a:xfrm>
          </p:grpSpPr>
          <p:sp>
            <p:nvSpPr>
              <p:cNvPr id="128" name="직각 삼각형 127"/>
              <p:cNvSpPr/>
              <p:nvPr/>
            </p:nvSpPr>
            <p:spPr>
              <a:xfrm rot="5400000">
                <a:off x="1318992" y="1989569"/>
                <a:ext cx="483295" cy="237544"/>
              </a:xfrm>
              <a:prstGeom prst="rtTriangle">
                <a:avLst/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306" name="TextBox 13"/>
              <p:cNvSpPr txBox="1">
                <a:spLocks noChangeArrowheads="1"/>
              </p:cNvSpPr>
              <p:nvPr/>
            </p:nvSpPr>
            <p:spPr bwMode="auto">
              <a:xfrm>
                <a:off x="1496171" y="2060584"/>
                <a:ext cx="281352" cy="430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>
                    <a:solidFill>
                      <a:schemeClr val="bg1"/>
                    </a:solidFill>
                  </a:rPr>
                  <a:t>05</a:t>
                </a:r>
                <a:endParaRPr lang="ko-KR" altLang="en-US" b="1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472" y="189971"/>
            <a:ext cx="1584176" cy="289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81"/>
    </mc:Choice>
    <mc:Fallback xmlns="">
      <p:transition spd="slow" advTm="5338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/>
        </p:nvSpPr>
        <p:spPr bwMode="auto">
          <a:xfrm>
            <a:off x="804441" y="539750"/>
            <a:ext cx="26987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dist" eaLnBrk="1" hangingPunct="1"/>
            <a:r>
              <a:rPr lang="ko-KR" altLang="en-US" sz="3000" b="1" dirty="0">
                <a:solidFill>
                  <a:schemeClr val="bg1"/>
                </a:solidFill>
              </a:rPr>
              <a:t>학습목표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0752" y="1628800"/>
            <a:ext cx="799288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bg1"/>
                </a:solidFill>
              </a:rPr>
              <a:t>강좌에 대한 전반적인 소개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472" y="189971"/>
            <a:ext cx="1584176" cy="28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9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395"/>
    </mc:Choice>
    <mc:Fallback xmlns="">
      <p:transition spd="slow" advTm="2639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 noChangeArrowheads="1"/>
          </p:cNvSpPr>
          <p:nvPr>
            <p:ph type="title"/>
          </p:nvPr>
        </p:nvSpPr>
        <p:spPr>
          <a:xfrm>
            <a:off x="490153" y="87314"/>
            <a:ext cx="10851332" cy="796925"/>
          </a:xfrm>
        </p:spPr>
        <p:txBody>
          <a:bodyPr/>
          <a:lstStyle/>
          <a:p>
            <a:r>
              <a:rPr lang="ko-KR" altLang="en-US" sz="2800" dirty="0">
                <a:solidFill>
                  <a:schemeClr val="tx1"/>
                </a:solidFill>
                <a:latin typeface="Noto Sans" panose="020B0604020202020204" pitchFamily="34" charset="0"/>
              </a:rPr>
              <a:t>강좌소개</a:t>
            </a:r>
            <a:endParaRPr lang="en-US" altLang="ko-KR" sz="2800" dirty="0">
              <a:solidFill>
                <a:schemeClr val="tx1"/>
              </a:solidFill>
              <a:latin typeface="Noto Sans" panose="020B0604020202020204" pitchFamily="34" charset="0"/>
            </a:endParaRPr>
          </a:p>
        </p:txBody>
      </p:sp>
      <p:sp>
        <p:nvSpPr>
          <p:cNvPr id="15363" name="내용 개체 틀 5"/>
          <p:cNvSpPr>
            <a:spLocks noGrp="1" noChangeArrowheads="1"/>
          </p:cNvSpPr>
          <p:nvPr>
            <p:ph idx="1"/>
          </p:nvPr>
        </p:nvSpPr>
        <p:spPr>
          <a:xfrm>
            <a:off x="479376" y="1268414"/>
            <a:ext cx="10872886" cy="511333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Noto Sans" panose="020B0604020202020204" pitchFamily="34" charset="0"/>
              </a:rPr>
              <a:t>조승한</a:t>
            </a:r>
            <a:endParaRPr lang="ko-KR" altLang="en-US" b="1" dirty="0">
              <a:latin typeface="Noto Sans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Noto Sans" panose="020B0604020202020204" pitchFamily="34" charset="0"/>
              </a:rPr>
              <a:t>학술정보관 </a:t>
            </a:r>
            <a:r>
              <a:rPr lang="en-US" altLang="ko-KR" b="1" dirty="0">
                <a:latin typeface="Noto Sans" panose="020B0604020202020204" pitchFamily="34" charset="0"/>
              </a:rPr>
              <a:t>409</a:t>
            </a:r>
            <a:r>
              <a:rPr lang="ko-KR" altLang="en-US" b="1" dirty="0">
                <a:latin typeface="Noto Sans" panose="020B0604020202020204" pitchFamily="34" charset="0"/>
              </a:rPr>
              <a:t>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Noto Sans" panose="020B0604020202020204" pitchFamily="34" charset="0"/>
              </a:rPr>
              <a:t>031-330-9235, 010-3916-1133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Noto Sans" panose="020B0604020202020204" pitchFamily="34" charset="0"/>
                <a:hlinkClick r:id="rId2"/>
              </a:rPr>
              <a:t>shcho@ysc.ac.kr</a:t>
            </a:r>
            <a:endParaRPr lang="en-US" altLang="ko-KR" b="1" dirty="0">
              <a:latin typeface="Noto Sans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b="1" dirty="0">
              <a:latin typeface="Noto Sans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Noto Sans" panose="020B0604020202020204" pitchFamily="34" charset="0"/>
                <a:sym typeface="Wingdings" panose="05000000000000000000" pitchFamily="2" charset="2"/>
              </a:rPr>
              <a:t>인터넷프로그래밍응용</a:t>
            </a:r>
            <a:r>
              <a:rPr lang="en-US" altLang="ko-KR" b="1" dirty="0">
                <a:latin typeface="Noto Sans" panose="020B0604020202020204" pitchFamily="34" charset="0"/>
                <a:sym typeface="Wingdings" panose="05000000000000000000" pitchFamily="2" charset="2"/>
              </a:rPr>
              <a:t> </a:t>
            </a:r>
            <a:endParaRPr lang="en-US" altLang="ko-KR" b="1" dirty="0">
              <a:latin typeface="Noto Sans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b="1" dirty="0">
              <a:latin typeface="Noto Sans" panose="020B0604020202020204" pitchFamily="34" charset="0"/>
            </a:endParaRPr>
          </a:p>
          <a:p>
            <a:pPr marL="274320" lvl="1" indent="0"/>
            <a:r>
              <a:rPr lang="en-US" altLang="ko-KR" dirty="0"/>
              <a:t> </a:t>
            </a:r>
            <a:endParaRPr lang="en-US" altLang="ko-KR" b="1" dirty="0">
              <a:latin typeface="Noto Sans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472" y="189971"/>
            <a:ext cx="1584176" cy="289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540"/>
    </mc:Choice>
    <mc:Fallback xmlns="">
      <p:transition spd="slow" advTm="35454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 noChangeArrowheads="1"/>
          </p:cNvSpPr>
          <p:nvPr>
            <p:ph type="title"/>
          </p:nvPr>
        </p:nvSpPr>
        <p:spPr>
          <a:xfrm>
            <a:off x="490153" y="87314"/>
            <a:ext cx="10851332" cy="796925"/>
          </a:xfrm>
        </p:spPr>
        <p:txBody>
          <a:bodyPr/>
          <a:lstStyle/>
          <a:p>
            <a:r>
              <a:rPr lang="ko-KR" altLang="en-US" sz="2800" dirty="0">
                <a:solidFill>
                  <a:schemeClr val="tx1"/>
                </a:solidFill>
                <a:latin typeface="Noto Sans" panose="020B0604020202020204" pitchFamily="34" charset="0"/>
              </a:rPr>
              <a:t>강좌소개</a:t>
            </a:r>
            <a:endParaRPr lang="en-US" altLang="ko-KR" sz="2800" dirty="0">
              <a:solidFill>
                <a:schemeClr val="tx1"/>
              </a:solidFill>
              <a:latin typeface="Noto Sans" panose="020B0604020202020204" pitchFamily="34" charset="0"/>
            </a:endParaRPr>
          </a:p>
        </p:txBody>
      </p:sp>
      <p:sp>
        <p:nvSpPr>
          <p:cNvPr id="15363" name="내용 개체 틀 5"/>
          <p:cNvSpPr>
            <a:spLocks noGrp="1" noChangeArrowheads="1"/>
          </p:cNvSpPr>
          <p:nvPr>
            <p:ph idx="1"/>
          </p:nvPr>
        </p:nvSpPr>
        <p:spPr>
          <a:xfrm>
            <a:off x="479376" y="1412007"/>
            <a:ext cx="10872886" cy="511333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교재</a:t>
            </a:r>
            <a:r>
              <a:rPr lang="en-US" altLang="ko-KR" b="1" dirty="0"/>
              <a:t>: </a:t>
            </a:r>
            <a:r>
              <a:rPr lang="ko-KR" altLang="en-US" b="1" dirty="0"/>
              <a:t>자바스크립트</a:t>
            </a:r>
            <a:r>
              <a:rPr lang="en-US" altLang="ko-KR" b="1" dirty="0"/>
              <a:t>+</a:t>
            </a:r>
            <a:r>
              <a:rPr lang="ko-KR" altLang="en-US" b="1" dirty="0" err="1"/>
              <a:t>제이쿼리</a:t>
            </a:r>
            <a:r>
              <a:rPr lang="ko-KR" altLang="en-US" b="1" dirty="0"/>
              <a:t> 입문</a:t>
            </a:r>
            <a:endParaRPr lang="en-US" altLang="ko-KR" b="1" dirty="0"/>
          </a:p>
          <a:p>
            <a:pPr marL="685800" lvl="1">
              <a:buFont typeface="Wingdings" panose="05000000000000000000" pitchFamily="2" charset="2"/>
              <a:buChar char="ü"/>
            </a:pPr>
            <a:r>
              <a:rPr lang="ko-KR" altLang="en-US" b="1"/>
              <a:t>예제로 </a:t>
            </a:r>
            <a:r>
              <a:rPr lang="ko-KR" altLang="en-US" b="1" dirty="0"/>
              <a:t>공부하는 웹 프로그래밍</a:t>
            </a:r>
            <a:endParaRPr lang="en-US" altLang="ko-KR" b="1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강의에 적합한 구성을 따름</a:t>
            </a:r>
            <a:endParaRPr lang="en-US" altLang="ko-KR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b="1" dirty="0" err="1"/>
              <a:t>비주얼스투디오코드</a:t>
            </a:r>
            <a:r>
              <a:rPr lang="ko-KR" altLang="en-US" b="1" dirty="0"/>
              <a:t> 설치→ 자바스크립트 기본 문법</a:t>
            </a:r>
            <a:endParaRPr lang="en-US" altLang="ko-KR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b="1" dirty="0"/>
              <a:t>자바스크립트 객체와 내장객체</a:t>
            </a:r>
            <a:endParaRPr lang="en-US" altLang="ko-KR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b="1" dirty="0" err="1"/>
              <a:t>제이쿼리</a:t>
            </a:r>
            <a:r>
              <a:rPr lang="ko-KR" altLang="en-US" b="1" dirty="0"/>
              <a:t> 기초 → </a:t>
            </a:r>
            <a:r>
              <a:rPr lang="ko-KR" altLang="en-US" b="1" dirty="0" err="1"/>
              <a:t>선택자</a:t>
            </a:r>
            <a:r>
              <a:rPr lang="en-US" altLang="ko-KR" b="1" dirty="0"/>
              <a:t>, </a:t>
            </a:r>
            <a:r>
              <a:rPr lang="ko-KR" altLang="en-US" b="1" dirty="0"/>
              <a:t>이벤트와 효과</a:t>
            </a:r>
            <a:endParaRPr lang="en-US" altLang="ko-KR" b="1" dirty="0"/>
          </a:p>
          <a:p>
            <a:pPr marL="457200" lvl="1" indent="0"/>
            <a:r>
              <a:rPr lang="en-US" altLang="ko-KR" b="1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자바스크립트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ko-KR" altLang="en-US" b="1" dirty="0" err="1"/>
              <a:t>제이쿼리를</a:t>
            </a:r>
            <a:r>
              <a:rPr lang="ko-KR" altLang="en-US" b="1" dirty="0"/>
              <a:t> 이용한 홈페이지 꾸미기</a:t>
            </a:r>
            <a:endParaRPr lang="en-US" altLang="ko-KR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b="1" dirty="0"/>
              <a:t>부트스트랩을 이용하는 방법</a:t>
            </a:r>
            <a:endParaRPr lang="en-US" altLang="ko-KR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rgbClr val="FF0000"/>
                </a:solidFill>
              </a:rPr>
              <a:t>지난 학기 학습한 </a:t>
            </a:r>
            <a:r>
              <a:rPr lang="en-US" altLang="ko-KR" b="1" dirty="0">
                <a:solidFill>
                  <a:srgbClr val="FF0000"/>
                </a:solidFill>
              </a:rPr>
              <a:t>CSS</a:t>
            </a:r>
            <a:r>
              <a:rPr lang="ko-KR" altLang="en-US" b="1" dirty="0">
                <a:solidFill>
                  <a:srgbClr val="FF0000"/>
                </a:solidFill>
              </a:rPr>
              <a:t>에 대한 기초 지식 필요</a:t>
            </a:r>
            <a:endParaRPr lang="en-US" altLang="ko-KR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472" y="189971"/>
            <a:ext cx="1584176" cy="289870"/>
          </a:xfrm>
          <a:prstGeom prst="rect">
            <a:avLst/>
          </a:prstGeom>
        </p:spPr>
      </p:pic>
      <p:pic>
        <p:nvPicPr>
          <p:cNvPr id="1026" name="Picture 2" descr="http://image.kyobobook.co.kr/images/book/xlarge/001/x9791192038001.jpg">
            <a:extLst>
              <a:ext uri="{FF2B5EF4-FFF2-40B4-BE49-F238E27FC236}">
                <a16:creationId xmlns:a16="http://schemas.microsoft.com/office/drawing/2014/main" id="{07EC946F-97C5-43EB-A329-5DCB2D5D6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16" y="1566555"/>
            <a:ext cx="2926010" cy="402303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73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072"/>
    </mc:Choice>
    <mc:Fallback xmlns="">
      <p:transition spd="slow" advTm="19707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n example of the DOM for a basic web page">
            <a:extLst>
              <a:ext uri="{FF2B5EF4-FFF2-40B4-BE49-F238E27FC236}">
                <a16:creationId xmlns:a16="http://schemas.microsoft.com/office/drawing/2014/main" id="{BBE559C5-8B52-423B-B1EA-35125E91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99" y="3889137"/>
            <a:ext cx="4801716" cy="250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6E15B62-932E-4E2D-93A0-95051EC5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>
                <a:solidFill>
                  <a:schemeClr val="tx1"/>
                </a:solidFill>
                <a:latin typeface="Noto Sans" panose="020B0604020202020204" pitchFamily="34" charset="0"/>
              </a:rPr>
              <a:t>자바스크립트</a:t>
            </a:r>
            <a:r>
              <a:rPr lang="en-US" altLang="ko-KR" sz="2400" dirty="0">
                <a:solidFill>
                  <a:schemeClr val="tx1"/>
                </a:solidFill>
                <a:latin typeface="Noto Sans" panose="020B0604020202020204" pitchFamily="34" charset="0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latin typeface="Noto Sans" panose="020B0604020202020204" pitchFamily="34" charset="0"/>
              </a:rPr>
              <a:t>입문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1BB372-27CF-4CB2-9CBA-FF172509F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 descr="https://mdn.mozillademos.org/files/13502/cake.png">
            <a:extLst>
              <a:ext uri="{FF2B5EF4-FFF2-40B4-BE49-F238E27FC236}">
                <a16:creationId xmlns:a16="http://schemas.microsoft.com/office/drawing/2014/main" id="{7EA1C4FA-C8B4-4002-ADBB-43DDA819B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04" y="883862"/>
            <a:ext cx="3096344" cy="30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090976-F933-4AD6-9994-E5ABE33DAF29}"/>
              </a:ext>
            </a:extLst>
          </p:cNvPr>
          <p:cNvSpPr txBox="1"/>
          <p:nvPr/>
        </p:nvSpPr>
        <p:spPr>
          <a:xfrm>
            <a:off x="5015796" y="1624965"/>
            <a:ext cx="6768836" cy="308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b="1" dirty="0">
                <a:solidFill>
                  <a:srgbClr val="FF0000"/>
                </a:solidFill>
              </a:rPr>
              <a:t>HTML</a:t>
            </a:r>
            <a:r>
              <a:rPr lang="ko-KR" altLang="en-US" dirty="0"/>
              <a:t>은 제공할 웹 컨텐츠의 구조와 의미를 문단</a:t>
            </a:r>
            <a:r>
              <a:rPr lang="en-US" altLang="ko-KR" dirty="0"/>
              <a:t>,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표</a:t>
            </a:r>
            <a:r>
              <a:rPr lang="en-US" altLang="ko-KR" dirty="0"/>
              <a:t>, </a:t>
            </a:r>
            <a:r>
              <a:rPr lang="ko-KR" altLang="en-US" dirty="0"/>
              <a:t>삽입 이미지</a:t>
            </a:r>
            <a:r>
              <a:rPr lang="en-US" altLang="ko-KR" dirty="0"/>
              <a:t>, </a:t>
            </a:r>
            <a:r>
              <a:rPr lang="ko-KR" altLang="en-US" dirty="0"/>
              <a:t>동영상 등으로 정의하고 부여하는 마크업 언어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b="1" dirty="0">
                <a:solidFill>
                  <a:srgbClr val="FF0000"/>
                </a:solidFill>
              </a:rPr>
              <a:t>CSS</a:t>
            </a:r>
            <a:r>
              <a:rPr lang="ko-KR" altLang="en-US" dirty="0"/>
              <a:t>는 배경색</a:t>
            </a:r>
            <a:r>
              <a:rPr lang="en-US" altLang="ko-KR" dirty="0"/>
              <a:t>, </a:t>
            </a:r>
            <a:r>
              <a:rPr lang="ko-KR" altLang="en-US" dirty="0"/>
              <a:t>폰트 등의 </a:t>
            </a:r>
            <a:r>
              <a:rPr lang="ko-KR" altLang="en-US" dirty="0" err="1"/>
              <a:t>레이아웃등을</a:t>
            </a:r>
            <a:r>
              <a:rPr lang="ko-KR" altLang="en-US" dirty="0"/>
              <a:t> 지정하여 </a:t>
            </a:r>
            <a:r>
              <a:rPr lang="en-US" altLang="ko-KR" dirty="0"/>
              <a:t>HTML </a:t>
            </a:r>
            <a:r>
              <a:rPr lang="ko-KR" altLang="en-US" dirty="0"/>
              <a:t>컨텐츠를 꾸며주는 스타일 규칙 언어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b="1" dirty="0">
                <a:solidFill>
                  <a:srgbClr val="FF0000"/>
                </a:solidFill>
              </a:rPr>
              <a:t>JavaScript</a:t>
            </a:r>
            <a:r>
              <a:rPr lang="ko-KR" altLang="en-US" dirty="0"/>
              <a:t>는 동적으로 컨텐츠를 바꾸고</a:t>
            </a:r>
            <a:r>
              <a:rPr lang="en-US" altLang="ko-KR" dirty="0"/>
              <a:t>, </a:t>
            </a:r>
            <a:r>
              <a:rPr lang="ko-KR" altLang="en-US" dirty="0"/>
              <a:t>멀티미디어를 다루고</a:t>
            </a:r>
            <a:r>
              <a:rPr lang="en-US" altLang="ko-KR" dirty="0"/>
              <a:t>, </a:t>
            </a:r>
            <a:r>
              <a:rPr lang="ko-KR" altLang="en-US" dirty="0"/>
              <a:t>움직이는 이미지 그리고 꽤나 많은 다른 일들을 할 수 있는 스크립트 언어</a:t>
            </a:r>
          </a:p>
        </p:txBody>
      </p:sp>
    </p:spTree>
    <p:extLst>
      <p:ext uri="{BB962C8B-B14F-4D97-AF65-F5344CB8AC3E}">
        <p14:creationId xmlns:p14="http://schemas.microsoft.com/office/powerpoint/2010/main" val="82055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15B62-932E-4E2D-93A0-95051EC5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>
                <a:solidFill>
                  <a:schemeClr val="tx1"/>
                </a:solidFill>
                <a:latin typeface="Noto Sans" panose="020B0604020202020204" pitchFamily="34" charset="0"/>
              </a:rPr>
              <a:t>자바스크립트</a:t>
            </a:r>
            <a:r>
              <a:rPr lang="en-US" altLang="ko-KR" sz="2400" dirty="0">
                <a:solidFill>
                  <a:schemeClr val="tx1"/>
                </a:solidFill>
                <a:latin typeface="Noto Sans" panose="020B0604020202020204" pitchFamily="34" charset="0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latin typeface="Noto Sans" panose="020B0604020202020204" pitchFamily="34" charset="0"/>
              </a:rPr>
              <a:t>입문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6F075C-2D72-405F-8129-471D4496AF97}"/>
              </a:ext>
            </a:extLst>
          </p:cNvPr>
          <p:cNvSpPr/>
          <p:nvPr/>
        </p:nvSpPr>
        <p:spPr>
          <a:xfrm>
            <a:off x="911424" y="1340768"/>
            <a:ext cx="4968552" cy="4791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&lt;p&gt;Player 1: Chris&lt;/p&gt;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3E0E3D-A03B-4C13-A67F-56A283344C8D}"/>
              </a:ext>
            </a:extLst>
          </p:cNvPr>
          <p:cNvSpPr/>
          <p:nvPr/>
        </p:nvSpPr>
        <p:spPr>
          <a:xfrm>
            <a:off x="911424" y="2034787"/>
            <a:ext cx="4968552" cy="43924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p {</a:t>
            </a:r>
          </a:p>
          <a:p>
            <a:r>
              <a:rPr lang="en-US" altLang="ko-KR" dirty="0"/>
              <a:t>  font-family: '</a:t>
            </a:r>
            <a:r>
              <a:rPr lang="en-US" altLang="ko-KR" dirty="0" err="1"/>
              <a:t>helvetica</a:t>
            </a:r>
            <a:r>
              <a:rPr lang="en-US" altLang="ko-KR" dirty="0"/>
              <a:t> </a:t>
            </a:r>
            <a:r>
              <a:rPr lang="en-US" altLang="ko-KR" dirty="0" err="1"/>
              <a:t>neue</a:t>
            </a:r>
            <a:r>
              <a:rPr lang="en-US" altLang="ko-KR" dirty="0"/>
              <a:t>', </a:t>
            </a:r>
          </a:p>
          <a:p>
            <a:r>
              <a:rPr lang="en-US" altLang="ko-KR" dirty="0" err="1"/>
              <a:t>helvetica</a:t>
            </a:r>
            <a:r>
              <a:rPr lang="en-US" altLang="ko-KR" dirty="0"/>
              <a:t>, sans-serif;</a:t>
            </a:r>
          </a:p>
          <a:p>
            <a:r>
              <a:rPr lang="en-US" altLang="ko-KR" dirty="0"/>
              <a:t>  letter-spacing: 1px;</a:t>
            </a:r>
          </a:p>
          <a:p>
            <a:r>
              <a:rPr lang="en-US" altLang="ko-KR" dirty="0"/>
              <a:t>  text-transform: uppercase;</a:t>
            </a:r>
          </a:p>
          <a:p>
            <a:r>
              <a:rPr lang="en-US" altLang="ko-KR" dirty="0"/>
              <a:t>  text-align: center;</a:t>
            </a:r>
          </a:p>
          <a:p>
            <a:r>
              <a:rPr lang="en-US" altLang="ko-KR" dirty="0"/>
              <a:t>  border: 2px solid </a:t>
            </a:r>
            <a:r>
              <a:rPr lang="en-US" altLang="ko-KR" dirty="0" err="1"/>
              <a:t>rgba</a:t>
            </a:r>
            <a:r>
              <a:rPr lang="en-US" altLang="ko-KR" dirty="0"/>
              <a:t>(0,0,200,0.6);</a:t>
            </a:r>
          </a:p>
          <a:p>
            <a:r>
              <a:rPr lang="en-US" altLang="ko-KR" dirty="0"/>
              <a:t>  background: </a:t>
            </a:r>
            <a:r>
              <a:rPr lang="en-US" altLang="ko-KR" dirty="0" err="1"/>
              <a:t>rgba</a:t>
            </a:r>
            <a:r>
              <a:rPr lang="en-US" altLang="ko-KR" dirty="0"/>
              <a:t>(0,0,200,0.3);</a:t>
            </a:r>
          </a:p>
          <a:p>
            <a:r>
              <a:rPr lang="en-US" altLang="ko-KR" dirty="0"/>
              <a:t>  color: </a:t>
            </a:r>
            <a:r>
              <a:rPr lang="en-US" altLang="ko-KR" dirty="0" err="1"/>
              <a:t>rgba</a:t>
            </a:r>
            <a:r>
              <a:rPr lang="en-US" altLang="ko-KR" dirty="0"/>
              <a:t>(0,0,200,0.6);</a:t>
            </a:r>
          </a:p>
          <a:p>
            <a:r>
              <a:rPr lang="en-US" altLang="ko-KR" dirty="0"/>
              <a:t>  box-shadow: 1px </a:t>
            </a:r>
            <a:r>
              <a:rPr lang="en-US" altLang="ko-KR" dirty="0" err="1"/>
              <a:t>1px</a:t>
            </a:r>
            <a:r>
              <a:rPr lang="en-US" altLang="ko-KR" dirty="0"/>
              <a:t> 2px </a:t>
            </a:r>
            <a:r>
              <a:rPr lang="en-US" altLang="ko-KR" dirty="0" err="1"/>
              <a:t>rgba</a:t>
            </a:r>
            <a:r>
              <a:rPr lang="en-US" altLang="ko-KR" dirty="0"/>
              <a:t>(0,0,200,0.4);</a:t>
            </a:r>
          </a:p>
          <a:p>
            <a:r>
              <a:rPr lang="en-US" altLang="ko-KR" dirty="0"/>
              <a:t>  border-radius: 10px;</a:t>
            </a:r>
          </a:p>
          <a:p>
            <a:r>
              <a:rPr lang="en-US" altLang="ko-KR" dirty="0"/>
              <a:t>  padding: 3px 10px;</a:t>
            </a:r>
          </a:p>
          <a:p>
            <a:r>
              <a:rPr lang="en-US" altLang="ko-KR" dirty="0"/>
              <a:t>  display: inline-block;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cursor:pointer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B7B646-3B6D-4C82-9EF5-73FA2FF14CDE}"/>
              </a:ext>
            </a:extLst>
          </p:cNvPr>
          <p:cNvSpPr/>
          <p:nvPr/>
        </p:nvSpPr>
        <p:spPr>
          <a:xfrm>
            <a:off x="6315909" y="1560821"/>
            <a:ext cx="4968552" cy="24482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const para = </a:t>
            </a:r>
            <a:r>
              <a:rPr lang="en-US" altLang="ko-KR" dirty="0" err="1"/>
              <a:t>document.querySelector</a:t>
            </a:r>
            <a:r>
              <a:rPr lang="en-US" altLang="ko-KR" dirty="0"/>
              <a:t>('p');</a:t>
            </a:r>
          </a:p>
          <a:p>
            <a:endParaRPr lang="en-US" altLang="ko-KR" dirty="0"/>
          </a:p>
          <a:p>
            <a:r>
              <a:rPr lang="en-US" altLang="ko-KR" dirty="0" err="1"/>
              <a:t>para.addEventListener</a:t>
            </a:r>
            <a:r>
              <a:rPr lang="en-US" altLang="ko-KR" dirty="0"/>
              <a:t>('click', </a:t>
            </a:r>
            <a:r>
              <a:rPr lang="en-US" altLang="ko-KR" dirty="0" err="1"/>
              <a:t>updateName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function </a:t>
            </a:r>
            <a:r>
              <a:rPr lang="en-US" altLang="ko-KR" dirty="0" err="1"/>
              <a:t>updateName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let name = prompt('Enter a new name');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para.textContent</a:t>
            </a:r>
            <a:r>
              <a:rPr lang="en-US" altLang="ko-KR" dirty="0"/>
              <a:t> = 'Player 1: ' + name;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C94ABF-46A1-465A-B3A5-D7498A24EE5F}"/>
              </a:ext>
            </a:extLst>
          </p:cNvPr>
          <p:cNvSpPr/>
          <p:nvPr/>
        </p:nvSpPr>
        <p:spPr>
          <a:xfrm>
            <a:off x="4799856" y="1065766"/>
            <a:ext cx="914400" cy="55000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HTML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9D59720-81EC-4019-A889-6636E18CD375}"/>
              </a:ext>
            </a:extLst>
          </p:cNvPr>
          <p:cNvSpPr/>
          <p:nvPr/>
        </p:nvSpPr>
        <p:spPr>
          <a:xfrm>
            <a:off x="4807909" y="1891974"/>
            <a:ext cx="914400" cy="55000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18E163-0BF9-4AD8-93A4-42C9F7F6C31A}"/>
              </a:ext>
            </a:extLst>
          </p:cNvPr>
          <p:cNvSpPr/>
          <p:nvPr/>
        </p:nvSpPr>
        <p:spPr>
          <a:xfrm>
            <a:off x="10799393" y="1163212"/>
            <a:ext cx="1242141" cy="55000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Javascript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076" name="Picture 4" descr="https://1.bp.blogspot.com/-veBDlocUWag/WWUVZxGkV7I/AAAAAAAAGHI/kbwEov0mQX01qI6L0XmEQQ633BtcMHyTQCLcBGAs/s16000/progressive-enhancement.png">
            <a:extLst>
              <a:ext uri="{FF2B5EF4-FFF2-40B4-BE49-F238E27FC236}">
                <a16:creationId xmlns:a16="http://schemas.microsoft.com/office/drawing/2014/main" id="{A2321790-30E6-488B-823B-9E04FD2D6E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444" y="4066605"/>
            <a:ext cx="4114949" cy="254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97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90FB7-B081-44B8-BCF0-C2F0BD87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제이쿼리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BEA04-F844-432E-AB68-810C1E6D3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100" name="Picture 4" descr="https://www.devopsschool.com/blog/wp-content/uploads/2020/07/jQuery.png">
            <a:extLst>
              <a:ext uri="{FF2B5EF4-FFF2-40B4-BE49-F238E27FC236}">
                <a16:creationId xmlns:a16="http://schemas.microsoft.com/office/drawing/2014/main" id="{243E441E-6664-41CB-8D12-69F2435D0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1" y="1252074"/>
            <a:ext cx="9751067" cy="512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885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90FB7-B081-44B8-BCF0-C2F0BD87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제이쿼리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BEA04-F844-432E-AB68-810C1E6D3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https://www.devopsschool.com/blog/wp-content/uploads/2020/07/Benefits.png">
            <a:extLst>
              <a:ext uri="{FF2B5EF4-FFF2-40B4-BE49-F238E27FC236}">
                <a16:creationId xmlns:a16="http://schemas.microsoft.com/office/drawing/2014/main" id="{93230741-12C5-4B75-97FC-59D25A0A2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39" y="1268760"/>
            <a:ext cx="9735635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99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479</Words>
  <Application>Microsoft Office PowerPoint</Application>
  <PresentationFormat>와이드스크린</PresentationFormat>
  <Paragraphs>99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맑은 고딕</vt:lpstr>
      <vt:lpstr>Wingdings</vt:lpstr>
      <vt:lpstr>굴림</vt:lpstr>
      <vt:lpstr>Noto Sans</vt:lpstr>
      <vt:lpstr>Arial</vt:lpstr>
      <vt:lpstr>굴림체</vt:lpstr>
      <vt:lpstr>HY헤드라인M</vt:lpstr>
      <vt:lpstr>Office 테마</vt:lpstr>
      <vt:lpstr>PowerPoint 프레젠테이션</vt:lpstr>
      <vt:lpstr>PowerPoint 프레젠테이션</vt:lpstr>
      <vt:lpstr>PowerPoint 프레젠테이션</vt:lpstr>
      <vt:lpstr>강좌소개</vt:lpstr>
      <vt:lpstr>강좌소개</vt:lpstr>
      <vt:lpstr>자바스크립트 입문</vt:lpstr>
      <vt:lpstr>자바스크립트 입문</vt:lpstr>
      <vt:lpstr>제이쿼리?</vt:lpstr>
      <vt:lpstr>제이쿼리?</vt:lpstr>
      <vt:lpstr>예제</vt:lpstr>
      <vt:lpstr>강좌소개</vt:lpstr>
      <vt:lpstr>평가</vt:lpstr>
      <vt:lpstr>비주얼스투디오코드 설치시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:description/>
  <cp:lastModifiedBy/>
  <cp:revision>1</cp:revision>
  <dcterms:created xsi:type="dcterms:W3CDTF">2018-01-28T20:26:46Z</dcterms:created>
  <dcterms:modified xsi:type="dcterms:W3CDTF">2023-03-03T02:02:04Z</dcterms:modified>
</cp:coreProperties>
</file>