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577" r:id="rId2"/>
    <p:sldId id="2034" r:id="rId3"/>
    <p:sldId id="2341" r:id="rId4"/>
    <p:sldId id="2484" r:id="rId5"/>
    <p:sldId id="2522" r:id="rId6"/>
    <p:sldId id="2564" r:id="rId7"/>
    <p:sldId id="2565" r:id="rId8"/>
    <p:sldId id="2547" r:id="rId9"/>
    <p:sldId id="2548" r:id="rId10"/>
    <p:sldId id="2566" r:id="rId11"/>
    <p:sldId id="2567" r:id="rId12"/>
    <p:sldId id="2578" r:id="rId13"/>
    <p:sldId id="2559" r:id="rId14"/>
    <p:sldId id="2579" r:id="rId15"/>
    <p:sldId id="2568" r:id="rId16"/>
    <p:sldId id="2560" r:id="rId17"/>
    <p:sldId id="2580" r:id="rId18"/>
    <p:sldId id="2549" r:id="rId19"/>
    <p:sldId id="2581" r:id="rId20"/>
    <p:sldId id="2582" r:id="rId21"/>
    <p:sldId id="2583" r:id="rId22"/>
    <p:sldId id="2569" r:id="rId23"/>
    <p:sldId id="2584" r:id="rId24"/>
    <p:sldId id="2585" r:id="rId25"/>
    <p:sldId id="2552" r:id="rId26"/>
    <p:sldId id="2586" r:id="rId27"/>
    <p:sldId id="2587" r:id="rId28"/>
    <p:sldId id="2526" r:id="rId29"/>
    <p:sldId id="2588" r:id="rId30"/>
    <p:sldId id="2594" r:id="rId31"/>
    <p:sldId id="2595" r:id="rId32"/>
    <p:sldId id="2596" r:id="rId33"/>
    <p:sldId id="2597" r:id="rId34"/>
    <p:sldId id="2598" r:id="rId35"/>
    <p:sldId id="2563" r:id="rId36"/>
    <p:sldId id="2570" r:id="rId37"/>
    <p:sldId id="2571" r:id="rId38"/>
    <p:sldId id="2572" r:id="rId39"/>
    <p:sldId id="2573" r:id="rId40"/>
    <p:sldId id="2589" r:id="rId41"/>
    <p:sldId id="2574" r:id="rId42"/>
    <p:sldId id="2575" r:id="rId43"/>
    <p:sldId id="2576" r:id="rId44"/>
    <p:sldId id="2590" r:id="rId45"/>
    <p:sldId id="2591" r:id="rId46"/>
    <p:sldId id="2599" r:id="rId47"/>
    <p:sldId id="2600" r:id="rId48"/>
    <p:sldId id="234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73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135" userDrawn="1">
          <p15:clr>
            <a:srgbClr val="A4A3A4"/>
          </p15:clr>
        </p15:guide>
        <p15:guide id="8" pos="4067" userDrawn="1">
          <p15:clr>
            <a:srgbClr val="A4A3A4"/>
          </p15:clr>
        </p15:guide>
        <p15:guide id="9" pos="7151" userDrawn="1">
          <p15:clr>
            <a:srgbClr val="A4A3A4"/>
          </p15:clr>
        </p15:guide>
        <p15:guide id="10" pos="438" userDrawn="1">
          <p15:clr>
            <a:srgbClr val="A4A3A4"/>
          </p15:clr>
        </p15:guide>
        <p15:guide id="11" pos="3500" userDrawn="1">
          <p15:clr>
            <a:srgbClr val="A4A3A4"/>
          </p15:clr>
        </p15:guide>
        <p15:guide id="12" pos="710" userDrawn="1">
          <p15:clr>
            <a:srgbClr val="A4A3A4"/>
          </p15:clr>
        </p15:guide>
        <p15:guide id="13" pos="801" userDrawn="1">
          <p15:clr>
            <a:srgbClr val="A4A3A4"/>
          </p15:clr>
        </p15:guide>
        <p15:guide id="14" pos="892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50000" autoAdjust="0"/>
  </p:normalViewPr>
  <p:slideViewPr>
    <p:cSldViewPr snapToGrid="0" showGuides="1">
      <p:cViewPr varScale="1">
        <p:scale>
          <a:sx n="123" d="100"/>
          <a:sy n="123" d="100"/>
        </p:scale>
        <p:origin x="80" y="352"/>
      </p:cViewPr>
      <p:guideLst>
        <p:guide orient="horz" pos="2137"/>
        <p:guide pos="3840"/>
        <p:guide pos="3985"/>
        <p:guide orient="horz" pos="2273"/>
        <p:guide orient="horz" pos="2727"/>
        <p:guide orient="horz" pos="845"/>
        <p:guide orient="horz" pos="3135"/>
        <p:guide pos="4067"/>
        <p:guide pos="7151"/>
        <p:guide pos="438"/>
        <p:guide pos="3500"/>
        <p:guide pos="710"/>
        <p:guide pos="801"/>
        <p:guide pos="892"/>
        <p:guide orient="horz" pos="709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2025-05-10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B1127209-2782-447B-3EFE-33C18B037D9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7B71FEAC-3C6B-80D6-375F-AC37DF0D9FBC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제목 24">
            <a:extLst>
              <a:ext uri="{FF2B5EF4-FFF2-40B4-BE49-F238E27FC236}">
                <a16:creationId xmlns:a16="http://schemas.microsoft.com/office/drawing/2014/main" id="{717A6C3F-6CD0-AEDE-9A60-5628D930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5" name="슬라이드 번호 개체 틀 20">
            <a:extLst>
              <a:ext uri="{FF2B5EF4-FFF2-40B4-BE49-F238E27FC236}">
                <a16:creationId xmlns:a16="http://schemas.microsoft.com/office/drawing/2014/main" id="{24BC24CA-7734-EE88-AA1F-E231C827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34">
            <a:extLst>
              <a:ext uri="{FF2B5EF4-FFF2-40B4-BE49-F238E27FC236}">
                <a16:creationId xmlns:a16="http://schemas.microsoft.com/office/drawing/2014/main" id="{35276951-E94B-D434-1ABD-40D2F3818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911A49-1582-F5AE-B0A2-E02099413A8C}"/>
              </a:ext>
            </a:extLst>
          </p:cNvPr>
          <p:cNvSpPr txBox="1">
            <a:spLocks/>
          </p:cNvSpPr>
          <p:nvPr userDrawn="1"/>
        </p:nvSpPr>
        <p:spPr>
          <a:xfrm>
            <a:off x="487015" y="6580599"/>
            <a:ext cx="4114800" cy="141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〉 〉 </a:t>
            </a:r>
            <a:r>
              <a:rPr lang="ko-KR" altLang="en-US" b="1"/>
              <a:t>레트로의 유니티 게임프로그래밍 에센스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9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4800"/>
              <a:t>레트로의 </a:t>
            </a:r>
            <a:br>
              <a:rPr lang="en-US" altLang="ko-KR" sz="4800"/>
            </a:br>
            <a:r>
              <a:rPr lang="ko-KR" altLang="en-US" sz="7200" b="1"/>
              <a:t>유니티</a:t>
            </a:r>
            <a:br>
              <a:rPr lang="en-US" altLang="ko-KR" sz="7200" dirty="0"/>
            </a:br>
            <a:r>
              <a:rPr lang="ko-KR" altLang="en-US" sz="4800"/>
              <a:t>게임프로그래밍 에센스</a:t>
            </a:r>
            <a:br>
              <a:rPr lang="en-US" altLang="ko-KR" sz="4800"/>
            </a:br>
            <a:r>
              <a:rPr lang="en-US" altLang="ko-KR" sz="3600"/>
              <a:t>(</a:t>
            </a:r>
            <a:r>
              <a:rPr lang="ko-KR" altLang="en-US" sz="3600"/>
              <a:t>개정판</a:t>
            </a:r>
            <a:r>
              <a:rPr lang="en-US" altLang="ko-KR" sz="3600"/>
              <a:t>)</a:t>
            </a:r>
            <a:endParaRPr lang="x-none" sz="48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제 민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Chapter 18:  </a:t>
            </a:r>
            <a:r>
              <a:rPr lang="ko-KR" altLang="en-US"/>
              <a:t>좀비 서바이버 멀티플레이어 </a:t>
            </a:r>
            <a:r>
              <a:rPr lang="en-US" altLang="ko-KR"/>
              <a:t>:</a:t>
            </a:r>
            <a:r>
              <a:rPr lang="ko-KR" altLang="en-US"/>
              <a:t> 네트워크 이론과 로비 구현</a:t>
            </a:r>
            <a:endParaRPr lang="x-none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22AE6-955D-4A3D-877D-B6E49485F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18" y="1586751"/>
            <a:ext cx="2676744" cy="3428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23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18.2 </a:t>
            </a:r>
            <a:r>
              <a:rPr lang="ko-KR" altLang="en-US" sz="2800" dirty="0"/>
              <a:t>게임 </a:t>
            </a:r>
            <a:r>
              <a:rPr lang="ko-KR" altLang="en-US" sz="2800"/>
              <a:t>서버의 종류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08D16F-458F-07CE-0468-AE11FAC9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25632-EAFF-9E69-2C3B-157F6A38E4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18.2.3 P2P(Peer to Peer)</a:t>
            </a:r>
          </a:p>
          <a:p>
            <a:pPr lvl="1"/>
            <a:r>
              <a:rPr lang="en-US" altLang="ko-KR" dirty="0"/>
              <a:t>P2P </a:t>
            </a:r>
            <a:r>
              <a:rPr lang="ko-KR" altLang="en-US" dirty="0"/>
              <a:t>방식은 게임에 참가한 </a:t>
            </a:r>
            <a:r>
              <a:rPr lang="ko-KR" altLang="en-US" dirty="0" err="1"/>
              <a:t>클라이언들</a:t>
            </a:r>
            <a:r>
              <a:rPr lang="ko-KR" altLang="en-US" dirty="0"/>
              <a:t> 모두가 호스트 역할을 겸함</a:t>
            </a:r>
            <a:endParaRPr lang="en-US" altLang="ko-KR" dirty="0"/>
          </a:p>
          <a:p>
            <a:pPr lvl="1"/>
            <a:r>
              <a:rPr lang="ko-KR" altLang="en-US" dirty="0"/>
              <a:t>클라이언트들이 특정 단일 호스트에 참가하는 방식이 아니라 서로 직접 연결된 형태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7F65F-B81D-FC6F-E095-1D22A647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378" y="1927367"/>
            <a:ext cx="6410325" cy="45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18.2 </a:t>
            </a:r>
            <a:r>
              <a:rPr lang="ko-KR" altLang="en-US" sz="2800" dirty="0"/>
              <a:t>게임 </a:t>
            </a:r>
            <a:r>
              <a:rPr lang="ko-KR" altLang="en-US" sz="2800"/>
              <a:t>서버의 종류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57602A-21A7-F520-B6FC-6840DCB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F24DB-88DB-E59A-9660-44F80CE51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134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18.2.4 </a:t>
            </a:r>
            <a:r>
              <a:rPr lang="ko-KR" altLang="en-US" b="1" dirty="0" err="1"/>
              <a:t>매치메이킹</a:t>
            </a:r>
            <a:r>
              <a:rPr lang="ko-KR" altLang="en-US" b="1" dirty="0"/>
              <a:t> 서버</a:t>
            </a:r>
            <a:r>
              <a:rPr lang="en-US" altLang="ko-KR" b="1" dirty="0"/>
              <a:t>(Matchmaking Server)</a:t>
            </a:r>
            <a:endParaRPr lang="ko-KR" altLang="en-US" b="1" dirty="0"/>
          </a:p>
          <a:p>
            <a:pPr lvl="1"/>
            <a:r>
              <a:rPr lang="ko-KR" altLang="en-US" dirty="0"/>
              <a:t>좀비 </a:t>
            </a:r>
            <a:r>
              <a:rPr lang="ko-KR" altLang="en-US" dirty="0" err="1"/>
              <a:t>서바이버</a:t>
            </a:r>
            <a:r>
              <a:rPr lang="ko-KR" altLang="en-US" dirty="0"/>
              <a:t> 멀티플레이어는 리슨 서버 방식을 사용하여 구현하겠음</a:t>
            </a:r>
            <a:endParaRPr lang="en-US" altLang="ko-KR" dirty="0"/>
          </a:p>
          <a:p>
            <a:pPr lvl="2"/>
            <a:r>
              <a:rPr lang="ko-KR" altLang="en-US" dirty="0"/>
              <a:t>다만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매치메이킹</a:t>
            </a:r>
            <a:r>
              <a:rPr lang="ko-KR" altLang="en-US" dirty="0"/>
              <a:t> 과정에서는 포톤</a:t>
            </a:r>
            <a:r>
              <a:rPr lang="en-US" altLang="ko-KR" dirty="0"/>
              <a:t>(Photon)</a:t>
            </a:r>
            <a:r>
              <a:rPr lang="ko-KR" altLang="en-US" dirty="0"/>
              <a:t>에서 제공하는 전용 클라우드 서버를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리슨 서버나 </a:t>
            </a:r>
            <a:r>
              <a:rPr lang="en-US" altLang="ko-KR" dirty="0"/>
              <a:t>P2P </a:t>
            </a:r>
            <a:r>
              <a:rPr lang="ko-KR" altLang="en-US" dirty="0"/>
              <a:t>방식을 사용하더라도 참가할 클라이언트들이 서로를 찾아 방 하나에 모이는 과정에서 사용할 </a:t>
            </a:r>
            <a:br>
              <a:rPr lang="en-US" altLang="ko-KR" dirty="0"/>
            </a:br>
            <a:r>
              <a:rPr lang="ko-KR" altLang="en-US" dirty="0"/>
              <a:t>전용 서버가 필요 </a:t>
            </a:r>
            <a:r>
              <a:rPr lang="en-US" altLang="ko-KR" dirty="0"/>
              <a:t>- </a:t>
            </a:r>
            <a:r>
              <a:rPr lang="ko-KR" altLang="en-US" dirty="0"/>
              <a:t>이러한 전용 서버를 </a:t>
            </a:r>
            <a:r>
              <a:rPr lang="ko-KR" altLang="en-US" dirty="0" err="1"/>
              <a:t>매치메이킹</a:t>
            </a:r>
            <a:r>
              <a:rPr lang="ko-KR" altLang="en-US" dirty="0"/>
              <a:t> 서버라고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MMO RPG </a:t>
            </a:r>
            <a:r>
              <a:rPr lang="ko-KR" altLang="en-US" dirty="0"/>
              <a:t>게임에서는 대부분의 요소를 전용 서버로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반면</a:t>
            </a:r>
            <a:r>
              <a:rPr lang="en-US" altLang="ko-KR" dirty="0"/>
              <a:t>,</a:t>
            </a:r>
            <a:r>
              <a:rPr lang="ko-KR" altLang="en-US" dirty="0"/>
              <a:t> 플레이어들이 한 룸</a:t>
            </a:r>
            <a:r>
              <a:rPr lang="en-US" altLang="ko-KR" dirty="0"/>
              <a:t>(</a:t>
            </a:r>
            <a:r>
              <a:rPr lang="ko-KR" altLang="en-US" dirty="0"/>
              <a:t>세션</a:t>
            </a:r>
            <a:r>
              <a:rPr lang="en-US" altLang="ko-KR" dirty="0"/>
              <a:t>)</a:t>
            </a:r>
            <a:r>
              <a:rPr lang="ko-KR" altLang="en-US" dirty="0"/>
              <a:t>에 모여 자동차 레이스나 팀 </a:t>
            </a:r>
            <a:r>
              <a:rPr lang="ko-KR" altLang="en-US" dirty="0" err="1"/>
              <a:t>데스매치를</a:t>
            </a:r>
            <a:r>
              <a:rPr lang="ko-KR" altLang="en-US" dirty="0"/>
              <a:t> 진행하는 종류의 게임에서는 </a:t>
            </a:r>
            <a:r>
              <a:rPr lang="ko-KR" altLang="en-US" dirty="0" err="1"/>
              <a:t>매치메이킹은</a:t>
            </a:r>
            <a:r>
              <a:rPr lang="ko-KR" altLang="en-US" dirty="0"/>
              <a:t> 전용 서버를 사용하지만</a:t>
            </a:r>
            <a:r>
              <a:rPr lang="en-US" altLang="ko-KR" dirty="0"/>
              <a:t>, </a:t>
            </a:r>
            <a:r>
              <a:rPr lang="ko-KR" altLang="en-US" dirty="0"/>
              <a:t>룸이 구성되고 라운드를 시작할 때는 플레이어 중 한 명을 호스트로 삼는 리슨 서버 방식을 많이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18.2 </a:t>
            </a:r>
            <a:r>
              <a:rPr lang="ko-KR" altLang="en-US" sz="2800" dirty="0"/>
              <a:t>게임 </a:t>
            </a:r>
            <a:r>
              <a:rPr lang="ko-KR" altLang="en-US" sz="2800"/>
              <a:t>서버의 종류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57602A-21A7-F520-B6FC-6840DCB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E90B3-FCF7-A87E-83D0-5B58E7527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18.2.5 </a:t>
            </a:r>
            <a:r>
              <a:rPr lang="ko-KR" altLang="en-US" b="1" dirty="0"/>
              <a:t>포톤 룸</a:t>
            </a:r>
            <a:r>
              <a:rPr lang="en-US" altLang="ko-KR" b="1" dirty="0"/>
              <a:t>(Photon Room)</a:t>
            </a:r>
            <a:endParaRPr lang="ko-KR" altLang="en-US" b="1" dirty="0"/>
          </a:p>
          <a:p>
            <a:pPr lvl="1"/>
            <a:r>
              <a:rPr lang="ko-KR" altLang="en-US" dirty="0" err="1"/>
              <a:t>포톤은</a:t>
            </a:r>
            <a:r>
              <a:rPr lang="ko-KR" altLang="en-US" dirty="0"/>
              <a:t>  여러 클라이언트가 모인 네트워크상의 가상의 공간을 룸이라는 단위로 부름</a:t>
            </a:r>
            <a:endParaRPr lang="en-US" altLang="ko-KR" dirty="0"/>
          </a:p>
          <a:p>
            <a:pPr lvl="1"/>
            <a:r>
              <a:rPr lang="ko-KR" altLang="en-US" dirty="0" err="1"/>
              <a:t>포톤의</a:t>
            </a:r>
            <a:r>
              <a:rPr lang="ko-KR" altLang="en-US" dirty="0"/>
              <a:t> 룸은 유니티의 </a:t>
            </a:r>
            <a:r>
              <a:rPr lang="ko-KR" altLang="en-US" dirty="0" err="1"/>
              <a:t>씬이</a:t>
            </a:r>
            <a:r>
              <a:rPr lang="ko-KR" altLang="en-US" dirty="0"/>
              <a:t> 아니라는 점에 주의합니다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포톤의</a:t>
            </a:r>
            <a:r>
              <a:rPr lang="ko-KR" altLang="en-US" dirty="0"/>
              <a:t> 룸은 유니티의 </a:t>
            </a:r>
            <a:r>
              <a:rPr lang="ko-KR" altLang="en-US" dirty="0" err="1"/>
              <a:t>씬과</a:t>
            </a:r>
            <a:r>
              <a:rPr lang="ko-KR" altLang="en-US" dirty="0"/>
              <a:t> 다른 계층에서 동작</a:t>
            </a:r>
            <a:endParaRPr lang="en-US" altLang="ko-KR" dirty="0"/>
          </a:p>
          <a:p>
            <a:pPr lvl="1"/>
            <a:r>
              <a:rPr lang="ko-KR" altLang="en-US" dirty="0"/>
              <a:t>따라서 플레이어들이 같은 룸에 있지만 서로 다른 </a:t>
            </a:r>
            <a:r>
              <a:rPr lang="ko-KR" altLang="en-US" dirty="0" err="1"/>
              <a:t>씬을</a:t>
            </a:r>
            <a:r>
              <a:rPr lang="ko-KR" altLang="en-US" dirty="0"/>
              <a:t> </a:t>
            </a:r>
            <a:r>
              <a:rPr lang="ko-KR" altLang="en-US" dirty="0" err="1"/>
              <a:t>로드하는</a:t>
            </a:r>
            <a:r>
              <a:rPr lang="ko-KR" altLang="en-US" dirty="0"/>
              <a:t> 것도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46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18.3 </a:t>
            </a:r>
            <a:r>
              <a:rPr lang="ko-KR" altLang="en-US" sz="2800" dirty="0"/>
              <a:t>네트워크 </a:t>
            </a:r>
            <a:r>
              <a:rPr lang="ko-KR" altLang="en-US" sz="2800"/>
              <a:t>권한 분리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16008E-F28F-CA04-E810-F42F1FB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CF464-4241-1CD8-A2BA-1C4A6407B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35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18.3.1 </a:t>
            </a:r>
            <a:r>
              <a:rPr lang="ko-KR" altLang="en-US" b="1"/>
              <a:t>호스트에 위임</a:t>
            </a:r>
          </a:p>
          <a:p>
            <a:pPr lvl="1"/>
            <a:r>
              <a:rPr lang="ko-KR" altLang="en-US"/>
              <a:t>중요한 연산을 호스트에 위임하는 두 가지 대표적인 이유</a:t>
            </a:r>
            <a:endParaRPr lang="en-US" altLang="ko-KR"/>
          </a:p>
          <a:p>
            <a:pPr lvl="2"/>
            <a:r>
              <a:rPr lang="ko-KR" altLang="en-US"/>
              <a:t>동기화에 오차가 존재하는 경우 기준이 되는 월드를 정하기 위해</a:t>
            </a:r>
          </a:p>
          <a:p>
            <a:pPr lvl="2"/>
            <a:r>
              <a:rPr lang="ko-KR" altLang="en-US"/>
              <a:t>클라이언트의 변조나 위조 행위를 막기 위해</a:t>
            </a:r>
            <a:endParaRPr lang="en-US" altLang="ko-KR"/>
          </a:p>
          <a:p>
            <a:pPr lvl="1"/>
            <a:r>
              <a:rPr lang="ko-KR" altLang="en-US"/>
              <a:t>호스트에 중요한 연산을 위임하지 않는 방식으로 구현된 </a:t>
            </a:r>
            <a:r>
              <a:rPr lang="en-US" altLang="ko-KR"/>
              <a:t>FPS </a:t>
            </a:r>
            <a:r>
              <a:rPr lang="ko-KR" altLang="en-US"/>
              <a:t>게임을 가정</a:t>
            </a:r>
            <a:endParaRPr lang="en-US" altLang="ko-KR"/>
          </a:p>
          <a:p>
            <a:pPr lvl="2"/>
            <a:r>
              <a:rPr lang="ko-KR" altLang="en-US"/>
              <a:t>동기화에 오차가 생겨 동일한 행위에 대한 결과가 각자의 클라이언트마다 다를 경우 어떤 결과를 따라야 하는지 결정할 수 </a:t>
            </a:r>
            <a:br>
              <a:rPr lang="en-US" altLang="ko-KR"/>
            </a:br>
            <a:r>
              <a:rPr lang="ko-KR" altLang="en-US"/>
              <a:t>없는 문제가 발생</a:t>
            </a:r>
            <a:endParaRPr lang="en-US" altLang="ko-KR"/>
          </a:p>
          <a:p>
            <a:pPr lvl="2"/>
            <a:r>
              <a:rPr lang="ko-KR" altLang="en-US"/>
              <a:t>특정 클라이언트의 비정상적인 행위나 수치 변조가 네트워크를 넘어 다른 클라이언트에도 그대로 적용되는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18.3 </a:t>
            </a:r>
            <a:r>
              <a:rPr lang="ko-KR" altLang="en-US" sz="2800" dirty="0"/>
              <a:t>네트워크 </a:t>
            </a:r>
            <a:r>
              <a:rPr lang="ko-KR" altLang="en-US" sz="2800"/>
              <a:t>권한 분리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16008E-F28F-CA04-E810-F42F1FB3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560781-D23A-B929-4067-4045FA0E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91" y="1322031"/>
            <a:ext cx="5054123" cy="37586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6720B5-FD8F-ACC5-4427-45A8B108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58" y="1322031"/>
            <a:ext cx="5038129" cy="3710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671272-CFB2-9F21-B70F-1E7B4EDAC826}"/>
              </a:ext>
            </a:extLst>
          </p:cNvPr>
          <p:cNvSpPr txBox="1"/>
          <p:nvPr/>
        </p:nvSpPr>
        <p:spPr>
          <a:xfrm>
            <a:off x="6670735" y="5191810"/>
            <a:ext cx="4796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동기화에 오차가 생겨 동일한 행위에 대한 결과가 각자의 </a:t>
            </a:r>
            <a:b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클라이언트마다 다르게 발생</a:t>
            </a:r>
          </a:p>
        </p:txBody>
      </p:sp>
    </p:spTree>
    <p:extLst>
      <p:ext uri="{BB962C8B-B14F-4D97-AF65-F5344CB8AC3E}">
        <p14:creationId xmlns:p14="http://schemas.microsoft.com/office/powerpoint/2010/main" val="294396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18.3 </a:t>
            </a:r>
            <a:r>
              <a:rPr lang="ko-KR" altLang="en-US" sz="2800" dirty="0"/>
              <a:t>네트워크 </a:t>
            </a:r>
            <a:r>
              <a:rPr lang="ko-KR" altLang="en-US" sz="2800"/>
              <a:t>권한 분리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E10518-F0AD-CFA4-1B3F-7ED6A60F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D7918-95C3-27E2-1B0B-AC171578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341438"/>
            <a:ext cx="4996815" cy="3711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D6AE86-88DB-AEB3-814F-D33008C7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038" y="1341438"/>
            <a:ext cx="4983670" cy="3711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29062F-5781-CBEC-C989-C7A03DD9BB00}"/>
              </a:ext>
            </a:extLst>
          </p:cNvPr>
          <p:cNvSpPr txBox="1"/>
          <p:nvPr/>
        </p:nvSpPr>
        <p:spPr>
          <a:xfrm>
            <a:off x="6756892" y="5053358"/>
            <a:ext cx="4271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사격 결과를 전파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395A5-316F-F09F-6625-66BA3F26F0C6}"/>
              </a:ext>
            </a:extLst>
          </p:cNvPr>
          <p:cNvSpPr txBox="1"/>
          <p:nvPr/>
        </p:nvSpPr>
        <p:spPr>
          <a:xfrm>
            <a:off x="1057751" y="5053357"/>
            <a:ext cx="4271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사격 실행을 호스트에 위임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18.3 </a:t>
            </a:r>
            <a:r>
              <a:rPr lang="ko-KR" altLang="en-US" sz="2800" dirty="0"/>
              <a:t>네트워크 </a:t>
            </a:r>
            <a:r>
              <a:rPr lang="ko-KR" altLang="en-US" sz="2800"/>
              <a:t>권한 분리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95889-4302-8FB2-9E11-438178D3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FCE5D-7544-8B6C-997D-12383A410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257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18.3.2 RPC(Remote Procedure Call) –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Callback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기능의 함수임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/>
              <a:t>호스트에 처리를 위임하고</a:t>
            </a:r>
            <a:r>
              <a:rPr lang="en-US" altLang="ko-KR" dirty="0"/>
              <a:t>, </a:t>
            </a:r>
            <a:r>
              <a:rPr lang="ko-KR" altLang="en-US" dirty="0"/>
              <a:t>호스트가 처리 결과를 클라이언트에 전파하려면 </a:t>
            </a:r>
            <a:r>
              <a:rPr lang="en-US" altLang="ko-KR" dirty="0"/>
              <a:t>RPC(</a:t>
            </a:r>
            <a:r>
              <a:rPr lang="ko-KR" altLang="en-US" dirty="0"/>
              <a:t>원격 프로시저 호출</a:t>
            </a:r>
            <a:r>
              <a:rPr lang="en-US" altLang="ko-KR" dirty="0"/>
              <a:t>)</a:t>
            </a:r>
            <a:r>
              <a:rPr lang="ko-KR" altLang="en-US" dirty="0"/>
              <a:t>를 구현</a:t>
            </a:r>
            <a:endParaRPr lang="en-US" altLang="ko-KR" dirty="0"/>
          </a:p>
          <a:p>
            <a:pPr lvl="1"/>
            <a:r>
              <a:rPr lang="en-US" altLang="ko-KR" dirty="0"/>
              <a:t>RPC</a:t>
            </a:r>
            <a:r>
              <a:rPr lang="ko-KR" altLang="en-US" dirty="0"/>
              <a:t>를 통해 호스트 </a:t>
            </a:r>
            <a:r>
              <a:rPr lang="en-US" altLang="ko-KR" dirty="0"/>
              <a:t>A</a:t>
            </a:r>
            <a:r>
              <a:rPr lang="ko-KR" altLang="en-US" dirty="0"/>
              <a:t>의 플레이어 캐릭터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Shot( )</a:t>
            </a:r>
            <a:r>
              <a:rPr lang="ko-KR" altLang="en-US" dirty="0"/>
              <a:t>을 실행하도록 요청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B</a:t>
            </a:r>
            <a:r>
              <a:rPr lang="ko-KR" altLang="en-US" dirty="0"/>
              <a:t>가 발사 버튼 누름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클라이언트 </a:t>
            </a:r>
            <a:r>
              <a:rPr lang="en-US" altLang="ko-KR" dirty="0"/>
              <a:t>B → </a:t>
            </a: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en-US" altLang="ko-KR" dirty="0"/>
              <a:t>RPC(</a:t>
            </a:r>
            <a:r>
              <a:rPr lang="en-US" altLang="ko-KR" dirty="0" err="1"/>
              <a:t>b.Shot</a:t>
            </a:r>
            <a:r>
              <a:rPr lang="en-US" altLang="ko-KR" dirty="0"/>
              <a:t>( ) ) </a:t>
            </a:r>
            <a:r>
              <a:rPr lang="ko-KR" altLang="en-US" dirty="0"/>
              <a:t>전달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호스트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 err="1"/>
              <a:t>b.Shot</a:t>
            </a:r>
            <a:r>
              <a:rPr lang="en-US" altLang="ko-KR" dirty="0"/>
              <a:t>( 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모든 클라이언트가 플레이어 캐릭터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 err="1"/>
              <a:t>ShotEffect</a:t>
            </a:r>
            <a:r>
              <a:rPr lang="en-US" altLang="ko-KR" dirty="0"/>
              <a:t>( ) </a:t>
            </a:r>
            <a:r>
              <a:rPr lang="ko-KR" altLang="en-US" dirty="0"/>
              <a:t>메서드를 실행하여 발사 이펙트를 재생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호스트 </a:t>
            </a:r>
            <a:r>
              <a:rPr lang="en-US" altLang="ko-KR" dirty="0"/>
              <a:t>A → </a:t>
            </a:r>
            <a:r>
              <a:rPr lang="ko-KR" altLang="en-US" dirty="0"/>
              <a:t>클라이언트 </a:t>
            </a:r>
            <a:r>
              <a:rPr lang="en-US" altLang="ko-KR" dirty="0"/>
              <a:t>A, B, C, D</a:t>
            </a:r>
            <a:r>
              <a:rPr lang="ko-KR" altLang="en-US" dirty="0"/>
              <a:t>에 </a:t>
            </a:r>
            <a:r>
              <a:rPr lang="en-US" altLang="ko-KR" dirty="0"/>
              <a:t>RPC(</a:t>
            </a:r>
            <a:r>
              <a:rPr lang="en-US" altLang="ko-KR" dirty="0" err="1"/>
              <a:t>b.ShotEffect</a:t>
            </a:r>
            <a:r>
              <a:rPr lang="en-US" altLang="ko-KR" dirty="0"/>
              <a:t>( ) ) </a:t>
            </a:r>
            <a:r>
              <a:rPr lang="ko-KR" altLang="en-US" dirty="0"/>
              <a:t>전달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/>
              <a:t>클라이언트 </a:t>
            </a:r>
            <a:r>
              <a:rPr lang="en-US" altLang="ko-KR" dirty="0"/>
              <a:t>A, B, C, D</a:t>
            </a:r>
            <a:r>
              <a:rPr lang="ko-KR" altLang="en-US" dirty="0"/>
              <a:t>의 각 게임 월드에서 게임 오브젝트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 err="1"/>
              <a:t>ShotEffect</a:t>
            </a:r>
            <a:r>
              <a:rPr lang="en-US" altLang="ko-KR" dirty="0"/>
              <a:t>( )</a:t>
            </a:r>
            <a:r>
              <a:rPr lang="ko-KR" altLang="en-US" dirty="0"/>
              <a:t>를 실행하여 사격 효과를 재생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18.3 </a:t>
            </a:r>
            <a:r>
              <a:rPr lang="ko-KR" altLang="en-US" sz="2800" dirty="0"/>
              <a:t>네트워크 </a:t>
            </a:r>
            <a:r>
              <a:rPr lang="ko-KR" altLang="en-US" sz="2800"/>
              <a:t>권한 분리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95889-4302-8FB2-9E11-438178D3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7FFB4-E363-8BBA-7B7A-C89BAFDB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887413"/>
            <a:ext cx="6067425" cy="501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CBCD1-5498-D542-2838-280E908B57B3}"/>
              </a:ext>
            </a:extLst>
          </p:cNvPr>
          <p:cNvSpPr txBox="1"/>
          <p:nvPr/>
        </p:nvSpPr>
        <p:spPr>
          <a:xfrm>
            <a:off x="3072874" y="5975507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YDVYGOStd13"/>
              </a:rPr>
              <a:t>▶ 호스트와 클라이언트 사이의 실행 흐름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2000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0D98F-56A3-72DF-BC0D-F658AF5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AD0B7-4047-DA7A-1BA7-CF05B5E16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8027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18.4.1 </a:t>
            </a:r>
            <a:r>
              <a:rPr lang="ko-KR" altLang="en-US" b="1" dirty="0"/>
              <a:t>유니티 네트워크 솔루션</a:t>
            </a:r>
            <a:endParaRPr lang="en-US" altLang="ko-KR" b="1" dirty="0"/>
          </a:p>
          <a:p>
            <a:pPr lvl="1"/>
            <a:r>
              <a:rPr lang="ko-KR" altLang="en-US" dirty="0"/>
              <a:t>유니티 네트워크 게임을 개발하는 가장 대중적인 솔루션은 포톤 </a:t>
            </a:r>
            <a:r>
              <a:rPr lang="en-US" altLang="ko-KR" dirty="0"/>
              <a:t>PUN</a:t>
            </a:r>
            <a:r>
              <a:rPr lang="ko-KR" altLang="en-US" dirty="0"/>
              <a:t>과 </a:t>
            </a:r>
            <a:r>
              <a:rPr lang="en-US" altLang="ko-KR" dirty="0"/>
              <a:t>Mirror</a:t>
            </a:r>
          </a:p>
          <a:p>
            <a:pPr lvl="2"/>
            <a:r>
              <a:rPr lang="ko-KR" altLang="en-US" dirty="0"/>
              <a:t>이 책에서는 포톤 </a:t>
            </a:r>
            <a:r>
              <a:rPr lang="en-US" altLang="ko-KR" dirty="0"/>
              <a:t>PUN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이전에는 </a:t>
            </a:r>
            <a:r>
              <a:rPr lang="en-US" altLang="ko-KR" dirty="0" err="1"/>
              <a:t>UNet</a:t>
            </a:r>
            <a:r>
              <a:rPr lang="ko-KR" altLang="en-US" dirty="0"/>
              <a:t>이라는 유니티에 기본 내장된 공식 라이브러리가 존재했지만 </a:t>
            </a:r>
            <a:r>
              <a:rPr lang="en-US" altLang="ko-KR" dirty="0"/>
              <a:t>2018.3 </a:t>
            </a:r>
            <a:r>
              <a:rPr lang="ko-KR" altLang="en-US" dirty="0"/>
              <a:t>버전부터는 ‘사용되지 않음</a:t>
            </a:r>
            <a:r>
              <a:rPr lang="en-US" altLang="ko-KR" dirty="0"/>
              <a:t>Deprecated’</a:t>
            </a:r>
            <a:r>
              <a:rPr lang="ko-KR" altLang="en-US" dirty="0"/>
              <a:t>으로 선언되었고</a:t>
            </a:r>
            <a:r>
              <a:rPr lang="en-US" altLang="ko-KR" dirty="0"/>
              <a:t>, 2020 </a:t>
            </a:r>
            <a:r>
              <a:rPr lang="ko-KR" altLang="en-US" dirty="0"/>
              <a:t>버전부터는 완전히 제거</a:t>
            </a:r>
            <a:endParaRPr lang="en-US" altLang="ko-KR" dirty="0"/>
          </a:p>
          <a:p>
            <a:pPr lvl="1"/>
            <a:r>
              <a:rPr lang="en-US" altLang="ko-KR" dirty="0"/>
              <a:t>MLAPI</a:t>
            </a:r>
            <a:r>
              <a:rPr lang="ko-KR" altLang="en-US" dirty="0"/>
              <a:t>라는 새로운 유니티 라이브러리가 개발 중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0D98F-56A3-72DF-BC0D-F658AF5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469AF-9FE4-D707-E3F8-343B2C594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9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18.4.2 PUN 2</a:t>
            </a:r>
          </a:p>
          <a:p>
            <a:pPr lvl="1"/>
            <a:r>
              <a:rPr lang="en-US" altLang="ko-KR"/>
              <a:t>PUN(Photon Unity Network)</a:t>
            </a:r>
            <a:r>
              <a:rPr lang="ko-KR" altLang="en-US"/>
              <a:t>은 유니티용으로 제작된 포톤 네트워크 엔진</a:t>
            </a:r>
            <a:endParaRPr lang="en-US" altLang="ko-KR"/>
          </a:p>
          <a:p>
            <a:pPr lvl="2"/>
            <a:r>
              <a:rPr lang="en-US" altLang="ko-KR"/>
              <a:t>PUN</a:t>
            </a:r>
            <a:r>
              <a:rPr lang="ko-KR" altLang="en-US"/>
              <a:t>의 기능 중 하나는 </a:t>
            </a:r>
            <a:r>
              <a:rPr lang="en-US" altLang="ko-KR"/>
              <a:t>Photon Realtime </a:t>
            </a:r>
            <a:r>
              <a:rPr lang="ko-KR" altLang="en-US"/>
              <a:t>등 포톤의 여러 </a:t>
            </a:r>
            <a:r>
              <a:rPr lang="en-US" altLang="ko-KR"/>
              <a:t>API</a:t>
            </a:r>
            <a:r>
              <a:rPr lang="ko-KR" altLang="en-US"/>
              <a:t>를 유니티 컴포넌트로 랩핑하여 제공</a:t>
            </a:r>
            <a:endParaRPr lang="en-US" altLang="ko-KR"/>
          </a:p>
          <a:p>
            <a:pPr lvl="2"/>
            <a:r>
              <a:rPr lang="en-US" altLang="ko-KR"/>
              <a:t>PUN</a:t>
            </a:r>
            <a:r>
              <a:rPr lang="ko-KR" altLang="en-US"/>
              <a:t>을 사용해 포톤의 여러 기능을 게임 오브젝트에 컴포넌트로 추가</a:t>
            </a:r>
            <a:endParaRPr lang="en-US" altLang="ko-KR"/>
          </a:p>
          <a:p>
            <a:pPr lvl="1"/>
            <a:r>
              <a:rPr lang="ko-KR" altLang="en-US"/>
              <a:t>우리가 사용할 버전은 </a:t>
            </a:r>
            <a:r>
              <a:rPr lang="en-US" altLang="ko-KR"/>
              <a:t>PUN 2</a:t>
            </a:r>
          </a:p>
          <a:p>
            <a:pPr lvl="2"/>
            <a:r>
              <a:rPr lang="en-US" altLang="ko-KR"/>
              <a:t>PUN 2</a:t>
            </a:r>
            <a:r>
              <a:rPr lang="ko-KR" altLang="en-US"/>
              <a:t>는 유니티 에셋 스토어에 무료 버전</a:t>
            </a:r>
            <a:r>
              <a:rPr lang="en-US" altLang="ko-KR"/>
              <a:t>(PUN 2 -FREE)</a:t>
            </a:r>
            <a:r>
              <a:rPr lang="ko-KR" altLang="en-US"/>
              <a:t>과 전문가용 유료 버전</a:t>
            </a:r>
            <a:r>
              <a:rPr lang="en-US" altLang="ko-KR"/>
              <a:t>(PUN 2+)</a:t>
            </a:r>
            <a:r>
              <a:rPr lang="ko-KR" altLang="en-US"/>
              <a:t>이 함께 제공</a:t>
            </a:r>
            <a:endParaRPr lang="en-US" altLang="ko-KR"/>
          </a:p>
          <a:p>
            <a:pPr lvl="2"/>
            <a:r>
              <a:rPr lang="ko-KR" altLang="en-US"/>
              <a:t>유료 버전을 사용하지 않아도 멀티플레이어를 구현하는 데 필요한 대부분의 기능을 사용할 수 있음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r>
              <a:rPr lang="en-US" altLang="ko-KR" sz="2700" dirty="0"/>
              <a:t>Chapter 18 </a:t>
            </a:r>
            <a:r>
              <a:rPr lang="ko-KR" altLang="en-US" sz="2700" dirty="0" err="1"/>
              <a:t>좀비</a:t>
            </a:r>
            <a:r>
              <a:rPr lang="ko-KR" altLang="en-US" sz="2700" dirty="0"/>
              <a:t> </a:t>
            </a:r>
            <a:r>
              <a:rPr lang="ko-KR" altLang="en-US" sz="2700" err="1"/>
              <a:t>서바이버</a:t>
            </a:r>
            <a:r>
              <a:rPr lang="ko-KR" altLang="en-US" sz="2700"/>
              <a:t> 멀티플레이어 </a:t>
            </a:r>
            <a:r>
              <a:rPr lang="en-US" altLang="ko-KR" sz="2700"/>
              <a:t>:</a:t>
            </a:r>
            <a:r>
              <a:rPr lang="ko-KR" altLang="en-US" sz="2700"/>
              <a:t> </a:t>
            </a:r>
            <a:r>
              <a:rPr lang="ko-KR" altLang="en-US" sz="2700" dirty="0"/>
              <a:t>네트워크 이론과 로비 구현</a:t>
            </a:r>
            <a:endParaRPr lang="x-none" altLang="ko-KR" sz="2700"/>
          </a:p>
          <a:p>
            <a:r>
              <a:rPr lang="en-US" altLang="ko-KR" sz="2000" dirty="0"/>
              <a:t>18.1 </a:t>
            </a:r>
            <a:r>
              <a:rPr lang="ko-KR" altLang="en-US" sz="2000" dirty="0"/>
              <a:t>네트워크 동기화</a:t>
            </a:r>
          </a:p>
          <a:p>
            <a:r>
              <a:rPr lang="en-US" altLang="ko-KR" sz="2000" dirty="0"/>
              <a:t>18.2 </a:t>
            </a:r>
            <a:r>
              <a:rPr lang="ko-KR" altLang="en-US" sz="2000" dirty="0"/>
              <a:t>게임 서버의 종류</a:t>
            </a:r>
          </a:p>
          <a:p>
            <a:r>
              <a:rPr lang="en-US" altLang="ko-KR" sz="2000" dirty="0"/>
              <a:t>18.3 </a:t>
            </a:r>
            <a:r>
              <a:rPr lang="ko-KR" altLang="en-US" sz="2000" dirty="0"/>
              <a:t>네트워크 권한 분리</a:t>
            </a:r>
          </a:p>
          <a:p>
            <a:r>
              <a:rPr lang="en-US" altLang="ko-KR" sz="2000" dirty="0"/>
              <a:t>18.4 </a:t>
            </a:r>
            <a:r>
              <a:rPr lang="ko-KR" altLang="en-US" sz="2000" dirty="0"/>
              <a:t>포톤 준비하기</a:t>
            </a:r>
          </a:p>
          <a:p>
            <a:r>
              <a:rPr lang="en-US" altLang="ko-KR" sz="2000" dirty="0"/>
              <a:t>18.5 </a:t>
            </a:r>
            <a:r>
              <a:rPr lang="ko-KR" altLang="en-US" sz="2000" dirty="0"/>
              <a:t>로비 만들기</a:t>
            </a:r>
          </a:p>
          <a:p>
            <a:r>
              <a:rPr lang="en-US" altLang="ko-KR" sz="2000" dirty="0"/>
              <a:t>18.6 </a:t>
            </a:r>
            <a:r>
              <a:rPr lang="ko-KR" altLang="en-US" sz="2000" dirty="0"/>
              <a:t>마치며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0D98F-56A3-72DF-BC0D-F658AF5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469AF-9FE4-D707-E3F8-343B2C594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9425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18</a:t>
            </a:r>
            <a:r>
              <a:rPr lang="ko-KR" altLang="en-US"/>
              <a:t>장 예제 프로젝트를 열고 </a:t>
            </a:r>
            <a:r>
              <a:rPr lang="en-US" altLang="ko-KR"/>
              <a:t>PUN 2</a:t>
            </a:r>
            <a:r>
              <a:rPr lang="ko-KR" altLang="en-US"/>
              <a:t>를 통한 멀티플레이어 구현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PUN 2 </a:t>
            </a:r>
            <a:r>
              <a:rPr lang="ko-KR" altLang="en-US"/>
              <a:t>에셋은 </a:t>
            </a:r>
            <a:r>
              <a:rPr lang="en-US" altLang="ko-KR"/>
              <a:t>Assets/Photon </a:t>
            </a:r>
            <a:r>
              <a:rPr lang="ko-KR" altLang="en-US"/>
              <a:t>폴더에서 확인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82238-B00C-2F82-2D89-3103DAEDB89D}"/>
              </a:ext>
            </a:extLst>
          </p:cNvPr>
          <p:cNvSpPr txBox="1"/>
          <p:nvPr/>
        </p:nvSpPr>
        <p:spPr>
          <a:xfrm>
            <a:off x="1025843" y="1337990"/>
            <a:ext cx="73409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프로젝트 열기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예제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18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번 폴더의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Zombie Multiplayer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프로젝트를 유니티로 열기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8E1CF-C4DF-8D09-59BD-73446108ED08}"/>
              </a:ext>
            </a:extLst>
          </p:cNvPr>
          <p:cNvSpPr txBox="1"/>
          <p:nvPr/>
        </p:nvSpPr>
        <p:spPr>
          <a:xfrm>
            <a:off x="1025842" y="2395791"/>
            <a:ext cx="7340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02] PUN 2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직접 임포트하기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(1 ) -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필수 아님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유니티 에셋 스토어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(https ://assetstore.unity.com)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접속하여 로그인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PUN 2 - Free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검색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구매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무료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E6BAE-7872-89FF-5BB0-8538CA817959}"/>
              </a:ext>
            </a:extLst>
          </p:cNvPr>
          <p:cNvSpPr txBox="1"/>
          <p:nvPr/>
        </p:nvSpPr>
        <p:spPr>
          <a:xfrm>
            <a:off x="1025842" y="3429000"/>
            <a:ext cx="734091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03] PUN 2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직접 임포트하기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(2 ) -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필수 아님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유니티 패키지 매니저 열기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(Window &gt; Package Manager)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패키지 목록 필터를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My Assets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로 변경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PUN 2 - FREE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를 찾아 선택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&gt; Download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버튼 클릭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&gt;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다운로드 후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Import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버튼 클릭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31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0D98F-56A3-72DF-BC0D-F658AF5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3DB052-EF4E-16FE-6AA8-E541DD05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3" y="779306"/>
            <a:ext cx="5070769" cy="3593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B1F902-0B2C-E49A-BC9B-D8842D7C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7" y="920707"/>
            <a:ext cx="5127584" cy="3011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25B144-9580-7007-E1EF-9B307FDEB7A8}"/>
              </a:ext>
            </a:extLst>
          </p:cNvPr>
          <p:cNvSpPr txBox="1"/>
          <p:nvPr/>
        </p:nvSpPr>
        <p:spPr>
          <a:xfrm>
            <a:off x="845820" y="4461629"/>
            <a:ext cx="4411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</a:t>
            </a:r>
            <a:r>
              <a:rPr lang="en-US" altLang="ko-KR" sz="1400" b="0" i="0" u="none" strike="noStrike" baseline="0">
                <a:latin typeface="+mn-ea"/>
              </a:rPr>
              <a:t>PUN 2 </a:t>
            </a:r>
            <a:r>
              <a:rPr lang="ko-KR" altLang="en-US" sz="1400" b="0" i="0" u="none" strike="noStrike" baseline="0">
                <a:latin typeface="+mn-ea"/>
              </a:rPr>
              <a:t>직접 임포트하기</a:t>
            </a:r>
            <a:r>
              <a:rPr lang="en-US" altLang="ko-KR" sz="1400" b="0" i="0" u="none" strike="noStrike" baseline="0">
                <a:latin typeface="+mn-ea"/>
              </a:rPr>
              <a:t>(1)</a:t>
            </a:r>
            <a:endParaRPr lang="ko-KR" altLang="en-US" sz="140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D2DEC1-461A-7044-1185-A5F96EA20471}"/>
              </a:ext>
            </a:extLst>
          </p:cNvPr>
          <p:cNvSpPr txBox="1"/>
          <p:nvPr/>
        </p:nvSpPr>
        <p:spPr>
          <a:xfrm>
            <a:off x="6359882" y="4021336"/>
            <a:ext cx="4624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</a:t>
            </a:r>
            <a:r>
              <a:rPr lang="en-US" altLang="ko-KR" sz="1400" b="0" i="0" u="none" strike="noStrike" baseline="0">
                <a:latin typeface="+mn-ea"/>
              </a:rPr>
              <a:t>PUN 2 </a:t>
            </a:r>
            <a:r>
              <a:rPr lang="ko-KR" altLang="en-US" sz="1400" b="0" i="0" u="none" strike="noStrike" baseline="0">
                <a:latin typeface="+mn-ea"/>
              </a:rPr>
              <a:t>직접 임포트하기</a:t>
            </a:r>
            <a:r>
              <a:rPr lang="en-US" altLang="ko-KR" sz="1400" b="0" i="0" u="none" strike="noStrike" baseline="0">
                <a:latin typeface="+mn-ea"/>
              </a:rPr>
              <a:t>(2)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137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500C5D-0C87-525A-183A-A085A09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D7A16-D50B-21D9-E20B-1AC92934E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PUN 2</a:t>
            </a:r>
            <a:r>
              <a:rPr lang="ko-KR" altLang="en-US"/>
              <a:t>를 새로 임포트하거나 아직 </a:t>
            </a:r>
            <a:r>
              <a:rPr lang="en-US" altLang="ko-KR"/>
              <a:t>PUN 2</a:t>
            </a:r>
            <a:r>
              <a:rPr lang="ko-KR" altLang="en-US"/>
              <a:t>에 맞춰 프로젝트를 갱신하지 않았다면 </a:t>
            </a:r>
            <a:r>
              <a:rPr lang="en-US" altLang="ko-KR"/>
              <a:t>PUN Wizard</a:t>
            </a:r>
            <a:r>
              <a:rPr lang="ko-KR" altLang="en-US"/>
              <a:t>가 실행되어 </a:t>
            </a:r>
            <a:r>
              <a:rPr lang="en-US" altLang="ko-KR"/>
              <a:t>AppID </a:t>
            </a:r>
            <a:r>
              <a:rPr lang="ko-KR" altLang="en-US"/>
              <a:t>입력을 요구</a:t>
            </a:r>
            <a:endParaRPr lang="en-US" altLang="ko-KR"/>
          </a:p>
          <a:p>
            <a:pPr lvl="1"/>
            <a:r>
              <a:rPr lang="ko-KR" altLang="en-US"/>
              <a:t>만약 </a:t>
            </a:r>
            <a:r>
              <a:rPr lang="en-US" altLang="ko-KR"/>
              <a:t>PUN Wizard</a:t>
            </a:r>
            <a:r>
              <a:rPr lang="ko-KR" altLang="en-US"/>
              <a:t>가 실행되지 않은 상태라면 다음과 같이 </a:t>
            </a:r>
            <a:r>
              <a:rPr lang="en-US" altLang="ko-KR"/>
              <a:t>PUN Wizard</a:t>
            </a:r>
            <a:r>
              <a:rPr lang="ko-KR" altLang="en-US"/>
              <a:t>를 실행하고 </a:t>
            </a:r>
            <a:r>
              <a:rPr lang="en-US" altLang="ko-KR"/>
              <a:t>Project Setup </a:t>
            </a:r>
            <a:r>
              <a:rPr lang="ko-KR" altLang="en-US"/>
              <a:t>탭으로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D17E0-E881-5A46-922C-09CD9DE9DE06}"/>
              </a:ext>
            </a:extLst>
          </p:cNvPr>
          <p:cNvSpPr txBox="1"/>
          <p:nvPr/>
        </p:nvSpPr>
        <p:spPr>
          <a:xfrm>
            <a:off x="1025843" y="1908312"/>
            <a:ext cx="7340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04] PUN Wizard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실행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PUN Wizard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열기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(Window &gt; Photon Unity Networking &gt; PUN Wizard)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Setup Project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클릭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40C46-CC64-44DF-CA0A-3480286D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9" y="2616198"/>
            <a:ext cx="6206382" cy="38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500C5D-0C87-525A-183A-A085A09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D7A16-D50B-21D9-E20B-1AC92934E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Photon </a:t>
            </a:r>
            <a:r>
              <a:rPr lang="ko-KR" altLang="en-US"/>
              <a:t>계정이 존재하지 않으면 </a:t>
            </a:r>
            <a:r>
              <a:rPr lang="en-US" altLang="ko-KR"/>
              <a:t>PUN Wizard</a:t>
            </a:r>
            <a:r>
              <a:rPr lang="ko-KR" altLang="en-US"/>
              <a:t>에 이메일을 입력하고 계정을 생성해 </a:t>
            </a:r>
            <a:r>
              <a:rPr lang="en-US" altLang="ko-KR"/>
              <a:t>AppID</a:t>
            </a:r>
            <a:r>
              <a:rPr lang="ko-KR" altLang="en-US"/>
              <a:t>를 즉시 발급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D17E0-E881-5A46-922C-09CD9DE9DE06}"/>
              </a:ext>
            </a:extLst>
          </p:cNvPr>
          <p:cNvSpPr txBox="1"/>
          <p:nvPr/>
        </p:nvSpPr>
        <p:spPr>
          <a:xfrm>
            <a:off x="1025843" y="1200426"/>
            <a:ext cx="73409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05] AppID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설정하기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PUN Wizard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AppID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또는 이메일 입력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Setup Project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클릭 →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Done!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메시지가 표시됨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2FC16B-3F0B-60CA-3DDD-40A82061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72" y="1908312"/>
            <a:ext cx="6353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64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18.4 </a:t>
            </a:r>
            <a:r>
              <a:rPr lang="ko-KR" altLang="en-US" sz="2800"/>
              <a:t>포톤 준비하기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500C5D-0C87-525A-183A-A085A09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D7A16-D50B-21D9-E20B-1AC92934E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PUN Wizard</a:t>
            </a:r>
            <a:r>
              <a:rPr lang="ko-KR" altLang="en-US"/>
              <a:t>에 이메일을 입력하면 포톤 서버와의 접속이 불안정하여 인증이나 가입에 실패하는 경우</a:t>
            </a:r>
            <a:endParaRPr lang="en-US" altLang="ko-KR"/>
          </a:p>
          <a:p>
            <a:pPr lvl="2"/>
            <a:r>
              <a:rPr lang="ko-KR" altLang="en-US"/>
              <a:t>포톤 공식 웹사이트에서 회원 가입 후 회원 정보 페이지에서 </a:t>
            </a:r>
            <a:r>
              <a:rPr lang="en-US" altLang="ko-KR"/>
              <a:t>AppID</a:t>
            </a:r>
            <a:r>
              <a:rPr lang="ko-KR" altLang="en-US"/>
              <a:t>를 복사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D4BB47-2C2A-7B97-0147-179CC64E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03" y="1765162"/>
            <a:ext cx="79152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81369-554A-E5B8-7ADC-E42675B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696C9-0D19-3FDA-05A3-ADA2E4AB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Lobby </a:t>
            </a:r>
            <a:r>
              <a:rPr lang="ko-KR" altLang="en-US"/>
              <a:t>씬을 열고 네트워크 로비 제작을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B6CD7-06B6-9949-3C67-08DD1CCF7B62}"/>
              </a:ext>
            </a:extLst>
          </p:cNvPr>
          <p:cNvSpPr txBox="1"/>
          <p:nvPr/>
        </p:nvSpPr>
        <p:spPr>
          <a:xfrm>
            <a:off x="1025843" y="1200426"/>
            <a:ext cx="73409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로비 씬 열기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프로젝트 창에서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Scenes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Lobby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씬 열기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F0AB97-BDE9-413E-FE72-DEBEF82E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741488"/>
            <a:ext cx="7943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81369-554A-E5B8-7ADC-E42675B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696C9-0D19-3FDA-05A3-ADA2E4AB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14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18.5.1 Lobby </a:t>
            </a:r>
            <a:r>
              <a:rPr lang="ko-KR" altLang="en-US" b="1"/>
              <a:t>씬 살펴보기</a:t>
            </a:r>
          </a:p>
          <a:p>
            <a:pPr lvl="1"/>
            <a:r>
              <a:rPr lang="en-US" altLang="ko-KR"/>
              <a:t>Lobby </a:t>
            </a:r>
            <a:r>
              <a:rPr lang="ko-KR" altLang="en-US"/>
              <a:t>씬은 다음과 같은 게임 오브젝트로 구성</a:t>
            </a:r>
            <a:endParaRPr lang="en-US" altLang="ko-KR"/>
          </a:p>
          <a:p>
            <a:pPr lvl="2"/>
            <a:r>
              <a:rPr lang="en-US" altLang="ko-KR"/>
              <a:t>Main Camera : </a:t>
            </a:r>
            <a:r>
              <a:rPr lang="ko-KR" altLang="en-US"/>
              <a:t>카메라</a:t>
            </a:r>
          </a:p>
          <a:p>
            <a:pPr lvl="2"/>
            <a:r>
              <a:rPr lang="en-US" altLang="ko-KR"/>
              <a:t>Lobby Manager : </a:t>
            </a:r>
            <a:r>
              <a:rPr lang="ko-KR" altLang="en-US"/>
              <a:t>네트워크 로비 관리자</a:t>
            </a:r>
          </a:p>
          <a:p>
            <a:pPr lvl="2"/>
            <a:r>
              <a:rPr lang="en-US" altLang="ko-KR"/>
              <a:t>Canvas : UI </a:t>
            </a:r>
            <a:r>
              <a:rPr lang="ko-KR" altLang="en-US"/>
              <a:t>캔버스</a:t>
            </a:r>
          </a:p>
          <a:p>
            <a:pPr lvl="3"/>
            <a:r>
              <a:rPr lang="en-US" altLang="ko-KR"/>
              <a:t>Panel : </a:t>
            </a:r>
            <a:r>
              <a:rPr lang="ko-KR" altLang="en-US"/>
              <a:t>단순 배경 패널</a:t>
            </a:r>
          </a:p>
          <a:p>
            <a:pPr lvl="3"/>
            <a:r>
              <a:rPr lang="en-US" altLang="ko-KR"/>
              <a:t>Title Text : </a:t>
            </a:r>
            <a:r>
              <a:rPr lang="ko-KR" altLang="en-US"/>
              <a:t>단순 제목 텍스트</a:t>
            </a:r>
          </a:p>
          <a:p>
            <a:pPr lvl="3"/>
            <a:r>
              <a:rPr lang="en-US" altLang="ko-KR"/>
              <a:t>Connection Info Text : </a:t>
            </a:r>
            <a:r>
              <a:rPr lang="ko-KR" altLang="en-US"/>
              <a:t>네트워크 접속 정보 표시 텍스트</a:t>
            </a:r>
          </a:p>
          <a:p>
            <a:pPr lvl="3"/>
            <a:r>
              <a:rPr lang="en-US" altLang="ko-KR"/>
              <a:t>Join Button : </a:t>
            </a:r>
            <a:r>
              <a:rPr lang="ko-KR" altLang="en-US"/>
              <a:t>룸 접속 시작 버튼</a:t>
            </a:r>
          </a:p>
          <a:p>
            <a:pPr lvl="2"/>
            <a:r>
              <a:rPr lang="en-US" altLang="ko-KR"/>
              <a:t>EventSystem : UI </a:t>
            </a:r>
            <a:r>
              <a:rPr lang="ko-KR" altLang="en-US"/>
              <a:t>이벤트 관리자</a:t>
            </a:r>
          </a:p>
        </p:txBody>
      </p:sp>
    </p:spTree>
    <p:extLst>
      <p:ext uri="{BB962C8B-B14F-4D97-AF65-F5344CB8AC3E}">
        <p14:creationId xmlns:p14="http://schemas.microsoft.com/office/powerpoint/2010/main" val="279127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81369-554A-E5B8-7ADC-E42675BA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4EE89-F04A-0F39-1ACB-0BEA51A9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5" y="942658"/>
            <a:ext cx="10468746" cy="45208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506BA-FEB1-B647-D32F-84AE20191B7D}"/>
              </a:ext>
            </a:extLst>
          </p:cNvPr>
          <p:cNvSpPr txBox="1"/>
          <p:nvPr/>
        </p:nvSpPr>
        <p:spPr>
          <a:xfrm>
            <a:off x="3072874" y="5473003"/>
            <a:ext cx="610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baseline="0">
                <a:latin typeface="+mn-ea"/>
              </a:rPr>
              <a:t>▶ Lobby </a:t>
            </a:r>
            <a:r>
              <a:rPr lang="ko-KR" altLang="en-US" sz="1400" b="0" i="0" u="none" strike="noStrike" baseline="0">
                <a:latin typeface="+mn-ea"/>
              </a:rPr>
              <a:t>씬 구성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117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50AAAD-8B24-3C96-B233-D5E8FF3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D3EE8-886B-CA2B-4545-224D4C1F0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8861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Lobby Manager</a:t>
            </a:r>
            <a:r>
              <a:rPr lang="ko-KR" altLang="en-US"/>
              <a:t>는 </a:t>
            </a:r>
            <a:r>
              <a:rPr lang="en-US" altLang="ko-KR"/>
              <a:t>LobbyManager</a:t>
            </a:r>
            <a:r>
              <a:rPr lang="ko-KR" altLang="en-US"/>
              <a:t>라는 스크립트만 컴포넌트로 추가된 빈 게임 오브젝트</a:t>
            </a:r>
            <a:endParaRPr lang="en-US" altLang="ko-KR"/>
          </a:p>
          <a:p>
            <a:pPr lvl="2"/>
            <a:r>
              <a:rPr lang="en-US" altLang="ko-KR"/>
              <a:t>Connection Info Text, Join Button</a:t>
            </a:r>
            <a:r>
              <a:rPr lang="ko-KR" altLang="en-US"/>
              <a:t>이라는 필드가 존재하며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각각 </a:t>
            </a:r>
            <a:r>
              <a:rPr lang="en-US" altLang="ko-KR"/>
              <a:t>Connection Info Text </a:t>
            </a:r>
            <a:r>
              <a:rPr lang="ko-KR" altLang="en-US"/>
              <a:t>게임 오브젝트의 텍스트 컴포넌트와 </a:t>
            </a:r>
            <a:r>
              <a:rPr lang="en-US" altLang="ko-KR"/>
              <a:t>Join Button </a:t>
            </a:r>
            <a:r>
              <a:rPr lang="ko-KR" altLang="en-US"/>
              <a:t>게임 오브젝트의 버튼 컴포넌트가 할당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BC9CF-DA25-20A2-E58D-AE9EDF049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995487"/>
            <a:ext cx="5448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50AAAD-8B24-3C96-B233-D5E8FF3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D3EE8-886B-CA2B-4545-224D4C1F0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8861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Join Button </a:t>
            </a:r>
            <a:r>
              <a:rPr lang="ko-KR" altLang="en-US"/>
              <a:t>게임 오브젝트는 버튼 컴포넌트를 가진 </a:t>
            </a:r>
            <a:r>
              <a:rPr lang="en-US" altLang="ko-KR"/>
              <a:t>UI </a:t>
            </a:r>
            <a:r>
              <a:rPr lang="ko-KR" altLang="en-US"/>
              <a:t>버튼</a:t>
            </a:r>
            <a:endParaRPr lang="en-US" altLang="ko-KR"/>
          </a:p>
          <a:p>
            <a:pPr lvl="2"/>
            <a:r>
              <a:rPr lang="ko-KR" altLang="en-US"/>
              <a:t>플레이어가 </a:t>
            </a:r>
            <a:r>
              <a:rPr lang="en-US" altLang="ko-KR"/>
              <a:t>Join Button</a:t>
            </a:r>
            <a:r>
              <a:rPr lang="ko-KR" altLang="en-US"/>
              <a:t>을 누르면 매치메이킹 서버를 통해 룸에 접속하고 메인 게임으로 이동</a:t>
            </a:r>
            <a:endParaRPr lang="en-US" altLang="ko-KR"/>
          </a:p>
          <a:p>
            <a:pPr lvl="2"/>
            <a:r>
              <a:rPr lang="en-US" altLang="ko-KR"/>
              <a:t>Join Button </a:t>
            </a:r>
            <a:r>
              <a:rPr lang="ko-KR" altLang="en-US"/>
              <a:t>게임 오브젝트의 버튼 컴포넌트의 </a:t>
            </a:r>
            <a:r>
              <a:rPr lang="en-US" altLang="ko-KR"/>
              <a:t>Interactable </a:t>
            </a:r>
            <a:r>
              <a:rPr lang="ko-KR" altLang="en-US"/>
              <a:t>체크가 해제되어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9F96AC-F368-2EE4-AD03-DE6272C1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983920"/>
            <a:ext cx="3364230" cy="43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18 </a:t>
            </a:r>
            <a:r>
              <a:rPr lang="ko-KR" altLang="en-US" sz="3600" b="1" dirty="0" err="1">
                <a:cs typeface="+mj-cs"/>
              </a:rPr>
              <a:t>좀비</a:t>
            </a:r>
            <a:r>
              <a:rPr lang="ko-KR" altLang="en-US" sz="3600" b="1" dirty="0">
                <a:cs typeface="+mj-cs"/>
              </a:rPr>
              <a:t> </a:t>
            </a:r>
            <a:r>
              <a:rPr lang="ko-KR" altLang="en-US" sz="3600" b="1" err="1">
                <a:cs typeface="+mj-cs"/>
              </a:rPr>
              <a:t>서바이버</a:t>
            </a:r>
            <a:r>
              <a:rPr lang="ko-KR" altLang="en-US" sz="3600" b="1">
                <a:cs typeface="+mj-cs"/>
              </a:rPr>
              <a:t> 멀티플레이어 </a:t>
            </a:r>
            <a:r>
              <a:rPr lang="en-US" altLang="ko-KR" sz="3600" b="1">
                <a:cs typeface="+mj-cs"/>
              </a:rPr>
              <a:t>:</a:t>
            </a:r>
            <a:r>
              <a:rPr lang="ko-KR" altLang="en-US" sz="3600" b="1">
                <a:cs typeface="+mj-cs"/>
              </a:rPr>
              <a:t> </a:t>
            </a:r>
            <a:endParaRPr lang="en-US" altLang="ko-KR" sz="3600" b="1" dirty="0">
              <a:cs typeface="+mj-cs"/>
            </a:endParaRPr>
          </a:p>
          <a:p>
            <a:r>
              <a:rPr lang="en-US" altLang="ko-KR" sz="3600" b="1" dirty="0">
                <a:cs typeface="+mj-cs"/>
              </a:rPr>
              <a:t>                  </a:t>
            </a:r>
            <a:r>
              <a:rPr lang="ko-KR" altLang="en-US" sz="3600" b="1" dirty="0">
                <a:cs typeface="+mj-cs"/>
              </a:rPr>
              <a:t>네트워크 이론과 로비 구현</a:t>
            </a:r>
            <a:endParaRPr lang="x-none" altLang="ko-KR" sz="3600" b="1" dirty="0"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4FB5-286B-AA66-4304-13DD49F469A4}"/>
              </a:ext>
            </a:extLst>
          </p:cNvPr>
          <p:cNvSpPr txBox="1"/>
          <p:nvPr/>
        </p:nvSpPr>
        <p:spPr>
          <a:xfrm>
            <a:off x="1131570" y="4137660"/>
            <a:ext cx="808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로컬과 리모트의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네트워크 권한에 따라 코드를 분리하는 방법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클라이언트 사이에서 수치가 동기화되는 흐름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게임 서버의 종류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PUN(Photon Unity Network) </a:t>
            </a:r>
            <a:r>
              <a:rPr lang="ko-KR" altLang="en-US"/>
              <a:t>준비하기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로비를 만들고 매치메이킹을 구현하는 방법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80A59-AFED-E0E7-2341-5562C877B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18.5.1-1 </a:t>
            </a:r>
            <a:r>
              <a:rPr lang="ko-KR" altLang="en-US" b="1" dirty="0"/>
              <a:t>완성된 </a:t>
            </a:r>
            <a:r>
              <a:rPr lang="en-US" altLang="ko-KR" b="1" dirty="0" err="1"/>
              <a:t>LobbyManager</a:t>
            </a:r>
            <a:r>
              <a:rPr lang="en-US" altLang="ko-KR" b="1" dirty="0"/>
              <a:t> </a:t>
            </a:r>
            <a:r>
              <a:rPr lang="ko-KR" altLang="en-US" b="1" dirty="0"/>
              <a:t>스크립트 미리보기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01D128-7686-3D22-848B-5CDE484DBC68}"/>
              </a:ext>
            </a:extLst>
          </p:cNvPr>
          <p:cNvGrpSpPr/>
          <p:nvPr/>
        </p:nvGrpSpPr>
        <p:grpSpPr>
          <a:xfrm>
            <a:off x="1387158" y="1434148"/>
            <a:ext cx="5353050" cy="5063144"/>
            <a:chOff x="1387158" y="1468438"/>
            <a:chExt cx="5353050" cy="50631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6455E09-B904-9DE0-A54A-5B1948D8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288" y="1468438"/>
              <a:ext cx="4914900" cy="19240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BF4C40-5EEB-4238-3C7A-51311F2F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158" y="3435957"/>
              <a:ext cx="5353050" cy="3095625"/>
            </a:xfrm>
            <a:prstGeom prst="rect">
              <a:avLst/>
            </a:prstGeom>
          </p:spPr>
        </p:pic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6AC22C-1693-43F6-908C-99BF0319FE57}"/>
              </a:ext>
            </a:extLst>
          </p:cNvPr>
          <p:cNvCxnSpPr>
            <a:cxnSpLocks/>
          </p:cNvCxnSpPr>
          <p:nvPr/>
        </p:nvCxnSpPr>
        <p:spPr>
          <a:xfrm>
            <a:off x="1127125" y="1356829"/>
            <a:ext cx="747966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373112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28A65B-6989-05E6-7610-011C4B258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53"/>
          <a:stretch/>
        </p:blipFill>
        <p:spPr>
          <a:xfrm>
            <a:off x="1416050" y="1373620"/>
            <a:ext cx="7229475" cy="45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FA8422-DECB-763A-D59D-F74D53458D3B}"/>
              </a:ext>
            </a:extLst>
          </p:cNvPr>
          <p:cNvGrpSpPr/>
          <p:nvPr/>
        </p:nvGrpSpPr>
        <p:grpSpPr>
          <a:xfrm>
            <a:off x="1347470" y="1318578"/>
            <a:ext cx="7591425" cy="4591207"/>
            <a:chOff x="1347470" y="1318578"/>
            <a:chExt cx="7591425" cy="45912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B03979-586F-FAF6-2A52-495C4ACCA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470" y="1318578"/>
              <a:ext cx="7591425" cy="36671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354F1D-BEE6-832D-1BFB-BD83F9506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752" y="5071585"/>
              <a:ext cx="337185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09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61C46-188D-1A77-0E1C-7E84750AD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86"/>
          <a:stretch/>
        </p:blipFill>
        <p:spPr>
          <a:xfrm>
            <a:off x="1301750" y="1341439"/>
            <a:ext cx="7562850" cy="48427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244AAE-E542-43B1-BE54-7EBD2507F09D}"/>
              </a:ext>
            </a:extLst>
          </p:cNvPr>
          <p:cNvSpPr/>
          <p:nvPr/>
        </p:nvSpPr>
        <p:spPr>
          <a:xfrm>
            <a:off x="1169894" y="4901453"/>
            <a:ext cx="6999194" cy="136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00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40FFAF-7C16-406A-9010-4224042C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1"/>
          <a:stretch/>
        </p:blipFill>
        <p:spPr>
          <a:xfrm>
            <a:off x="1271588" y="1396155"/>
            <a:ext cx="6676390" cy="4065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023ACB-0D82-E0DC-FA77-FCCF4396DE8F}"/>
              </a:ext>
            </a:extLst>
          </p:cNvPr>
          <p:cNvCxnSpPr>
            <a:cxnSpLocks/>
          </p:cNvCxnSpPr>
          <p:nvPr/>
        </p:nvCxnSpPr>
        <p:spPr>
          <a:xfrm>
            <a:off x="1217800" y="5524291"/>
            <a:ext cx="75866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35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3E4F52-2A82-2987-6F6B-D7BFD2D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47737-D75C-258F-9275-C8372F7A7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486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18.5.2 LobbyManager </a:t>
            </a:r>
            <a:r>
              <a:rPr lang="ko-KR" altLang="en-US" b="1"/>
              <a:t>스크립트</a:t>
            </a:r>
            <a:endParaRPr lang="en-US" altLang="ko-KR" b="1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using </a:t>
            </a:r>
            <a:r>
              <a:rPr lang="ko-KR" altLang="en-US"/>
              <a:t>문에서는 사용할 포톤 라이브러리를 가져옴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2400"/>
          </a:p>
          <a:p>
            <a:pPr lvl="1"/>
            <a:r>
              <a:rPr lang="en-US" altLang="ko-KR"/>
              <a:t>LobbyManager </a:t>
            </a:r>
            <a:r>
              <a:rPr lang="ko-KR" altLang="en-US"/>
              <a:t>클래스가 </a:t>
            </a:r>
            <a:r>
              <a:rPr lang="en-US" altLang="ko-KR"/>
              <a:t>MonoBehaviourPunCallbacks</a:t>
            </a:r>
            <a:r>
              <a:rPr lang="ko-KR" altLang="en-US"/>
              <a:t>를 상속</a:t>
            </a:r>
            <a:endParaRPr lang="en-US" altLang="ko-KR"/>
          </a:p>
          <a:p>
            <a:pPr lvl="1"/>
            <a:endParaRPr lang="en-US" altLang="ko-KR" sz="2400"/>
          </a:p>
          <a:p>
            <a:pPr lvl="1"/>
            <a:r>
              <a:rPr lang="ko-KR" altLang="en-US"/>
              <a:t>사용할 변수들이 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ECEEE-C081-D395-7098-6BA6EDA02051}"/>
              </a:ext>
            </a:extLst>
          </p:cNvPr>
          <p:cNvSpPr txBox="1"/>
          <p:nvPr/>
        </p:nvSpPr>
        <p:spPr>
          <a:xfrm>
            <a:off x="1037273" y="1341438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스크립트 열기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Scripts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폴더의 </a:t>
            </a: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LobbyManager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스크립트 열기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456CBE-7C9C-4F76-C55B-FCD9D78E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444279"/>
            <a:ext cx="2057400" cy="5334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55BB261-7A93-3C4A-F68A-FB7807AA8416}"/>
              </a:ext>
            </a:extLst>
          </p:cNvPr>
          <p:cNvGrpSpPr/>
          <p:nvPr/>
        </p:nvGrpSpPr>
        <p:grpSpPr>
          <a:xfrm>
            <a:off x="1278890" y="2375698"/>
            <a:ext cx="3371850" cy="687541"/>
            <a:chOff x="3657600" y="5383530"/>
            <a:chExt cx="4766310" cy="52578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AA0A65-2958-CD37-FBFA-8CA54DCB851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1500117-A657-BD04-B614-C22FABF81CC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C50296C-054D-3800-9CCD-73B39C6F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91" y="3646005"/>
            <a:ext cx="4743450" cy="2095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A6C2FB-B42B-C6CF-4A98-76C8962B526A}"/>
              </a:ext>
            </a:extLst>
          </p:cNvPr>
          <p:cNvGrpSpPr/>
          <p:nvPr/>
        </p:nvGrpSpPr>
        <p:grpSpPr>
          <a:xfrm>
            <a:off x="1271588" y="3539324"/>
            <a:ext cx="4969192" cy="380507"/>
            <a:chOff x="3657600" y="5383530"/>
            <a:chExt cx="4766310" cy="52578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76E5FE-4AD4-5324-0476-E9B5FA0D6B07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7022FE5-007B-83D1-9B94-681AE11398F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1512776-C412-4704-3CB9-270B5058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50" y="4457700"/>
            <a:ext cx="2943225" cy="103822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9E98C1-827E-35E7-DD59-D2DB545CB93B}"/>
              </a:ext>
            </a:extLst>
          </p:cNvPr>
          <p:cNvGrpSpPr/>
          <p:nvPr/>
        </p:nvGrpSpPr>
        <p:grpSpPr>
          <a:xfrm>
            <a:off x="1258886" y="4374207"/>
            <a:ext cx="3701733" cy="1226491"/>
            <a:chOff x="3657600" y="5383530"/>
            <a:chExt cx="4766310" cy="52578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4F90F20-A2A4-004D-67FC-677EE665722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01CBF1B-ADE0-21D6-B11B-6CF67D013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190834-ACFD-5F92-65DE-57AEBFE2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A3F44-617B-6E4D-7A09-9231E1353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5743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18.5.3 Start(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LobbyManager</a:t>
            </a:r>
            <a:r>
              <a:rPr lang="ko-KR" altLang="en-US"/>
              <a:t>의 </a:t>
            </a:r>
            <a:r>
              <a:rPr lang="en-US" altLang="ko-KR"/>
              <a:t>Start( ) </a:t>
            </a:r>
            <a:r>
              <a:rPr lang="ko-KR" altLang="en-US"/>
              <a:t>메서드는 </a:t>
            </a:r>
            <a:r>
              <a:rPr lang="en-US" altLang="ko-KR"/>
              <a:t>Photon </a:t>
            </a:r>
            <a:r>
              <a:rPr lang="ko-KR" altLang="en-US"/>
              <a:t>마스터 서버에 접속해 매치메이킹을 시도</a:t>
            </a:r>
            <a:endParaRPr lang="en-US" altLang="ko-KR"/>
          </a:p>
          <a:p>
            <a:pPr lvl="1"/>
            <a:r>
              <a:rPr lang="ko-KR" altLang="en-US"/>
              <a:t>접속하는 동안에는 룸 접속을 시도할 수 없도록 접속 버튼을 비활성화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마스터 서버에 접속을 시도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마스터 서버에 접속을 시도하면서 동시에 </a:t>
            </a:r>
            <a:r>
              <a:rPr lang="en-US" altLang="ko-KR"/>
              <a:t>joinButton</a:t>
            </a:r>
            <a:r>
              <a:rPr lang="ko-KR" altLang="en-US"/>
              <a:t>의 </a:t>
            </a:r>
            <a:r>
              <a:rPr lang="en-US" altLang="ko-KR"/>
              <a:t>interactable</a:t>
            </a:r>
            <a:r>
              <a:rPr lang="ko-KR" altLang="en-US"/>
              <a:t>을 해제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Connection Info Text</a:t>
            </a:r>
            <a:r>
              <a:rPr lang="ko-KR" altLang="en-US"/>
              <a:t>의 텍스트 컴포넌트를 사용해 마스터 서버에 접속 중임을 표시하고 </a:t>
            </a:r>
            <a:r>
              <a:rPr lang="en-US" altLang="ko-KR"/>
              <a:t>Start( ) </a:t>
            </a:r>
            <a:r>
              <a:rPr lang="ko-KR" altLang="en-US"/>
              <a:t>메서드가 종료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6BFCB-7ED3-53B6-B5EA-832DABCD60AE}"/>
              </a:ext>
            </a:extLst>
          </p:cNvPr>
          <p:cNvSpPr txBox="1"/>
          <p:nvPr/>
        </p:nvSpPr>
        <p:spPr>
          <a:xfrm>
            <a:off x="1037273" y="2102622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Start 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Start(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AC789-19AE-2641-248F-1BFB8FB6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3038158"/>
            <a:ext cx="3543300" cy="5143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7867A62-0172-DDD6-B050-A282A6AAEDE5}"/>
              </a:ext>
            </a:extLst>
          </p:cNvPr>
          <p:cNvGrpSpPr/>
          <p:nvPr/>
        </p:nvGrpSpPr>
        <p:grpSpPr>
          <a:xfrm>
            <a:off x="1271588" y="2992438"/>
            <a:ext cx="4169092" cy="615950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E67A8E2-8EB9-DD64-30D1-C0F1B94019E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1659739-ADAA-BFFC-42C1-16AF4B45F4A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B6F328-50D5-F11D-AA82-F8193516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0" y="4126230"/>
            <a:ext cx="2847975" cy="2190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DD6554-C251-0A96-A205-1C8C199877B1}"/>
              </a:ext>
            </a:extLst>
          </p:cNvPr>
          <p:cNvGrpSpPr/>
          <p:nvPr/>
        </p:nvGrpSpPr>
        <p:grpSpPr>
          <a:xfrm>
            <a:off x="1271588" y="4034083"/>
            <a:ext cx="3371850" cy="380507"/>
            <a:chOff x="3657600" y="5383530"/>
            <a:chExt cx="4766310" cy="52578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23F1A21-F133-EF61-71A9-FADC1C908F2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C13C385-0030-6AEA-A955-993ABA5EE53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8CF3851-8066-0543-4FA4-5910E649A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40" y="4881650"/>
            <a:ext cx="4438650" cy="2286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562607-0F28-3721-0E60-6F48832492F5}"/>
              </a:ext>
            </a:extLst>
          </p:cNvPr>
          <p:cNvGrpSpPr/>
          <p:nvPr/>
        </p:nvGrpSpPr>
        <p:grpSpPr>
          <a:xfrm>
            <a:off x="1271588" y="4752745"/>
            <a:ext cx="5054600" cy="380507"/>
            <a:chOff x="3657600" y="5383530"/>
            <a:chExt cx="4766310" cy="52578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5B0DEFB-FCEC-4171-FA86-5079B1201C6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10CB559-BF44-6200-EC49-B428DD0723C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849664-D33B-0330-B1C5-CC3979D2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B9B27-5119-8FBB-AF51-84AA9EE84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18.5.4 OnConnectedToMaster(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OnConnectedToMaster( ) </a:t>
            </a:r>
            <a:r>
              <a:rPr lang="ko-KR" altLang="en-US"/>
              <a:t>메서드는 포톤 마스터 서버에 접속 성공한 경우 자동으로 실행</a:t>
            </a:r>
            <a:endParaRPr lang="en-US" altLang="ko-KR"/>
          </a:p>
          <a:p>
            <a:pPr lvl="1"/>
            <a:r>
              <a:rPr lang="en-US" altLang="ko-KR"/>
              <a:t>LobbyManager</a:t>
            </a:r>
            <a:r>
              <a:rPr lang="ko-KR" altLang="en-US"/>
              <a:t>의 </a:t>
            </a:r>
            <a:r>
              <a:rPr lang="en-US" altLang="ko-KR"/>
              <a:t>OnConnectedToMaster( ) </a:t>
            </a:r>
            <a:r>
              <a:rPr lang="ko-KR" altLang="en-US"/>
              <a:t>메서드는 접속에 성공했다는 메시지를 표시하고</a:t>
            </a:r>
            <a:r>
              <a:rPr lang="en-US" altLang="ko-KR"/>
              <a:t>, </a:t>
            </a:r>
            <a:r>
              <a:rPr lang="ko-KR" altLang="en-US"/>
              <a:t>접속 버튼인 </a:t>
            </a:r>
            <a:br>
              <a:rPr lang="en-US" altLang="ko-KR"/>
            </a:br>
            <a:r>
              <a:rPr lang="en-US" altLang="ko-KR"/>
              <a:t>Join Button</a:t>
            </a:r>
            <a:r>
              <a:rPr lang="ko-KR" altLang="en-US"/>
              <a:t>이 상호작용 가능하도록 전환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237FC-10E1-CFC4-6731-08808108A204}"/>
              </a:ext>
            </a:extLst>
          </p:cNvPr>
          <p:cNvSpPr txBox="1"/>
          <p:nvPr/>
        </p:nvSpPr>
        <p:spPr>
          <a:xfrm>
            <a:off x="1037273" y="2260736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OnConnectedToMaster(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OnConnectedToMaster(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EB3B2-5CB9-DBA2-0FD8-2AC33D49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971572"/>
            <a:ext cx="5410200" cy="16383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7FF1713-CBD2-1A00-FB20-555E8C7B6F76}"/>
              </a:ext>
            </a:extLst>
          </p:cNvPr>
          <p:cNvGrpSpPr/>
          <p:nvPr/>
        </p:nvGrpSpPr>
        <p:grpSpPr>
          <a:xfrm>
            <a:off x="1271588" y="2891563"/>
            <a:ext cx="5757862" cy="1761294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FE2E0-8F43-B2A6-50D7-AE00AABC6EFE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D82664-5313-26C7-9529-4BD66494B02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(9)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3C4F16-5849-4466-4D53-CCECADC1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6EB2B-463A-B5BD-B773-A638C65B9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18.5.5 OnDisconnected(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OnDisconnected( ) </a:t>
            </a:r>
            <a:r>
              <a:rPr lang="ko-KR" altLang="en-US"/>
              <a:t>메서드는 마스터 서버 접속에 실패했거나</a:t>
            </a:r>
            <a:r>
              <a:rPr lang="en-US" altLang="ko-KR"/>
              <a:t>, </a:t>
            </a:r>
            <a:r>
              <a:rPr lang="ko-KR" altLang="en-US"/>
              <a:t>이미 마스터 서버에 접속된 상태에서 어떠한 이유로접속이 끊긴 경우 자동으로 실행됨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A2D2-B420-EC79-125A-2C554035FAE4}"/>
              </a:ext>
            </a:extLst>
          </p:cNvPr>
          <p:cNvSpPr txBox="1"/>
          <p:nvPr/>
        </p:nvSpPr>
        <p:spPr>
          <a:xfrm>
            <a:off x="1037273" y="1908312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OnDisconnected 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OnDisconnected(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C573E-5B41-EC54-22D8-E5D410F6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0" y="2545370"/>
            <a:ext cx="7277100" cy="24955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22ABEDA-B0A0-18A5-01A8-063B949C548C}"/>
              </a:ext>
            </a:extLst>
          </p:cNvPr>
          <p:cNvGrpSpPr/>
          <p:nvPr/>
        </p:nvGrpSpPr>
        <p:grpSpPr>
          <a:xfrm>
            <a:off x="1271588" y="2466248"/>
            <a:ext cx="7700962" cy="2574672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C241625-4C02-38FC-A3B1-37CF945771A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FA92B3E-13C0-FCAE-8BE8-A7E41ED39400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(10)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6374F7-79C5-A91C-2DF2-04B7584B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85539-E827-0C3A-0164-740652D32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343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18.5.6 Connect(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LobbyManager</a:t>
            </a:r>
            <a:r>
              <a:rPr lang="ko-KR" altLang="en-US"/>
              <a:t>의 </a:t>
            </a:r>
            <a:r>
              <a:rPr lang="en-US" altLang="ko-KR"/>
              <a:t>Connect( ) </a:t>
            </a:r>
            <a:r>
              <a:rPr lang="ko-KR" altLang="en-US"/>
              <a:t>메서드는 씬의 </a:t>
            </a:r>
            <a:r>
              <a:rPr lang="en-US" altLang="ko-KR"/>
              <a:t>Join Button</a:t>
            </a:r>
            <a:r>
              <a:rPr lang="ko-KR" altLang="en-US"/>
              <a:t>을 클릭했을 때 실행할 메서드</a:t>
            </a:r>
            <a:endParaRPr lang="en-US" altLang="ko-KR"/>
          </a:p>
          <a:p>
            <a:pPr lvl="1"/>
            <a:r>
              <a:rPr lang="ko-KR" altLang="en-US"/>
              <a:t>매치메이킹 서버</a:t>
            </a:r>
            <a:r>
              <a:rPr lang="en-US" altLang="ko-KR"/>
              <a:t>(</a:t>
            </a:r>
            <a:r>
              <a:rPr lang="ko-KR" altLang="en-US"/>
              <a:t>마스터 서버</a:t>
            </a:r>
            <a:r>
              <a:rPr lang="en-US" altLang="ko-KR"/>
              <a:t>)</a:t>
            </a:r>
            <a:r>
              <a:rPr lang="ko-KR" altLang="en-US"/>
              <a:t>를 통해 빈 무작위 룸에 접속을 시도</a:t>
            </a: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/>
              <a:t>Join Button </a:t>
            </a:r>
            <a:r>
              <a:rPr lang="ko-KR" altLang="en-US"/>
              <a:t>버튼의 </a:t>
            </a:r>
            <a:r>
              <a:rPr lang="en-US" altLang="ko-KR"/>
              <a:t>interactable</a:t>
            </a:r>
            <a:r>
              <a:rPr lang="ko-KR" altLang="en-US"/>
              <a:t>을 해제하여 </a:t>
            </a:r>
            <a:r>
              <a:rPr lang="en-US" altLang="ko-KR"/>
              <a:t>Connect( ) </a:t>
            </a:r>
            <a:r>
              <a:rPr lang="ko-KR" altLang="en-US"/>
              <a:t>메서드의 룸 접속 처리가 끝나기 전에 버튼을 다시 </a:t>
            </a:r>
            <a:br>
              <a:rPr lang="en-US" altLang="ko-KR"/>
            </a:br>
            <a:r>
              <a:rPr lang="ko-KR" altLang="en-US"/>
              <a:t>클릭하여 </a:t>
            </a:r>
            <a:r>
              <a:rPr lang="en-US" altLang="ko-KR"/>
              <a:t>Connect( ) </a:t>
            </a:r>
            <a:r>
              <a:rPr lang="ko-KR" altLang="en-US"/>
              <a:t>메서드가 실행되고 룸 접속이 중복 시도되는 상황을 방지</a:t>
            </a: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ko-KR" altLang="en-US"/>
              <a:t>접속을 시도하는 예외 상황을 막기 위해 </a:t>
            </a:r>
            <a:r>
              <a:rPr lang="en-US" altLang="ko-KR"/>
              <a:t>if </a:t>
            </a:r>
            <a:r>
              <a:rPr lang="ko-KR" altLang="en-US"/>
              <a:t>문으로 접속 상태</a:t>
            </a:r>
            <a:r>
              <a:rPr lang="en-US" altLang="ko-KR"/>
              <a:t> PhotonNetwork.IsConnected</a:t>
            </a:r>
            <a:r>
              <a:rPr lang="ko-KR" altLang="en-US"/>
              <a:t>를 검사</a:t>
            </a:r>
            <a:endParaRPr lang="en-US" altLang="ko-KR"/>
          </a:p>
          <a:p>
            <a:pPr lvl="2"/>
            <a:r>
              <a:rPr lang="ko-KR" altLang="en-US"/>
              <a:t>마스터 서버에 접속된 상태에서만 랜덤 룸 접속을 시도하고 접속 정보 텍스트의 내용을 갱신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82E87-82A3-3F63-897E-E1932802E98A}"/>
              </a:ext>
            </a:extLst>
          </p:cNvPr>
          <p:cNvSpPr txBox="1"/>
          <p:nvPr/>
        </p:nvSpPr>
        <p:spPr>
          <a:xfrm>
            <a:off x="1037273" y="1908312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Connect 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Connect(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4BF068-8A2F-B3FC-252A-1C853B09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3135313"/>
            <a:ext cx="2962275" cy="2571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899EF00-D6C3-2EDA-B876-0F6DAD36908A}"/>
              </a:ext>
            </a:extLst>
          </p:cNvPr>
          <p:cNvGrpSpPr/>
          <p:nvPr/>
        </p:nvGrpSpPr>
        <p:grpSpPr>
          <a:xfrm>
            <a:off x="1271588" y="3048493"/>
            <a:ext cx="3371850" cy="380507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17E269-5CE7-31A7-183C-DC954D7C35A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D3B43A2-4741-C652-4721-E0DD8D1391E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725D353-961A-8E7F-0FEC-E931111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90" y="4110196"/>
            <a:ext cx="3952875" cy="13716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7D9FCF-CF69-5564-2506-4641A483D2AB}"/>
              </a:ext>
            </a:extLst>
          </p:cNvPr>
          <p:cNvGrpSpPr/>
          <p:nvPr/>
        </p:nvGrpSpPr>
        <p:grpSpPr>
          <a:xfrm>
            <a:off x="1271588" y="4110197"/>
            <a:ext cx="4489132" cy="1407302"/>
            <a:chOff x="3657600" y="5383530"/>
            <a:chExt cx="4766310" cy="52578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9F4195B-155E-7534-EA2D-0C04E51C7B9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010B8BA-B7B2-3F2B-A9F5-73A0BECAC9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18.1 </a:t>
            </a:r>
            <a:r>
              <a:rPr lang="ko-KR" altLang="en-US" sz="2800"/>
              <a:t>네트워크 동기화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68BFCA-DE0F-37C6-AB27-876DDD5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5CF74-ECD7-CCD7-1839-36762B0A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364572"/>
            <a:ext cx="6572250" cy="491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D74A23-0429-1E00-CEFE-AE6A7CDE1900}"/>
              </a:ext>
            </a:extLst>
          </p:cNvPr>
          <p:cNvSpPr txBox="1"/>
          <p:nvPr/>
        </p:nvSpPr>
        <p:spPr>
          <a:xfrm>
            <a:off x="2059890" y="779306"/>
            <a:ext cx="8135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플레이어 캐릭터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a(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클라이언트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A) ← 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동기화 → 플레이어 캐릭터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a(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클라이언트 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B)</a:t>
            </a:r>
            <a:endParaRPr lang="ko-KR" altLang="en-US" sz="16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6374F7-79C5-A91C-2DF2-04B7584B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85539-E827-0C3A-0164-740652D32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34332"/>
          </a:xfrm>
        </p:spPr>
        <p:txBody>
          <a:bodyPr/>
          <a:lstStyle/>
          <a:p>
            <a:pPr lvl="1"/>
            <a:r>
              <a:rPr lang="ko-KR" altLang="en-US"/>
              <a:t>만약 어떠한 이유로든 마스터 서버에 접속된 상태가 아니라면 룸 접속을 시도하지 않고 마스터 서버로의 </a:t>
            </a:r>
            <a:br>
              <a:rPr lang="en-US" altLang="ko-KR"/>
            </a:br>
            <a:r>
              <a:rPr lang="ko-KR" altLang="en-US"/>
              <a:t>재접속을 실행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7D9FCF-CF69-5564-2506-4641A483D2AB}"/>
              </a:ext>
            </a:extLst>
          </p:cNvPr>
          <p:cNvGrpSpPr/>
          <p:nvPr/>
        </p:nvGrpSpPr>
        <p:grpSpPr>
          <a:xfrm>
            <a:off x="1271588" y="1543051"/>
            <a:ext cx="8535352" cy="1485900"/>
            <a:chOff x="3657600" y="5383530"/>
            <a:chExt cx="4766310" cy="52578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9F4195B-155E-7534-EA2D-0C04E51C7B9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010B8BA-B7B2-3F2B-A9F5-73A0BECAC9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974F331-8560-BD31-08C8-8FBD2917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1628775"/>
            <a:ext cx="7315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0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E91084-2A90-7B69-8302-F1928D01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3950D-EEAC-9B26-16C3-4DB559852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7912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/>
              <a:t>18.5.7 OnJoinRandomFailed(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OnJoinRandomFailed( ) </a:t>
            </a:r>
            <a:r>
              <a:rPr lang="ko-KR" altLang="en-US"/>
              <a:t>메서드는 랜덤 룸 접속에 실패한 경우 자동 실행</a:t>
            </a:r>
            <a:endParaRPr lang="en-US" altLang="ko-KR"/>
          </a:p>
          <a:p>
            <a:pPr lvl="2"/>
            <a:r>
              <a:rPr lang="ko-KR" altLang="en-US"/>
              <a:t>마스터 서버와의 연결이 끊긴 것이 아니라는 점에 주의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5BEF7-C503-04D7-A92B-F6A538433BDB}"/>
              </a:ext>
            </a:extLst>
          </p:cNvPr>
          <p:cNvSpPr txBox="1"/>
          <p:nvPr/>
        </p:nvSpPr>
        <p:spPr>
          <a:xfrm>
            <a:off x="1037273" y="1908312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OnJoinRandomFailed(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OnJoinRandomFailed(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B139EF-4A11-3D03-6F49-A37D5306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643254"/>
            <a:ext cx="6896100" cy="15906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2D40703-158E-F90F-49E9-58394A303D71}"/>
              </a:ext>
            </a:extLst>
          </p:cNvPr>
          <p:cNvGrpSpPr/>
          <p:nvPr/>
        </p:nvGrpSpPr>
        <p:grpSpPr>
          <a:xfrm>
            <a:off x="1271588" y="2548891"/>
            <a:ext cx="7232332" cy="1780222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439B8D9-DD07-A46C-AF90-57E06DC117A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0271803-6FE0-A69F-DD3B-2704CD7AE5AF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53A3F4-C3C0-3466-FF88-DF23ECB7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4D55E-EF92-DC28-1056-E89BD8A6A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18.5.8 OnJoinedRoom( ) </a:t>
            </a:r>
            <a:r>
              <a:rPr lang="ko-KR" altLang="en-US" b="1"/>
              <a:t>메서드</a:t>
            </a:r>
          </a:p>
          <a:p>
            <a:pPr lvl="1"/>
            <a:r>
              <a:rPr lang="en-US" altLang="ko-KR"/>
              <a:t>OnJoinedRoom( ) </a:t>
            </a:r>
            <a:r>
              <a:rPr lang="ko-KR" altLang="en-US"/>
              <a:t>메서드는 룸 참가에 성공한 경우 자동 실행</a:t>
            </a:r>
          </a:p>
          <a:p>
            <a:pPr lvl="1"/>
            <a:r>
              <a:rPr lang="ko-KR" altLang="en-US"/>
              <a:t>예제를 간단하게 하기 위해 좀비 룸에 접속하자마자 바로 메인 게임이 시작되도록 코드 완성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7C6C3-98E6-4E9C-0B17-6A41D3F68A91}"/>
              </a:ext>
            </a:extLst>
          </p:cNvPr>
          <p:cNvSpPr txBox="1"/>
          <p:nvPr/>
        </p:nvSpPr>
        <p:spPr>
          <a:xfrm>
            <a:off x="1037273" y="1908312"/>
            <a:ext cx="82896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LobbyManager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의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OnJoinedRoom (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메서드 완성하기</a:t>
            </a:r>
          </a:p>
          <a:p>
            <a:pPr marL="536575" indent="-273050" algn="l">
              <a:buClr>
                <a:srgbClr val="FF0000"/>
              </a:buClr>
              <a:buFont typeface="+mj-ea"/>
              <a:buAutoNum type="circleNumDbPlain"/>
              <a:tabLst>
                <a:tab pos="536575" algn="l"/>
              </a:tabLst>
            </a:pPr>
            <a:r>
              <a:rPr lang="en-US" altLang="ko-KR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OnJoinedRoom( ) </a:t>
            </a:r>
            <a:r>
              <a:rPr lang="ko-KR" altLang="en-US" sz="13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메서드를 다음과 같이 완성</a:t>
            </a:r>
            <a:endParaRPr lang="ko-KR" altLang="en-US" sz="13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BE8544-02B2-8FFE-1FA9-A3F88785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2612514"/>
            <a:ext cx="3990975" cy="16287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473757-21F1-5029-E3CB-4BD463CB59E2}"/>
              </a:ext>
            </a:extLst>
          </p:cNvPr>
          <p:cNvGrpSpPr/>
          <p:nvPr/>
        </p:nvGrpSpPr>
        <p:grpSpPr>
          <a:xfrm>
            <a:off x="1271588" y="2548891"/>
            <a:ext cx="5792152" cy="1780222"/>
            <a:chOff x="3657600" y="5383530"/>
            <a:chExt cx="4766310" cy="52578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1B542FB-3811-0FDE-BD7A-1B0C0B13A7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38353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1FFFA6F-D44C-D6C6-C055-31265291221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5909310"/>
              <a:ext cx="476631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D06A3E-4B09-4E26-84E0-4F5060154655}"/>
              </a:ext>
            </a:extLst>
          </p:cNvPr>
          <p:cNvSpPr txBox="1"/>
          <p:nvPr/>
        </p:nvSpPr>
        <p:spPr>
          <a:xfrm>
            <a:off x="5933871" y="3671718"/>
            <a:ext cx="43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cf.   </a:t>
            </a:r>
            <a:r>
              <a:rPr lang="en-US" altLang="ko-KR" dirty="0" err="1">
                <a:solidFill>
                  <a:schemeClr val="accent2"/>
                </a:solidFill>
              </a:rPr>
              <a:t>SceneManager.LoadScene</a:t>
            </a:r>
            <a:r>
              <a:rPr lang="en-US" altLang="ko-KR" dirty="0">
                <a:solidFill>
                  <a:schemeClr val="accent2"/>
                </a:solidFill>
              </a:rPr>
              <a:t>( )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80A59-AFED-E0E7-2341-5562C877B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18.5.9 </a:t>
            </a:r>
            <a:r>
              <a:rPr lang="ko-KR" altLang="en-US" b="1"/>
              <a:t>완성된 </a:t>
            </a:r>
            <a:r>
              <a:rPr lang="en-US" altLang="ko-KR" b="1"/>
              <a:t>LobbyManager </a:t>
            </a:r>
            <a:r>
              <a:rPr lang="ko-KR" altLang="en-US" b="1"/>
              <a:t>스크립트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01D128-7686-3D22-848B-5CDE484DBC68}"/>
              </a:ext>
            </a:extLst>
          </p:cNvPr>
          <p:cNvGrpSpPr/>
          <p:nvPr/>
        </p:nvGrpSpPr>
        <p:grpSpPr>
          <a:xfrm>
            <a:off x="1387158" y="1434148"/>
            <a:ext cx="5353050" cy="5063144"/>
            <a:chOff x="1387158" y="1468438"/>
            <a:chExt cx="5353050" cy="50631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6455E09-B904-9DE0-A54A-5B1948D8B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288" y="1468438"/>
              <a:ext cx="4914900" cy="19240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BF4C40-5EEB-4238-3C7A-51311F2FC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158" y="3435957"/>
              <a:ext cx="5353050" cy="3095625"/>
            </a:xfrm>
            <a:prstGeom prst="rect">
              <a:avLst/>
            </a:prstGeom>
          </p:spPr>
        </p:pic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6AC22C-1693-43F6-908C-99BF0319FE57}"/>
              </a:ext>
            </a:extLst>
          </p:cNvPr>
          <p:cNvCxnSpPr>
            <a:cxnSpLocks/>
          </p:cNvCxnSpPr>
          <p:nvPr/>
        </p:nvCxnSpPr>
        <p:spPr>
          <a:xfrm>
            <a:off x="1127125" y="1356829"/>
            <a:ext cx="747966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(15)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28A65B-6989-05E6-7610-011C4B258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53"/>
          <a:stretch/>
        </p:blipFill>
        <p:spPr>
          <a:xfrm>
            <a:off x="1416050" y="1373620"/>
            <a:ext cx="7229475" cy="45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57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(16)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FA8422-DECB-763A-D59D-F74D53458D3B}"/>
              </a:ext>
            </a:extLst>
          </p:cNvPr>
          <p:cNvGrpSpPr/>
          <p:nvPr/>
        </p:nvGrpSpPr>
        <p:grpSpPr>
          <a:xfrm>
            <a:off x="1347470" y="1318578"/>
            <a:ext cx="7591425" cy="4591207"/>
            <a:chOff x="1347470" y="1318578"/>
            <a:chExt cx="7591425" cy="45912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B03979-586F-FAF6-2A52-495C4ACCA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470" y="1318578"/>
              <a:ext cx="7591425" cy="36671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354F1D-BEE6-832D-1BFB-BD83F9506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2752" y="5071585"/>
              <a:ext cx="3371850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43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(17)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3E0D3-8517-DF57-43E1-E528C4A8B78E}"/>
              </a:ext>
            </a:extLst>
          </p:cNvPr>
          <p:cNvSpPr txBox="1"/>
          <p:nvPr/>
        </p:nvSpPr>
        <p:spPr>
          <a:xfrm>
            <a:off x="8400881" y="618416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다음 쪽에 이어짐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61C46-188D-1A77-0E1C-7E84750AD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86"/>
          <a:stretch/>
        </p:blipFill>
        <p:spPr>
          <a:xfrm>
            <a:off x="1301750" y="1341439"/>
            <a:ext cx="7562850" cy="48427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244AAE-E542-43B1-BE54-7EBD2507F09D}"/>
              </a:ext>
            </a:extLst>
          </p:cNvPr>
          <p:cNvSpPr/>
          <p:nvPr/>
        </p:nvSpPr>
        <p:spPr>
          <a:xfrm>
            <a:off x="1169894" y="4901453"/>
            <a:ext cx="6999194" cy="136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02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18.5 </a:t>
            </a:r>
            <a:r>
              <a:rPr lang="ko-KR" altLang="en-US" sz="2800"/>
              <a:t>로비 만들기</a:t>
            </a:r>
            <a:r>
              <a:rPr lang="en-US" altLang="ko-KR" sz="2800"/>
              <a:t>(18)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CFC9A-F74C-7DA4-CBCD-D525B91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40FFAF-7C16-406A-9010-4224042C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1"/>
          <a:stretch/>
        </p:blipFill>
        <p:spPr>
          <a:xfrm>
            <a:off x="1271588" y="1396155"/>
            <a:ext cx="7058980" cy="4298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5F384-E565-AD55-4CAC-6015C80A1940}"/>
              </a:ext>
            </a:extLst>
          </p:cNvPr>
          <p:cNvSpPr txBox="1"/>
          <p:nvPr/>
        </p:nvSpPr>
        <p:spPr>
          <a:xfrm>
            <a:off x="695325" y="98703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앞쪽에 이어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023ACB-0D82-E0DC-FA77-FCCF4396DE8F}"/>
              </a:ext>
            </a:extLst>
          </p:cNvPr>
          <p:cNvCxnSpPr>
            <a:cxnSpLocks/>
          </p:cNvCxnSpPr>
          <p:nvPr/>
        </p:nvCxnSpPr>
        <p:spPr>
          <a:xfrm>
            <a:off x="1217800" y="5786508"/>
            <a:ext cx="75866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55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18.6 </a:t>
            </a:r>
            <a:r>
              <a:rPr lang="ko-KR" altLang="en-US" sz="2800" dirty="0"/>
              <a:t>마치며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713B4-63CB-7242-9809-79F6A4E1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DB637-5D1B-C205-556D-8D93897DB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6862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이 장에서 배운 내용 요약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4</a:t>
            </a:r>
            <a:r>
              <a:rPr lang="ko-KR" altLang="en-US" sz="1400" dirty="0"/>
              <a:t>인 멀티플레이어 게임에서 플레이어 게임 오브젝트는 </a:t>
            </a:r>
            <a:r>
              <a:rPr lang="en-US" altLang="ko-KR" sz="1400" dirty="0"/>
              <a:t>16</a:t>
            </a:r>
            <a:r>
              <a:rPr lang="ko-KR" altLang="en-US" sz="1400" dirty="0"/>
              <a:t>개</a:t>
            </a:r>
            <a:endParaRPr lang="en-US" altLang="ko-KR" sz="1400" dirty="0"/>
          </a:p>
          <a:p>
            <a:pPr lvl="1"/>
            <a:r>
              <a:rPr lang="ko-KR" altLang="en-US" sz="1400" dirty="0"/>
              <a:t>로컬 오브젝트는 로컬 클라이언트에서 생성된 오브젝트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리모트</a:t>
            </a:r>
            <a:r>
              <a:rPr lang="ko-KR" altLang="en-US" sz="1400" dirty="0"/>
              <a:t> 오브젝트는 </a:t>
            </a:r>
            <a:r>
              <a:rPr lang="ko-KR" altLang="en-US" sz="1400" dirty="0" err="1"/>
              <a:t>리모트</a:t>
            </a:r>
            <a:r>
              <a:rPr lang="ko-KR" altLang="en-US" sz="1400" dirty="0"/>
              <a:t> 클라이언트에서 생성되어 로컬에 복제 생성된 오브젝트</a:t>
            </a:r>
            <a:endParaRPr lang="en-US" altLang="ko-KR" sz="1400" dirty="0"/>
          </a:p>
          <a:p>
            <a:pPr lvl="1"/>
            <a:r>
              <a:rPr lang="ko-KR" altLang="en-US" sz="1400" dirty="0"/>
              <a:t>로컬 오브젝트의 상태를 </a:t>
            </a:r>
            <a:r>
              <a:rPr lang="ko-KR" altLang="en-US" sz="1400" dirty="0" err="1"/>
              <a:t>리모트</a:t>
            </a:r>
            <a:r>
              <a:rPr lang="ko-KR" altLang="en-US" sz="1400" dirty="0"/>
              <a:t> 오브젝트로 동기화하여 </a:t>
            </a:r>
            <a:br>
              <a:rPr lang="en-US" altLang="ko-KR" sz="1400" dirty="0"/>
            </a:br>
            <a:r>
              <a:rPr lang="ko-KR" altLang="en-US" sz="1400" dirty="0"/>
              <a:t>클라이언트 사이에서 </a:t>
            </a:r>
            <a:r>
              <a:rPr lang="ko-KR" altLang="en-US" sz="1400" dirty="0" err="1"/>
              <a:t>씬을</a:t>
            </a:r>
            <a:r>
              <a:rPr lang="ko-KR" altLang="en-US" sz="1400" dirty="0"/>
              <a:t> 같은 모습으로 유지</a:t>
            </a:r>
            <a:endParaRPr lang="en-US" altLang="ko-KR" sz="1400" dirty="0"/>
          </a:p>
          <a:p>
            <a:pPr lvl="1"/>
            <a:r>
              <a:rPr lang="ko-KR" altLang="en-US" sz="1400" dirty="0"/>
              <a:t>전용 서버 방식에서는 고정된 호스트 서버가 존재</a:t>
            </a:r>
            <a:endParaRPr lang="en-US" altLang="ko-KR" sz="1400" dirty="0"/>
          </a:p>
          <a:p>
            <a:pPr lvl="1"/>
            <a:r>
              <a:rPr lang="ko-KR" altLang="en-US" sz="1400" dirty="0"/>
              <a:t>리슨 서버 방식에서는 플레이어 클라이언트 중 하나를 </a:t>
            </a:r>
            <a:br>
              <a:rPr lang="en-US" altLang="ko-KR" sz="1400" dirty="0"/>
            </a:br>
            <a:r>
              <a:rPr lang="ko-KR" altLang="en-US" sz="1400" dirty="0"/>
              <a:t>호스트로 삼음</a:t>
            </a:r>
            <a:endParaRPr lang="en-US" altLang="ko-KR" sz="1400" dirty="0"/>
          </a:p>
          <a:p>
            <a:pPr lvl="1"/>
            <a:r>
              <a:rPr lang="en-US" altLang="ko-KR" sz="1400" dirty="0"/>
              <a:t>P2P </a:t>
            </a:r>
            <a:r>
              <a:rPr lang="ko-KR" altLang="en-US" sz="1400" dirty="0"/>
              <a:t>방식에서는 모든 플레이어 클라이언트가 호스트 역할을 겸함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매치메이킹</a:t>
            </a:r>
            <a:r>
              <a:rPr lang="ko-KR" altLang="en-US" sz="1400" dirty="0"/>
              <a:t> 서버는 플레이어들이 서로 검색하고 한 룸에 </a:t>
            </a:r>
            <a:br>
              <a:rPr lang="en-US" altLang="ko-KR" sz="1400" dirty="0"/>
            </a:br>
            <a:r>
              <a:rPr lang="ko-KR" altLang="en-US" sz="1400" dirty="0"/>
              <a:t>모이는 데 사용하는 전용 서버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r>
              <a:rPr lang="en-US" altLang="ko-KR" sz="1400" dirty="0"/>
              <a:t>RPC</a:t>
            </a:r>
            <a:r>
              <a:rPr lang="ko-KR" altLang="en-US" sz="1400" dirty="0"/>
              <a:t>는 네트워크를 넘어 다른 클라이언트에서 원하는 </a:t>
            </a:r>
            <a:br>
              <a:rPr lang="en-US" altLang="ko-KR" sz="1400" dirty="0"/>
            </a:br>
            <a:r>
              <a:rPr lang="ko-KR" altLang="en-US" sz="1400" dirty="0"/>
              <a:t>메서드를 실행하는 것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승패에</a:t>
            </a:r>
            <a:r>
              <a:rPr lang="ko-KR" altLang="en-US" sz="1400" dirty="0"/>
              <a:t> 민감한 처리는 호스트에 전담시키는 것이 좋음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MonoBehaviourPunCallbacks</a:t>
            </a:r>
            <a:r>
              <a:rPr lang="ko-KR" altLang="en-US" sz="1400" dirty="0"/>
              <a:t>는 포톤 서비스가 발생시키는 </a:t>
            </a:r>
            <a:r>
              <a:rPr lang="ko-KR" altLang="en-US" sz="1400" dirty="0" err="1"/>
              <a:t>콜백을</a:t>
            </a:r>
            <a:r>
              <a:rPr lang="ko-KR" altLang="en-US" sz="1400" dirty="0"/>
              <a:t> 감지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OnConnectedToMaster</a:t>
            </a:r>
            <a:r>
              <a:rPr lang="en-US" altLang="ko-KR" sz="1400" dirty="0"/>
              <a:t>( )</a:t>
            </a:r>
            <a:r>
              <a:rPr lang="ko-KR" altLang="en-US" sz="1400" dirty="0"/>
              <a:t>는 마스터 서버 접속 성공 시 </a:t>
            </a:r>
            <a:br>
              <a:rPr lang="en-US" altLang="ko-KR" sz="1400" dirty="0"/>
            </a:br>
            <a:r>
              <a:rPr lang="ko-KR" altLang="en-US" sz="1400" dirty="0"/>
              <a:t>자동 실행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OnDisconnected</a:t>
            </a:r>
            <a:r>
              <a:rPr lang="en-US" altLang="ko-KR" sz="1400" dirty="0"/>
              <a:t>( )</a:t>
            </a:r>
            <a:r>
              <a:rPr lang="ko-KR" altLang="en-US" sz="1400" dirty="0"/>
              <a:t>는 마스터 서버와의 접속이 해제되면 </a:t>
            </a:r>
            <a:br>
              <a:rPr lang="en-US" altLang="ko-KR" sz="1400" dirty="0"/>
            </a:br>
            <a:r>
              <a:rPr lang="ko-KR" altLang="en-US" sz="1400" dirty="0"/>
              <a:t>자동 실행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OnJoinRandomFailed</a:t>
            </a:r>
            <a:r>
              <a:rPr lang="en-US" altLang="ko-KR" sz="1400" dirty="0"/>
              <a:t>( )</a:t>
            </a:r>
            <a:r>
              <a:rPr lang="ko-KR" altLang="en-US" sz="1400" dirty="0"/>
              <a:t>는 랜덤 룸을 찾아 접속하는 데 </a:t>
            </a:r>
            <a:br>
              <a:rPr lang="en-US" altLang="ko-KR" sz="1400" dirty="0"/>
            </a:br>
            <a:r>
              <a:rPr lang="ko-KR" altLang="en-US" sz="1400" dirty="0"/>
              <a:t>실패하면 자동 실행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OnJoinRoom</a:t>
            </a:r>
            <a:r>
              <a:rPr lang="en-US" altLang="ko-KR" sz="1400" dirty="0"/>
              <a:t>( )</a:t>
            </a:r>
            <a:r>
              <a:rPr lang="ko-KR" altLang="en-US" sz="1400" dirty="0"/>
              <a:t>은 룸 접속에 성공하면 자동 실행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PhotonNetwork.LoadLevel</a:t>
            </a:r>
            <a:r>
              <a:rPr lang="en-US" altLang="ko-KR" sz="1400" dirty="0"/>
              <a:t>( ) </a:t>
            </a:r>
            <a:r>
              <a:rPr lang="ko-KR" altLang="en-US" sz="1400" dirty="0"/>
              <a:t>메서드로 </a:t>
            </a:r>
            <a:r>
              <a:rPr lang="ko-KR" altLang="en-US" sz="1400" dirty="0" err="1"/>
              <a:t>씬을</a:t>
            </a:r>
            <a:r>
              <a:rPr lang="ko-KR" altLang="en-US" sz="1400" dirty="0"/>
              <a:t> 로드해야 </a:t>
            </a:r>
            <a:br>
              <a:rPr lang="en-US" altLang="ko-KR" sz="1400" dirty="0"/>
            </a:br>
            <a:r>
              <a:rPr lang="ko-KR" altLang="en-US" sz="1400" dirty="0"/>
              <a:t>플레이어 사이에 </a:t>
            </a:r>
            <a:r>
              <a:rPr lang="ko-KR" altLang="en-US" sz="1400" dirty="0" err="1"/>
              <a:t>씬이</a:t>
            </a:r>
            <a:r>
              <a:rPr lang="ko-KR" altLang="en-US" sz="1400" dirty="0"/>
              <a:t> 같은 모습으로 동기화</a:t>
            </a: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18.1 </a:t>
            </a:r>
            <a:r>
              <a:rPr lang="ko-KR" altLang="en-US" sz="2800"/>
              <a:t>네트워크 동기화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E0312B-254D-0D4A-92D2-AEC166A3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C666A-CB11-D242-F0F3-2DEACEC1C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18.1.1 </a:t>
            </a:r>
            <a:r>
              <a:rPr lang="ko-KR" altLang="en-US" b="1"/>
              <a:t>로컬과 리모트</a:t>
            </a:r>
          </a:p>
          <a:p>
            <a:pPr lvl="1"/>
            <a:r>
              <a:rPr lang="ko-KR" altLang="en-US"/>
              <a:t>로컬 오브젝트 </a:t>
            </a:r>
            <a:r>
              <a:rPr lang="en-US" altLang="ko-KR"/>
              <a:t>: </a:t>
            </a:r>
            <a:r>
              <a:rPr lang="ko-KR" altLang="en-US"/>
              <a:t>주도권이 자신에게 있음</a:t>
            </a:r>
          </a:p>
          <a:p>
            <a:pPr lvl="1"/>
            <a:r>
              <a:rPr lang="ko-KR" altLang="en-US"/>
              <a:t>리모트 오브젝트 </a:t>
            </a:r>
            <a:r>
              <a:rPr lang="en-US" altLang="ko-KR"/>
              <a:t>: </a:t>
            </a:r>
            <a:r>
              <a:rPr lang="ko-KR" altLang="en-US"/>
              <a:t>주도권이 네트워크 너머의 타인에게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FBDAB-A80A-D380-2DE4-D75DC140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976508"/>
            <a:ext cx="6010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18.1 </a:t>
            </a:r>
            <a:r>
              <a:rPr lang="ko-KR" altLang="en-US" sz="2800"/>
              <a:t>네트워크 동기화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BD3FBB-3260-DEAB-7595-52CB6EE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111F81-9946-432D-706C-B62D9CBDB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18.1.2 </a:t>
            </a:r>
            <a:r>
              <a:rPr lang="ko-KR" altLang="en-US" b="1"/>
              <a:t>동기화</a:t>
            </a:r>
          </a:p>
          <a:p>
            <a:pPr lvl="1"/>
            <a:r>
              <a:rPr lang="ko-KR" altLang="en-US"/>
              <a:t>로컬 플레이어 캐릭터 </a:t>
            </a:r>
            <a:r>
              <a:rPr lang="en-US" altLang="ko-KR"/>
              <a:t>a</a:t>
            </a:r>
            <a:r>
              <a:rPr lang="ko-KR" altLang="en-US"/>
              <a:t>의 정보를 다른 월드에 있는 리모트 플레이어 캐릭터 </a:t>
            </a:r>
            <a:r>
              <a:rPr lang="en-US" altLang="ko-KR"/>
              <a:t>a</a:t>
            </a:r>
            <a:r>
              <a:rPr lang="ko-KR" altLang="en-US"/>
              <a:t>에 전달하여 로컬 플레이어 </a:t>
            </a:r>
            <a:br>
              <a:rPr lang="en-US" altLang="ko-KR"/>
            </a:br>
            <a:r>
              <a:rPr lang="ko-KR" altLang="en-US"/>
              <a:t>캐릭터 </a:t>
            </a:r>
            <a:r>
              <a:rPr lang="en-US" altLang="ko-KR"/>
              <a:t>a</a:t>
            </a:r>
            <a:r>
              <a:rPr lang="ko-KR" altLang="en-US"/>
              <a:t>의 변경 사항을 리모트 플레이어 캐릭터 </a:t>
            </a:r>
            <a:r>
              <a:rPr lang="en-US" altLang="ko-KR"/>
              <a:t>a</a:t>
            </a:r>
            <a:r>
              <a:rPr lang="ko-KR" altLang="en-US"/>
              <a:t>에 반영</a:t>
            </a:r>
            <a:endParaRPr lang="en-US" altLang="ko-KR"/>
          </a:p>
          <a:p>
            <a:pPr lvl="1"/>
            <a:r>
              <a:rPr lang="ko-KR" altLang="en-US"/>
              <a:t>이러한 방식으로 </a:t>
            </a:r>
            <a:r>
              <a:rPr lang="en-US" altLang="ko-KR"/>
              <a:t>4</a:t>
            </a:r>
            <a:r>
              <a:rPr lang="ko-KR" altLang="en-US"/>
              <a:t>개의 게임 월드를 끊임없이 같은 모습으로 동기화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214C7-7A43-9500-CB88-861FD9AE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1" y="2420548"/>
            <a:ext cx="5436978" cy="40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18.1 </a:t>
            </a:r>
            <a:r>
              <a:rPr lang="ko-KR" altLang="en-US" sz="2800"/>
              <a:t>네트워크 동기화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8ADBB8-DA41-1E8E-6FE3-F0B5C25D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11A35AC-6BE6-DA6D-85E2-0E31696FB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18.1.3 </a:t>
            </a:r>
            <a:r>
              <a:rPr lang="ko-KR" altLang="en-US" b="1"/>
              <a:t>로컬 권한 검사</a:t>
            </a:r>
          </a:p>
          <a:p>
            <a:pPr lvl="1"/>
            <a:r>
              <a:rPr lang="ko-KR" altLang="en-US"/>
              <a:t>로컬과 리모트 플레이어 캐릭터 모두 사용자 입력을 받을 수 있음</a:t>
            </a:r>
            <a:endParaRPr lang="en-US" altLang="ko-KR"/>
          </a:p>
          <a:p>
            <a:pPr lvl="1"/>
            <a:r>
              <a:rPr lang="ko-KR" altLang="en-US"/>
              <a:t>오브젝트가 로컬 권한을 가지고 있는지 검사</a:t>
            </a:r>
            <a:endParaRPr lang="en-US" altLang="ko-KR"/>
          </a:p>
          <a:p>
            <a:pPr lvl="2"/>
            <a:r>
              <a:rPr lang="ko-KR" altLang="en-US"/>
              <a:t>코드마다 </a:t>
            </a:r>
            <a:r>
              <a:rPr lang="en-US" altLang="ko-KR"/>
              <a:t>if </a:t>
            </a:r>
            <a:r>
              <a:rPr lang="ko-KR" altLang="en-US"/>
              <a:t>문을 삽입하여 오브젝트 자신이 로컬 오브젝트라면 사용자 입력을 그대로 받고</a:t>
            </a:r>
            <a:r>
              <a:rPr lang="en-US" altLang="ko-KR"/>
              <a:t>, </a:t>
            </a:r>
            <a:r>
              <a:rPr lang="ko-KR" altLang="en-US"/>
              <a:t>리모트라면 사용자 입력을 무시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0E446-87B4-F83E-4D16-2A3B5083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52" y="2368882"/>
            <a:ext cx="7991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18.2 </a:t>
            </a:r>
            <a:r>
              <a:rPr lang="ko-KR" altLang="en-US" sz="2800" dirty="0"/>
              <a:t>게임 </a:t>
            </a:r>
            <a:r>
              <a:rPr lang="ko-KR" altLang="en-US" sz="2800"/>
              <a:t>서버의 종류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C9D13F-9806-8AFA-D605-EAF89E5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861AB-DE9F-C2DC-B873-4BDC590BDF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18.2.1 </a:t>
            </a:r>
            <a:r>
              <a:rPr lang="ko-KR" altLang="en-US" b="1" dirty="0"/>
              <a:t>전용 서버</a:t>
            </a:r>
            <a:r>
              <a:rPr lang="en-US" altLang="ko-KR" b="1" dirty="0"/>
              <a:t>(Dedicated</a:t>
            </a:r>
            <a:r>
              <a:rPr lang="ko-KR" altLang="en-US" b="1" dirty="0"/>
              <a:t> </a:t>
            </a:r>
            <a:r>
              <a:rPr lang="en-US" altLang="ko-KR" b="1" dirty="0"/>
              <a:t>Server)</a:t>
            </a:r>
            <a:endParaRPr lang="ko-KR" altLang="en-US" b="1" dirty="0"/>
          </a:p>
          <a:p>
            <a:pPr lvl="1"/>
            <a:r>
              <a:rPr lang="ko-KR" altLang="en-US" dirty="0"/>
              <a:t>서버의 모든 자원이 온전히 네트워크 서비스를 유지하는 데 사용되며</a:t>
            </a:r>
            <a:r>
              <a:rPr lang="en-US" altLang="ko-KR" dirty="0"/>
              <a:t>, </a:t>
            </a:r>
            <a:r>
              <a:rPr lang="ko-KR" altLang="en-US" dirty="0"/>
              <a:t>서버가 플레이어로서 게임에 직접 참가하지 않는 형태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64C9A4-6532-2ADC-558B-041E51B2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789459"/>
            <a:ext cx="61055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18.2 </a:t>
            </a:r>
            <a:r>
              <a:rPr lang="ko-KR" altLang="en-US" sz="2800" dirty="0"/>
              <a:t>게임 </a:t>
            </a:r>
            <a:r>
              <a:rPr lang="ko-KR" altLang="en-US" sz="2800"/>
              <a:t>서버의 종류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61247F-F3DD-CC7B-49CA-53799E9E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FD852-40E1-1411-1D6B-59F4B7FE7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18.2.2 </a:t>
            </a:r>
            <a:r>
              <a:rPr lang="ko-KR" altLang="en-US" b="1" dirty="0"/>
              <a:t>리슨 서버</a:t>
            </a:r>
            <a:r>
              <a:rPr lang="en-US" altLang="ko-KR" b="1" dirty="0"/>
              <a:t>(Listen</a:t>
            </a:r>
            <a:r>
              <a:rPr lang="ko-KR" altLang="en-US" b="1" dirty="0"/>
              <a:t> </a:t>
            </a:r>
            <a:r>
              <a:rPr lang="en-US" altLang="ko-KR" b="1" dirty="0"/>
              <a:t>Server)</a:t>
            </a:r>
            <a:endParaRPr lang="ko-KR" altLang="en-US" b="1" dirty="0"/>
          </a:p>
          <a:p>
            <a:pPr lvl="1"/>
            <a:r>
              <a:rPr lang="ko-KR" altLang="en-US" dirty="0"/>
              <a:t>리슨 서버 방식은 전용 서버가 없는 대신 플레이어 클라이언트 중 하나가 서버 역할을 맡음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C63F6D-ED60-8582-758F-72B4B2C1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85" y="1908312"/>
            <a:ext cx="6305550" cy="33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2173</Words>
  <Application>Microsoft Office PowerPoint</Application>
  <PresentationFormat>와이드스크린</PresentationFormat>
  <Paragraphs>315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YDVYGOStd13</vt:lpstr>
      <vt:lpstr>맑은 고딕</vt:lpstr>
      <vt:lpstr>맑은 고딕</vt:lpstr>
      <vt:lpstr>시스템 서체</vt:lpstr>
      <vt:lpstr>Arial</vt:lpstr>
      <vt:lpstr>Calibri</vt:lpstr>
      <vt:lpstr>Office 테마</vt:lpstr>
      <vt:lpstr>레트로의  유니티 게임프로그래밍 에센스 (개정판)</vt:lpstr>
      <vt:lpstr>Contents</vt:lpstr>
      <vt:lpstr>PowerPoint 프레젠테이션</vt:lpstr>
      <vt:lpstr>18.1 네트워크 동기화(1)</vt:lpstr>
      <vt:lpstr>18.1 네트워크 동기화(2)</vt:lpstr>
      <vt:lpstr>18.1 네트워크 동기화(3)</vt:lpstr>
      <vt:lpstr>18.1 네트워크 동기화(4)</vt:lpstr>
      <vt:lpstr>18.2 게임 서버의 종류(1)</vt:lpstr>
      <vt:lpstr>18.2 게임 서버의 종류(2)</vt:lpstr>
      <vt:lpstr>18.2 게임 서버의 종류(3)</vt:lpstr>
      <vt:lpstr>18.2 게임 서버의 종류(4)</vt:lpstr>
      <vt:lpstr>18.2 게임 서버의 종류(5)</vt:lpstr>
      <vt:lpstr>18.3 네트워크 권한 분리(1)</vt:lpstr>
      <vt:lpstr>18.3 네트워크 권한 분리(2)</vt:lpstr>
      <vt:lpstr>18.3 네트워크 권한 분리(3)</vt:lpstr>
      <vt:lpstr>18.3 네트워크 권한 분리(4)</vt:lpstr>
      <vt:lpstr>18.3 네트워크 권한 분리(5)</vt:lpstr>
      <vt:lpstr>18.4 포톤 준비하기(1)</vt:lpstr>
      <vt:lpstr>18.4 포톤 준비하기(2)</vt:lpstr>
      <vt:lpstr>18.4 포톤 준비하기(3)</vt:lpstr>
      <vt:lpstr>18.4 포톤 준비하기(4)</vt:lpstr>
      <vt:lpstr>18.4 포톤 준비하기(5)</vt:lpstr>
      <vt:lpstr>18.4 포톤 준비하기(6)</vt:lpstr>
      <vt:lpstr>18.4 포톤 준비하기(7)</vt:lpstr>
      <vt:lpstr>18.5 로비 만들기(1)</vt:lpstr>
      <vt:lpstr>18.5 로비 만들기(2)</vt:lpstr>
      <vt:lpstr>18.5 로비 만들기(3)</vt:lpstr>
      <vt:lpstr>18.5 로비 만들기(4)</vt:lpstr>
      <vt:lpstr>18.5 로비 만들기(5)</vt:lpstr>
      <vt:lpstr>18.5 로비 만들기(14)</vt:lpstr>
      <vt:lpstr>18.5 로비 만들기(15)</vt:lpstr>
      <vt:lpstr>18.5 로비 만들기(16)</vt:lpstr>
      <vt:lpstr>18.5 로비 만들기(17)</vt:lpstr>
      <vt:lpstr>18.5 로비 만들기(18)</vt:lpstr>
      <vt:lpstr>18.5 로비 만들기(6)</vt:lpstr>
      <vt:lpstr>18.5 로비 만들기(7)</vt:lpstr>
      <vt:lpstr>18.5 로비 만들기(8)</vt:lpstr>
      <vt:lpstr>18.5 로비 만들기(9)</vt:lpstr>
      <vt:lpstr>18.5 로비 만들기(10)</vt:lpstr>
      <vt:lpstr>18.5 로비 만들기(11)</vt:lpstr>
      <vt:lpstr>18.5 로비 만들기(12)</vt:lpstr>
      <vt:lpstr>18.5 로비 만들기(13)</vt:lpstr>
      <vt:lpstr>18.5 로비 만들기(14)</vt:lpstr>
      <vt:lpstr>18.5 로비 만들기(15)</vt:lpstr>
      <vt:lpstr>18.5 로비 만들기(16)</vt:lpstr>
      <vt:lpstr>18.5 로비 만들기(17)</vt:lpstr>
      <vt:lpstr>18.5 로비 만들기(18)</vt:lpstr>
      <vt:lpstr>18.6 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JB</cp:lastModifiedBy>
  <cp:revision>52</cp:revision>
  <dcterms:created xsi:type="dcterms:W3CDTF">2020-01-31T07:25:46Z</dcterms:created>
  <dcterms:modified xsi:type="dcterms:W3CDTF">2025-05-10T04:31:18Z</dcterms:modified>
</cp:coreProperties>
</file>