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8"/>
  </p:notesMasterIdLst>
  <p:handoutMasterIdLst>
    <p:handoutMasterId r:id="rId89"/>
  </p:handoutMasterIdLst>
  <p:sldIdLst>
    <p:sldId id="2592" r:id="rId2"/>
    <p:sldId id="2034" r:id="rId3"/>
    <p:sldId id="2341" r:id="rId4"/>
    <p:sldId id="2484" r:id="rId5"/>
    <p:sldId id="2593" r:id="rId6"/>
    <p:sldId id="2522" r:id="rId7"/>
    <p:sldId id="2594" r:id="rId8"/>
    <p:sldId id="2568" r:id="rId9"/>
    <p:sldId id="2569" r:id="rId10"/>
    <p:sldId id="2570" r:id="rId11"/>
    <p:sldId id="2595" r:id="rId12"/>
    <p:sldId id="2596" r:id="rId13"/>
    <p:sldId id="2564" r:id="rId14"/>
    <p:sldId id="2597" r:id="rId15"/>
    <p:sldId id="2572" r:id="rId16"/>
    <p:sldId id="2573" r:id="rId17"/>
    <p:sldId id="2598" r:id="rId18"/>
    <p:sldId id="2599" r:id="rId19"/>
    <p:sldId id="2600" r:id="rId20"/>
    <p:sldId id="2634" r:id="rId21"/>
    <p:sldId id="2601" r:id="rId22"/>
    <p:sldId id="2574" r:id="rId23"/>
    <p:sldId id="2602" r:id="rId24"/>
    <p:sldId id="2603" r:id="rId25"/>
    <p:sldId id="2604" r:id="rId26"/>
    <p:sldId id="2605" r:id="rId27"/>
    <p:sldId id="2635" r:id="rId28"/>
    <p:sldId id="2637" r:id="rId29"/>
    <p:sldId id="2638" r:id="rId30"/>
    <p:sldId id="2565" r:id="rId31"/>
    <p:sldId id="2575" r:id="rId32"/>
    <p:sldId id="2606" r:id="rId33"/>
    <p:sldId id="2607" r:id="rId34"/>
    <p:sldId id="2608" r:id="rId35"/>
    <p:sldId id="2640" r:id="rId36"/>
    <p:sldId id="2641" r:id="rId37"/>
    <p:sldId id="2642" r:id="rId38"/>
    <p:sldId id="2639" r:id="rId39"/>
    <p:sldId id="2547" r:id="rId40"/>
    <p:sldId id="2576" r:id="rId41"/>
    <p:sldId id="2609" r:id="rId42"/>
    <p:sldId id="2610" r:id="rId43"/>
    <p:sldId id="2611" r:id="rId44"/>
    <p:sldId id="2612" r:id="rId45"/>
    <p:sldId id="2548" r:id="rId46"/>
    <p:sldId id="2613" r:id="rId47"/>
    <p:sldId id="2614" r:id="rId48"/>
    <p:sldId id="2615" r:id="rId49"/>
    <p:sldId id="2577" r:id="rId50"/>
    <p:sldId id="2580" r:id="rId51"/>
    <p:sldId id="2581" r:id="rId52"/>
    <p:sldId id="2582" r:id="rId53"/>
    <p:sldId id="2616" r:id="rId54"/>
    <p:sldId id="2588" r:id="rId55"/>
    <p:sldId id="2643" r:id="rId56"/>
    <p:sldId id="2618" r:id="rId57"/>
    <p:sldId id="2566" r:id="rId58"/>
    <p:sldId id="2578" r:id="rId59"/>
    <p:sldId id="2619" r:id="rId60"/>
    <p:sldId id="2620" r:id="rId61"/>
    <p:sldId id="2621" r:id="rId62"/>
    <p:sldId id="2622" r:id="rId63"/>
    <p:sldId id="2567" r:id="rId64"/>
    <p:sldId id="2644" r:id="rId65"/>
    <p:sldId id="2645" r:id="rId66"/>
    <p:sldId id="2646" r:id="rId67"/>
    <p:sldId id="2647" r:id="rId68"/>
    <p:sldId id="2648" r:id="rId69"/>
    <p:sldId id="2649" r:id="rId70"/>
    <p:sldId id="2651" r:id="rId71"/>
    <p:sldId id="2583" r:id="rId72"/>
    <p:sldId id="2623" r:id="rId73"/>
    <p:sldId id="2624" r:id="rId74"/>
    <p:sldId id="2625" r:id="rId75"/>
    <p:sldId id="2626" r:id="rId76"/>
    <p:sldId id="2627" r:id="rId77"/>
    <p:sldId id="2628" r:id="rId78"/>
    <p:sldId id="2629" r:id="rId79"/>
    <p:sldId id="2630" r:id="rId80"/>
    <p:sldId id="2652" r:id="rId81"/>
    <p:sldId id="2653" r:id="rId82"/>
    <p:sldId id="2559" r:id="rId83"/>
    <p:sldId id="2631" r:id="rId84"/>
    <p:sldId id="2632" r:id="rId85"/>
    <p:sldId id="2344" r:id="rId86"/>
    <p:sldId id="2633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710" userDrawn="1">
          <p15:clr>
            <a:srgbClr val="A4A3A4"/>
          </p15:clr>
        </p15:guide>
        <p15:guide id="7" pos="824" userDrawn="1">
          <p15:clr>
            <a:srgbClr val="A4A3A4"/>
          </p15:clr>
        </p15:guide>
        <p15:guide id="8" pos="937" userDrawn="1">
          <p15:clr>
            <a:srgbClr val="A4A3A4"/>
          </p15:clr>
        </p15:guide>
        <p15:guide id="9" orient="horz" pos="572" userDrawn="1">
          <p15:clr>
            <a:srgbClr val="A4A3A4"/>
          </p15:clr>
        </p15:guide>
        <p15:guide id="10" orient="horz" pos="8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50000" autoAdjust="0"/>
  </p:normalViewPr>
  <p:slideViewPr>
    <p:cSldViewPr snapToGrid="0" showGuides="1">
      <p:cViewPr varScale="1">
        <p:scale>
          <a:sx n="123" d="100"/>
          <a:sy n="123" d="100"/>
        </p:scale>
        <p:origin x="76" y="352"/>
      </p:cViewPr>
      <p:guideLst>
        <p:guide orient="horz" pos="2183"/>
        <p:guide pos="3840"/>
        <p:guide pos="3985"/>
        <p:guide orient="horz" pos="2251"/>
        <p:guide orient="horz" pos="2704"/>
        <p:guide pos="710"/>
        <p:guide pos="824"/>
        <p:guide pos="937"/>
        <p:guide orient="horz" pos="572"/>
        <p:guide orient="horz" pos="84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2025-05-10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2">
            <a:extLst>
              <a:ext uri="{FF2B5EF4-FFF2-40B4-BE49-F238E27FC236}">
                <a16:creationId xmlns:a16="http://schemas.microsoft.com/office/drawing/2014/main" id="{BD32D18B-93B1-F3F0-4E90-3D0A78E73DA9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08A071E9-499A-9A3A-3FD6-C3A429002F66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제목 24">
            <a:extLst>
              <a:ext uri="{FF2B5EF4-FFF2-40B4-BE49-F238E27FC236}">
                <a16:creationId xmlns:a16="http://schemas.microsoft.com/office/drawing/2014/main" id="{4833CF51-35E4-AEF3-0B24-7DB0A88A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5" name="슬라이드 번호 개체 틀 20">
            <a:extLst>
              <a:ext uri="{FF2B5EF4-FFF2-40B4-BE49-F238E27FC236}">
                <a16:creationId xmlns:a16="http://schemas.microsoft.com/office/drawing/2014/main" id="{674D88AE-74C9-B75F-68CE-64F80197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34">
            <a:extLst>
              <a:ext uri="{FF2B5EF4-FFF2-40B4-BE49-F238E27FC236}">
                <a16:creationId xmlns:a16="http://schemas.microsoft.com/office/drawing/2014/main" id="{CF94DC7C-5E83-AFBC-CD8C-32C854DF7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98187740-9586-59C8-5CEF-67775F53C4DE}"/>
              </a:ext>
            </a:extLst>
          </p:cNvPr>
          <p:cNvSpPr txBox="1">
            <a:spLocks/>
          </p:cNvSpPr>
          <p:nvPr userDrawn="1"/>
        </p:nvSpPr>
        <p:spPr>
          <a:xfrm>
            <a:off x="487015" y="6580599"/>
            <a:ext cx="4114800" cy="141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〉 〉 </a:t>
            </a:r>
            <a:r>
              <a:rPr lang="ko-KR" altLang="en-US" b="1"/>
              <a:t>레트로의 유니티 게임프로그래밍 에센스</a:t>
            </a:r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레트로의 유니티 게임프로그래밍 에센스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9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4800"/>
              <a:t>레트로의 </a:t>
            </a:r>
            <a:br>
              <a:rPr lang="en-US" altLang="ko-KR" sz="4800"/>
            </a:br>
            <a:r>
              <a:rPr lang="ko-KR" altLang="en-US" sz="7200" b="1"/>
              <a:t>유니티</a:t>
            </a:r>
            <a:br>
              <a:rPr lang="en-US" altLang="ko-KR" sz="7200" dirty="0"/>
            </a:br>
            <a:r>
              <a:rPr lang="ko-KR" altLang="en-US" sz="4800"/>
              <a:t>게임프로그래밍 에센스</a:t>
            </a:r>
            <a:br>
              <a:rPr lang="en-US" altLang="ko-KR" sz="4800"/>
            </a:br>
            <a:r>
              <a:rPr lang="en-US" altLang="ko-KR" sz="3600"/>
              <a:t>(</a:t>
            </a:r>
            <a:r>
              <a:rPr lang="ko-KR" altLang="en-US" sz="3600"/>
              <a:t>개정판</a:t>
            </a:r>
            <a:r>
              <a:rPr lang="en-US" altLang="ko-KR" sz="3600"/>
              <a:t>)</a:t>
            </a:r>
            <a:endParaRPr lang="x-none" sz="48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제 민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Chapter 19:  </a:t>
            </a:r>
            <a:r>
              <a:rPr lang="ko-KR" altLang="en-US"/>
              <a:t>좀비 서바이버 멀티플레이어 </a:t>
            </a:r>
            <a:r>
              <a:rPr lang="en-US" altLang="ko-KR"/>
              <a:t>:</a:t>
            </a:r>
            <a:r>
              <a:rPr lang="ko-KR" altLang="en-US"/>
              <a:t> 네트워크 게임 월드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D22AE6-955D-4A3D-877D-B6E49485F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18" y="1586751"/>
            <a:ext cx="2676744" cy="3428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23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160583-B7F3-A9D8-E3FB-90277486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23231-9B96-AE08-A853-46818421C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19.1.4 CameraSetup </a:t>
            </a:r>
            <a:r>
              <a:rPr lang="ko-KR" altLang="en-US" b="1"/>
              <a:t>스크립트</a:t>
            </a:r>
          </a:p>
          <a:p>
            <a:pPr lvl="1"/>
            <a:r>
              <a:rPr lang="en-US" altLang="ko-KR"/>
              <a:t>CameraSetup </a:t>
            </a:r>
            <a:r>
              <a:rPr lang="ko-KR" altLang="en-US"/>
              <a:t>스크립트는 씬의 시네머신 가상 카메라가 로컬 플레이어만 추적하도록 설정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274BC-9728-FF42-390D-D4F9D3803529}"/>
              </a:ext>
            </a:extLst>
          </p:cNvPr>
          <p:cNvSpPr txBox="1"/>
          <p:nvPr/>
        </p:nvSpPr>
        <p:spPr>
          <a:xfrm>
            <a:off x="1037273" y="1565831"/>
            <a:ext cx="739806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CameraSetup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스크립트 열기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Scripts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폴더에서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CameraSetup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스크립트 열기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C7F9E8-DFA1-9E4E-7B87-05873848B2B2}"/>
              </a:ext>
            </a:extLst>
          </p:cNvPr>
          <p:cNvGrpSpPr/>
          <p:nvPr/>
        </p:nvGrpSpPr>
        <p:grpSpPr>
          <a:xfrm>
            <a:off x="1487488" y="2230092"/>
            <a:ext cx="4352925" cy="2440679"/>
            <a:chOff x="1487488" y="2230092"/>
            <a:chExt cx="4352925" cy="24406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894244-BD36-EA07-6017-5D93D683C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488" y="2230092"/>
              <a:ext cx="3800475" cy="7715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E16B76-285D-ECD8-2147-BC8A5F885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488" y="3041996"/>
              <a:ext cx="4352925" cy="1628775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5720CF-C921-CF8E-57C8-2DDDF7380C71}"/>
              </a:ext>
            </a:extLst>
          </p:cNvPr>
          <p:cNvGrpSpPr/>
          <p:nvPr/>
        </p:nvGrpSpPr>
        <p:grpSpPr>
          <a:xfrm>
            <a:off x="1364456" y="2162754"/>
            <a:ext cx="5173504" cy="2508017"/>
            <a:chOff x="3657600" y="5383530"/>
            <a:chExt cx="4766310" cy="52578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EC94B-2D05-B131-0DA8-41163F3F9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6D80BD9-2152-E7B5-8C49-7F2DC7B04A0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(8)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160583-B7F3-A9D8-E3FB-90277486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23231-9B96-AE08-A853-46818421C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Photon View </a:t>
            </a:r>
            <a:r>
              <a:rPr lang="ko-KR" altLang="en-US"/>
              <a:t>컴포넌트를 사용해 자신이 로컬인지 리모트인지 판별하고</a:t>
            </a:r>
            <a:r>
              <a:rPr lang="en-US" altLang="ko-KR"/>
              <a:t>, </a:t>
            </a:r>
            <a:r>
              <a:rPr lang="ko-KR" altLang="en-US"/>
              <a:t>로컬이 맞다면 시네머신 가상 카메라가 </a:t>
            </a:r>
            <a:br>
              <a:rPr lang="en-US" altLang="ko-KR"/>
            </a:br>
            <a:r>
              <a:rPr lang="ko-KR" altLang="en-US"/>
              <a:t>자신을 추적하는 코드를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274BC-9728-FF42-390D-D4F9D3803529}"/>
              </a:ext>
            </a:extLst>
          </p:cNvPr>
          <p:cNvSpPr txBox="1"/>
          <p:nvPr/>
        </p:nvSpPr>
        <p:spPr>
          <a:xfrm>
            <a:off x="1037273" y="1565831"/>
            <a:ext cx="739806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CameraSetup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의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Start (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메서드 완성하기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Start( )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메서드를 다음과 같이 완성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5720CF-C921-CF8E-57C8-2DDDF7380C71}"/>
              </a:ext>
            </a:extLst>
          </p:cNvPr>
          <p:cNvGrpSpPr/>
          <p:nvPr/>
        </p:nvGrpSpPr>
        <p:grpSpPr>
          <a:xfrm>
            <a:off x="1364456" y="2185614"/>
            <a:ext cx="6305074" cy="3432368"/>
            <a:chOff x="3657600" y="5383530"/>
            <a:chExt cx="4766310" cy="52578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EC94B-2D05-B131-0DA8-41163F3F9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6D80BD9-2152-E7B5-8C49-7F2DC7B04A0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A75EA56-3171-6C28-858F-A488BF30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51847"/>
            <a:ext cx="51530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1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(9)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160583-B7F3-A9D8-E3FB-90277486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23231-9B96-AE08-A853-46818421C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20032"/>
          </a:xfrm>
        </p:spPr>
        <p:txBody>
          <a:bodyPr>
            <a:normAutofit/>
          </a:bodyPr>
          <a:lstStyle/>
          <a:p>
            <a:r>
              <a:rPr lang="ko-KR" altLang="en-US" dirty="0"/>
              <a:t>새로 추가한 컴포넌트들의 역할</a:t>
            </a:r>
            <a:endParaRPr lang="en-US" altLang="ko-KR" dirty="0"/>
          </a:p>
          <a:p>
            <a:pPr lvl="1"/>
            <a:r>
              <a:rPr lang="en-US" altLang="ko-KR" dirty="0"/>
              <a:t>Photon View</a:t>
            </a:r>
          </a:p>
          <a:p>
            <a:pPr lvl="2"/>
            <a:r>
              <a:rPr lang="en-US" altLang="ko-KR" dirty="0"/>
              <a:t>Player Character </a:t>
            </a:r>
            <a:r>
              <a:rPr lang="ko-KR" altLang="en-US" dirty="0"/>
              <a:t>게임 오브젝트가 네트워크상에서 식별되게 함</a:t>
            </a:r>
          </a:p>
          <a:p>
            <a:pPr lvl="2"/>
            <a:r>
              <a:rPr lang="ko-KR" altLang="en-US" dirty="0"/>
              <a:t>컴포넌트들의 값을 네트워크를 넘어 로컬</a:t>
            </a:r>
            <a:r>
              <a:rPr lang="en-US" altLang="ko-KR" dirty="0"/>
              <a:t>-</a:t>
            </a:r>
            <a:r>
              <a:rPr lang="ko-KR" altLang="en-US" dirty="0" err="1"/>
              <a:t>리모트</a:t>
            </a:r>
            <a:r>
              <a:rPr lang="ko-KR" altLang="en-US" dirty="0"/>
              <a:t> 사이에서 동기화함</a:t>
            </a:r>
          </a:p>
          <a:p>
            <a:pPr lvl="1"/>
            <a:r>
              <a:rPr lang="en-US" altLang="ko-KR" dirty="0"/>
              <a:t>Photon Transform View</a:t>
            </a:r>
          </a:p>
          <a:p>
            <a:pPr lvl="2"/>
            <a:r>
              <a:rPr lang="ko-KR" altLang="en-US" dirty="0"/>
              <a:t>로컬 </a:t>
            </a:r>
            <a:r>
              <a:rPr lang="en-US" altLang="ko-KR" dirty="0"/>
              <a:t>Player Character</a:t>
            </a:r>
            <a:r>
              <a:rPr lang="ko-KR" altLang="en-US" dirty="0"/>
              <a:t>의 트랜스폼 컴포넌트의 위치와 회전을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Player Character</a:t>
            </a:r>
            <a:r>
              <a:rPr lang="ko-KR" altLang="en-US" dirty="0"/>
              <a:t>의 트랜스폼 컴포넌트에 동기화함</a:t>
            </a:r>
          </a:p>
          <a:p>
            <a:pPr lvl="1"/>
            <a:r>
              <a:rPr lang="en-US" altLang="ko-KR" dirty="0"/>
              <a:t>Photon Animator View</a:t>
            </a:r>
          </a:p>
          <a:p>
            <a:pPr lvl="2"/>
            <a:r>
              <a:rPr lang="ko-KR" altLang="en-US" dirty="0"/>
              <a:t>로컬 </a:t>
            </a:r>
            <a:r>
              <a:rPr lang="en-US" altLang="ko-KR" dirty="0"/>
              <a:t>Player Character</a:t>
            </a:r>
            <a:r>
              <a:rPr lang="ko-KR" altLang="en-US" dirty="0"/>
              <a:t>의 </a:t>
            </a:r>
            <a:r>
              <a:rPr lang="ko-KR" altLang="en-US" dirty="0" err="1"/>
              <a:t>애니메이터</a:t>
            </a:r>
            <a:r>
              <a:rPr lang="ko-KR" altLang="en-US" dirty="0"/>
              <a:t> 컴포넌트의 파라미터를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Player Character</a:t>
            </a:r>
            <a:r>
              <a:rPr lang="ko-KR" altLang="en-US" dirty="0"/>
              <a:t>의 </a:t>
            </a:r>
            <a:r>
              <a:rPr lang="ko-KR" altLang="en-US" dirty="0" err="1"/>
              <a:t>애니메이터</a:t>
            </a:r>
            <a:r>
              <a:rPr lang="ko-KR" altLang="en-US" dirty="0"/>
              <a:t> 컴포넌트에 동기화함</a:t>
            </a:r>
          </a:p>
          <a:p>
            <a:pPr lvl="1"/>
            <a:r>
              <a:rPr lang="en-US" altLang="ko-KR" dirty="0"/>
              <a:t>Camera Setup</a:t>
            </a:r>
          </a:p>
          <a:p>
            <a:pPr lvl="2"/>
            <a:r>
              <a:rPr lang="ko-KR" altLang="en-US" dirty="0"/>
              <a:t>게임 오브젝트가 로컬 오브젝트면 </a:t>
            </a:r>
            <a:r>
              <a:rPr lang="ko-KR" altLang="en-US" dirty="0" err="1"/>
              <a:t>시네머신</a:t>
            </a:r>
            <a:r>
              <a:rPr lang="ko-KR" altLang="en-US" dirty="0"/>
              <a:t> 카메라가 자신을 추적하게 함</a:t>
            </a:r>
          </a:p>
        </p:txBody>
      </p:sp>
    </p:spTree>
    <p:extLst>
      <p:ext uri="{BB962C8B-B14F-4D97-AF65-F5344CB8AC3E}">
        <p14:creationId xmlns:p14="http://schemas.microsoft.com/office/powerpoint/2010/main" val="201288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1814E8-36BA-B5CF-4835-A580C2E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95AF5B-FCAA-9235-49C1-845172A3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3856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19.2.1 </a:t>
            </a:r>
            <a:r>
              <a:rPr lang="en-US" altLang="ko-KR" b="1" dirty="0" err="1"/>
              <a:t>PlayerInput</a:t>
            </a:r>
            <a:r>
              <a:rPr lang="en-US" altLang="ko-KR" b="1" dirty="0"/>
              <a:t>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사용자 입력을 감지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로컬 플레이어 캐릭터인 경우에만 사용자 입력 감지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기존 </a:t>
            </a:r>
            <a:r>
              <a:rPr lang="en-US" altLang="ko-KR" dirty="0" err="1"/>
              <a:t>PlayerInput</a:t>
            </a:r>
            <a:r>
              <a:rPr lang="en-US" altLang="ko-KR" dirty="0"/>
              <a:t> </a:t>
            </a:r>
            <a:r>
              <a:rPr lang="ko-KR" altLang="en-US" dirty="0"/>
              <a:t>스크립트에서 변경된 부분</a:t>
            </a:r>
            <a:endParaRPr lang="en-US" altLang="ko-KR" dirty="0"/>
          </a:p>
          <a:p>
            <a:pPr lvl="2"/>
            <a:r>
              <a:rPr lang="en-US" altLang="ko-KR" dirty="0" err="1"/>
              <a:t>MonoBehaviour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MonoBehaviourPun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lvl="2"/>
            <a:r>
              <a:rPr lang="en-US" altLang="ko-KR" dirty="0"/>
              <a:t>Update( ) </a:t>
            </a:r>
            <a:r>
              <a:rPr lang="ko-KR" altLang="en-US" dirty="0"/>
              <a:t>메서드 바로 아래에 다음과 같은 새로운 </a:t>
            </a:r>
            <a:r>
              <a:rPr lang="en-US" altLang="ko-KR" dirty="0"/>
              <a:t>if </a:t>
            </a:r>
            <a:r>
              <a:rPr lang="ko-KR" altLang="en-US" dirty="0"/>
              <a:t>문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C1F415-0FB9-25B3-29FF-E14BB8FE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73" y="3048280"/>
            <a:ext cx="2409825" cy="11715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1BE7F92-E58E-2655-340E-7D0E6966FD0B}"/>
              </a:ext>
            </a:extLst>
          </p:cNvPr>
          <p:cNvGrpSpPr/>
          <p:nvPr/>
        </p:nvGrpSpPr>
        <p:grpSpPr>
          <a:xfrm>
            <a:off x="1832535" y="3025420"/>
            <a:ext cx="3371850" cy="1283018"/>
            <a:chOff x="3657600" y="5383530"/>
            <a:chExt cx="4766310" cy="5257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80BC9F-09FA-0B6C-B8E2-C6750E0261F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62780AE-6189-5683-5615-34419EF2C88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D432A6D-CFDF-4DB2-B08B-E5CF9551DDA9}"/>
              </a:ext>
            </a:extLst>
          </p:cNvPr>
          <p:cNvSpPr txBox="1"/>
          <p:nvPr/>
        </p:nvSpPr>
        <p:spPr>
          <a:xfrm>
            <a:off x="7081625" y="1993234"/>
            <a:ext cx="4252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4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Photon.Pun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class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PlayerInput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MonoBehaviourPun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ko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6CE12B4-8A82-44D2-BBD6-C6F6C574D956}"/>
              </a:ext>
            </a:extLst>
          </p:cNvPr>
          <p:cNvGrpSpPr/>
          <p:nvPr/>
        </p:nvGrpSpPr>
        <p:grpSpPr>
          <a:xfrm>
            <a:off x="7081625" y="1993234"/>
            <a:ext cx="3371850" cy="1052630"/>
            <a:chOff x="3657600" y="5383530"/>
            <a:chExt cx="4766310" cy="52578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08CCC8C-11C0-42E2-80EC-1EFD18C6944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249893B-0CAE-41CC-984A-AB8FC97155AC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1814E8-36BA-B5CF-4835-A580C2E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295AF5B-FCAA-9235-49C1-845172A3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3856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19.2.2 </a:t>
            </a:r>
            <a:r>
              <a:rPr lang="en-US" altLang="ko-KR" b="1" dirty="0" err="1"/>
              <a:t>PlayerMovement</a:t>
            </a:r>
            <a:r>
              <a:rPr lang="en-US" altLang="ko-KR" b="1" dirty="0"/>
              <a:t>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사용자 입력에 따라 이동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회전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애니메이터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파라미터 지정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로컬 플레이어 캐릭터인 경우에만 이동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회전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애니메이터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파라미터 지정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 err="1"/>
              <a:t>PlayerMovement</a:t>
            </a:r>
            <a:r>
              <a:rPr lang="en-US" altLang="ko-KR" dirty="0"/>
              <a:t> </a:t>
            </a:r>
            <a:r>
              <a:rPr lang="ko-KR" altLang="en-US" dirty="0"/>
              <a:t>스크립트의 주요 변경 사항</a:t>
            </a:r>
            <a:endParaRPr lang="en-US" altLang="ko-KR" dirty="0"/>
          </a:p>
          <a:p>
            <a:pPr lvl="2"/>
            <a:r>
              <a:rPr lang="en-US" altLang="ko-KR" dirty="0" err="1"/>
              <a:t>MonoBehaviour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MonoBehaviourPun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lvl="2"/>
            <a:r>
              <a:rPr lang="en-US" altLang="ko-KR" dirty="0" err="1"/>
              <a:t>FixedUpdate</a:t>
            </a:r>
            <a:r>
              <a:rPr lang="en-US" altLang="ko-KR" dirty="0"/>
              <a:t>( ) </a:t>
            </a:r>
            <a:r>
              <a:rPr lang="ko-KR" altLang="en-US" dirty="0"/>
              <a:t>메서드 바로 아래에 로컬 여부를 검사하는 </a:t>
            </a:r>
            <a:r>
              <a:rPr lang="en-US" altLang="ko-KR" dirty="0"/>
              <a:t>if </a:t>
            </a:r>
            <a:r>
              <a:rPr lang="ko-KR" altLang="en-US" dirty="0"/>
              <a:t>문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D1E5B-46F4-2214-F80C-0A3F011A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01" y="2968908"/>
            <a:ext cx="2257425" cy="11620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49DF42-B513-2BE9-C89E-BEECD4C35637}"/>
              </a:ext>
            </a:extLst>
          </p:cNvPr>
          <p:cNvGrpSpPr/>
          <p:nvPr/>
        </p:nvGrpSpPr>
        <p:grpSpPr>
          <a:xfrm>
            <a:off x="1711513" y="2911122"/>
            <a:ext cx="3371850" cy="1283018"/>
            <a:chOff x="3657600" y="5383530"/>
            <a:chExt cx="4766310" cy="52578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7E55F8A-93F5-9B83-A389-BD2BAC6D20B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D6B5DA5-70B8-6D3C-504B-7DC79915583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088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1D512D-42CF-B68B-71DD-0CA5CA99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50AEB-EC1A-C15B-5DB8-7E5E206902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32083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19.2.3 </a:t>
            </a:r>
            <a:r>
              <a:rPr lang="en-US" altLang="ko-KR" b="1" dirty="0" err="1"/>
              <a:t>PlayerShooter</a:t>
            </a:r>
            <a:r>
              <a:rPr lang="en-US" altLang="ko-KR" b="1" dirty="0"/>
              <a:t>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사용자 입력에 따라 사격 실행 및 탄알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갱신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로컬 플레이어 캐릭터인 경우에만 사격 실행 및 탄알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갱신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새로운 </a:t>
            </a:r>
            <a:r>
              <a:rPr lang="en-US" altLang="ko-KR" dirty="0" err="1"/>
              <a:t>PlayerShooter</a:t>
            </a:r>
            <a:r>
              <a:rPr lang="en-US" altLang="ko-KR" dirty="0"/>
              <a:t> </a:t>
            </a:r>
            <a:r>
              <a:rPr lang="ko-KR" altLang="en-US" dirty="0"/>
              <a:t>스크립트의 주요 변경 사항</a:t>
            </a:r>
            <a:endParaRPr lang="en-US" altLang="ko-KR" dirty="0"/>
          </a:p>
          <a:p>
            <a:pPr lvl="2"/>
            <a:r>
              <a:rPr lang="en-US" altLang="ko-KR" dirty="0" err="1"/>
              <a:t>MonoBehaviour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MonoBehaviourPun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lvl="2"/>
            <a:r>
              <a:rPr lang="en-US" altLang="ko-KR" dirty="0"/>
              <a:t>Update( ) </a:t>
            </a:r>
            <a:r>
              <a:rPr lang="ko-KR" altLang="en-US" dirty="0"/>
              <a:t>메서드 다음 줄에 로컬 여부를 검사하는 새로운 </a:t>
            </a:r>
            <a:r>
              <a:rPr lang="en-US" altLang="ko-KR" dirty="0"/>
              <a:t>if </a:t>
            </a:r>
            <a:r>
              <a:rPr lang="ko-KR" altLang="en-US" dirty="0"/>
              <a:t>문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B6049-A6AB-8EBC-72C9-206E4DC3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69" y="3085719"/>
            <a:ext cx="2162175" cy="11239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3FD1204-B4FC-4B70-A251-EB46ABEB5B6B}"/>
              </a:ext>
            </a:extLst>
          </p:cNvPr>
          <p:cNvGrpSpPr/>
          <p:nvPr/>
        </p:nvGrpSpPr>
        <p:grpSpPr>
          <a:xfrm>
            <a:off x="1577041" y="3005249"/>
            <a:ext cx="3371850" cy="1283018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A7CD2DF-E7AA-7B52-8102-531AC83BC9F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4958CF-96FD-8BF3-CB5A-C593FCBAB4B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180015-5DCB-AF95-1D1F-4E80057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B7B44-639F-3A64-C058-F63501172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3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19.2.4 </a:t>
            </a:r>
            <a:r>
              <a:rPr lang="en-US" altLang="ko-KR" b="1" dirty="0" err="1"/>
              <a:t>LivingEntity</a:t>
            </a:r>
            <a:r>
              <a:rPr lang="en-US" altLang="ko-KR" b="1" dirty="0"/>
              <a:t>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체력과 사망 상태 관리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대미지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처리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사망 처리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호스트에서만 체력 관리와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대미지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처리 실행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새로운 </a:t>
            </a:r>
            <a:r>
              <a:rPr lang="en-US" altLang="ko-KR" dirty="0" err="1"/>
              <a:t>LivingEntity</a:t>
            </a:r>
            <a:r>
              <a:rPr lang="en-US" altLang="ko-KR" dirty="0"/>
              <a:t> </a:t>
            </a:r>
            <a:r>
              <a:rPr lang="ko-KR" altLang="en-US" dirty="0"/>
              <a:t>스크립트의 주요 변경 사항</a:t>
            </a:r>
            <a:endParaRPr lang="en-US" altLang="ko-KR" dirty="0"/>
          </a:p>
          <a:p>
            <a:pPr lvl="2"/>
            <a:r>
              <a:rPr lang="en-US" altLang="ko-KR" dirty="0" err="1"/>
              <a:t>MonoBehaviourPun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lvl="2"/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사망 상태 동기화를 위한 </a:t>
            </a:r>
            <a:r>
              <a:rPr lang="en-US" altLang="ko-KR" dirty="0" err="1"/>
              <a:t>ApplyUpdatedHealth</a:t>
            </a:r>
            <a:r>
              <a:rPr lang="en-US" altLang="ko-KR" dirty="0"/>
              <a:t>( ) </a:t>
            </a:r>
            <a:r>
              <a:rPr lang="ko-KR" altLang="en-US" dirty="0"/>
              <a:t>메서드 추가</a:t>
            </a:r>
          </a:p>
          <a:p>
            <a:pPr lvl="2"/>
            <a:r>
              <a:rPr lang="en-US" altLang="ko-KR" dirty="0" err="1"/>
              <a:t>OnDamage</a:t>
            </a:r>
            <a:r>
              <a:rPr lang="en-US" altLang="ko-KR" dirty="0"/>
              <a:t>( ), </a:t>
            </a:r>
            <a:r>
              <a:rPr lang="en-US" altLang="ko-KR" dirty="0" err="1"/>
              <a:t>RestoreHealth</a:t>
            </a:r>
            <a:r>
              <a:rPr lang="en-US" altLang="ko-KR" dirty="0"/>
              <a:t>( )</a:t>
            </a:r>
            <a:r>
              <a:rPr lang="ko-KR" altLang="en-US" dirty="0"/>
              <a:t>에 </a:t>
            </a:r>
            <a:r>
              <a:rPr lang="en-US" altLang="ko-KR" dirty="0"/>
              <a:t>[</a:t>
            </a:r>
            <a:r>
              <a:rPr lang="en-US" altLang="ko-KR" dirty="0" err="1"/>
              <a:t>PunRPC</a:t>
            </a:r>
            <a:r>
              <a:rPr lang="en-US" altLang="ko-KR" dirty="0"/>
              <a:t>] </a:t>
            </a:r>
            <a:r>
              <a:rPr lang="ko-KR" altLang="en-US" dirty="0"/>
              <a:t>선언</a:t>
            </a:r>
          </a:p>
          <a:p>
            <a:pPr lvl="2"/>
            <a:r>
              <a:rPr lang="en-US" altLang="ko-KR" dirty="0" err="1"/>
              <a:t>OnDamage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ko-KR" altLang="en-US" dirty="0" err="1"/>
              <a:t>대미지</a:t>
            </a:r>
            <a:r>
              <a:rPr lang="ko-KR" altLang="en-US" dirty="0"/>
              <a:t> 처리는 호스트에서만 실행</a:t>
            </a:r>
          </a:p>
          <a:p>
            <a:pPr lvl="2"/>
            <a:r>
              <a:rPr lang="en-US" altLang="ko-KR" dirty="0" err="1"/>
              <a:t>RestoreHealth</a:t>
            </a:r>
            <a:r>
              <a:rPr lang="en-US" altLang="ko-KR" dirty="0"/>
              <a:t>( )</a:t>
            </a:r>
            <a:r>
              <a:rPr lang="ko-KR" altLang="en-US" dirty="0"/>
              <a:t>에서 체력 추가 처리는 호스트에서만 실행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180015-5DCB-AF95-1D1F-4E80057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B7B44-639F-3A64-C058-F63501172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3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[PunRPC]</a:t>
            </a:r>
            <a:endParaRPr lang="ko-KR" altLang="en-US" b="1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/>
              <a:t>RPC</a:t>
            </a:r>
            <a:r>
              <a:rPr lang="ko-KR" altLang="en-US"/>
              <a:t>를 구현하는 속성</a:t>
            </a:r>
            <a:endParaRPr lang="en-US" altLang="ko-KR"/>
          </a:p>
          <a:p>
            <a:pPr lvl="1"/>
            <a:r>
              <a:rPr lang="en-US" altLang="ko-KR"/>
              <a:t>RPC</a:t>
            </a:r>
            <a:r>
              <a:rPr lang="ko-KR" altLang="en-US"/>
              <a:t>를 통해 어떤 메서드를 다른 클라이언트에서 원격 실행할 때는 </a:t>
            </a:r>
            <a:r>
              <a:rPr lang="en-US" altLang="ko-KR"/>
              <a:t>Photon View </a:t>
            </a:r>
            <a:r>
              <a:rPr lang="ko-KR" altLang="en-US"/>
              <a:t>컴포넌트의 </a:t>
            </a:r>
            <a:r>
              <a:rPr lang="en-US" altLang="ko-KR"/>
              <a:t>RPC( ) </a:t>
            </a:r>
            <a:r>
              <a:rPr lang="ko-KR" altLang="en-US"/>
              <a:t>메서드를 사용</a:t>
            </a:r>
            <a:endParaRPr lang="en-US" altLang="ko-KR"/>
          </a:p>
          <a:p>
            <a:pPr lvl="1"/>
            <a:r>
              <a:rPr lang="en-US" altLang="ko-KR"/>
              <a:t>RPC( ) </a:t>
            </a:r>
            <a:r>
              <a:rPr lang="ko-KR" altLang="en-US"/>
              <a:t>메서드는 입력으로 다음 값을 받음</a:t>
            </a:r>
            <a:endParaRPr lang="en-US" altLang="ko-KR"/>
          </a:p>
          <a:p>
            <a:pPr lvl="2"/>
            <a:r>
              <a:rPr lang="ko-KR" altLang="en-US"/>
              <a:t>원격 실행할 메서드 이름</a:t>
            </a:r>
            <a:r>
              <a:rPr lang="en-US" altLang="ko-KR"/>
              <a:t>(string </a:t>
            </a:r>
            <a:r>
              <a:rPr lang="ko-KR" altLang="en-US"/>
              <a:t>타입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원격 실행할 대상 클라이언트</a:t>
            </a:r>
            <a:r>
              <a:rPr lang="en-US" altLang="ko-KR"/>
              <a:t>(RpcTarget </a:t>
            </a:r>
            <a:r>
              <a:rPr lang="ko-KR" altLang="en-US"/>
              <a:t>타입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원격 실행할 메서드에 전달할 값</a:t>
            </a:r>
            <a:r>
              <a:rPr lang="en-US" altLang="ko-KR"/>
              <a:t>(</a:t>
            </a:r>
            <a:r>
              <a:rPr lang="ko-KR" altLang="en-US"/>
              <a:t>필요한 경우</a:t>
            </a:r>
            <a:r>
              <a:rPr lang="en-US" altLang="ko-KR"/>
              <a:t>)</a:t>
            </a:r>
          </a:p>
          <a:p>
            <a:pPr lvl="2"/>
            <a:endParaRPr lang="en-US" altLang="ko-KR"/>
          </a:p>
          <a:p>
            <a:pPr lvl="1"/>
            <a:r>
              <a:rPr lang="ko-KR" altLang="en-US"/>
              <a:t>자신의 </a:t>
            </a:r>
            <a:r>
              <a:rPr lang="en-US" altLang="ko-KR"/>
              <a:t>Photon View </a:t>
            </a:r>
            <a:r>
              <a:rPr lang="ko-KR" altLang="en-US"/>
              <a:t>컴포넌트를 사용해 </a:t>
            </a:r>
            <a:r>
              <a:rPr lang="en-US" altLang="ko-KR"/>
              <a:t>DoSomething( ) </a:t>
            </a:r>
            <a:r>
              <a:rPr lang="ko-KR" altLang="en-US"/>
              <a:t>메서드를 모든 클라이언트에서 원격 실행하는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4D074C-7B59-E340-6C91-8592B93D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4033838"/>
            <a:ext cx="3876675" cy="2952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B1CD298-8AA4-F4B0-0BB6-8CF2C4ADC086}"/>
              </a:ext>
            </a:extLst>
          </p:cNvPr>
          <p:cNvGrpSpPr/>
          <p:nvPr/>
        </p:nvGrpSpPr>
        <p:grpSpPr>
          <a:xfrm>
            <a:off x="1308100" y="3991221"/>
            <a:ext cx="4787900" cy="380507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C6B29D6-2FDD-08EB-E70E-CB557D7400D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8F431E-F22D-F68A-48E2-B845856A4F2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44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180015-5DCB-AF95-1D1F-4E80057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B7B44-639F-3A64-C058-F63501172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3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ApplyUpdateHealth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추가함</a:t>
            </a:r>
          </a:p>
          <a:p>
            <a:pPr lvl="1"/>
            <a:r>
              <a:rPr lang="ko-KR" altLang="en-US" dirty="0"/>
              <a:t>새로 추가된 </a:t>
            </a:r>
            <a:r>
              <a:rPr lang="en-US" altLang="ko-KR" dirty="0" err="1"/>
              <a:t>ApplyUpdateHealth</a:t>
            </a:r>
            <a:r>
              <a:rPr lang="en-US" altLang="ko-KR" dirty="0"/>
              <a:t>( ) </a:t>
            </a:r>
            <a:r>
              <a:rPr lang="ko-KR" altLang="en-US" dirty="0"/>
              <a:t>메서드는 </a:t>
            </a:r>
            <a:r>
              <a:rPr lang="en-US" altLang="ko-KR" dirty="0"/>
              <a:t>[</a:t>
            </a:r>
            <a:r>
              <a:rPr lang="en-US" altLang="ko-KR" dirty="0" err="1"/>
              <a:t>PunRPC</a:t>
            </a:r>
            <a:r>
              <a:rPr lang="en-US" altLang="ko-KR" dirty="0"/>
              <a:t>] </a:t>
            </a:r>
            <a:r>
              <a:rPr lang="ko-KR" altLang="en-US" dirty="0"/>
              <a:t>속성으로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ApplyUpdatedHealth</a:t>
            </a:r>
            <a:r>
              <a:rPr lang="en-US" altLang="ko-KR" dirty="0"/>
              <a:t> ( )</a:t>
            </a:r>
            <a:r>
              <a:rPr lang="ko-KR" altLang="en-US" dirty="0"/>
              <a:t>는 호스트 측 </a:t>
            </a:r>
            <a:r>
              <a:rPr lang="en-US" altLang="ko-KR" dirty="0" err="1"/>
              <a:t>LivingEntity</a:t>
            </a:r>
            <a:r>
              <a:rPr lang="ko-KR" altLang="en-US" dirty="0"/>
              <a:t>의 체력</a:t>
            </a:r>
            <a:r>
              <a:rPr lang="en-US" altLang="ko-KR" dirty="0"/>
              <a:t>, </a:t>
            </a:r>
            <a:r>
              <a:rPr lang="ko-KR" altLang="en-US" dirty="0"/>
              <a:t>사망 상태 값을 다른 클라이언트의 </a:t>
            </a:r>
            <a:r>
              <a:rPr lang="en-US" altLang="ko-KR" dirty="0" err="1"/>
              <a:t>LivingEntity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ko-KR" altLang="en-US" dirty="0"/>
              <a:t>전달하기 위해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사용 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1CD298-8AA4-F4B0-0BB6-8CF2C4ADC086}"/>
              </a:ext>
            </a:extLst>
          </p:cNvPr>
          <p:cNvGrpSpPr/>
          <p:nvPr/>
        </p:nvGrpSpPr>
        <p:grpSpPr>
          <a:xfrm>
            <a:off x="1308100" y="1607855"/>
            <a:ext cx="6201410" cy="1473976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C6B29D6-2FDD-08EB-E70E-CB557D7400D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8F431E-F22D-F68A-48E2-B845856A4F2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D4F231A-699B-1613-CAA4-5249CAF3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43556"/>
            <a:ext cx="5476875" cy="1438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1A2485-3593-5520-2240-FF7BD38E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44" y="4353253"/>
            <a:ext cx="5924550" cy="29527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80DA3D-3BB1-2C75-5E81-B008946EEF93}"/>
              </a:ext>
            </a:extLst>
          </p:cNvPr>
          <p:cNvGrpSpPr/>
          <p:nvPr/>
        </p:nvGrpSpPr>
        <p:grpSpPr>
          <a:xfrm>
            <a:off x="2321364" y="4254194"/>
            <a:ext cx="6201410" cy="474343"/>
            <a:chOff x="3657600" y="5383530"/>
            <a:chExt cx="4766310" cy="52578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85CF7F-7F58-BCE9-8C83-59219726156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2A37A57-A2A8-D95B-AA07-F32AE3B0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03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180015-5DCB-AF95-1D1F-4E80057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B7B44-639F-3A64-C058-F63501172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3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OnDamage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 err="1"/>
              <a:t>OnDamage</a:t>
            </a:r>
            <a:r>
              <a:rPr lang="en-US" altLang="ko-KR" dirty="0"/>
              <a:t>( ) </a:t>
            </a:r>
            <a:r>
              <a:rPr lang="ko-KR" altLang="en-US" dirty="0"/>
              <a:t>내부 구현에서 추가한 코드는 호스트인 경우에만 </a:t>
            </a:r>
            <a:r>
              <a:rPr lang="en-US" altLang="ko-KR" dirty="0"/>
              <a:t>damage</a:t>
            </a:r>
            <a:r>
              <a:rPr lang="ko-KR" altLang="en-US" dirty="0"/>
              <a:t> 값을 적용하고</a:t>
            </a:r>
            <a:r>
              <a:rPr lang="en-US" altLang="ko-KR" dirty="0"/>
              <a:t>, </a:t>
            </a:r>
            <a:r>
              <a:rPr lang="ko-KR" altLang="en-US" dirty="0"/>
              <a:t>그것을 호스트에서 다른 클라이언트로 전파하는 처리를 수행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호스트에서의 </a:t>
            </a:r>
            <a:r>
              <a:rPr lang="en-US" altLang="ko-KR" dirty="0" err="1"/>
              <a:t>LivingEntity</a:t>
            </a:r>
            <a:r>
              <a:rPr lang="ko-KR" altLang="en-US" dirty="0"/>
              <a:t>가 공격을 맞아 </a:t>
            </a:r>
            <a:r>
              <a:rPr lang="en-US" altLang="ko-KR" dirty="0" err="1"/>
              <a:t>OnDamage</a:t>
            </a:r>
            <a:r>
              <a:rPr lang="en-US" altLang="ko-KR" dirty="0"/>
              <a:t>( )</a:t>
            </a:r>
            <a:r>
              <a:rPr lang="ko-KR" altLang="en-US" dirty="0"/>
              <a:t>가 실행됨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호스트에서 체력을 변경하고 클라이언트에 변경된 체력을 동기화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호스트가 다른 모든 클라이언트의 </a:t>
            </a:r>
            <a:r>
              <a:rPr lang="en-US" altLang="ko-KR" dirty="0" err="1"/>
              <a:t>LivingEntity</a:t>
            </a:r>
            <a:r>
              <a:rPr lang="ko-KR" altLang="en-US" dirty="0"/>
              <a:t>의 </a:t>
            </a:r>
            <a:r>
              <a:rPr lang="en-US" altLang="ko-KR" dirty="0" err="1"/>
              <a:t>OnDamage</a:t>
            </a:r>
            <a:r>
              <a:rPr lang="en-US" altLang="ko-KR" dirty="0"/>
              <a:t>( )</a:t>
            </a:r>
            <a:r>
              <a:rPr lang="ko-KR" altLang="en-US" dirty="0"/>
              <a:t>를 원격 실행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lvl="1"/>
            <a:r>
              <a:rPr lang="en-US" altLang="ko-KR" dirty="0" err="1"/>
              <a:t>PhotonNetwork.IsMasterClient</a:t>
            </a:r>
            <a:r>
              <a:rPr lang="ko-KR" altLang="en-US" dirty="0"/>
              <a:t>는 현재 코드를 실행하는 클라이언트가 마스터 클라이언트</a:t>
            </a:r>
            <a:r>
              <a:rPr lang="en-US" altLang="ko-KR" dirty="0"/>
              <a:t>, </a:t>
            </a:r>
            <a:r>
              <a:rPr lang="ko-KR" altLang="en-US" dirty="0"/>
              <a:t>즉 호스트인지 반환하는 프로퍼티</a:t>
            </a:r>
            <a:endParaRPr lang="en-US" altLang="ko-KR" dirty="0"/>
          </a:p>
          <a:p>
            <a:pPr lvl="1"/>
            <a:r>
              <a:rPr lang="en-US" altLang="ko-KR" dirty="0" err="1"/>
              <a:t>ApplyUpdatedHealth</a:t>
            </a:r>
            <a:r>
              <a:rPr lang="en-US" altLang="ko-KR" dirty="0"/>
              <a:t>( ) </a:t>
            </a:r>
            <a:r>
              <a:rPr lang="ko-KR" altLang="en-US" dirty="0"/>
              <a:t>메서드를 원격 실행하여 호스트에서 변경된 체력을 다른 클라이언트에 적용</a:t>
            </a:r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r>
              <a:rPr lang="ko-KR" altLang="en-US" dirty="0"/>
              <a:t>다른 클라이언트에서도 </a:t>
            </a:r>
            <a:r>
              <a:rPr lang="en-US" altLang="ko-KR" dirty="0" err="1"/>
              <a:t>OnDamage</a:t>
            </a:r>
            <a:r>
              <a:rPr lang="en-US" altLang="ko-KR" dirty="0"/>
              <a:t>( ) </a:t>
            </a:r>
            <a:r>
              <a:rPr lang="ko-KR" altLang="en-US" dirty="0"/>
              <a:t>메서드를 원격 실행하는 처리가 이어짐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80DA3D-3BB1-2C75-5E81-B008946EEF93}"/>
              </a:ext>
            </a:extLst>
          </p:cNvPr>
          <p:cNvGrpSpPr/>
          <p:nvPr/>
        </p:nvGrpSpPr>
        <p:grpSpPr>
          <a:xfrm>
            <a:off x="1308100" y="4211115"/>
            <a:ext cx="6201410" cy="474343"/>
            <a:chOff x="3657600" y="5383530"/>
            <a:chExt cx="4766310" cy="52578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85CF7F-7F58-BCE9-8C83-59219726156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2A37A57-A2A8-D95B-AA07-F32AE3B0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4AB986A-A100-BCAD-9D76-3940F837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4322097"/>
            <a:ext cx="6019800" cy="257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A707597-0840-8243-ABEA-55D4DC70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5274101"/>
            <a:ext cx="6343650" cy="2476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B0F767-C866-E029-799F-5AE5E23E8521}"/>
              </a:ext>
            </a:extLst>
          </p:cNvPr>
          <p:cNvGrpSpPr/>
          <p:nvPr/>
        </p:nvGrpSpPr>
        <p:grpSpPr>
          <a:xfrm>
            <a:off x="1308100" y="5171231"/>
            <a:ext cx="6201410" cy="474343"/>
            <a:chOff x="3657600" y="5383530"/>
            <a:chExt cx="4766310" cy="52578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C00855A-CF6A-07E3-B0E0-4BCA5D3E1A5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4A928CB-752E-B2B6-5151-1A57CDB60F1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5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r>
              <a:rPr lang="en-US" altLang="ko-KR" dirty="0"/>
              <a:t>Chapter 19 </a:t>
            </a:r>
            <a:r>
              <a:rPr lang="ko-KR" altLang="en-US" dirty="0"/>
              <a:t>좀비 </a:t>
            </a:r>
            <a:r>
              <a:rPr lang="ko-KR" altLang="en-US" dirty="0" err="1"/>
              <a:t>서바이버</a:t>
            </a:r>
            <a:r>
              <a:rPr lang="ko-KR" altLang="en-US" dirty="0"/>
              <a:t> 멀티플레이어 </a:t>
            </a:r>
            <a:r>
              <a:rPr lang="en-US" altLang="ko-KR" dirty="0"/>
              <a:t>: </a:t>
            </a:r>
            <a:r>
              <a:rPr lang="ko-KR" altLang="en-US" dirty="0"/>
              <a:t>네트워크 게임 월드 구현</a:t>
            </a:r>
            <a:endParaRPr lang="en-US" altLang="ko-KR" dirty="0"/>
          </a:p>
          <a:p>
            <a:r>
              <a:rPr lang="en-US" altLang="ko-KR" sz="2000" dirty="0"/>
              <a:t>19.1 </a:t>
            </a:r>
            <a:r>
              <a:rPr lang="ko-KR" altLang="en-US" sz="2000" dirty="0"/>
              <a:t>네트워크 플레이어 캐릭터 준비</a:t>
            </a:r>
          </a:p>
          <a:p>
            <a:r>
              <a:rPr lang="en-US" altLang="ko-KR" sz="2000" dirty="0"/>
              <a:t>19.2 </a:t>
            </a:r>
            <a:r>
              <a:rPr lang="ko-KR" altLang="en-US" sz="2000" dirty="0"/>
              <a:t>네트워크용 플레이어 캐릭터 컴포넌트</a:t>
            </a:r>
          </a:p>
          <a:p>
            <a:r>
              <a:rPr lang="en-US" altLang="ko-KR" sz="2000" dirty="0"/>
              <a:t>19.3 </a:t>
            </a:r>
            <a:r>
              <a:rPr lang="ko-KR" altLang="en-US" sz="2000" dirty="0"/>
              <a:t>네트워크 </a:t>
            </a:r>
            <a:r>
              <a:rPr lang="en-US" altLang="ko-KR" sz="2000" dirty="0"/>
              <a:t>Gun</a:t>
            </a:r>
          </a:p>
          <a:p>
            <a:r>
              <a:rPr lang="en-US" altLang="ko-KR" sz="2000" dirty="0"/>
              <a:t>19.4 </a:t>
            </a:r>
            <a:r>
              <a:rPr lang="ko-KR" altLang="en-US" sz="2000" dirty="0"/>
              <a:t>네트워크 </a:t>
            </a:r>
            <a:r>
              <a:rPr lang="ko-KR" altLang="en-US" sz="2000" dirty="0" err="1"/>
              <a:t>좀비</a:t>
            </a:r>
            <a:endParaRPr lang="ko-KR" altLang="en-US" sz="2000" dirty="0"/>
          </a:p>
          <a:p>
            <a:r>
              <a:rPr lang="en-US" altLang="ko-KR" sz="2000" dirty="0"/>
              <a:t>19.5 </a:t>
            </a:r>
            <a:r>
              <a:rPr lang="ko-KR" altLang="en-US" sz="2000" dirty="0"/>
              <a:t>네트워크 아이템</a:t>
            </a:r>
          </a:p>
          <a:p>
            <a:r>
              <a:rPr lang="en-US" altLang="ko-KR" sz="2000" dirty="0"/>
              <a:t>19.6 </a:t>
            </a:r>
            <a:r>
              <a:rPr lang="ko-KR" altLang="en-US" sz="2000" dirty="0"/>
              <a:t>네트워크 게임 매니저</a:t>
            </a:r>
          </a:p>
          <a:p>
            <a:r>
              <a:rPr lang="en-US" altLang="ko-KR" sz="2000" dirty="0"/>
              <a:t>19.7 </a:t>
            </a:r>
            <a:r>
              <a:rPr lang="ko-KR" altLang="en-US" sz="2000" dirty="0"/>
              <a:t>좀비 </a:t>
            </a:r>
            <a:r>
              <a:rPr lang="ko-KR" altLang="en-US" sz="2000" dirty="0" err="1"/>
              <a:t>생성기</a:t>
            </a:r>
            <a:r>
              <a:rPr lang="ko-KR" altLang="en-US" sz="2000" dirty="0"/>
              <a:t> 포팅</a:t>
            </a:r>
          </a:p>
          <a:p>
            <a:r>
              <a:rPr lang="en-US" altLang="ko-KR" sz="2000" dirty="0"/>
              <a:t>19.8 </a:t>
            </a:r>
            <a:r>
              <a:rPr lang="ko-KR" altLang="en-US" sz="2000" dirty="0" err="1"/>
              <a:t>완성본</a:t>
            </a:r>
            <a:r>
              <a:rPr lang="ko-KR" altLang="en-US" sz="2000" dirty="0"/>
              <a:t> 테스트</a:t>
            </a:r>
          </a:p>
          <a:p>
            <a:r>
              <a:rPr lang="en-US" altLang="ko-KR" sz="2000" dirty="0"/>
              <a:t>19.9 </a:t>
            </a:r>
            <a:r>
              <a:rPr lang="ko-KR" altLang="en-US" sz="2000" dirty="0"/>
              <a:t>마치며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180015-5DCB-AF95-1D1F-4E80057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B7B44-639F-3A64-C058-F63501172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OnDamage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수정된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스크립트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7C926-6958-4378-B73B-23F28EE96DAC}"/>
              </a:ext>
            </a:extLst>
          </p:cNvPr>
          <p:cNvSpPr txBox="1"/>
          <p:nvPr/>
        </p:nvSpPr>
        <p:spPr>
          <a:xfrm>
            <a:off x="1707777" y="1340372"/>
            <a:ext cx="78867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데미지 처리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호스트에서 먼저 단독 실행되고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호스트를 통해 다른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클라이언트들에서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일괄 실행됨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PunRPC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public virtual void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OnDamage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(float damage, Vector3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Vector3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hitNormal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 (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PhotonNetwork.IsMasterClient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데미지만큼 체력 감소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health -= damage;</a:t>
            </a:r>
          </a:p>
          <a:p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호스트에서 클라이언트로 동기화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photonView.RPC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ApplyUpdatedHealth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RpcTarget.Others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health, dead);</a:t>
            </a:r>
          </a:p>
          <a:p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클라이언트들도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OnDamage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실행하도록 함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photonView.RPC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OnDamage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RpcTarget.Others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damage,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hitPoint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hitNormal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체력이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아직 죽지 않았다면 사망 처리 실행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 (health &lt;= 0 &amp;&amp; !dead)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Die();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467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(8)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180015-5DCB-AF95-1D1F-4E800573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B7B44-639F-3A64-C058-F63501172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3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RestoreHealth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수정된 스크립트</a:t>
            </a:r>
          </a:p>
          <a:p>
            <a:pPr lvl="1"/>
            <a:r>
              <a:rPr lang="ko-KR" altLang="en-US" dirty="0"/>
              <a:t>변경된 </a:t>
            </a:r>
            <a:r>
              <a:rPr lang="en-US" altLang="ko-KR" dirty="0" err="1"/>
              <a:t>RestoreHealth</a:t>
            </a:r>
            <a:r>
              <a:rPr lang="en-US" altLang="ko-KR" dirty="0"/>
              <a:t>( ) </a:t>
            </a:r>
            <a:r>
              <a:rPr lang="ko-KR" altLang="en-US" dirty="0"/>
              <a:t>메서드는 </a:t>
            </a:r>
            <a:r>
              <a:rPr lang="en-US" altLang="ko-KR" dirty="0"/>
              <a:t>[</a:t>
            </a:r>
            <a:r>
              <a:rPr lang="en-US" altLang="ko-KR" dirty="0" err="1"/>
              <a:t>PunRPC</a:t>
            </a:r>
            <a:r>
              <a:rPr lang="en-US" altLang="ko-KR" dirty="0"/>
              <a:t>] </a:t>
            </a:r>
            <a:r>
              <a:rPr lang="ko-KR" altLang="en-US" dirty="0"/>
              <a:t>속성이 선언되었으므로 어떤 클라이언트가 다른 클라이언트에서 원격 실행할 수 있음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B0F767-C866-E029-799F-5AE5E23E8521}"/>
              </a:ext>
            </a:extLst>
          </p:cNvPr>
          <p:cNvGrpSpPr/>
          <p:nvPr/>
        </p:nvGrpSpPr>
        <p:grpSpPr>
          <a:xfrm>
            <a:off x="1308100" y="1953815"/>
            <a:ext cx="6201410" cy="4531615"/>
            <a:chOff x="3657600" y="5383530"/>
            <a:chExt cx="4766310" cy="52578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C00855A-CF6A-07E3-B0E0-4BCA5D3E1A5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4A928CB-752E-B2B6-5151-1A57CDB60F1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738C73E-DBB6-7906-275A-045FAACC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76394"/>
            <a:ext cx="5515928" cy="449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5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(9)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10197-6A03-25BD-2984-97030AE0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7400-C261-5914-596F-41959820B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71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19.2.5 </a:t>
            </a:r>
            <a:r>
              <a:rPr lang="en-US" altLang="ko-KR" b="1" dirty="0" err="1"/>
              <a:t>PlayerHealth</a:t>
            </a:r>
            <a:r>
              <a:rPr lang="en-US" altLang="ko-KR" b="1" dirty="0"/>
              <a:t>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플레이어 캐릭터의 체력 관리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체력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갱신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리스폰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기능 추가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아이템을 호스트에서만 사용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새로운 </a:t>
            </a:r>
            <a:r>
              <a:rPr lang="en-US" altLang="ko-KR" dirty="0" err="1"/>
              <a:t>PlayerHealth</a:t>
            </a:r>
            <a:r>
              <a:rPr lang="en-US" altLang="ko-KR" dirty="0"/>
              <a:t> </a:t>
            </a:r>
            <a:r>
              <a:rPr lang="ko-KR" altLang="en-US" dirty="0"/>
              <a:t>스크립트의 주요 변경 사항</a:t>
            </a:r>
            <a:endParaRPr lang="en-US" altLang="ko-KR" dirty="0"/>
          </a:p>
          <a:p>
            <a:pPr lvl="2"/>
            <a:r>
              <a:rPr lang="en-US" altLang="ko-KR" dirty="0" err="1"/>
              <a:t>RestoreHealth</a:t>
            </a:r>
            <a:r>
              <a:rPr lang="en-US" altLang="ko-KR" dirty="0"/>
              <a:t>( ), </a:t>
            </a:r>
            <a:r>
              <a:rPr lang="en-US" altLang="ko-KR" dirty="0" err="1"/>
              <a:t>OnDamage</a:t>
            </a:r>
            <a:r>
              <a:rPr lang="en-US" altLang="ko-KR" dirty="0"/>
              <a:t>( )</a:t>
            </a:r>
            <a:r>
              <a:rPr lang="ko-KR" altLang="en-US" dirty="0"/>
              <a:t>에 </a:t>
            </a:r>
            <a:r>
              <a:rPr lang="en-US" altLang="ko-KR" dirty="0"/>
              <a:t>[</a:t>
            </a:r>
            <a:r>
              <a:rPr lang="en-US" altLang="ko-KR" dirty="0" err="1"/>
              <a:t>PunRPC</a:t>
            </a:r>
            <a:r>
              <a:rPr lang="en-US" altLang="ko-KR" dirty="0"/>
              <a:t>] </a:t>
            </a:r>
            <a:r>
              <a:rPr lang="ko-KR" altLang="en-US" dirty="0"/>
              <a:t>선언</a:t>
            </a:r>
          </a:p>
          <a:p>
            <a:pPr lvl="2"/>
            <a:r>
              <a:rPr lang="en-US" altLang="ko-KR" dirty="0"/>
              <a:t>Respawn( ) </a:t>
            </a:r>
            <a:r>
              <a:rPr lang="ko-KR" altLang="en-US" dirty="0"/>
              <a:t>메서드 추가</a:t>
            </a:r>
          </a:p>
          <a:p>
            <a:pPr lvl="2"/>
            <a:r>
              <a:rPr lang="en-US" altLang="ko-KR" dirty="0"/>
              <a:t>Die( ) </a:t>
            </a:r>
            <a:r>
              <a:rPr lang="ko-KR" altLang="en-US" dirty="0"/>
              <a:t>메서드 하단에서 </a:t>
            </a:r>
            <a:r>
              <a:rPr lang="en-US" altLang="ko-KR" dirty="0"/>
              <a:t>Respawn( ) </a:t>
            </a:r>
            <a:r>
              <a:rPr lang="ko-KR" altLang="en-US" dirty="0"/>
              <a:t>실행</a:t>
            </a:r>
          </a:p>
          <a:p>
            <a:pPr lvl="2"/>
            <a:r>
              <a:rPr lang="en-US" altLang="ko-KR" dirty="0" err="1"/>
              <a:t>OnTriggerEnter</a:t>
            </a:r>
            <a:r>
              <a:rPr lang="en-US" altLang="ko-KR" dirty="0"/>
              <a:t>( )</a:t>
            </a:r>
            <a:r>
              <a:rPr lang="ko-KR" altLang="en-US" dirty="0"/>
              <a:t>의 </a:t>
            </a:r>
            <a:r>
              <a:rPr lang="en-US" altLang="ko-KR" dirty="0" err="1"/>
              <a:t>item.Use</a:t>
            </a:r>
            <a:r>
              <a:rPr lang="en-US" altLang="ko-KR" dirty="0"/>
              <a:t>( )</a:t>
            </a:r>
            <a:r>
              <a:rPr lang="ko-KR" altLang="en-US" dirty="0"/>
              <a:t>를 </a:t>
            </a:r>
            <a:r>
              <a:rPr lang="en-US" altLang="ko-KR" dirty="0"/>
              <a:t>if </a:t>
            </a:r>
            <a:r>
              <a:rPr lang="ko-KR" altLang="en-US" dirty="0"/>
              <a:t>문으로 감싸기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(10)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10197-6A03-25BD-2984-97030AE0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7400-C261-5914-596F-41959820B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71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[PunRPC]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선언</a:t>
            </a:r>
          </a:p>
          <a:p>
            <a:pPr lvl="1"/>
            <a:r>
              <a:rPr lang="ko-KR" altLang="en-US"/>
              <a:t>오버라이드하는 측에서도 원본 메서드와 동일하게 </a:t>
            </a:r>
            <a:r>
              <a:rPr lang="en-US" altLang="ko-KR"/>
              <a:t>[PunRPC] </a:t>
            </a:r>
            <a:r>
              <a:rPr lang="ko-KR" altLang="en-US"/>
              <a:t>속성을 선언해야 정상적으로 </a:t>
            </a:r>
            <a:r>
              <a:rPr lang="en-US" altLang="ko-KR"/>
              <a:t>RPC</a:t>
            </a:r>
            <a:r>
              <a:rPr lang="ko-KR" altLang="en-US"/>
              <a:t>를 통해 원격 실행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따라서 </a:t>
            </a:r>
            <a:r>
              <a:rPr lang="en-US" altLang="ko-KR"/>
              <a:t>PlayerHealth </a:t>
            </a:r>
            <a:r>
              <a:rPr lang="ko-KR" altLang="en-US"/>
              <a:t>스크립트의 </a:t>
            </a:r>
            <a:r>
              <a:rPr lang="en-US" altLang="ko-KR"/>
              <a:t>RestoreHealth ( )</a:t>
            </a:r>
            <a:r>
              <a:rPr lang="ko-KR" altLang="en-US"/>
              <a:t>와 </a:t>
            </a:r>
            <a:r>
              <a:rPr lang="en-US" altLang="ko-KR"/>
              <a:t>OnDamage( )</a:t>
            </a:r>
            <a:r>
              <a:rPr lang="ko-KR" altLang="en-US"/>
              <a:t>에도 동일한 </a:t>
            </a:r>
            <a:r>
              <a:rPr lang="en-US" altLang="ko-KR"/>
              <a:t>[PunRPC] </a:t>
            </a:r>
            <a:r>
              <a:rPr lang="ko-KR" altLang="en-US"/>
              <a:t>속성을 선언</a:t>
            </a:r>
            <a:endParaRPr lang="en-US" altLang="ko-KR"/>
          </a:p>
          <a:p>
            <a:pPr lvl="1"/>
            <a:r>
              <a:rPr lang="ko-KR" altLang="en-US"/>
              <a:t>모든 클라이언트에서 </a:t>
            </a:r>
            <a:r>
              <a:rPr lang="en-US" altLang="ko-KR"/>
              <a:t>PlayerHealth</a:t>
            </a:r>
            <a:r>
              <a:rPr lang="ko-KR" altLang="en-US"/>
              <a:t>의 </a:t>
            </a:r>
            <a:r>
              <a:rPr lang="en-US" altLang="ko-KR"/>
              <a:t>OnDamage( )</a:t>
            </a:r>
            <a:r>
              <a:rPr lang="ko-KR" altLang="en-US"/>
              <a:t>가 동시에 실행된다고 가정했을 때 실제 대미지 적용은 </a:t>
            </a:r>
            <a:br>
              <a:rPr lang="en-US" altLang="ko-KR"/>
            </a:br>
            <a:r>
              <a:rPr lang="ko-KR" altLang="en-US"/>
              <a:t>호스트에서만 실행</a:t>
            </a:r>
            <a:endParaRPr lang="en-US" altLang="ko-KR"/>
          </a:p>
          <a:p>
            <a:pPr lvl="2"/>
            <a:r>
              <a:rPr lang="ko-KR" altLang="en-US"/>
              <a:t>나머지 클라이언트는 대미지를 입었을 때 겉으로 보이는 효과만 재생</a:t>
            </a:r>
            <a:endParaRPr lang="en-US" altLang="ko-KR"/>
          </a:p>
          <a:p>
            <a:pPr lvl="2"/>
            <a:r>
              <a:rPr lang="en-US" altLang="ko-KR"/>
              <a:t>PlayerHealth</a:t>
            </a:r>
            <a:r>
              <a:rPr lang="ko-KR" altLang="en-US"/>
              <a:t>의 </a:t>
            </a:r>
            <a:r>
              <a:rPr lang="en-US" altLang="ko-KR"/>
              <a:t>RestoreHealth( ) </a:t>
            </a:r>
            <a:r>
              <a:rPr lang="ko-KR" altLang="en-US"/>
              <a:t>메서드도 마찬가지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110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(11)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10197-6A03-25BD-2984-97030AE0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7400-C261-5914-596F-41959820B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71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Die( )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메서드</a:t>
            </a:r>
          </a:p>
          <a:p>
            <a:pPr lvl="1"/>
            <a:r>
              <a:rPr lang="ko-KR" altLang="en-US"/>
              <a:t>기존 </a:t>
            </a:r>
            <a:r>
              <a:rPr lang="en-US" altLang="ko-KR"/>
              <a:t>Die( ) </a:t>
            </a:r>
            <a:r>
              <a:rPr lang="ko-KR" altLang="en-US"/>
              <a:t>메서드에 </a:t>
            </a:r>
            <a:r>
              <a:rPr lang="en-US" altLang="ko-KR"/>
              <a:t>Invoke("Respawn", 5f);</a:t>
            </a:r>
            <a:r>
              <a:rPr lang="ko-KR" altLang="en-US"/>
              <a:t>를 추가</a:t>
            </a:r>
            <a:endParaRPr lang="en-US" altLang="ko-KR"/>
          </a:p>
          <a:p>
            <a:pPr lvl="2"/>
            <a:r>
              <a:rPr lang="en-US" altLang="ko-KR"/>
              <a:t>Invoke( ) </a:t>
            </a:r>
            <a:r>
              <a:rPr lang="ko-KR" altLang="en-US"/>
              <a:t>메서드는 특정 메서드를 지연 실행하는 메서드</a:t>
            </a:r>
            <a:endParaRPr lang="en-US" altLang="ko-KR"/>
          </a:p>
          <a:p>
            <a:pPr lvl="2"/>
            <a:r>
              <a:rPr lang="en-US" altLang="ko-KR"/>
              <a:t>Invoke( ) </a:t>
            </a:r>
            <a:r>
              <a:rPr lang="ko-KR" altLang="en-US"/>
              <a:t>메서드는 지연 실행할 메서드의 이름과 지연시간을 입력받음</a:t>
            </a:r>
            <a:endParaRPr lang="en-US" altLang="ko-KR"/>
          </a:p>
          <a:p>
            <a:pPr lvl="1"/>
            <a:r>
              <a:rPr lang="ko-KR" altLang="en-US"/>
              <a:t>따라서 </a:t>
            </a:r>
            <a:r>
              <a:rPr lang="en-US" altLang="ko-KR"/>
              <a:t>Die( ) </a:t>
            </a:r>
            <a:r>
              <a:rPr lang="ko-KR" altLang="en-US"/>
              <a:t>메서드가 실행되고 사망 후 </a:t>
            </a:r>
            <a:r>
              <a:rPr lang="en-US" altLang="ko-KR"/>
              <a:t>5</a:t>
            </a:r>
            <a:r>
              <a:rPr lang="ko-KR" altLang="en-US"/>
              <a:t>초 뒤에 </a:t>
            </a:r>
            <a:r>
              <a:rPr lang="en-US" altLang="ko-KR"/>
              <a:t>Respawn( ) </a:t>
            </a:r>
            <a:r>
              <a:rPr lang="ko-KR" altLang="en-US"/>
              <a:t>메서드가 실행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50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(12)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10197-6A03-25BD-2984-97030AE0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7400-C261-5914-596F-41959820B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71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Respawn( )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메서드</a:t>
            </a:r>
          </a:p>
          <a:p>
            <a:pPr lvl="1"/>
            <a:r>
              <a:rPr lang="ko-KR" altLang="en-US"/>
              <a:t>새로 추가한 </a:t>
            </a:r>
            <a:r>
              <a:rPr lang="en-US" altLang="ko-KR"/>
              <a:t>Respawn( ) </a:t>
            </a:r>
            <a:r>
              <a:rPr lang="ko-KR" altLang="en-US"/>
              <a:t>메서드는 사망한 플레이어 캐릭터를 부활시켜 재배치</a:t>
            </a:r>
            <a:r>
              <a:rPr lang="en-US" altLang="ko-KR"/>
              <a:t>(</a:t>
            </a:r>
            <a:r>
              <a:rPr lang="ko-KR" altLang="en-US"/>
              <a:t>리스폰</a:t>
            </a:r>
            <a:r>
              <a:rPr lang="en-US" altLang="ko-KR"/>
              <a:t>)</a:t>
            </a:r>
            <a:r>
              <a:rPr lang="ko-KR" altLang="en-US"/>
              <a:t>하는 메서드</a:t>
            </a:r>
            <a:endParaRPr lang="en-US" altLang="ko-KR"/>
          </a:p>
          <a:p>
            <a:pPr lvl="1"/>
            <a:r>
              <a:rPr lang="ko-KR" altLang="en-US"/>
              <a:t>부활 처리는 단순히 게임 오브젝트를 끄고 다시 켜는 간단한 방식으로 구현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/>
              <a:t>자신의 게임 오브젝트 위치를 임의 위치로 옮기는 처리</a:t>
            </a:r>
            <a:endParaRPr lang="en-US" altLang="ko-KR"/>
          </a:p>
          <a:p>
            <a:pPr lvl="2"/>
            <a:r>
              <a:rPr lang="ko-KR" altLang="en-US"/>
              <a:t>랜덤 위치는 반지름 </a:t>
            </a:r>
            <a:r>
              <a:rPr lang="en-US" altLang="ko-KR"/>
              <a:t>5</a:t>
            </a:r>
            <a:r>
              <a:rPr lang="ko-KR" altLang="en-US"/>
              <a:t>의 구 내부에서 임의 위치를 찾고</a:t>
            </a:r>
            <a:r>
              <a:rPr lang="en-US" altLang="ko-KR"/>
              <a:t>, </a:t>
            </a:r>
            <a:r>
              <a:rPr lang="ko-KR" altLang="en-US"/>
              <a:t>높이 </a:t>
            </a:r>
            <a:r>
              <a:rPr lang="en-US" altLang="ko-KR"/>
              <a:t>y </a:t>
            </a:r>
            <a:r>
              <a:rPr lang="ko-KR" altLang="en-US"/>
              <a:t>값을 </a:t>
            </a:r>
            <a:r>
              <a:rPr lang="en-US" altLang="ko-KR"/>
              <a:t>0</a:t>
            </a:r>
            <a:r>
              <a:rPr lang="ko-KR" altLang="en-US"/>
              <a:t>으로 변경하여 구현</a:t>
            </a:r>
            <a:endParaRPr lang="en-US" altLang="ko-KR"/>
          </a:p>
          <a:p>
            <a:pPr lvl="2"/>
            <a:r>
              <a:rPr lang="ko-KR" altLang="en-US"/>
              <a:t>위치를 랜덤 지정하는 처리는 </a:t>
            </a:r>
            <a:r>
              <a:rPr lang="en-US" altLang="ko-KR"/>
              <a:t>if (photonView.IsMine)</a:t>
            </a:r>
            <a:r>
              <a:rPr lang="ko-KR" altLang="en-US"/>
              <a:t>에 의해 현재 게임 오브젝트가 로컬인 경우에만 실행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AE0CF-4409-D98C-944D-C50CA201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58" y="2028825"/>
            <a:ext cx="2562225" cy="5143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97BDE7B-0133-102D-24FA-F615CCDFF58D}"/>
              </a:ext>
            </a:extLst>
          </p:cNvPr>
          <p:cNvGrpSpPr/>
          <p:nvPr/>
        </p:nvGrpSpPr>
        <p:grpSpPr>
          <a:xfrm>
            <a:off x="1308100" y="3860482"/>
            <a:ext cx="5452428" cy="2128838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9BD634A-2D02-82A1-F2B5-8F799B8CCD4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A24CC30-9BA0-CB4E-ACF5-2E11E5BB039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6B97C7E-0BFF-CA50-F9AA-21604943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4007679"/>
            <a:ext cx="5295900" cy="19716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43754D-0359-C75F-37D7-EE875AC352C0}"/>
              </a:ext>
            </a:extLst>
          </p:cNvPr>
          <p:cNvGrpSpPr/>
          <p:nvPr/>
        </p:nvGrpSpPr>
        <p:grpSpPr>
          <a:xfrm>
            <a:off x="1298893" y="2005965"/>
            <a:ext cx="5295900" cy="582930"/>
            <a:chOff x="3657600" y="5383530"/>
            <a:chExt cx="4766310" cy="52578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9ED1320-FCFB-17F3-85C4-F2C14C3023A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48F82FC-B09D-2BD3-304A-B248C829EBE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39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(13)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10197-6A03-25BD-2984-97030AE0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7400-C261-5914-596F-41959820B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71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OnTriggerEnter( )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메서드</a:t>
            </a:r>
          </a:p>
          <a:p>
            <a:pPr lvl="1"/>
            <a:r>
              <a:rPr lang="ko-KR" altLang="en-US"/>
              <a:t>기존 </a:t>
            </a:r>
            <a:r>
              <a:rPr lang="en-US" altLang="ko-KR"/>
              <a:t>OnTriggerEnter( ) </a:t>
            </a:r>
            <a:r>
              <a:rPr lang="ko-KR" altLang="en-US"/>
              <a:t>메서드는 충돌한 아이템을 감지하고 사용하는 처리를 구현</a:t>
            </a:r>
            <a:endParaRPr lang="en-US" altLang="ko-KR"/>
          </a:p>
          <a:p>
            <a:pPr lvl="1"/>
            <a:r>
              <a:rPr lang="ko-KR" altLang="en-US"/>
              <a:t>변경된 </a:t>
            </a:r>
            <a:r>
              <a:rPr lang="en-US" altLang="ko-KR"/>
              <a:t>OnTriggerEnter( )</a:t>
            </a:r>
            <a:r>
              <a:rPr lang="ko-KR" altLang="en-US"/>
              <a:t>는 기존 아이템 사용 처리 </a:t>
            </a:r>
            <a:r>
              <a:rPr lang="en-US" altLang="ko-KR"/>
              <a:t>item.Use(gameObject);</a:t>
            </a:r>
            <a:r>
              <a:rPr lang="ko-KR" altLang="en-US"/>
              <a:t>를 </a:t>
            </a:r>
            <a:r>
              <a:rPr lang="en-US" altLang="ko-KR"/>
              <a:t>if </a:t>
            </a:r>
            <a:r>
              <a:rPr lang="ko-KR" altLang="en-US"/>
              <a:t>문으로 감싸서 호스트에서만 실행</a:t>
            </a:r>
            <a:endParaRPr lang="en-US" altLang="ko-KR"/>
          </a:p>
          <a:p>
            <a:pPr lvl="2"/>
            <a:r>
              <a:rPr lang="ko-KR" altLang="en-US"/>
              <a:t>아이템을 먹는 효과음은 모든 클라이언트에서 실행되지만</a:t>
            </a:r>
            <a:r>
              <a:rPr lang="en-US" altLang="ko-KR"/>
              <a:t>, </a:t>
            </a:r>
            <a:r>
              <a:rPr lang="ko-KR" altLang="en-US"/>
              <a:t>아이템 효과를 적용하는 부분은 호스트에서만 실행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7BDE7B-0133-102D-24FA-F615CCDFF58D}"/>
              </a:ext>
            </a:extLst>
          </p:cNvPr>
          <p:cNvGrpSpPr/>
          <p:nvPr/>
        </p:nvGrpSpPr>
        <p:grpSpPr>
          <a:xfrm>
            <a:off x="1308100" y="2350699"/>
            <a:ext cx="5452428" cy="1809821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9BD634A-2D02-82A1-F2B5-8F799B8CCD4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A24CC30-9BA0-CB4E-ACF5-2E11E5BB039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F4CAA5-D378-5FC9-C4D0-AC1A31D9FCF8}"/>
              </a:ext>
            </a:extLst>
          </p:cNvPr>
          <p:cNvGrpSpPr/>
          <p:nvPr/>
        </p:nvGrpSpPr>
        <p:grpSpPr>
          <a:xfrm>
            <a:off x="1487488" y="2407849"/>
            <a:ext cx="4152900" cy="1664477"/>
            <a:chOff x="1487488" y="2350699"/>
            <a:chExt cx="4152900" cy="166447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0980F9F-D75D-5699-5728-D06654B07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488" y="2350699"/>
              <a:ext cx="2924175" cy="52387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DBF51BF-AB44-EA45-CF7B-477105936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488" y="2910276"/>
              <a:ext cx="415290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23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(9)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10197-6A03-25BD-2984-97030AE0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7400-C261-5914-596F-41959820B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7251" y="1331880"/>
            <a:ext cx="9282273" cy="496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 회복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PunRPC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override void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RestoreHealth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(float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newHealth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같음</a:t>
            </a:r>
            <a:endParaRPr lang="en-US" altLang="ko-KR" sz="12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데미지 처리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PunRPC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override void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OnDamage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(float damage, Vector3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Vector3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hitDirection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같음</a:t>
            </a:r>
            <a:endParaRPr lang="en-US" altLang="ko-KR" sz="1200" dirty="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override void Die() {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같음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5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뒤에 </a:t>
            </a:r>
            <a:r>
              <a:rPr lang="ko-KR" altLang="en-US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리스폰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Invoke("Respawn", 5f);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FAE43-D516-4875-B0D5-90D676F8320F}"/>
              </a:ext>
            </a:extLst>
          </p:cNvPr>
          <p:cNvSpPr txBox="1"/>
          <p:nvPr/>
        </p:nvSpPr>
        <p:spPr>
          <a:xfrm>
            <a:off x="705971" y="87092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b="1" dirty="0"/>
              <a:t>19.2.5-1 </a:t>
            </a:r>
            <a:r>
              <a:rPr lang="en-US" altLang="ko-KR" b="1" dirty="0" err="1"/>
              <a:t>PlayerHealth</a:t>
            </a:r>
            <a:r>
              <a:rPr lang="en-US" altLang="ko-KR" b="1" dirty="0"/>
              <a:t>  </a:t>
            </a:r>
            <a:r>
              <a:rPr lang="ko-KR" altLang="en-US" b="1" dirty="0"/>
              <a:t>부분적으로 수정된 스크립트</a:t>
            </a:r>
          </a:p>
        </p:txBody>
      </p:sp>
    </p:spTree>
    <p:extLst>
      <p:ext uri="{BB962C8B-B14F-4D97-AF65-F5344CB8AC3E}">
        <p14:creationId xmlns:p14="http://schemas.microsoft.com/office/powerpoint/2010/main" val="57820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(9)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10197-6A03-25BD-2984-97030AE0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7400-C261-5914-596F-41959820B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7251" y="1331880"/>
            <a:ext cx="9282273" cy="5140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private void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OnTriggerEnter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(Collider other) {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같음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if (item != null)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호스트만 아이템 직접 사용 가능</a:t>
            </a:r>
          </a:p>
          <a:p>
            <a:pPr marL="0" indent="0">
              <a:buNone/>
            </a:pP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호스트에서는 아이템을 사용 후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사용된 아이템의 효과를 모든 클라이언트들에게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동기화시킴</a:t>
            </a:r>
            <a:endParaRPr lang="ko-KR" altLang="en-US" sz="12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if (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PhotonNetwork.IsMasterClient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// Use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메서드를 실행하여 아이템 사용</a:t>
            </a:r>
          </a:p>
          <a:p>
            <a:pPr marL="0" indent="0">
              <a:buNone/>
            </a:pP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item.Use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아이템 습득 소리 재생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playerAudioPlayer.PlayOneShot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itemPickupClip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FAE43-D516-4875-B0D5-90D676F8320F}"/>
              </a:ext>
            </a:extLst>
          </p:cNvPr>
          <p:cNvSpPr txBox="1"/>
          <p:nvPr/>
        </p:nvSpPr>
        <p:spPr>
          <a:xfrm>
            <a:off x="705971" y="87092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b="1" dirty="0"/>
              <a:t>19.2.5-1 </a:t>
            </a:r>
            <a:r>
              <a:rPr lang="en-US" altLang="ko-KR" b="1" dirty="0" err="1"/>
              <a:t>PlayerHealth</a:t>
            </a:r>
            <a:r>
              <a:rPr lang="en-US" altLang="ko-KR" b="1" dirty="0"/>
              <a:t>  </a:t>
            </a:r>
            <a:r>
              <a:rPr lang="ko-KR" altLang="en-US" b="1" dirty="0"/>
              <a:t>부분적으로 수정된 스크립트</a:t>
            </a:r>
            <a:r>
              <a:rPr lang="en-US" altLang="ko-KR" b="1" dirty="0"/>
              <a:t>(</a:t>
            </a:r>
            <a:r>
              <a:rPr lang="ko-KR" altLang="en-US" b="1" dirty="0"/>
              <a:t>계속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7443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19.2 </a:t>
            </a:r>
            <a:r>
              <a:rPr lang="ko-KR" altLang="en-US" sz="2800" dirty="0"/>
              <a:t>네트워크용 플레이어 </a:t>
            </a:r>
            <a:r>
              <a:rPr lang="ko-KR" altLang="en-US" sz="2800"/>
              <a:t>캐릭터 컴포넌트</a:t>
            </a:r>
            <a:r>
              <a:rPr lang="en-US" altLang="ko-KR" sz="2800"/>
              <a:t>(9)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10197-6A03-25BD-2984-97030AE0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17400-C261-5914-596F-41959820B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4145" y="1190686"/>
            <a:ext cx="9564661" cy="52816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부활 처리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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추가된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내용</a:t>
            </a: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public void Respawn()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로컬 플레이어만 직접 위치를 변경 가능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 (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photonView.IsMine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원점에서 반경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유닛 내부의 </a:t>
            </a:r>
            <a:r>
              <a:rPr lang="ko-KR" altLang="en-US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랜덤한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위치 지정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Vector3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randomSpawnPos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Random.insideUnitSphere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5f;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랜덤 위치의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값을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변경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randomSpawnPos.y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2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랜덤 위치로 이동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randomSpawnPos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컴포넌트들을 </a:t>
            </a:r>
            <a:r>
              <a:rPr lang="ko-KR" altLang="en-US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리셋하기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위해 게임 오브젝트를 잠시 껐다가 다시 켜기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컴포넌트들의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OnDisable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OnEnable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메서드가 실행됨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gameObject.SetActive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(false);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gameObject.SetActive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FAE43-D516-4875-B0D5-90D676F8320F}"/>
              </a:ext>
            </a:extLst>
          </p:cNvPr>
          <p:cNvSpPr txBox="1"/>
          <p:nvPr/>
        </p:nvSpPr>
        <p:spPr>
          <a:xfrm>
            <a:off x="705971" y="87092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b="1" dirty="0"/>
              <a:t>19.2.5-1 </a:t>
            </a:r>
            <a:r>
              <a:rPr lang="en-US" altLang="ko-KR" b="1" dirty="0" err="1"/>
              <a:t>PlayerHealth</a:t>
            </a:r>
            <a:r>
              <a:rPr lang="en-US" altLang="ko-KR" b="1" dirty="0"/>
              <a:t>  </a:t>
            </a:r>
            <a:r>
              <a:rPr lang="ko-KR" altLang="en-US" b="1" dirty="0"/>
              <a:t>부분적으로 수정된 스크립트</a:t>
            </a:r>
            <a:r>
              <a:rPr lang="en-US" altLang="ko-KR" b="1" dirty="0"/>
              <a:t>(</a:t>
            </a:r>
            <a:r>
              <a:rPr lang="ko-KR" altLang="en-US" b="1" dirty="0"/>
              <a:t>계속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22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19 </a:t>
            </a:r>
            <a:r>
              <a:rPr lang="ko-KR" altLang="en-US" sz="3600" b="1" dirty="0" err="1">
                <a:cs typeface="+mj-cs"/>
              </a:rPr>
              <a:t>좀비</a:t>
            </a:r>
            <a:r>
              <a:rPr lang="ko-KR" altLang="en-US" sz="3600" b="1" dirty="0">
                <a:cs typeface="+mj-cs"/>
              </a:rPr>
              <a:t> </a:t>
            </a:r>
            <a:r>
              <a:rPr lang="ko-KR" altLang="en-US" sz="3600" b="1" err="1">
                <a:cs typeface="+mj-cs"/>
              </a:rPr>
              <a:t>서바이버</a:t>
            </a:r>
            <a:r>
              <a:rPr lang="ko-KR" altLang="en-US" sz="3600" b="1">
                <a:cs typeface="+mj-cs"/>
              </a:rPr>
              <a:t> 멀티플레이어 </a:t>
            </a:r>
            <a:r>
              <a:rPr lang="en-US" altLang="ko-KR" sz="3600" b="1">
                <a:cs typeface="+mj-cs"/>
              </a:rPr>
              <a:t>:</a:t>
            </a:r>
            <a:r>
              <a:rPr lang="ko-KR" altLang="en-US" sz="3600" b="1">
                <a:cs typeface="+mj-cs"/>
              </a:rPr>
              <a:t> </a:t>
            </a:r>
            <a:endParaRPr lang="en-US" altLang="ko-KR" sz="3600" b="1" dirty="0">
              <a:cs typeface="+mj-cs"/>
            </a:endParaRPr>
          </a:p>
          <a:p>
            <a:r>
              <a:rPr lang="en-US" altLang="ko-KR" sz="3600" b="1" dirty="0">
                <a:cs typeface="+mj-cs"/>
              </a:rPr>
              <a:t>                  </a:t>
            </a:r>
            <a:r>
              <a:rPr lang="ko-KR" altLang="en-US" sz="3600" b="1" dirty="0">
                <a:cs typeface="+mj-cs"/>
              </a:rPr>
              <a:t>네트워크 게임 월드 구현</a:t>
            </a:r>
            <a:endParaRPr lang="x-none" altLang="ko-KR" sz="3600" b="1" dirty="0"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AC8E8-21AE-188E-8DB3-5377D46C1CC0}"/>
              </a:ext>
            </a:extLst>
          </p:cNvPr>
          <p:cNvSpPr txBox="1"/>
          <p:nvPr/>
        </p:nvSpPr>
        <p:spPr>
          <a:xfrm>
            <a:off x="1131570" y="4137660"/>
            <a:ext cx="808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19.1 </a:t>
            </a:r>
            <a:r>
              <a:rPr lang="ko-KR" altLang="en-US" sz="1800" dirty="0"/>
              <a:t>네트워크 플레이어 캐릭터 준비</a:t>
            </a:r>
          </a:p>
          <a:p>
            <a:r>
              <a:rPr lang="en-US" altLang="ko-KR" sz="1800" dirty="0"/>
              <a:t>19.2 </a:t>
            </a:r>
            <a:r>
              <a:rPr lang="ko-KR" altLang="en-US" sz="1800" dirty="0"/>
              <a:t>네트워크용 플레이어 캐릭터 컴포넌트</a:t>
            </a:r>
          </a:p>
          <a:p>
            <a:r>
              <a:rPr lang="en-US" altLang="ko-KR" sz="1800" dirty="0"/>
              <a:t>19.3 </a:t>
            </a:r>
            <a:r>
              <a:rPr lang="ko-KR" altLang="en-US" sz="1800" dirty="0"/>
              <a:t>네트워크 </a:t>
            </a:r>
            <a:r>
              <a:rPr lang="en-US" altLang="ko-KR" sz="1800" dirty="0"/>
              <a:t>Gun</a:t>
            </a:r>
          </a:p>
          <a:p>
            <a:r>
              <a:rPr lang="en-US" altLang="ko-KR" sz="1800" dirty="0"/>
              <a:t>19.4 </a:t>
            </a:r>
            <a:r>
              <a:rPr lang="ko-KR" altLang="en-US" sz="1800" dirty="0"/>
              <a:t>네트워크 좀비</a:t>
            </a:r>
          </a:p>
          <a:p>
            <a:r>
              <a:rPr lang="en-US" altLang="ko-KR" sz="1800" dirty="0"/>
              <a:t>19.5 </a:t>
            </a:r>
            <a:r>
              <a:rPr lang="ko-KR" altLang="en-US" sz="1800" dirty="0"/>
              <a:t>네트워크 아이템</a:t>
            </a:r>
          </a:p>
          <a:p>
            <a:r>
              <a:rPr lang="en-US" altLang="ko-KR" sz="1800" dirty="0"/>
              <a:t>19.6 </a:t>
            </a:r>
            <a:r>
              <a:rPr lang="ko-KR" altLang="en-US" sz="1800" dirty="0"/>
              <a:t>네트워크 게임 매니저</a:t>
            </a:r>
          </a:p>
          <a:p>
            <a:r>
              <a:rPr lang="en-US" altLang="ko-KR" sz="1800" dirty="0"/>
              <a:t>19.7 </a:t>
            </a:r>
            <a:r>
              <a:rPr lang="ko-KR" altLang="en-US" sz="1800" dirty="0"/>
              <a:t>좀비 </a:t>
            </a:r>
            <a:r>
              <a:rPr lang="ko-KR" altLang="en-US" sz="1800" dirty="0" err="1"/>
              <a:t>생성기</a:t>
            </a:r>
            <a:r>
              <a:rPr lang="ko-KR" altLang="en-US" sz="1800" dirty="0"/>
              <a:t> 포팅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Gun(1)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2A87AD-47D2-E3CF-2EEC-84B9C71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FD71702-EF25-9EF6-2154-84D5534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111322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Player Character </a:t>
            </a:r>
            <a:r>
              <a:rPr lang="ko-KR" altLang="en-US"/>
              <a:t>게임 오브젝트의 자식으로 추가된 </a:t>
            </a:r>
            <a:r>
              <a:rPr lang="en-US" altLang="ko-KR"/>
              <a:t>Gun </a:t>
            </a:r>
            <a:r>
              <a:rPr lang="ko-KR" altLang="en-US"/>
              <a:t>게임 오브젝트와 </a:t>
            </a:r>
            <a:r>
              <a:rPr lang="en-US" altLang="ko-KR"/>
              <a:t>Gun </a:t>
            </a:r>
            <a:r>
              <a:rPr lang="ko-KR" altLang="en-US"/>
              <a:t>스크립트의 변경 사항</a:t>
            </a:r>
            <a:endParaRPr lang="en-US" altLang="ko-KR"/>
          </a:p>
          <a:p>
            <a:pPr lvl="2"/>
            <a:r>
              <a:rPr lang="en-US" altLang="ko-KR"/>
              <a:t>Photon View </a:t>
            </a:r>
            <a:r>
              <a:rPr lang="ko-KR" altLang="en-US"/>
              <a:t>컴포넌트가 추가</a:t>
            </a:r>
            <a:endParaRPr lang="en-US" altLang="ko-KR"/>
          </a:p>
          <a:p>
            <a:pPr lvl="2"/>
            <a:r>
              <a:rPr lang="en-US" altLang="ko-KR"/>
              <a:t>Photon View </a:t>
            </a:r>
            <a:r>
              <a:rPr lang="ko-KR" altLang="en-US"/>
              <a:t>컴포넌트의 </a:t>
            </a:r>
            <a:r>
              <a:rPr lang="en-US" altLang="ko-KR"/>
              <a:t>Observed Components </a:t>
            </a:r>
            <a:r>
              <a:rPr lang="ko-KR" altLang="en-US"/>
              <a:t>명단에 </a:t>
            </a:r>
            <a:r>
              <a:rPr lang="en-US" altLang="ko-KR"/>
              <a:t>Gun </a:t>
            </a:r>
            <a:r>
              <a:rPr lang="ko-KR" altLang="en-US"/>
              <a:t>게임 오브젝트의 </a:t>
            </a:r>
            <a:r>
              <a:rPr lang="en-US" altLang="ko-KR"/>
              <a:t>Gun </a:t>
            </a:r>
            <a:r>
              <a:rPr lang="ko-KR" altLang="en-US"/>
              <a:t>컴포넌트</a:t>
            </a:r>
            <a:r>
              <a:rPr lang="en-US" altLang="ko-KR"/>
              <a:t>(</a:t>
            </a:r>
            <a:r>
              <a:rPr lang="ko-KR" altLang="en-US"/>
              <a:t>스크립트</a:t>
            </a:r>
            <a:r>
              <a:rPr lang="en-US" altLang="ko-KR"/>
              <a:t>)</a:t>
            </a:r>
            <a:r>
              <a:rPr lang="ko-KR" altLang="en-US"/>
              <a:t>가 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237C1B-B13A-7AE0-E991-DCBB1AE5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52" y="1973580"/>
            <a:ext cx="34956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Gun(2)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88064-618D-889C-52CF-BA26A5F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54DA8-74BE-F157-CA76-4092F46AA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1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19.3.1 </a:t>
            </a:r>
            <a:r>
              <a:rPr lang="ko-KR" altLang="en-US" b="1" dirty="0"/>
              <a:t>변경된 </a:t>
            </a:r>
            <a:r>
              <a:rPr lang="en-US" altLang="ko-KR" b="1" dirty="0"/>
              <a:t>Gun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사격 실행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사격 이펙트 재생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재장전 실행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탄알 관리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실제 사격 처리 부분을 호스트에서만 실행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상태 동기화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Gun </a:t>
            </a:r>
            <a:r>
              <a:rPr lang="ko-KR" altLang="en-US" dirty="0"/>
              <a:t>스크립트에 적용된 주요 변경 사항</a:t>
            </a:r>
            <a:endParaRPr lang="en-US" altLang="ko-KR" dirty="0"/>
          </a:p>
          <a:p>
            <a:pPr lvl="2"/>
            <a:r>
              <a:rPr lang="en-US" altLang="ko-KR" dirty="0" err="1"/>
              <a:t>MonoBehaviourPun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en-US" altLang="ko-KR" dirty="0" err="1"/>
              <a:t>IPunObservable</a:t>
            </a:r>
            <a:r>
              <a:rPr lang="en-US" altLang="ko-KR" dirty="0"/>
              <a:t> </a:t>
            </a:r>
            <a:r>
              <a:rPr lang="ko-KR" altLang="en-US" dirty="0"/>
              <a:t>인터페이스 상속</a:t>
            </a:r>
            <a:r>
              <a:rPr lang="en-US" altLang="ko-KR" dirty="0"/>
              <a:t> </a:t>
            </a:r>
            <a:r>
              <a:rPr lang="ko-KR" altLang="en-US" dirty="0"/>
              <a:t>받음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sz="1100" b="1" dirty="0"/>
              <a:t>               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class Gun :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MonoBehaviourPun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IPunObservable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OnPhotonSerializeView</a:t>
            </a:r>
            <a:r>
              <a:rPr lang="en-US" altLang="ko-KR" dirty="0"/>
              <a:t>( ) </a:t>
            </a:r>
            <a:r>
              <a:rPr lang="ko-KR" altLang="en-US" dirty="0"/>
              <a:t>메서드 구현</a:t>
            </a:r>
          </a:p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RPC </a:t>
            </a:r>
            <a:r>
              <a:rPr lang="ko-KR" altLang="en-US" dirty="0"/>
              <a:t>메서드 </a:t>
            </a:r>
            <a:r>
              <a:rPr lang="en-US" altLang="ko-KR" dirty="0" err="1"/>
              <a:t>AddAmmo</a:t>
            </a:r>
            <a:r>
              <a:rPr lang="en-US" altLang="ko-KR" dirty="0"/>
              <a:t>( ) </a:t>
            </a:r>
            <a:r>
              <a:rPr lang="ko-KR" altLang="en-US" dirty="0"/>
              <a:t>추가</a:t>
            </a:r>
          </a:p>
          <a:p>
            <a:pPr lvl="2"/>
            <a:r>
              <a:rPr lang="en-US" altLang="ko-KR" dirty="0"/>
              <a:t>Shot( )</a:t>
            </a:r>
            <a:r>
              <a:rPr lang="ko-KR" altLang="en-US" dirty="0"/>
              <a:t>의 사격 처리 부분을 새로운 </a:t>
            </a:r>
            <a:r>
              <a:rPr lang="en-US" altLang="ko-KR" dirty="0"/>
              <a:t>RPC </a:t>
            </a:r>
            <a:r>
              <a:rPr lang="ko-KR" altLang="en-US" dirty="0"/>
              <a:t>메서드 </a:t>
            </a:r>
            <a:r>
              <a:rPr lang="en-US" altLang="ko-KR" dirty="0" err="1"/>
              <a:t>ShotProcessOnServer</a:t>
            </a:r>
            <a:r>
              <a:rPr lang="en-US" altLang="ko-KR" dirty="0"/>
              <a:t>( )</a:t>
            </a:r>
            <a:r>
              <a:rPr lang="ko-KR" altLang="en-US" dirty="0"/>
              <a:t>로 옮김</a:t>
            </a:r>
          </a:p>
          <a:p>
            <a:pPr lvl="2"/>
            <a:r>
              <a:rPr lang="en-US" altLang="ko-KR" dirty="0" err="1"/>
              <a:t>ShotEffect</a:t>
            </a:r>
            <a:r>
              <a:rPr lang="en-US" altLang="ko-KR" dirty="0"/>
              <a:t>( )</a:t>
            </a:r>
            <a:r>
              <a:rPr lang="ko-KR" altLang="en-US" dirty="0"/>
              <a:t>를 새로운 </a:t>
            </a:r>
            <a:r>
              <a:rPr lang="en-US" altLang="ko-KR" dirty="0"/>
              <a:t>RPC </a:t>
            </a:r>
            <a:r>
              <a:rPr lang="ko-KR" altLang="en-US" dirty="0"/>
              <a:t>메서드 </a:t>
            </a:r>
            <a:r>
              <a:rPr lang="en-US" altLang="ko-KR" dirty="0" err="1"/>
              <a:t>ShotEffectPocessOnClients</a:t>
            </a:r>
            <a:r>
              <a:rPr lang="en-US" altLang="ko-KR" dirty="0"/>
              <a:t>( )</a:t>
            </a:r>
            <a:r>
              <a:rPr lang="ko-KR" altLang="en-US" dirty="0"/>
              <a:t>로 감쌈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99AF01-4F91-4EA1-A77A-BF3EFBACFA41}"/>
              </a:ext>
            </a:extLst>
          </p:cNvPr>
          <p:cNvGrpSpPr/>
          <p:nvPr/>
        </p:nvGrpSpPr>
        <p:grpSpPr>
          <a:xfrm>
            <a:off x="2209055" y="2568447"/>
            <a:ext cx="5718339" cy="376459"/>
            <a:chOff x="3657600" y="5383530"/>
            <a:chExt cx="4766310" cy="52578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57ED6AC-4311-4C3A-919D-62F8E8E6E32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5F1DF0-E465-41C6-989C-0991F3F29B3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Gun(3)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88064-618D-889C-52CF-BA26A5F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54DA8-74BE-F157-CA76-4092F46AA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1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IPunObservable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인터페이스와 </a:t>
            </a: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OnPhotonSerializeView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메서드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/>
              <a:t>Photon View </a:t>
            </a:r>
            <a:r>
              <a:rPr lang="ko-KR" altLang="en-US" dirty="0"/>
              <a:t>컴포넌트를 사용해 동기화를 구현할 모든 컴포넌트</a:t>
            </a:r>
            <a:r>
              <a:rPr lang="en-US" altLang="ko-KR" dirty="0"/>
              <a:t>(</a:t>
            </a:r>
            <a:r>
              <a:rPr lang="ko-KR" altLang="en-US" dirty="0"/>
              <a:t>스크립트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 err="1"/>
              <a:t>IPunObservable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br>
              <a:rPr lang="en-US" altLang="ko-KR" dirty="0"/>
            </a:br>
            <a:r>
              <a:rPr lang="ko-KR" altLang="en-US" dirty="0"/>
              <a:t>상속하고 </a:t>
            </a:r>
            <a:r>
              <a:rPr lang="en-US" altLang="ko-KR" dirty="0" err="1"/>
              <a:t>OnPhotonSerializeView</a:t>
            </a:r>
            <a:r>
              <a:rPr lang="en-US" altLang="ko-KR" dirty="0"/>
              <a:t>( ) </a:t>
            </a:r>
            <a:r>
              <a:rPr lang="ko-KR" altLang="en-US" dirty="0"/>
              <a:t>메서드를 구현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5BE87D-B35E-9905-7ED9-CB3D583DFED5}"/>
              </a:ext>
            </a:extLst>
          </p:cNvPr>
          <p:cNvGrpSpPr/>
          <p:nvPr/>
        </p:nvGrpSpPr>
        <p:grpSpPr>
          <a:xfrm>
            <a:off x="3316290" y="1874519"/>
            <a:ext cx="5470199" cy="4828783"/>
            <a:chOff x="2916238" y="273043"/>
            <a:chExt cx="7000875" cy="6477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7BF443-A83B-25D1-0A81-FB328E24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238" y="273043"/>
              <a:ext cx="7000875" cy="1143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1DA2F3-9EE5-3299-5AC3-1AFDE4F6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3235" y="1416043"/>
              <a:ext cx="4705350" cy="5334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B479A8-A54C-5B5D-8C12-812063BD664E}"/>
              </a:ext>
            </a:extLst>
          </p:cNvPr>
          <p:cNvGrpSpPr/>
          <p:nvPr/>
        </p:nvGrpSpPr>
        <p:grpSpPr>
          <a:xfrm>
            <a:off x="3136902" y="1874520"/>
            <a:ext cx="5718339" cy="4875523"/>
            <a:chOff x="3657600" y="5383530"/>
            <a:chExt cx="4766310" cy="5257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0C53BEC-3775-B1F5-C346-ADFC6D5116A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DF4CE61-3DCD-5F95-AEFB-7714573DAFC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04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Gun(4)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88064-618D-889C-52CF-BA26A5F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54DA8-74BE-F157-CA76-4092F46AA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1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AddAmmo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메서드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 err="1"/>
              <a:t>AddAmmo</a:t>
            </a:r>
            <a:r>
              <a:rPr lang="en-US" altLang="ko-KR" dirty="0"/>
              <a:t>( ) </a:t>
            </a:r>
            <a:r>
              <a:rPr lang="ko-KR" altLang="en-US" dirty="0"/>
              <a:t>메서드는 탄알 추가 메서드</a:t>
            </a:r>
            <a:endParaRPr lang="en-US" altLang="ko-KR" dirty="0"/>
          </a:p>
          <a:p>
            <a:pPr lvl="2"/>
            <a:r>
              <a:rPr lang="ko-KR" altLang="en-US" dirty="0"/>
              <a:t>호스트가 아이템을 사용하여 탄알을 추가했을 때 다른 클라이언트에서도 탄알이 추가되게 하는 </a:t>
            </a:r>
            <a:r>
              <a:rPr lang="en-US" altLang="ko-KR" dirty="0"/>
              <a:t>RPC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호스트인 클라이언트 </a:t>
            </a:r>
            <a:r>
              <a:rPr lang="en-US" altLang="ko-KR" dirty="0"/>
              <a:t>A</a:t>
            </a:r>
            <a:r>
              <a:rPr lang="ko-KR" altLang="en-US" dirty="0"/>
              <a:t>는 모든 클라이언트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의 탄알이 증가하도록 </a:t>
            </a:r>
            <a:r>
              <a:rPr lang="en-US" altLang="ko-KR" dirty="0"/>
              <a:t>RPC</a:t>
            </a:r>
            <a:r>
              <a:rPr lang="ko-KR" altLang="en-US" dirty="0"/>
              <a:t>를 통해 모든 클라이언트에서 </a:t>
            </a:r>
            <a:r>
              <a:rPr lang="en-US" altLang="ko-KR" dirty="0" err="1"/>
              <a:t>AddAmmo</a:t>
            </a:r>
            <a:r>
              <a:rPr lang="en-US" altLang="ko-KR" dirty="0"/>
              <a:t>( )</a:t>
            </a:r>
            <a:r>
              <a:rPr lang="ko-KR" altLang="en-US" dirty="0"/>
              <a:t>를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9EED6-D705-4D6C-81C9-B2DB439C0EA0}"/>
              </a:ext>
            </a:extLst>
          </p:cNvPr>
          <p:cNvSpPr txBox="1"/>
          <p:nvPr/>
        </p:nvSpPr>
        <p:spPr>
          <a:xfrm>
            <a:off x="1257300" y="2951946"/>
            <a:ext cx="61049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PunRPC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public void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AddAmmo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(int ammo)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ammoRemain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ammo;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FC9D3F-1F46-4935-86B8-B02D392E6DF6}"/>
              </a:ext>
            </a:extLst>
          </p:cNvPr>
          <p:cNvGrpSpPr/>
          <p:nvPr/>
        </p:nvGrpSpPr>
        <p:grpSpPr>
          <a:xfrm>
            <a:off x="1355167" y="2951946"/>
            <a:ext cx="5718339" cy="1008213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0B138E0-36EE-42C4-A2D6-D6C4291E540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27CD6BA-088D-48FD-9097-00EB919A2DD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7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Gun(5)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88064-618D-889C-52CF-BA26A5F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54DA8-74BE-F157-CA76-4092F46AA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1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호스트에 발사 처리 위임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/>
              <a:t>Shot( )</a:t>
            </a:r>
            <a:r>
              <a:rPr lang="ko-KR" altLang="en-US" dirty="0"/>
              <a:t>과 </a:t>
            </a:r>
            <a:r>
              <a:rPr lang="en-US" altLang="ko-KR" dirty="0" err="1"/>
              <a:t>ShotEffect</a:t>
            </a:r>
            <a:r>
              <a:rPr lang="en-US" altLang="ko-KR" dirty="0"/>
              <a:t>( )</a:t>
            </a:r>
            <a:r>
              <a:rPr lang="ko-KR" altLang="en-US" dirty="0"/>
              <a:t>는 클라이언트의 발사 처리를 호스트에 맡기는 구조로 변경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발사 처리는 호스트에서만 실행해도 눈으로 보이는 사격 효과는 모든 클라이언트에서 실행</a:t>
            </a:r>
            <a:endParaRPr lang="en-US" altLang="ko-KR" dirty="0"/>
          </a:p>
          <a:p>
            <a:pPr lvl="1"/>
            <a:r>
              <a:rPr lang="ko-KR" altLang="en-US" dirty="0"/>
              <a:t>클라이언트 </a:t>
            </a:r>
            <a:r>
              <a:rPr lang="en-US" altLang="ko-KR" dirty="0"/>
              <a:t>A, B, C</a:t>
            </a:r>
            <a:r>
              <a:rPr lang="ko-KR" altLang="en-US" dirty="0"/>
              <a:t>가 존재하며 </a:t>
            </a:r>
            <a:r>
              <a:rPr lang="en-US" altLang="ko-KR" dirty="0"/>
              <a:t>A</a:t>
            </a:r>
            <a:r>
              <a:rPr lang="ko-KR" altLang="en-US" dirty="0"/>
              <a:t>가 호스트라고 가정했을 때 </a:t>
            </a:r>
            <a:r>
              <a:rPr lang="en-US" altLang="ko-KR" dirty="0"/>
              <a:t>Shot( ) </a:t>
            </a:r>
            <a:r>
              <a:rPr lang="ko-KR" altLang="en-US" dirty="0"/>
              <a:t>메서드는 다음과 같이 실행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클라이언트 </a:t>
            </a:r>
            <a:r>
              <a:rPr lang="en-US" altLang="ko-KR" dirty="0"/>
              <a:t>B</a:t>
            </a:r>
            <a:r>
              <a:rPr lang="ko-KR" altLang="en-US" dirty="0"/>
              <a:t>의 로컬 플레이어 </a:t>
            </a:r>
            <a:r>
              <a:rPr lang="en-US" altLang="ko-KR" dirty="0"/>
              <a:t>b</a:t>
            </a:r>
            <a:r>
              <a:rPr lang="ko-KR" altLang="en-US" dirty="0"/>
              <a:t>의 총에서 </a:t>
            </a:r>
            <a:r>
              <a:rPr lang="en-US" altLang="ko-KR" dirty="0"/>
              <a:t>Shot( ) </a:t>
            </a:r>
            <a:r>
              <a:rPr lang="ko-KR" altLang="en-US" dirty="0"/>
              <a:t>메서드 실행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Shot( )</a:t>
            </a:r>
            <a:r>
              <a:rPr lang="ko-KR" altLang="en-US" dirty="0"/>
              <a:t>에서 </a:t>
            </a:r>
            <a:r>
              <a:rPr lang="en-US" altLang="ko-KR" dirty="0" err="1"/>
              <a:t>photonView.RPC</a:t>
            </a:r>
            <a:r>
              <a:rPr lang="en-US" altLang="ko-KR" dirty="0"/>
              <a:t>("</a:t>
            </a:r>
            <a:r>
              <a:rPr lang="en-US" altLang="ko-KR" dirty="0" err="1"/>
              <a:t>ShotProcessOnServer</a:t>
            </a:r>
            <a:r>
              <a:rPr lang="en-US" altLang="ko-KR" dirty="0"/>
              <a:t>", </a:t>
            </a:r>
            <a:r>
              <a:rPr lang="en-US" altLang="ko-KR" dirty="0" err="1"/>
              <a:t>RpcTarget.MasterClient</a:t>
            </a:r>
            <a:r>
              <a:rPr lang="en-US" altLang="ko-KR" dirty="0"/>
              <a:t>); </a:t>
            </a:r>
            <a:r>
              <a:rPr lang="ko-KR" altLang="en-US" dirty="0"/>
              <a:t>실행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실제 사격 처리를 하는 </a:t>
            </a:r>
            <a:r>
              <a:rPr lang="en-US" altLang="ko-KR" dirty="0" err="1"/>
              <a:t>ShotProcessOnServer</a:t>
            </a:r>
            <a:r>
              <a:rPr lang="en-US" altLang="ko-KR" dirty="0"/>
              <a:t>( )</a:t>
            </a:r>
            <a:r>
              <a:rPr lang="ko-KR" altLang="en-US" dirty="0"/>
              <a:t>는 호스트 클라이언트 </a:t>
            </a:r>
            <a:r>
              <a:rPr lang="en-US" altLang="ko-KR" dirty="0"/>
              <a:t>A</a:t>
            </a:r>
            <a:r>
              <a:rPr lang="ko-KR" altLang="en-US" dirty="0"/>
              <a:t>에서만 실행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err="1"/>
              <a:t>ShotProcessOnServer</a:t>
            </a:r>
            <a:r>
              <a:rPr lang="en-US" altLang="ko-KR" dirty="0"/>
              <a:t> ( )</a:t>
            </a:r>
            <a:r>
              <a:rPr lang="ko-KR" altLang="en-US" dirty="0"/>
              <a:t>에서 </a:t>
            </a:r>
            <a:r>
              <a:rPr lang="en-US" altLang="ko-KR" dirty="0" err="1"/>
              <a:t>photonView.RPC</a:t>
            </a:r>
            <a:r>
              <a:rPr lang="en-US" altLang="ko-KR" dirty="0"/>
              <a:t>("</a:t>
            </a:r>
            <a:r>
              <a:rPr lang="en-US" altLang="ko-KR" dirty="0" err="1"/>
              <a:t>ShotEffectProcessOnClients</a:t>
            </a:r>
            <a:r>
              <a:rPr lang="en-US" altLang="ko-KR" dirty="0"/>
              <a:t>", </a:t>
            </a:r>
            <a:r>
              <a:rPr lang="en-US" altLang="ko-KR" dirty="0" err="1"/>
              <a:t>RpcTarget.All</a:t>
            </a:r>
            <a:r>
              <a:rPr lang="en-US" altLang="ko-KR" dirty="0"/>
              <a:t>, </a:t>
            </a:r>
            <a:r>
              <a:rPr lang="en-US" altLang="ko-KR" dirty="0" err="1"/>
              <a:t>hitPosition</a:t>
            </a:r>
            <a:r>
              <a:rPr lang="en-US" altLang="ko-KR" dirty="0"/>
              <a:t>); </a:t>
            </a:r>
            <a:r>
              <a:rPr lang="ko-KR" altLang="en-US" dirty="0"/>
              <a:t>실행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사격 효과 재생인 </a:t>
            </a:r>
            <a:r>
              <a:rPr lang="en-US" altLang="ko-KR" dirty="0" err="1"/>
              <a:t>ShotEffectProcessOnClients</a:t>
            </a:r>
            <a:r>
              <a:rPr lang="en-US" altLang="ko-KR" dirty="0"/>
              <a:t>( )</a:t>
            </a:r>
            <a:r>
              <a:rPr lang="ko-KR" altLang="en-US" dirty="0"/>
              <a:t>는 모든 클라이언트 </a:t>
            </a:r>
            <a:r>
              <a:rPr lang="en-US" altLang="ko-KR" dirty="0"/>
              <a:t>A, B, C</a:t>
            </a:r>
            <a:r>
              <a:rPr lang="ko-KR" altLang="en-US" dirty="0"/>
              <a:t>에서 실행됨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3514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Gun(5)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88064-618D-889C-52CF-BA26A5F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54DA8-74BE-F157-CA76-4092F46AA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89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Shot( 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수정과 추가된 메서드</a:t>
            </a:r>
            <a:r>
              <a:rPr lang="en-US" altLang="ko-KR" dirty="0"/>
              <a:t> </a:t>
            </a:r>
            <a:r>
              <a:rPr lang="ko-KR" altLang="en-US" dirty="0"/>
              <a:t>스크립트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041F-D065-4E84-8A7C-C4D9E399312A}"/>
              </a:ext>
            </a:extLst>
          </p:cNvPr>
          <p:cNvSpPr txBox="1"/>
          <p:nvPr/>
        </p:nvSpPr>
        <p:spPr>
          <a:xfrm>
            <a:off x="1364876" y="1340067"/>
            <a:ext cx="70597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 void Shot()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 발사 처리는 호스트에게 대리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photonView.RPC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ShotProcessOnServer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RpcTarget.MasterClient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탄환의 수를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magAmmo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magAmmo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0)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탄창에 남은 탄약이 없다면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총의 현재 상태를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Empty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갱신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state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State.Empty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0191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Gun(5)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88064-618D-889C-52CF-BA26A5F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54DA8-74BE-F157-CA76-4092F46AA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89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Shot( 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수정과 추가된 메서드</a:t>
            </a:r>
            <a:r>
              <a:rPr lang="en-US" altLang="ko-KR" dirty="0"/>
              <a:t> </a:t>
            </a:r>
            <a:r>
              <a:rPr lang="ko-KR" altLang="en-US" dirty="0"/>
              <a:t>스크립트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486BB-2FF5-466E-84AE-BAF5B8A3F214}"/>
              </a:ext>
            </a:extLst>
          </p:cNvPr>
          <p:cNvSpPr txBox="1"/>
          <p:nvPr/>
        </p:nvSpPr>
        <p:spPr>
          <a:xfrm>
            <a:off x="1243853" y="1228231"/>
            <a:ext cx="916518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호스트에서 실행되는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 발사 처리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PunRPC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 void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ShotProcessOnServer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RaycastHit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hit;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Vector3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Vector3.zero;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레이캐스트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시작지점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충돌 정보 컨테이너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사정거리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Physics.Raycast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fireTransform.position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fireTransform.forward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out hit,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fireDistance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레이가 어떤 물체와 충돌한 경우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충돌한 상대방으로부터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IDamageable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오브젝트를 가져오기 시도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IDamageable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target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hit.collider.GetComponent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IDamageable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상대방으로 부터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IDamageable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오브젝트를 가져오는데 성공했다면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if (target != null)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상대방의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OnDamage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실행시켜서 상대방에게 데미지 주기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target.OnDamage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gunData.damage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hit.point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hit.normal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레이가 충돌한 위치 저장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hit.point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58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Gun(5)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88064-618D-889C-52CF-BA26A5F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54DA8-74BE-F157-CA76-4092F46AA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89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Shot( 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수정과 추가된 메서드</a:t>
            </a:r>
            <a:r>
              <a:rPr lang="en-US" altLang="ko-KR" dirty="0"/>
              <a:t> </a:t>
            </a:r>
            <a:r>
              <a:rPr lang="ko-KR" altLang="en-US" dirty="0"/>
              <a:t>스크립트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7E6C5-BBA5-4C4C-B047-2279BF5735FD}"/>
              </a:ext>
            </a:extLst>
          </p:cNvPr>
          <p:cNvSpPr txBox="1"/>
          <p:nvPr/>
        </p:nvSpPr>
        <p:spPr>
          <a:xfrm>
            <a:off x="1308847" y="1441868"/>
            <a:ext cx="95743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else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레이가 다른 물체와 충돌하지 않았다면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총알이 최대 사정거리까지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날아갔을때의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위치를 충돌 위치로 사용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fireTransform.position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fireTransform.forward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fireDistance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발사 이펙트 재생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이펙트 재생은 모든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클라이언트들에서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실행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photonView.RPC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ShotEffectProcessOnClients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RpcTarget.All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hitPosition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이펙트 재생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코루틴을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랩핑하는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메서드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PunRPC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private void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ShotEffectProcessOnClients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(Vector3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hitPosition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StartCoroutine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ShotEffect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hitPosition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5952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19.3 </a:t>
            </a:r>
            <a:r>
              <a:rPr lang="ko-KR" altLang="en-US" sz="2800"/>
              <a:t>네트워크 </a:t>
            </a:r>
            <a:r>
              <a:rPr lang="en-US" altLang="ko-KR" sz="2800"/>
              <a:t>Gun(5)</a:t>
            </a:r>
            <a:endParaRPr lang="en-US" altLang="ko-KR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888064-618D-889C-52CF-BA26A5F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54DA8-74BE-F157-CA76-4092F46AA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1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씬에</a:t>
            </a:r>
            <a:r>
              <a:rPr lang="ko-KR" altLang="en-US" dirty="0"/>
              <a:t> 남은 </a:t>
            </a:r>
            <a:r>
              <a:rPr lang="en-US" altLang="ko-KR" dirty="0"/>
              <a:t>Player Character </a:t>
            </a:r>
            <a:r>
              <a:rPr lang="ko-KR" altLang="en-US" dirty="0"/>
              <a:t>게임 오브젝트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BDD0D-ACCA-B0AA-7D88-D06B3EBAE3CF}"/>
              </a:ext>
            </a:extLst>
          </p:cNvPr>
          <p:cNvSpPr txBox="1"/>
          <p:nvPr/>
        </p:nvSpPr>
        <p:spPr>
          <a:xfrm>
            <a:off x="980123" y="1325880"/>
            <a:ext cx="724947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 dirty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 dirty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 dirty="0">
                <a:solidFill>
                  <a:srgbClr val="FF4D26"/>
                </a:solidFill>
                <a:latin typeface="+mn-ea"/>
              </a:rPr>
              <a:t>01] </a:t>
            </a:r>
            <a:r>
              <a:rPr lang="ko-KR" altLang="en-US" sz="1400" b="1" i="0" u="none" strike="noStrike" baseline="0" dirty="0" err="1">
                <a:solidFill>
                  <a:srgbClr val="FF4D26"/>
                </a:solidFill>
                <a:latin typeface="+mn-ea"/>
              </a:rPr>
              <a:t>씬에</a:t>
            </a:r>
            <a:r>
              <a:rPr lang="ko-KR" altLang="en-US" sz="1400" b="1" i="0" u="none" strike="noStrike" baseline="0" dirty="0">
                <a:solidFill>
                  <a:srgbClr val="FF4D26"/>
                </a:solidFill>
                <a:latin typeface="+mn-ea"/>
              </a:rPr>
              <a:t> 남은 </a:t>
            </a:r>
            <a:r>
              <a:rPr lang="en-US" altLang="ko-KR" sz="1400" b="1" i="0" u="none" strike="noStrike" baseline="0" dirty="0">
                <a:solidFill>
                  <a:srgbClr val="FF4D26"/>
                </a:solidFill>
                <a:latin typeface="+mn-ea"/>
              </a:rPr>
              <a:t>Player Character </a:t>
            </a:r>
            <a:r>
              <a:rPr lang="ko-KR" altLang="en-US" sz="1400" b="1" i="0" u="none" strike="noStrike" baseline="0" dirty="0">
                <a:solidFill>
                  <a:srgbClr val="FF4D26"/>
                </a:solidFill>
                <a:latin typeface="+mn-ea"/>
              </a:rPr>
              <a:t>게임 오브젝트 삭제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하이어라키</a:t>
            </a:r>
            <a:r>
              <a:rPr lang="ko-KR" altLang="en-US" sz="13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창에서 </a:t>
            </a:r>
            <a:r>
              <a:rPr lang="en-US" altLang="ko-KR" sz="13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Player Character </a:t>
            </a:r>
            <a:r>
              <a:rPr lang="ko-KR" altLang="en-US" sz="13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게임 오브젝트 선택 </a:t>
            </a:r>
            <a:r>
              <a:rPr lang="en-US" altLang="ko-KR" sz="13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&gt; [Delete]</a:t>
            </a:r>
            <a:r>
              <a:rPr lang="ko-KR" altLang="en-US" sz="13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키로 삭제</a:t>
            </a:r>
            <a:endParaRPr lang="ko-KR" altLang="en-US" sz="13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8332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19.4 </a:t>
            </a:r>
            <a:r>
              <a:rPr lang="ko-KR" altLang="en-US" sz="2800"/>
              <a:t>네트워크 좀비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C8A85C-2BE4-7B87-FAE0-824F31EE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00BAAB-3D42-C826-6AF6-C856B3AB6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Zombie </a:t>
            </a:r>
            <a:r>
              <a:rPr lang="ko-KR" altLang="en-US"/>
              <a:t>프리팹에 </a:t>
            </a:r>
            <a:r>
              <a:rPr lang="en-US" altLang="ko-KR"/>
              <a:t>Photon View, Photon Transform View, Photon Animator View </a:t>
            </a:r>
            <a:r>
              <a:rPr lang="ko-KR" altLang="en-US"/>
              <a:t>컴포넌트가 새로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A0364A-CD1D-922C-1423-756258A9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341438"/>
            <a:ext cx="3509963" cy="47938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4FB75F-6885-069D-8C91-FC84FF3A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88" y="2850471"/>
            <a:ext cx="3493289" cy="32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D1FBCD-0ED3-85F8-ECBD-2D10B01B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B6C11-34D9-F1F3-7B26-7487B1091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Main </a:t>
            </a:r>
            <a:r>
              <a:rPr lang="ko-KR" altLang="en-US"/>
              <a:t>씬을 열면 </a:t>
            </a:r>
            <a:r>
              <a:rPr lang="en-US" altLang="ko-KR"/>
              <a:t>17</a:t>
            </a:r>
            <a:r>
              <a:rPr lang="ko-KR" altLang="en-US"/>
              <a:t>장에서 완성했던 </a:t>
            </a:r>
            <a:r>
              <a:rPr lang="en-US" altLang="ko-KR"/>
              <a:t>Player Character </a:t>
            </a:r>
            <a:r>
              <a:rPr lang="ko-KR" altLang="en-US"/>
              <a:t>게임 오브젝트가 보이지 않음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940FE-69AD-CA5F-18E6-F564B7D36DD4}"/>
              </a:ext>
            </a:extLst>
          </p:cNvPr>
          <p:cNvSpPr txBox="1"/>
          <p:nvPr/>
        </p:nvSpPr>
        <p:spPr>
          <a:xfrm>
            <a:off x="991553" y="1258085"/>
            <a:ext cx="81067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Main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씬 준비하기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프로젝트의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Scenes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폴더에 있는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Main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씬 열기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D23F7-6AC4-1831-E2CC-44DE9D44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3" y="1982128"/>
            <a:ext cx="5355778" cy="32261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969E77-3987-12A6-BA74-26FCD563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2923"/>
            <a:ext cx="5348749" cy="27411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450E53-B51A-37E9-C31A-E7EDD23923D7}"/>
              </a:ext>
            </a:extLst>
          </p:cNvPr>
          <p:cNvSpPr txBox="1"/>
          <p:nvPr/>
        </p:nvSpPr>
        <p:spPr>
          <a:xfrm>
            <a:off x="3101822" y="5303568"/>
            <a:ext cx="610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▶ 열린 </a:t>
            </a:r>
            <a:r>
              <a:rPr lang="en-US" altLang="ko-KR" sz="1400">
                <a:latin typeface="+mn-ea"/>
              </a:rPr>
              <a:t>Main </a:t>
            </a:r>
            <a:r>
              <a:rPr lang="ko-KR" altLang="en-US" sz="1400">
                <a:latin typeface="+mn-ea"/>
              </a:rPr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19.4 </a:t>
            </a:r>
            <a:r>
              <a:rPr lang="ko-KR" altLang="en-US" sz="2800"/>
              <a:t>네트워크 좀비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4166F-4DB6-9F75-1E1F-878C3854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FDB58-C261-4051-219E-8AAC629C5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540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19.4.1 </a:t>
            </a:r>
            <a:r>
              <a:rPr lang="ko-KR" altLang="en-US" b="1"/>
              <a:t>변경된 </a:t>
            </a:r>
            <a:r>
              <a:rPr lang="en-US" altLang="ko-KR" b="1"/>
              <a:t>Zombie </a:t>
            </a:r>
            <a:r>
              <a:rPr lang="ko-KR" altLang="en-US" b="1"/>
              <a:t>스크립트</a:t>
            </a:r>
          </a:p>
          <a:p>
            <a:pPr lvl="2"/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경로 계산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목표 추적 및 공격</a:t>
            </a:r>
          </a:p>
          <a:p>
            <a:pPr lvl="2"/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호스트에서만 경로 계산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추적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공격을 실행</a:t>
            </a:r>
            <a:endParaRPr lang="en-US" altLang="ko-KR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/>
              <a:t>새로운 </a:t>
            </a:r>
            <a:r>
              <a:rPr lang="en-US" altLang="ko-KR"/>
              <a:t>Zombie </a:t>
            </a:r>
            <a:r>
              <a:rPr lang="ko-KR" altLang="en-US"/>
              <a:t>스크립트는 기존 </a:t>
            </a:r>
            <a:r>
              <a:rPr lang="en-US" altLang="ko-KR"/>
              <a:t>Zombie </a:t>
            </a:r>
            <a:r>
              <a:rPr lang="ko-KR" altLang="en-US"/>
              <a:t>스크립트에 다음과 같은 변경 사항이 적용</a:t>
            </a:r>
            <a:endParaRPr lang="en-US" altLang="ko-KR"/>
          </a:p>
          <a:p>
            <a:pPr lvl="2"/>
            <a:r>
              <a:rPr lang="en-US" altLang="ko-KR"/>
              <a:t>Setup( ), OnDamage( ) </a:t>
            </a:r>
            <a:r>
              <a:rPr lang="ko-KR" altLang="en-US"/>
              <a:t>메서드에 </a:t>
            </a:r>
            <a:r>
              <a:rPr lang="en-US" altLang="ko-KR"/>
              <a:t>[PunRPC] </a:t>
            </a:r>
            <a:r>
              <a:rPr lang="ko-KR" altLang="en-US"/>
              <a:t>선언</a:t>
            </a:r>
          </a:p>
          <a:p>
            <a:pPr lvl="2"/>
            <a:r>
              <a:rPr lang="en-US" altLang="ko-KR"/>
              <a:t>Start( ), Update( ), OnTriggerStay( )</a:t>
            </a:r>
            <a:r>
              <a:rPr lang="ko-KR" altLang="en-US"/>
              <a:t>를 호스트에서만 실행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19.4 </a:t>
            </a:r>
            <a:r>
              <a:rPr lang="ko-KR" altLang="en-US" sz="2800"/>
              <a:t>네트워크 좀비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4166F-4DB6-9F75-1E1F-878C3854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FDB58-C261-4051-219E-8AAC629C5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540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Setup( ), OnDamage( )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메서드에 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[PunRPC]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선언</a:t>
            </a:r>
          </a:p>
          <a:p>
            <a:pPr lvl="1"/>
            <a:r>
              <a:rPr lang="ko-KR" altLang="en-US"/>
              <a:t>생성한 좀비가 모든 클라이언트에서 동일한 능력치를 가지게 하려면 모든 클라이언트에서 좀비의 </a:t>
            </a:r>
            <a:r>
              <a:rPr lang="en-US" altLang="ko-KR"/>
              <a:t>Setup( ) </a:t>
            </a:r>
            <a:r>
              <a:rPr lang="ko-KR" altLang="en-US"/>
              <a:t>메서드가 실행되어야 함</a:t>
            </a:r>
            <a:endParaRPr lang="en-US" altLang="ko-KR"/>
          </a:p>
          <a:p>
            <a:pPr lvl="2"/>
            <a:r>
              <a:rPr lang="en-US" altLang="ko-KR"/>
              <a:t>Setup( ) </a:t>
            </a:r>
            <a:r>
              <a:rPr lang="ko-KR" altLang="en-US"/>
              <a:t>메서드는 </a:t>
            </a:r>
            <a:r>
              <a:rPr lang="en-US" altLang="ko-KR"/>
              <a:t>[PunRPC] </a:t>
            </a:r>
            <a:r>
              <a:rPr lang="ko-KR" altLang="en-US"/>
              <a:t>속성으로 선언</a:t>
            </a:r>
            <a:endParaRPr lang="en-US" altLang="ko-KR"/>
          </a:p>
          <a:p>
            <a:pPr lvl="2"/>
            <a:r>
              <a:rPr lang="en-US" altLang="ko-KR"/>
              <a:t>ZombieData</a:t>
            </a:r>
            <a:r>
              <a:rPr lang="ko-KR" altLang="en-US"/>
              <a:t>를 통해 전달받던 체력</a:t>
            </a:r>
            <a:r>
              <a:rPr lang="en-US" altLang="ko-KR"/>
              <a:t>, </a:t>
            </a:r>
            <a:r>
              <a:rPr lang="ko-KR" altLang="en-US"/>
              <a:t>공격력</a:t>
            </a:r>
            <a:r>
              <a:rPr lang="en-US" altLang="ko-KR"/>
              <a:t>, </a:t>
            </a:r>
            <a:r>
              <a:rPr lang="ko-KR" altLang="en-US"/>
              <a:t>속도</a:t>
            </a:r>
            <a:r>
              <a:rPr lang="en-US" altLang="ko-KR"/>
              <a:t>, </a:t>
            </a:r>
            <a:r>
              <a:rPr lang="ko-KR" altLang="en-US"/>
              <a:t>피부색을 </a:t>
            </a:r>
            <a:r>
              <a:rPr lang="en-US" altLang="ko-KR"/>
              <a:t>Setup( ) </a:t>
            </a:r>
            <a:r>
              <a:rPr lang="ko-KR" altLang="en-US"/>
              <a:t>메서드의 입력 파라미터로 직접 받음</a:t>
            </a:r>
            <a:endParaRPr lang="en-US" altLang="ko-KR"/>
          </a:p>
          <a:p>
            <a:pPr lvl="1"/>
            <a:r>
              <a:rPr lang="ko-KR" altLang="en-US"/>
              <a:t>또한 </a:t>
            </a:r>
            <a:r>
              <a:rPr lang="en-US" altLang="ko-KR"/>
              <a:t>19.2.4</a:t>
            </a:r>
            <a:r>
              <a:rPr lang="ko-KR" altLang="en-US"/>
              <a:t>절 ‘</a:t>
            </a:r>
            <a:r>
              <a:rPr lang="en-US" altLang="ko-KR"/>
              <a:t>LivingEntity </a:t>
            </a:r>
            <a:r>
              <a:rPr lang="ko-KR" altLang="en-US"/>
              <a:t>스크립트’에서 </a:t>
            </a:r>
            <a:r>
              <a:rPr lang="en-US" altLang="ko-KR"/>
              <a:t>OnDamage( ) </a:t>
            </a:r>
            <a:r>
              <a:rPr lang="ko-KR" altLang="en-US"/>
              <a:t>메서드에 이미 </a:t>
            </a:r>
            <a:r>
              <a:rPr lang="en-US" altLang="ko-KR"/>
              <a:t>[PunRPC] </a:t>
            </a:r>
            <a:r>
              <a:rPr lang="ko-KR" altLang="en-US"/>
              <a:t>속성을 선언했지만 </a:t>
            </a:r>
            <a:r>
              <a:rPr lang="en-US" altLang="ko-KR"/>
              <a:t>Zombie </a:t>
            </a:r>
            <a:br>
              <a:rPr lang="en-US" altLang="ko-KR"/>
            </a:br>
            <a:r>
              <a:rPr lang="ko-KR" altLang="en-US"/>
              <a:t>스크립트에서 </a:t>
            </a:r>
            <a:r>
              <a:rPr lang="en-US" altLang="ko-KR"/>
              <a:t>OnDamage( )</a:t>
            </a:r>
            <a:r>
              <a:rPr lang="ko-KR" altLang="en-US"/>
              <a:t>를 오버라이드하면서 </a:t>
            </a:r>
            <a:r>
              <a:rPr lang="en-US" altLang="ko-KR"/>
              <a:t>[PunRPC] </a:t>
            </a:r>
            <a:r>
              <a:rPr lang="ko-KR" altLang="en-US"/>
              <a:t>속성이 해지되었기 때문에 </a:t>
            </a:r>
            <a:r>
              <a:rPr lang="en-US" altLang="ko-KR"/>
              <a:t>Zombie</a:t>
            </a:r>
            <a:r>
              <a:rPr lang="ko-KR" altLang="en-US"/>
              <a:t>의 </a:t>
            </a:r>
            <a:r>
              <a:rPr lang="en-US" altLang="ko-KR"/>
              <a:t>OnDamage( ) </a:t>
            </a:r>
            <a:br>
              <a:rPr lang="en-US" altLang="ko-KR"/>
            </a:br>
            <a:r>
              <a:rPr lang="ko-KR" altLang="en-US"/>
              <a:t>메서드에서 </a:t>
            </a:r>
            <a:r>
              <a:rPr lang="en-US" altLang="ko-KR"/>
              <a:t>[PunRPC] </a:t>
            </a:r>
            <a:r>
              <a:rPr lang="ko-KR" altLang="en-US"/>
              <a:t>속성을 다시 선언</a:t>
            </a:r>
          </a:p>
        </p:txBody>
      </p:sp>
    </p:spTree>
    <p:extLst>
      <p:ext uri="{BB962C8B-B14F-4D97-AF65-F5344CB8AC3E}">
        <p14:creationId xmlns:p14="http://schemas.microsoft.com/office/powerpoint/2010/main" val="4154017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19.4 </a:t>
            </a:r>
            <a:r>
              <a:rPr lang="ko-KR" altLang="en-US" sz="2800"/>
              <a:t>네트워크 좀비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4166F-4DB6-9F75-1E1F-878C3854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FDB58-C261-4051-219E-8AAC629C5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540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Start(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메서드를 호스트에서만 실행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문을 추가하여 현재 코드를 실행 중인 클라이언트가 호스트가 아닌 경우에는 경로 계산을 시작하는 </a:t>
            </a:r>
            <a:r>
              <a:rPr lang="en-US" altLang="ko-KR" dirty="0" err="1"/>
              <a:t>UpdatePath</a:t>
            </a:r>
            <a:r>
              <a:rPr lang="en-US" altLang="ko-KR" dirty="0"/>
              <a:t>( ) </a:t>
            </a:r>
            <a:r>
              <a:rPr lang="ko-KR" altLang="en-US" dirty="0" err="1"/>
              <a:t>코루틴을</a:t>
            </a:r>
            <a:r>
              <a:rPr lang="ko-KR" altLang="en-US" dirty="0"/>
              <a:t> 실행하지 못하도록 차단</a:t>
            </a:r>
            <a:endParaRPr lang="en-US" altLang="ko-KR" dirty="0"/>
          </a:p>
          <a:p>
            <a:pPr lvl="2"/>
            <a:r>
              <a:rPr lang="ko-KR" altLang="en-US" dirty="0"/>
              <a:t>호스트의 </a:t>
            </a:r>
            <a:r>
              <a:rPr lang="en-US" altLang="ko-KR" dirty="0"/>
              <a:t>Zombie </a:t>
            </a:r>
            <a:r>
              <a:rPr lang="ko-KR" altLang="en-US" dirty="0"/>
              <a:t>게임 오브젝트 위치를 다른 클라이언트의 </a:t>
            </a:r>
            <a:r>
              <a:rPr lang="en-US" altLang="ko-KR" dirty="0"/>
              <a:t>Zombie </a:t>
            </a:r>
            <a:r>
              <a:rPr lang="ko-KR" altLang="en-US" dirty="0"/>
              <a:t>게임 오브젝트가 받아 적용하는 과정은 </a:t>
            </a:r>
            <a:r>
              <a:rPr lang="en-US" altLang="ko-KR" dirty="0"/>
              <a:t>Photon View </a:t>
            </a:r>
            <a:r>
              <a:rPr lang="ko-KR" altLang="en-US" dirty="0"/>
              <a:t>컴포넌트에 의해 자동으로 이루어짐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3E3385-5AC8-A0D9-103B-FF9D7942D0D2}"/>
              </a:ext>
            </a:extLst>
          </p:cNvPr>
          <p:cNvGrpSpPr/>
          <p:nvPr/>
        </p:nvGrpSpPr>
        <p:grpSpPr>
          <a:xfrm>
            <a:off x="1691342" y="2662517"/>
            <a:ext cx="3371850" cy="2447365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1D13103-763B-16CA-A436-556A3A5889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268DC3-00ED-C555-2C6E-BCAA6429B0D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8E8111D-F447-4D2A-90FA-8A56D17EB98B}"/>
              </a:ext>
            </a:extLst>
          </p:cNvPr>
          <p:cNvSpPr txBox="1"/>
          <p:nvPr/>
        </p:nvSpPr>
        <p:spPr>
          <a:xfrm>
            <a:off x="1808630" y="2731630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 void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호스트가 아니라면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AI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추적 루틴을 실행하지 않음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 (!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PhotonNetwork.IsMasterClient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 오브젝트 활성화와 동시에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AI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추적 루틴 시작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StartCoroutine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UpdatePath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864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19.4 </a:t>
            </a:r>
            <a:r>
              <a:rPr lang="ko-KR" altLang="en-US" sz="2800"/>
              <a:t>네트워크 좀비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4166F-4DB6-9F75-1E1F-878C3854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FDB58-C261-4051-219E-8AAC629C5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540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Update(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메서드를 호스트에서만 실행</a:t>
            </a:r>
          </a:p>
          <a:p>
            <a:pPr lvl="1"/>
            <a:r>
              <a:rPr lang="ko-KR" altLang="en-US" dirty="0"/>
              <a:t>변경된 </a:t>
            </a:r>
            <a:r>
              <a:rPr lang="en-US" altLang="ko-KR" dirty="0"/>
              <a:t>Update( ) </a:t>
            </a:r>
            <a:r>
              <a:rPr lang="ko-KR" altLang="en-US" dirty="0"/>
              <a:t>메서드 또한 </a:t>
            </a:r>
            <a:r>
              <a:rPr lang="en-US" altLang="ko-KR" dirty="0"/>
              <a:t>if </a:t>
            </a:r>
            <a:r>
              <a:rPr lang="ko-KR" altLang="en-US" dirty="0"/>
              <a:t>문을 추가하여 클라이언트가 호스트가 아닌 경우에는 애니메이션 파라미터를 </a:t>
            </a:r>
            <a:br>
              <a:rPr lang="en-US" altLang="ko-KR" dirty="0"/>
            </a:br>
            <a:r>
              <a:rPr lang="ko-KR" altLang="en-US" dirty="0"/>
              <a:t>갱신하는 처리를 실행하지 못하게 함</a:t>
            </a:r>
            <a:endParaRPr lang="en-US" altLang="ko-KR" dirty="0"/>
          </a:p>
          <a:p>
            <a:pPr lvl="1"/>
            <a:r>
              <a:rPr lang="ko-KR" altLang="en-US" dirty="0"/>
              <a:t>물론 호스트에서만 좀비의 </a:t>
            </a:r>
            <a:r>
              <a:rPr lang="ko-KR" altLang="en-US" dirty="0" err="1"/>
              <a:t>애니메이터</a:t>
            </a:r>
            <a:r>
              <a:rPr lang="ko-KR" altLang="en-US" dirty="0"/>
              <a:t> 파라미터를 직접 갱신해도 </a:t>
            </a:r>
            <a:r>
              <a:rPr lang="en-US" altLang="ko-KR" dirty="0"/>
              <a:t>Photon Animator View </a:t>
            </a:r>
            <a:r>
              <a:rPr lang="ko-KR" altLang="en-US" dirty="0"/>
              <a:t>컴포넌트에 의해 동기화되어 클라이언트에서도 같은 애니메이션이 재생되기 때문에 문제없음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5766C-62FA-40F6-9EB6-ABFE3736112D}"/>
              </a:ext>
            </a:extLst>
          </p:cNvPr>
          <p:cNvSpPr txBox="1"/>
          <p:nvPr/>
        </p:nvSpPr>
        <p:spPr>
          <a:xfrm>
            <a:off x="1375516" y="2720375"/>
            <a:ext cx="95040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private void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호스트가 아니라면 애니메이션의 파라미터를 직접 갱신하지 않음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호스트가 파라미터를 갱신하면 클라이언트들에게 자동으로 전달되기 때문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 (!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PhotonNetwork.IsMasterClient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return;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추적 대상의 존재 여부에 따라 다른 애니메이션을 재생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zombieAnimator.SetBool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HasTarget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hasTarget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CFE7C9F-D67D-4B9E-95FD-2791E433D406}"/>
              </a:ext>
            </a:extLst>
          </p:cNvPr>
          <p:cNvGrpSpPr/>
          <p:nvPr/>
        </p:nvGrpSpPr>
        <p:grpSpPr>
          <a:xfrm>
            <a:off x="1529976" y="2720375"/>
            <a:ext cx="5012017" cy="2615454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155F256-035D-4A6B-A396-008D8317A7A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FE6AD39-9D86-4A98-B192-8ACD6F3914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335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19.4 </a:t>
            </a:r>
            <a:r>
              <a:rPr lang="ko-KR" altLang="en-US" sz="2800"/>
              <a:t>네트워크 좀비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4166F-4DB6-9F75-1E1F-878C3854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FDB58-C261-4051-219E-8AAC629C5B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540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OnTriggerStay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메서드를 호스트에서만 실행</a:t>
            </a:r>
          </a:p>
          <a:p>
            <a:pPr lvl="1"/>
            <a:r>
              <a:rPr lang="ko-KR" altLang="en-US" dirty="0"/>
              <a:t>변경된 </a:t>
            </a:r>
            <a:r>
              <a:rPr lang="en-US" altLang="ko-KR" dirty="0" err="1"/>
              <a:t>OnTriggerStay</a:t>
            </a:r>
            <a:r>
              <a:rPr lang="en-US" altLang="ko-KR" dirty="0"/>
              <a:t>( ) </a:t>
            </a:r>
            <a:r>
              <a:rPr lang="ko-KR" altLang="en-US" dirty="0"/>
              <a:t>메서드는 최상단에 </a:t>
            </a:r>
            <a:r>
              <a:rPr lang="en-US" altLang="ko-KR" dirty="0"/>
              <a:t>if </a:t>
            </a:r>
            <a:r>
              <a:rPr lang="ko-KR" altLang="en-US" dirty="0"/>
              <a:t>문을 추가하여 클라이언트가 호스트가 아닌 경우에는 공격을 실행하지 못하게 함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Zombie</a:t>
            </a:r>
            <a:r>
              <a:rPr lang="ko-KR" altLang="en-US" dirty="0"/>
              <a:t>의 공격은 호스트에서만 이루어짐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공격을 받는 </a:t>
            </a:r>
            <a:r>
              <a:rPr lang="en-US" altLang="ko-KR" dirty="0" err="1"/>
              <a:t>LivingEntity</a:t>
            </a:r>
            <a:r>
              <a:rPr lang="en-US" altLang="ko-KR" dirty="0"/>
              <a:t> </a:t>
            </a:r>
            <a:r>
              <a:rPr lang="ko-KR" altLang="en-US" dirty="0"/>
              <a:t>타입은 </a:t>
            </a:r>
            <a:r>
              <a:rPr lang="en-US" altLang="ko-KR" dirty="0"/>
              <a:t>19.2.4</a:t>
            </a:r>
            <a:r>
              <a:rPr lang="ko-KR" altLang="en-US" dirty="0"/>
              <a:t>절 ‘</a:t>
            </a:r>
            <a:r>
              <a:rPr lang="en-US" altLang="ko-KR" dirty="0" err="1"/>
              <a:t>LivingEntity</a:t>
            </a:r>
            <a:r>
              <a:rPr lang="en-US" altLang="ko-KR" dirty="0"/>
              <a:t> </a:t>
            </a:r>
            <a:r>
              <a:rPr lang="ko-KR" altLang="en-US" dirty="0" err="1"/>
              <a:t>스크립트’에서</a:t>
            </a:r>
            <a:r>
              <a:rPr lang="ko-KR" altLang="en-US" dirty="0"/>
              <a:t> 살펴봤듯이 공격당한 결과를 다른 클라이언트에 </a:t>
            </a:r>
            <a:r>
              <a:rPr lang="en-US" altLang="ko-KR" dirty="0"/>
              <a:t>RPC</a:t>
            </a:r>
            <a:r>
              <a:rPr lang="ko-KR" altLang="en-US" dirty="0"/>
              <a:t>로 전파</a:t>
            </a:r>
            <a:endParaRPr lang="en-US" altLang="ko-KR" dirty="0"/>
          </a:p>
          <a:p>
            <a:pPr lvl="2"/>
            <a:r>
              <a:rPr lang="ko-KR" altLang="en-US" dirty="0"/>
              <a:t>따라서 좀비가 플레이어 캐릭터를 공격한 결과는 호스트가 아닌 다른 클라이언트에도 무사히 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53843-FC0A-4C5D-9FC0-B29CEC58EBD2}"/>
              </a:ext>
            </a:extLst>
          </p:cNvPr>
          <p:cNvSpPr txBox="1"/>
          <p:nvPr/>
        </p:nvSpPr>
        <p:spPr>
          <a:xfrm>
            <a:off x="2003612" y="3294000"/>
            <a:ext cx="67705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private void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OnTriggerStay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(Collider other)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호스트가 아니라면 공격 실행 불가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 (!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PhotonNetwork.IsMasterClient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return;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 </a:t>
            </a:r>
            <a:r>
              <a:rPr lang="ko-KR" altLang="en-US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</a:t>
            </a:r>
            <a:r>
              <a:rPr lang="ko-KR" altLang="en-US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변동없음</a:t>
            </a:r>
            <a:endParaRPr lang="ko-KR" altLang="en-US" sz="1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80DB00-2242-4419-92DA-254B25147A90}"/>
              </a:ext>
            </a:extLst>
          </p:cNvPr>
          <p:cNvGrpSpPr/>
          <p:nvPr/>
        </p:nvGrpSpPr>
        <p:grpSpPr>
          <a:xfrm>
            <a:off x="2148542" y="3234017"/>
            <a:ext cx="3371850" cy="2191871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E654A96-0786-4937-8C3F-933971B780F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D0D2BD1-1ABB-4BDC-9545-B71F8D07C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341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09EA06-3230-4B9B-938A-0C87080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D07E2-CBA5-CAFB-B21D-3E48481AF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Prefabs </a:t>
            </a:r>
            <a:r>
              <a:rPr lang="ko-KR" altLang="en-US"/>
              <a:t>폴더의 </a:t>
            </a:r>
            <a:r>
              <a:rPr lang="en-US" altLang="ko-KR"/>
              <a:t>AmmoPack </a:t>
            </a:r>
            <a:r>
              <a:rPr lang="ko-KR" altLang="en-US"/>
              <a:t>프리팹에 </a:t>
            </a:r>
            <a:r>
              <a:rPr lang="en-US" altLang="ko-KR"/>
              <a:t>Photon View </a:t>
            </a:r>
            <a:r>
              <a:rPr lang="ko-KR" altLang="en-US"/>
              <a:t>컴포넌트가 추가</a:t>
            </a:r>
            <a:endParaRPr lang="en-US" altLang="ko-KR"/>
          </a:p>
          <a:p>
            <a:pPr lvl="2"/>
            <a:r>
              <a:rPr lang="en-US" altLang="ko-KR"/>
              <a:t>HealthPack </a:t>
            </a:r>
            <a:r>
              <a:rPr lang="ko-KR" altLang="en-US"/>
              <a:t>프리팹</a:t>
            </a:r>
            <a:r>
              <a:rPr lang="en-US" altLang="ko-KR"/>
              <a:t>, Coin </a:t>
            </a:r>
            <a:r>
              <a:rPr lang="ko-KR" altLang="en-US"/>
              <a:t>프리팹에도 같은 변경 사항이 적용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F69AE-DFCB-45CF-C747-7536FE8A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1519709"/>
            <a:ext cx="4029075" cy="49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09EA06-3230-4B9B-938A-0C87080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D07E2-CBA5-CAFB-B21D-3E48481AF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0714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19.5.1 AmmoPack </a:t>
            </a:r>
            <a:r>
              <a:rPr lang="ko-KR" altLang="en-US" b="1"/>
              <a:t>스크립트</a:t>
            </a:r>
          </a:p>
          <a:p>
            <a:pPr lvl="2"/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플레이어의 탄알 추가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효과 적용 후 스스로를 파괴</a:t>
            </a:r>
          </a:p>
          <a:p>
            <a:pPr lvl="2"/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탄알 추가를 모든 클라이언트에서 실행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모든 클라이언트에서 스스로를 파괴</a:t>
            </a:r>
            <a:endParaRPr lang="en-US" altLang="ko-KR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/>
              <a:t>AmmoPack </a:t>
            </a:r>
            <a:r>
              <a:rPr lang="ko-KR" altLang="en-US"/>
              <a:t>스크립트는 다음과 같은 변경 사항이 적용</a:t>
            </a:r>
            <a:endParaRPr lang="en-US" altLang="ko-KR"/>
          </a:p>
          <a:p>
            <a:pPr lvl="2"/>
            <a:r>
              <a:rPr lang="en-US" altLang="ko-KR"/>
              <a:t>MonoBehaviourPun </a:t>
            </a:r>
            <a:r>
              <a:rPr lang="ko-KR" altLang="en-US"/>
              <a:t>사용</a:t>
            </a:r>
          </a:p>
          <a:p>
            <a:pPr lvl="2"/>
            <a:r>
              <a:rPr lang="en-US" altLang="ko-KR"/>
              <a:t>AddAmmo( )</a:t>
            </a:r>
            <a:r>
              <a:rPr lang="ko-KR" altLang="en-US"/>
              <a:t>를 </a:t>
            </a:r>
            <a:r>
              <a:rPr lang="en-US" altLang="ko-KR"/>
              <a:t>RPC</a:t>
            </a:r>
            <a:r>
              <a:rPr lang="ko-KR" altLang="en-US"/>
              <a:t>로 원격 실행하여 탄알 추가</a:t>
            </a:r>
          </a:p>
          <a:p>
            <a:pPr lvl="2"/>
            <a:r>
              <a:rPr lang="en-US" altLang="ko-KR"/>
              <a:t>Destory( ) </a:t>
            </a:r>
            <a:r>
              <a:rPr lang="ko-KR" altLang="en-US"/>
              <a:t>대신 </a:t>
            </a:r>
            <a:r>
              <a:rPr lang="en-US" altLang="ko-KR"/>
              <a:t>PhotonNetwork.Destroy( ) </a:t>
            </a:r>
            <a:r>
              <a:rPr lang="ko-KR" altLang="en-US"/>
              <a:t>메서드 사용</a:t>
            </a:r>
            <a:endParaRPr lang="en-US" altLang="ko-KR"/>
          </a:p>
          <a:p>
            <a:pPr lvl="1"/>
            <a:r>
              <a:rPr lang="ko-KR" altLang="en-US"/>
              <a:t>변경 사항의 역할 요약</a:t>
            </a:r>
            <a:endParaRPr lang="en-US" altLang="ko-KR"/>
          </a:p>
          <a:p>
            <a:pPr lvl="2"/>
            <a:r>
              <a:rPr lang="ko-KR" altLang="en-US"/>
              <a:t>모든 클라이언트에서 탄알 추가</a:t>
            </a:r>
          </a:p>
          <a:p>
            <a:pPr lvl="2"/>
            <a:r>
              <a:rPr lang="ko-KR" altLang="en-US"/>
              <a:t>네트워크상에서 동일 게임 오브젝트를 모두 파괴</a:t>
            </a:r>
          </a:p>
        </p:txBody>
      </p:sp>
    </p:spTree>
    <p:extLst>
      <p:ext uri="{BB962C8B-B14F-4D97-AF65-F5344CB8AC3E}">
        <p14:creationId xmlns:p14="http://schemas.microsoft.com/office/powerpoint/2010/main" val="809314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09EA06-3230-4B9B-938A-0C87080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D07E2-CBA5-CAFB-B21D-3E48481AF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0714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AddAmmo( )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원격 실행</a:t>
            </a:r>
          </a:p>
          <a:p>
            <a:pPr lvl="1"/>
            <a:r>
              <a:rPr lang="ko-KR" altLang="en-US"/>
              <a:t>모든 클라이언트에서 원격으로 </a:t>
            </a:r>
            <a:r>
              <a:rPr lang="en-US" altLang="ko-KR"/>
              <a:t>AddAmmo( ) </a:t>
            </a:r>
            <a:r>
              <a:rPr lang="ko-KR" altLang="en-US"/>
              <a:t>메서드가 실행되도록 코드를 변경</a:t>
            </a:r>
            <a:endParaRPr lang="en-US" altLang="ko-KR"/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변경된 코드는 아이템 사용 자체는 호스트에서만 이루어지지만</a:t>
            </a:r>
            <a:r>
              <a:rPr lang="en-US" altLang="ko-KR"/>
              <a:t>, </a:t>
            </a:r>
            <a:r>
              <a:rPr lang="ko-KR" altLang="en-US"/>
              <a:t>아이템을 사용하여 탄알이 증가하는 효과는 </a:t>
            </a:r>
            <a:br>
              <a:rPr lang="en-US" altLang="ko-KR"/>
            </a:br>
            <a:r>
              <a:rPr lang="ko-KR" altLang="en-US"/>
              <a:t>모든 클라이언트에서 동일하게 적용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05942E-308F-FB25-E980-F8933416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332672"/>
            <a:ext cx="5695950" cy="2952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FA4D7D1-9AEF-03C6-9486-EC4900679CCD}"/>
              </a:ext>
            </a:extLst>
          </p:cNvPr>
          <p:cNvGrpSpPr/>
          <p:nvPr/>
        </p:nvGrpSpPr>
        <p:grpSpPr>
          <a:xfrm>
            <a:off x="1422400" y="2286952"/>
            <a:ext cx="6132829" cy="380507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B1009E1-8F21-D142-02CC-3AE4E063550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2B9EDDE-AE8E-4870-4892-716264B54F6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942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09EA06-3230-4B9B-938A-0C87080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D07E2-CBA5-CAFB-B21D-3E48481AF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0714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PhotonNetwork.Destroy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메서드 사용</a:t>
            </a:r>
          </a:p>
          <a:p>
            <a:pPr lvl="1"/>
            <a:r>
              <a:rPr lang="ko-KR" altLang="en-US" dirty="0"/>
              <a:t>네트워크상의 모든 클라이언트에서 동일하게 파괴되어야 하는 게임 오브젝트는 </a:t>
            </a:r>
            <a:r>
              <a:rPr lang="en-US" altLang="ko-KR" dirty="0"/>
              <a:t>Destroy( ) </a:t>
            </a:r>
            <a:r>
              <a:rPr lang="ko-KR" altLang="en-US" dirty="0"/>
              <a:t>메서드 대신 </a:t>
            </a:r>
            <a:r>
              <a:rPr lang="en-US" altLang="ko-KR" dirty="0" err="1"/>
              <a:t>PhotonNetwork.Destroy</a:t>
            </a:r>
            <a:r>
              <a:rPr lang="en-US" altLang="ko-KR" dirty="0"/>
              <a:t>( ) </a:t>
            </a:r>
            <a:r>
              <a:rPr lang="ko-KR" altLang="en-US" dirty="0"/>
              <a:t>메서드를 사용</a:t>
            </a:r>
            <a:endParaRPr lang="en-US" altLang="ko-KR" dirty="0"/>
          </a:p>
          <a:p>
            <a:pPr lvl="1"/>
            <a:r>
              <a:rPr lang="en-US" altLang="ko-KR" dirty="0" err="1"/>
              <a:t>PhotonNetwork.Destroy</a:t>
            </a:r>
            <a:r>
              <a:rPr lang="en-US" altLang="ko-KR" dirty="0"/>
              <a:t>( )</a:t>
            </a:r>
            <a:r>
              <a:rPr lang="ko-KR" altLang="en-US" dirty="0"/>
              <a:t>는 </a:t>
            </a:r>
            <a:r>
              <a:rPr lang="en-US" altLang="ko-KR" dirty="0"/>
              <a:t>Photon View </a:t>
            </a:r>
            <a:r>
              <a:rPr lang="ko-KR" altLang="en-US" dirty="0"/>
              <a:t>컴포넌트를 가지고 있는 게임 오브젝트를 입력 받음</a:t>
            </a:r>
            <a:endParaRPr lang="en-US" altLang="ko-KR" dirty="0"/>
          </a:p>
          <a:p>
            <a:pPr lvl="2"/>
            <a:r>
              <a:rPr lang="ko-KR" altLang="en-US" dirty="0"/>
              <a:t>입력된 게임 오브젝트는 모든 클라이언트에서 동시에 파괴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사용된 탄알 아이템이 호스트에서 </a:t>
            </a:r>
            <a:r>
              <a:rPr lang="en-US" altLang="ko-KR" dirty="0" err="1"/>
              <a:t>PhotonNetwork.Destroy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);</a:t>
            </a:r>
            <a:r>
              <a:rPr lang="ko-KR" altLang="en-US" dirty="0"/>
              <a:t>를 실행하면 호스트를 포함한 모든 </a:t>
            </a:r>
            <a:br>
              <a:rPr lang="en-US" altLang="ko-KR" dirty="0"/>
            </a:br>
            <a:r>
              <a:rPr lang="ko-KR" altLang="en-US" dirty="0"/>
              <a:t>클라이언트에서 탄알 아이템 게임 오브젝트가 파괴</a:t>
            </a:r>
            <a:endParaRPr lang="en-US" altLang="ko-KR" dirty="0"/>
          </a:p>
          <a:p>
            <a:pPr lvl="1"/>
            <a:r>
              <a:rPr lang="ko-KR" altLang="en-US" dirty="0"/>
              <a:t>전체 스크립트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DDCE0-B27D-4BF9-A6C3-C74CFC048D83}"/>
              </a:ext>
            </a:extLst>
          </p:cNvPr>
          <p:cNvSpPr txBox="1"/>
          <p:nvPr/>
        </p:nvSpPr>
        <p:spPr>
          <a:xfrm>
            <a:off x="3245140" y="3350729"/>
            <a:ext cx="80439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class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AmmoPack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MonoBehaviourPun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public int ammo = 30; 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충전할 총알 수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public void Use(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target)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전달 받은 게임 오브젝트로부터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PlayerShooter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컴포넌트를 가져오기 시도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PlayerShooter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playerShooter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target.GetComponent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PlayerShooter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PlayerShooter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컴포넌트가 있으며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 오브젝트가 존재하면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playerShooter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null &amp;&amp;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playerShooter.gun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null)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총의 남은 탄환 수를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ammo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더하기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클라이언트에서 실행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playerShooter.gun.photonView.RPC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AddAmmo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RpcTarget.All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ammo);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클라이언트에서의 자신을 파괴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PhotonNetwork.Destroy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E459A2-28B9-4677-858B-1B531236B1D3}"/>
              </a:ext>
            </a:extLst>
          </p:cNvPr>
          <p:cNvGrpSpPr/>
          <p:nvPr/>
        </p:nvGrpSpPr>
        <p:grpSpPr>
          <a:xfrm>
            <a:off x="3208472" y="3350729"/>
            <a:ext cx="4787900" cy="3399314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1DE8731-6A2A-4356-9FF7-091FC0067A6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E821D9-5BE2-4D7B-99E5-E65CFA024F6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174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373A63-9AB7-A985-D4D9-CC45F32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D1874-2CEC-79F7-82AC-F35BBF175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19.5.2 </a:t>
            </a:r>
            <a:r>
              <a:rPr lang="en-US" altLang="ko-KR" b="1" dirty="0" err="1"/>
              <a:t>HealthPack</a:t>
            </a:r>
            <a:r>
              <a:rPr lang="en-US" altLang="ko-KR" b="1" dirty="0"/>
              <a:t>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플레이어의 체력 추가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효과 적용 후 스스로를 파괴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모든 클라이언트에서 스스로를 파괴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 err="1"/>
              <a:t>HealthPack</a:t>
            </a:r>
            <a:r>
              <a:rPr lang="ko-KR" altLang="en-US" dirty="0"/>
              <a:t>은 </a:t>
            </a:r>
            <a:r>
              <a:rPr lang="en-US" altLang="ko-KR" dirty="0" err="1"/>
              <a:t>AmmoPack</a:t>
            </a:r>
            <a:r>
              <a:rPr lang="ko-KR" altLang="en-US" dirty="0"/>
              <a:t>과 달리 </a:t>
            </a:r>
            <a:r>
              <a:rPr lang="en-US" altLang="ko-KR" dirty="0"/>
              <a:t>RPC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pPr lvl="2"/>
            <a:r>
              <a:rPr lang="en-US" altLang="ko-KR" dirty="0"/>
              <a:t>19.2.4</a:t>
            </a:r>
            <a:r>
              <a:rPr lang="ko-KR" altLang="en-US" dirty="0"/>
              <a:t>절 ‘</a:t>
            </a:r>
            <a:r>
              <a:rPr lang="en-US" altLang="ko-KR" dirty="0" err="1"/>
              <a:t>LivingEntity</a:t>
            </a:r>
            <a:r>
              <a:rPr lang="en-US" altLang="ko-KR" dirty="0"/>
              <a:t> </a:t>
            </a:r>
            <a:r>
              <a:rPr lang="ko-KR" altLang="en-US" dirty="0" err="1"/>
              <a:t>스크립트’에서</a:t>
            </a:r>
            <a:r>
              <a:rPr lang="ko-KR" altLang="en-US" dirty="0"/>
              <a:t> 확인한 </a:t>
            </a:r>
            <a:r>
              <a:rPr lang="en-US" altLang="ko-KR" dirty="0" err="1"/>
              <a:t>RestoreHealth</a:t>
            </a:r>
            <a:r>
              <a:rPr lang="en-US" altLang="ko-KR" dirty="0"/>
              <a:t>( ) </a:t>
            </a:r>
            <a:r>
              <a:rPr lang="ko-KR" altLang="en-US" dirty="0"/>
              <a:t>메서드는 호스트에서 실행하면 자동으로 다른 </a:t>
            </a:r>
            <a:br>
              <a:rPr lang="en-US" altLang="ko-KR" dirty="0"/>
            </a:br>
            <a:r>
              <a:rPr lang="ko-KR" altLang="en-US" dirty="0"/>
              <a:t>클라이언트에서도 원격 실행되기 때문</a:t>
            </a:r>
            <a:endParaRPr lang="en-US" altLang="ko-KR" dirty="0"/>
          </a:p>
          <a:p>
            <a:pPr lvl="1"/>
            <a:r>
              <a:rPr lang="en-US" altLang="ko-KR" dirty="0" err="1"/>
              <a:t>HealthPack</a:t>
            </a:r>
            <a:r>
              <a:rPr lang="en-US" altLang="ko-KR" dirty="0"/>
              <a:t> </a:t>
            </a:r>
            <a:r>
              <a:rPr lang="ko-KR" altLang="en-US" dirty="0"/>
              <a:t>스크립트의 </a:t>
            </a:r>
            <a:r>
              <a:rPr lang="en-US" altLang="ko-KR" dirty="0"/>
              <a:t>Use( ) </a:t>
            </a:r>
            <a:r>
              <a:rPr lang="ko-KR" altLang="en-US" dirty="0"/>
              <a:t>메서드 마지막에는 네트워크상의 모든 클라이언트에서 체력 아이템을 파괴하도록 </a:t>
            </a:r>
            <a:r>
              <a:rPr lang="en-US" altLang="ko-KR" b="1" dirty="0" err="1"/>
              <a:t>PhotonNetwork.Destroy</a:t>
            </a:r>
            <a:r>
              <a:rPr lang="en-US" altLang="ko-KR" b="1" dirty="0"/>
              <a:t>(</a:t>
            </a:r>
            <a:r>
              <a:rPr lang="en-US" altLang="ko-KR" b="1" dirty="0" err="1"/>
              <a:t>gameObject</a:t>
            </a:r>
            <a:r>
              <a:rPr lang="en-US" altLang="ko-KR" b="1" dirty="0"/>
              <a:t>);</a:t>
            </a:r>
            <a:r>
              <a:rPr lang="ko-KR" altLang="en-US" dirty="0"/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D1FBCD-0ED3-85F8-ECBD-2D10B01B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B6C11-34D9-F1F3-7B26-7487B1091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Prefabs </a:t>
            </a:r>
            <a:r>
              <a:rPr lang="ko-KR" altLang="en-US"/>
              <a:t>폴더에서 </a:t>
            </a:r>
            <a:r>
              <a:rPr lang="en-US" altLang="ko-KR"/>
              <a:t>Player Character </a:t>
            </a:r>
            <a:r>
              <a:rPr lang="ko-KR" altLang="en-US"/>
              <a:t>프리팹을 찾아 </a:t>
            </a:r>
            <a:r>
              <a:rPr lang="en-US" altLang="ko-KR"/>
              <a:t>Main </a:t>
            </a:r>
            <a:r>
              <a:rPr lang="ko-KR" altLang="en-US"/>
              <a:t>씬에 </a:t>
            </a:r>
            <a:r>
              <a:rPr lang="en-US" altLang="ko-KR"/>
              <a:t>Player Character</a:t>
            </a:r>
            <a:r>
              <a:rPr lang="ko-KR" altLang="en-US"/>
              <a:t>를 생성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A19C5-EACD-5308-3938-5CA6BA674739}"/>
              </a:ext>
            </a:extLst>
          </p:cNvPr>
          <p:cNvSpPr txBox="1"/>
          <p:nvPr/>
        </p:nvSpPr>
        <p:spPr>
          <a:xfrm>
            <a:off x="991553" y="1341438"/>
            <a:ext cx="810672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Player Character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게임 오브젝트 준비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Prefabs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폴더의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Player Character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프리팹을 하이어라키 창으로 드래그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&amp;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드롭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5FBA2F-B60F-B578-CE5C-BCCE5EAD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79" y="1938880"/>
            <a:ext cx="2756865" cy="4357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9EDCCC-25A3-D43B-67CE-42612193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68" y="3001617"/>
            <a:ext cx="2725608" cy="3294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FBD3EA-816F-72F6-BE7F-68ACCD794B56}"/>
              </a:ext>
            </a:extLst>
          </p:cNvPr>
          <p:cNvSpPr txBox="1"/>
          <p:nvPr/>
        </p:nvSpPr>
        <p:spPr>
          <a:xfrm>
            <a:off x="2671601" y="6296101"/>
            <a:ext cx="610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▶ 새로 추가된 컴포넌트</a:t>
            </a:r>
          </a:p>
        </p:txBody>
      </p:sp>
    </p:spTree>
    <p:extLst>
      <p:ext uri="{BB962C8B-B14F-4D97-AF65-F5344CB8AC3E}">
        <p14:creationId xmlns:p14="http://schemas.microsoft.com/office/powerpoint/2010/main" val="18157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4D3759-07D4-35E6-F5B2-782F59F6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3F064-841B-B564-6A5E-F421C619C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19.5.3 Coin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게임 점수 추가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효과 적용 후 스스로를 파괴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모든 클라이언트에서 스스로를 파괴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/>
              <a:t>Destroy( ) </a:t>
            </a:r>
            <a:r>
              <a:rPr lang="ko-KR" altLang="en-US" dirty="0"/>
              <a:t>메서드를 </a:t>
            </a:r>
            <a:r>
              <a:rPr lang="en-US" altLang="ko-KR" b="1" dirty="0" err="1"/>
              <a:t>PhotonNetwork.Destroy</a:t>
            </a:r>
            <a:r>
              <a:rPr lang="en-US" altLang="ko-KR" b="1" dirty="0"/>
              <a:t>(</a:t>
            </a:r>
            <a:r>
              <a:rPr lang="en-US" altLang="ko-KR" b="1" dirty="0" err="1"/>
              <a:t>gameObject</a:t>
            </a:r>
            <a:r>
              <a:rPr lang="en-US" altLang="ko-KR" b="1" dirty="0"/>
              <a:t>) </a:t>
            </a:r>
            <a:r>
              <a:rPr lang="ko-KR" altLang="en-US" dirty="0"/>
              <a:t>메서드로 대체한 것 외에는 변경 사항이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E6E956-AEB9-49A3-8290-39BEB993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431732"/>
            <a:ext cx="4124325" cy="39147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5E2B8C9-DF1D-529B-FAC9-7C1F3969BECE}"/>
              </a:ext>
            </a:extLst>
          </p:cNvPr>
          <p:cNvGrpSpPr/>
          <p:nvPr/>
        </p:nvGrpSpPr>
        <p:grpSpPr>
          <a:xfrm>
            <a:off x="1308100" y="2324398"/>
            <a:ext cx="4787900" cy="4022109"/>
            <a:chOff x="3657600" y="5383530"/>
            <a:chExt cx="4766310" cy="52578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A323609-C45B-438D-1951-4BF4B6A12BA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BFB5CE5-5B64-7476-762E-539214C4B43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952D5-C811-303F-B9D7-0A559AD5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AEE1D-30FF-FF4E-FB22-35C2D06FB0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19.5.4 PhotonNetwork.Instantiate( )</a:t>
            </a:r>
          </a:p>
          <a:p>
            <a:pPr lvl="1"/>
            <a:r>
              <a:rPr lang="ko-KR" altLang="en-US"/>
              <a:t>자신의 게임 월드에서 어떤 게임 오브젝트를 생성하고</a:t>
            </a:r>
            <a:r>
              <a:rPr lang="en-US" altLang="ko-KR"/>
              <a:t>, </a:t>
            </a:r>
            <a:r>
              <a:rPr lang="ko-KR" altLang="en-US"/>
              <a:t>같은 게임 오브젝트를 타인의 게임 월드에도 생성되게 하기위해서는 </a:t>
            </a:r>
            <a:r>
              <a:rPr lang="en-US" altLang="ko-KR"/>
              <a:t>PhotonNetwork.Instantiate( ) </a:t>
            </a:r>
            <a:r>
              <a:rPr lang="ko-KR" altLang="en-US"/>
              <a:t>메서드를 사용</a:t>
            </a:r>
            <a:endParaRPr lang="en-US" altLang="ko-KR"/>
          </a:p>
          <a:p>
            <a:pPr lvl="1"/>
            <a:r>
              <a:rPr lang="ko-KR" altLang="en-US"/>
              <a:t>실시간으로 생성할 아이템 프리팹과 </a:t>
            </a:r>
            <a:r>
              <a:rPr lang="en-US" altLang="ko-KR"/>
              <a:t>Player Character </a:t>
            </a:r>
            <a:r>
              <a:rPr lang="ko-KR" altLang="en-US"/>
              <a:t>프리팹</a:t>
            </a:r>
            <a:r>
              <a:rPr lang="en-US" altLang="ko-KR"/>
              <a:t>, Zombie </a:t>
            </a:r>
            <a:r>
              <a:rPr lang="ko-KR" altLang="en-US"/>
              <a:t>프리팹을 </a:t>
            </a:r>
            <a:r>
              <a:rPr lang="en-US" altLang="ko-KR"/>
              <a:t>Resources </a:t>
            </a:r>
            <a:r>
              <a:rPr lang="ko-KR" altLang="en-US"/>
              <a:t>폴더로 이동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88063-50A7-9F85-E427-4C39DDEA1D08}"/>
              </a:ext>
            </a:extLst>
          </p:cNvPr>
          <p:cNvSpPr txBox="1"/>
          <p:nvPr/>
        </p:nvSpPr>
        <p:spPr>
          <a:xfrm>
            <a:off x="1127125" y="2260736"/>
            <a:ext cx="519906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Resources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폴더로 프리팹 옮기기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프로젝트에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Resources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폴더 생성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프로젝트의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Prefabs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폴더에서 다음 프리팹 선택</a:t>
            </a:r>
            <a:b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• AmmoPack</a:t>
            </a:r>
            <a:b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• Coin</a:t>
            </a:r>
            <a:b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• HealthPack</a:t>
            </a:r>
            <a:b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• Player Character</a:t>
            </a:r>
            <a:b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• Zombie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선택한 프리팹을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Resource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폴더로 옮김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355FE9-89B1-25ED-3509-8BD2DD85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42" y="2260736"/>
            <a:ext cx="2886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(8)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EDE38D-41DA-69AD-6862-91142F3B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23BB-EF1A-0E18-728D-B8EF09A23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3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19.5.5 </a:t>
            </a:r>
            <a:r>
              <a:rPr lang="en-US" altLang="ko-KR" b="1" dirty="0" err="1"/>
              <a:t>ItemSpawner</a:t>
            </a:r>
            <a:r>
              <a:rPr lang="ko-KR" altLang="en-US" b="1" dirty="0"/>
              <a:t>와 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플레이어 캐릭터 근처에 아이템 생성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맵 중심에 아이템 생성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생성된 아이템을 일정 시간 후 모든 클라이언트에서 파괴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주요 변경 사항</a:t>
            </a:r>
            <a:endParaRPr lang="en-US" altLang="ko-KR" dirty="0"/>
          </a:p>
          <a:p>
            <a:pPr lvl="2"/>
            <a:r>
              <a:rPr lang="ko-KR" altLang="en-US" dirty="0"/>
              <a:t>플레이어 캐릭터 위치를 사용하지 않음</a:t>
            </a:r>
          </a:p>
          <a:p>
            <a:pPr lvl="2"/>
            <a:r>
              <a:rPr lang="ko-KR" altLang="en-US" dirty="0"/>
              <a:t>호스트에서만 아이템 생성</a:t>
            </a:r>
          </a:p>
          <a:p>
            <a:pPr lvl="2"/>
            <a:r>
              <a:rPr lang="ko-KR" altLang="en-US" dirty="0"/>
              <a:t>아이템 생성은 </a:t>
            </a:r>
            <a:r>
              <a:rPr lang="en-US" altLang="ko-KR" dirty="0"/>
              <a:t>Instantiate( ) </a:t>
            </a:r>
            <a:r>
              <a:rPr lang="ko-KR" altLang="en-US" dirty="0"/>
              <a:t>대신 </a:t>
            </a:r>
            <a:r>
              <a:rPr lang="en-US" altLang="ko-KR" dirty="0" err="1"/>
              <a:t>PhotonNetwork.Instantiate</a:t>
            </a:r>
            <a:r>
              <a:rPr lang="en-US" altLang="ko-KR" dirty="0"/>
              <a:t>( ) </a:t>
            </a:r>
            <a:r>
              <a:rPr lang="ko-KR" altLang="en-US" dirty="0"/>
              <a:t>사용</a:t>
            </a:r>
          </a:p>
          <a:p>
            <a:pPr lvl="2"/>
            <a:r>
              <a:rPr lang="ko-KR" altLang="en-US" dirty="0"/>
              <a:t>아이템 파괴는 </a:t>
            </a:r>
            <a:r>
              <a:rPr lang="en-US" altLang="ko-KR" dirty="0"/>
              <a:t>Destroy( ) </a:t>
            </a:r>
            <a:r>
              <a:rPr lang="ko-KR" altLang="en-US" dirty="0"/>
              <a:t>대신 </a:t>
            </a:r>
            <a:r>
              <a:rPr lang="en-US" altLang="ko-KR" dirty="0" err="1"/>
              <a:t>PhotonNetwork.Destroy</a:t>
            </a:r>
            <a:r>
              <a:rPr lang="en-US" altLang="ko-KR" dirty="0"/>
              <a:t>( )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38ADCF-2453-F2DA-CD0E-BF770ECE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90" y="1976508"/>
            <a:ext cx="4114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 dirty="0"/>
              <a:t>네트워크 아이템</a:t>
            </a:r>
            <a:r>
              <a:rPr lang="en-US" altLang="ko-KR" sz="2800" dirty="0"/>
              <a:t>(9)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65383-5B8F-38EB-96A1-ECA1C0CA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DF3F3-E9E0-DCC4-788C-EE9CA2E06F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257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호스트에서만 아이템 생성</a:t>
            </a:r>
            <a:endParaRPr lang="en-US" altLang="ko-KR" b="1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/>
              <a:t>아이템 생성은 호스트에서 전담</a:t>
            </a:r>
            <a:endParaRPr lang="en-US" altLang="ko-KR"/>
          </a:p>
          <a:p>
            <a:pPr lvl="1"/>
            <a:r>
              <a:rPr lang="ko-KR" altLang="en-US"/>
              <a:t>따라서 </a:t>
            </a:r>
            <a:r>
              <a:rPr lang="en-US" altLang="ko-KR"/>
              <a:t>Update( ) </a:t>
            </a:r>
            <a:r>
              <a:rPr lang="ko-KR" altLang="en-US"/>
              <a:t>메서드 상단에 다음 </a:t>
            </a:r>
            <a:r>
              <a:rPr lang="en-US" altLang="ko-KR"/>
              <a:t>if </a:t>
            </a:r>
            <a:r>
              <a:rPr lang="ko-KR" altLang="en-US"/>
              <a:t>문을 삽입하여 호스트가 아닌 클라이언트에서는 </a:t>
            </a:r>
            <a:r>
              <a:rPr lang="en-US" altLang="ko-KR"/>
              <a:t>Spawn( ) </a:t>
            </a:r>
            <a:r>
              <a:rPr lang="ko-KR" altLang="en-US"/>
              <a:t>실행에 </a:t>
            </a:r>
            <a:br>
              <a:rPr lang="en-US" altLang="ko-KR"/>
            </a:br>
            <a:r>
              <a:rPr lang="ko-KR" altLang="en-US"/>
              <a:t>도달하지 못하도록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4B5C03-2473-7B13-339F-C2B59118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370138"/>
            <a:ext cx="3000375" cy="10953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6A00243-45F9-8E50-D2A2-165100FFD134}"/>
              </a:ext>
            </a:extLst>
          </p:cNvPr>
          <p:cNvGrpSpPr/>
          <p:nvPr/>
        </p:nvGrpSpPr>
        <p:grpSpPr>
          <a:xfrm>
            <a:off x="1308100" y="2251710"/>
            <a:ext cx="4144010" cy="1321753"/>
            <a:chOff x="3657600" y="5383530"/>
            <a:chExt cx="4766310" cy="52578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D755798-29AF-830D-39E4-B2CE094374A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707C31E-27E4-DD95-CB73-8F9FA55734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348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 dirty="0"/>
              <a:t>네트워크 아이템</a:t>
            </a:r>
            <a:r>
              <a:rPr lang="en-US" altLang="ko-KR" sz="2800" dirty="0"/>
              <a:t>(10)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65383-5B8F-38EB-96A1-ECA1C0CA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DF3F3-E9E0-DCC4-788C-EE9CA2E06F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257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플레이어 캐릭터 위치를 사용하지 않음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게임이 멀티플레이어로 변형되면서 플레이어 캐릭터가 둘 이상 존재하게 되었으므로 변경된 </a:t>
            </a:r>
            <a:r>
              <a:rPr lang="en-US" altLang="ko-KR" dirty="0" err="1"/>
              <a:t>ItemSpawner</a:t>
            </a:r>
            <a:r>
              <a:rPr lang="ko-KR" altLang="en-US" dirty="0"/>
              <a:t>는 </a:t>
            </a:r>
            <a:br>
              <a:rPr lang="en-US" altLang="ko-KR" dirty="0"/>
            </a:br>
            <a:r>
              <a:rPr lang="ko-KR" altLang="en-US" dirty="0"/>
              <a:t>아이템을 월드의 중심에서 </a:t>
            </a:r>
            <a:r>
              <a:rPr lang="en-US" altLang="ko-KR" dirty="0" err="1"/>
              <a:t>maxDistance</a:t>
            </a:r>
            <a:r>
              <a:rPr lang="en-US" altLang="ko-KR" dirty="0"/>
              <a:t> </a:t>
            </a:r>
            <a:r>
              <a:rPr lang="ko-KR" altLang="en-US" dirty="0"/>
              <a:t>반경 내의 랜덤 위치에 생성</a:t>
            </a:r>
            <a:endParaRPr lang="en-US" altLang="ko-KR" dirty="0"/>
          </a:p>
          <a:p>
            <a:pPr lvl="1"/>
            <a:r>
              <a:rPr lang="ko-KR" altLang="en-US" dirty="0"/>
              <a:t>따라서 기존 변수 </a:t>
            </a:r>
            <a:r>
              <a:rPr lang="en-US" altLang="ko-KR" dirty="0" err="1"/>
              <a:t>playerTransform</a:t>
            </a:r>
            <a:r>
              <a:rPr lang="en-US" altLang="ko-KR" dirty="0"/>
              <a:t> </a:t>
            </a:r>
            <a:r>
              <a:rPr lang="ko-KR" altLang="en-US" dirty="0"/>
              <a:t>선언을 삭제했으며</a:t>
            </a:r>
            <a:r>
              <a:rPr lang="en-US" altLang="ko-KR" dirty="0"/>
              <a:t>, Spawn( ) </a:t>
            </a:r>
            <a:r>
              <a:rPr lang="ko-KR" altLang="en-US" dirty="0"/>
              <a:t>메서드 맨 윗줄에서 </a:t>
            </a:r>
            <a:r>
              <a:rPr lang="en-US" altLang="ko-KR" dirty="0" err="1"/>
              <a:t>playerTransform.position</a:t>
            </a:r>
            <a:r>
              <a:rPr lang="ko-KR" altLang="en-US" dirty="0"/>
              <a:t>을 사용한 부분을 다음과 같이 </a:t>
            </a:r>
            <a:r>
              <a:rPr lang="en-US" altLang="ko-KR" dirty="0"/>
              <a:t>(0, 0, 0)</a:t>
            </a:r>
            <a:r>
              <a:rPr lang="ko-KR" altLang="en-US" dirty="0"/>
              <a:t>에 대응하는 </a:t>
            </a:r>
            <a:r>
              <a:rPr lang="en-US" altLang="ko-KR" dirty="0"/>
              <a:t>Vector3.zero</a:t>
            </a:r>
            <a:r>
              <a:rPr lang="ko-KR" altLang="en-US" dirty="0"/>
              <a:t>로 변경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9D947AA0-64E8-4FDF-849A-E6D567A9942E}"/>
              </a:ext>
            </a:extLst>
          </p:cNvPr>
          <p:cNvSpPr txBox="1">
            <a:spLocks/>
          </p:cNvSpPr>
          <p:nvPr/>
        </p:nvSpPr>
        <p:spPr>
          <a:xfrm>
            <a:off x="555058" y="2707376"/>
            <a:ext cx="11281052" cy="37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시스템 서체"/>
              <a:buNone/>
            </a:pPr>
            <a:r>
              <a:rPr lang="en-US" altLang="ko-KR" b="1" dirty="0" err="1">
                <a:solidFill>
                  <a:schemeClr val="accent5">
                    <a:lumMod val="50000"/>
                  </a:schemeClr>
                </a:solidFill>
              </a:rPr>
              <a:t>PhotonNetwork.Instantiate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( 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사용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호스트의 씬 뿐만 아니라 다른 클라이언트의 </a:t>
            </a:r>
            <a:r>
              <a:rPr lang="ko-KR" altLang="en-US" dirty="0" err="1"/>
              <a:t>씬에서도</a:t>
            </a:r>
            <a:r>
              <a:rPr lang="ko-KR" altLang="en-US" dirty="0"/>
              <a:t> 동일한 게임 오브젝트가 생성되고</a:t>
            </a:r>
            <a:r>
              <a:rPr lang="en-US" altLang="ko-KR" dirty="0"/>
              <a:t>, </a:t>
            </a:r>
            <a:r>
              <a:rPr lang="ko-KR" altLang="en-US" dirty="0"/>
              <a:t>네트워크상에서 </a:t>
            </a:r>
            <a:br>
              <a:rPr lang="en-US" altLang="ko-KR" dirty="0"/>
            </a:br>
            <a:r>
              <a:rPr lang="ko-KR" altLang="en-US" dirty="0"/>
              <a:t>동일한 게임 오브젝트로 취급되도록 하려면 </a:t>
            </a:r>
            <a:r>
              <a:rPr lang="en-US" altLang="ko-KR" dirty="0" err="1"/>
              <a:t>PhotonNetwork.Instantiate</a:t>
            </a:r>
            <a:r>
              <a:rPr lang="en-US" altLang="ko-KR" dirty="0"/>
              <a:t>( 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PhotonNetwork.Instantiate</a:t>
            </a:r>
            <a:r>
              <a:rPr lang="en-US" altLang="ko-KR" dirty="0"/>
              <a:t>( ) </a:t>
            </a:r>
            <a:r>
              <a:rPr lang="ko-KR" altLang="en-US" dirty="0"/>
              <a:t>메서드는 </a:t>
            </a:r>
            <a:r>
              <a:rPr lang="ko-KR" altLang="en-US" dirty="0" err="1"/>
              <a:t>프리팹을</a:t>
            </a:r>
            <a:r>
              <a:rPr lang="ko-KR" altLang="en-US" dirty="0"/>
              <a:t> 직접 받지 못하고 </a:t>
            </a:r>
            <a:r>
              <a:rPr lang="ko-KR" altLang="en-US" dirty="0" err="1"/>
              <a:t>프리팹의</a:t>
            </a:r>
            <a:r>
              <a:rPr lang="ko-KR" altLang="en-US" dirty="0"/>
              <a:t> 이름을 받기 때문에 여러 개의 </a:t>
            </a:r>
            <a:br>
              <a:rPr lang="en-US" altLang="ko-KR" dirty="0"/>
            </a:br>
            <a:r>
              <a:rPr lang="ko-KR" altLang="en-US" dirty="0"/>
              <a:t>아이템 </a:t>
            </a:r>
            <a:r>
              <a:rPr lang="ko-KR" altLang="en-US" dirty="0" err="1"/>
              <a:t>프리팹</a:t>
            </a:r>
            <a:r>
              <a:rPr lang="ko-KR" altLang="en-US" dirty="0"/>
              <a:t> 중 선택한 아이템 </a:t>
            </a:r>
            <a:r>
              <a:rPr lang="ko-KR" altLang="en-US" dirty="0" err="1"/>
              <a:t>프리팹의</a:t>
            </a:r>
            <a:r>
              <a:rPr lang="ko-KR" altLang="en-US" dirty="0"/>
              <a:t> 이름을 넣도록 </a:t>
            </a:r>
            <a:r>
              <a:rPr lang="en-US" altLang="ko-KR" dirty="0"/>
              <a:t>Spawn( )</a:t>
            </a:r>
            <a:r>
              <a:rPr lang="ko-KR" altLang="en-US" dirty="0"/>
              <a:t>의 코드를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ko-KR" altLang="en-US" b="1" dirty="0"/>
              <a:t>기존 코드</a:t>
            </a:r>
            <a:endParaRPr lang="en-US" altLang="ko-KR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ko-KR" altLang="en-US" b="1" dirty="0"/>
              <a:t>수정된 코드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52A056-FF11-47CE-AA1C-813E93F2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57" y="4615668"/>
            <a:ext cx="7086600" cy="523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995FC0-9A45-46CE-AC0D-93E02E04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157" y="5498063"/>
            <a:ext cx="6781800" cy="11334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2D8484-B77F-4536-A266-63C27379ED65}"/>
              </a:ext>
            </a:extLst>
          </p:cNvPr>
          <p:cNvGrpSpPr/>
          <p:nvPr/>
        </p:nvGrpSpPr>
        <p:grpSpPr>
          <a:xfrm>
            <a:off x="3103157" y="4579966"/>
            <a:ext cx="7473632" cy="559577"/>
            <a:chOff x="3657600" y="5383530"/>
            <a:chExt cx="4766310" cy="52578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72A0612-478B-42CE-887C-E033C3CCDC2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9528AA0-E79B-4686-ABF9-42057BDC581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E23CACC-FCD6-40FE-8A1E-357076079A43}"/>
              </a:ext>
            </a:extLst>
          </p:cNvPr>
          <p:cNvGrpSpPr/>
          <p:nvPr/>
        </p:nvGrpSpPr>
        <p:grpSpPr>
          <a:xfrm>
            <a:off x="3103157" y="5498063"/>
            <a:ext cx="7473632" cy="1169177"/>
            <a:chOff x="3657600" y="5383530"/>
            <a:chExt cx="4766310" cy="52578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CF3940-52E2-4F62-A85A-B3224491A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98BB7E4-392F-4579-9B4F-896BAE4E3B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 dirty="0"/>
              <a:t>네트워크 아이템</a:t>
            </a:r>
            <a:r>
              <a:rPr lang="en-US" altLang="ko-KR" sz="2800" dirty="0"/>
              <a:t>(11)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65383-5B8F-38EB-96A1-ECA1C0CA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DF3F3-E9E0-DCC4-788C-EE9CA2E06F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257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Spawn()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수정된 스크립트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4014F7-245F-197B-6FDF-E7EA5934A427}"/>
              </a:ext>
            </a:extLst>
          </p:cNvPr>
          <p:cNvGrpSpPr/>
          <p:nvPr/>
        </p:nvGrpSpPr>
        <p:grpSpPr>
          <a:xfrm>
            <a:off x="1115595" y="1551563"/>
            <a:ext cx="6990080" cy="3754874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EA84188-371B-0537-74CC-8BAF46C3E4A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DCE90B-9E4C-4DB1-9B16-AE4A9D3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ED7DE6-E802-4230-B71C-7C536EE56F7B}"/>
              </a:ext>
            </a:extLst>
          </p:cNvPr>
          <p:cNvSpPr txBox="1"/>
          <p:nvPr/>
        </p:nvSpPr>
        <p:spPr>
          <a:xfrm>
            <a:off x="1381963" y="1649844"/>
            <a:ext cx="101935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private void Spawn()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(0,0,0)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기준으로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maxDistance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안에서 </a:t>
            </a:r>
            <a:r>
              <a:rPr lang="ko-KR" altLang="en-US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내비메시위의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랜덤 위치 지정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Vector3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spawnPosition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GetRandomPointOnNavMesh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(Vector3.zero,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maxDistance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바닥에서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위로 올리기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Vector3.up * 0.5f;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생성할 아이템을 무작위로 하나 선택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itemToCreate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items[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Random.Range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items.Length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네트워크의 모든 클라이언트에서 해당 아이템 생성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=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PhotonNetwork.Instantiate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(itemToCreate.name,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spawnPosition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Quaternion.identity</a:t>
            </a:r>
            <a:r>
              <a:rPr lang="en-US" altLang="ko-KR" sz="1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생성한 아이템을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뒤에 파괴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StartCoroutine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DestroyAfter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(item, 5f));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989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19.5 </a:t>
            </a:r>
            <a:r>
              <a:rPr lang="ko-KR" altLang="en-US" sz="2800"/>
              <a:t>네트워크 아이템</a:t>
            </a:r>
            <a:r>
              <a:rPr lang="en-US" altLang="ko-KR" sz="2800"/>
              <a:t>(12)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65383-5B8F-38EB-96A1-ECA1C0CA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DF3F3-E9E0-DCC4-788C-EE9CA2E06F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257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PhotonNetwork.Destroy( )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사용</a:t>
            </a:r>
            <a:endParaRPr lang="en-US" altLang="ko-KR" b="1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/>
              <a:t>Destroy( ) </a:t>
            </a:r>
            <a:r>
              <a:rPr lang="ko-KR" altLang="en-US"/>
              <a:t>메서드 대신 </a:t>
            </a:r>
            <a:r>
              <a:rPr lang="en-US" altLang="ko-KR"/>
              <a:t>PhotonNetwork.Destroy( ) </a:t>
            </a:r>
            <a:r>
              <a:rPr lang="ko-KR" altLang="en-US"/>
              <a:t>메서드를 사용</a:t>
            </a:r>
            <a:endParaRPr lang="en-US" altLang="ko-KR"/>
          </a:p>
          <a:p>
            <a:pPr lvl="2"/>
            <a:r>
              <a:rPr lang="en-US" altLang="ko-KR"/>
              <a:t>PhotonNetwork.Destroy( ) </a:t>
            </a:r>
            <a:r>
              <a:rPr lang="ko-KR" altLang="en-US"/>
              <a:t>메서드를 지연 생성하도록 감싸는 </a:t>
            </a:r>
            <a:r>
              <a:rPr lang="en-US" altLang="ko-KR"/>
              <a:t>DestroyAfter( ) </a:t>
            </a:r>
            <a:r>
              <a:rPr lang="ko-KR" altLang="en-US"/>
              <a:t>코루틴을 추가</a:t>
            </a:r>
            <a:endParaRPr lang="en-US" altLang="ko-KR"/>
          </a:p>
          <a:p>
            <a:pPr lvl="2"/>
            <a:endParaRPr lang="en-US" altLang="ko-KR" b="1"/>
          </a:p>
          <a:p>
            <a:pPr lvl="2"/>
            <a:endParaRPr lang="en-US" altLang="ko-KR" b="1"/>
          </a:p>
          <a:p>
            <a:pPr lvl="2"/>
            <a:endParaRPr lang="en-US" altLang="ko-KR" b="1"/>
          </a:p>
          <a:p>
            <a:pPr lvl="2"/>
            <a:endParaRPr lang="en-US" altLang="ko-KR" b="1"/>
          </a:p>
          <a:p>
            <a:pPr lvl="2"/>
            <a:endParaRPr lang="en-US" altLang="ko-KR" b="1"/>
          </a:p>
          <a:p>
            <a:pPr lvl="2"/>
            <a:endParaRPr lang="en-US" altLang="ko-KR" b="1"/>
          </a:p>
          <a:p>
            <a:pPr lvl="2"/>
            <a:endParaRPr lang="en-US" altLang="ko-KR" b="1"/>
          </a:p>
          <a:p>
            <a:pPr lvl="2"/>
            <a:endParaRPr lang="en-US" altLang="ko-KR" b="1"/>
          </a:p>
          <a:p>
            <a:pPr lvl="2"/>
            <a:endParaRPr lang="en-US" altLang="ko-KR" b="1"/>
          </a:p>
          <a:p>
            <a:pPr lvl="2"/>
            <a:endParaRPr lang="en-US" altLang="ko-KR" sz="2000" b="1"/>
          </a:p>
          <a:p>
            <a:pPr lvl="1"/>
            <a:r>
              <a:rPr lang="en-US" altLang="ko-KR"/>
              <a:t>Spawn( ) </a:t>
            </a:r>
            <a:r>
              <a:rPr lang="ko-KR" altLang="en-US"/>
              <a:t>메서드에서 </a:t>
            </a:r>
            <a:r>
              <a:rPr lang="en-US" altLang="ko-KR"/>
              <a:t>Destroy( ) </a:t>
            </a:r>
            <a:r>
              <a:rPr lang="ko-KR" altLang="en-US"/>
              <a:t>메서드 실행 부분을 </a:t>
            </a:r>
            <a:r>
              <a:rPr lang="en-US" altLang="ko-KR"/>
              <a:t>DestroyAfter( ) </a:t>
            </a:r>
            <a:r>
              <a:rPr lang="ko-KR" altLang="en-US"/>
              <a:t>코루틴 실행으로 대체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6F3C86-06BD-D8FA-0427-7313A0F15A0F}"/>
              </a:ext>
            </a:extLst>
          </p:cNvPr>
          <p:cNvGrpSpPr/>
          <p:nvPr/>
        </p:nvGrpSpPr>
        <p:grpSpPr>
          <a:xfrm>
            <a:off x="1487488" y="1899849"/>
            <a:ext cx="5248275" cy="3131327"/>
            <a:chOff x="1487488" y="2898950"/>
            <a:chExt cx="5248275" cy="313132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3E885BA-6B36-99E9-9E2C-A7C3158E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488" y="2898950"/>
              <a:ext cx="5248275" cy="19716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F0D4C3-C2D3-ECE9-DB6F-D7F73E7D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488" y="4906327"/>
              <a:ext cx="3629025" cy="112395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26D411-C312-2928-28A5-C64B94E509D9}"/>
              </a:ext>
            </a:extLst>
          </p:cNvPr>
          <p:cNvGrpSpPr/>
          <p:nvPr/>
        </p:nvGrpSpPr>
        <p:grpSpPr>
          <a:xfrm>
            <a:off x="1308100" y="1899849"/>
            <a:ext cx="5652770" cy="3144042"/>
            <a:chOff x="3657600" y="5383530"/>
            <a:chExt cx="4766310" cy="52578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B8ACA3C-A13B-0C68-E4F6-797BBB96840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27D2CD3-26EB-086E-6B97-69F6ECF46DB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12B6F2-18BD-7DEA-2979-6837738908D6}"/>
              </a:ext>
            </a:extLst>
          </p:cNvPr>
          <p:cNvGrpSpPr/>
          <p:nvPr/>
        </p:nvGrpSpPr>
        <p:grpSpPr>
          <a:xfrm>
            <a:off x="1308100" y="5554981"/>
            <a:ext cx="4787900" cy="457200"/>
            <a:chOff x="3657600" y="5383530"/>
            <a:chExt cx="4766310" cy="52578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FFECDD5-8958-71DF-7FA7-DF358ABFEEDC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668B53F-6B49-3B75-D2FA-15035ED4C3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41B91F3-621A-4A7A-26D1-089E0A1F7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5673409"/>
            <a:ext cx="3524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6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19.6 </a:t>
            </a:r>
            <a:r>
              <a:rPr lang="ko-KR" altLang="en-US" sz="2800" dirty="0"/>
              <a:t>네트워크 </a:t>
            </a:r>
            <a:r>
              <a:rPr lang="ko-KR" altLang="en-US" sz="2800"/>
              <a:t>게임 매니저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8787FA-9309-2823-2275-126A862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72B8A-3004-E2B3-616A-1D5FDC8F1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컴포넌트에 이전에는 없던 </a:t>
            </a:r>
            <a:r>
              <a:rPr lang="en-US" altLang="ko-KR" dirty="0"/>
              <a:t>Player Prefab </a:t>
            </a:r>
            <a:r>
              <a:rPr lang="ko-KR" altLang="en-US" dirty="0"/>
              <a:t>필드가 생겼으며</a:t>
            </a:r>
            <a:r>
              <a:rPr lang="en-US" altLang="ko-KR" dirty="0"/>
              <a:t>, </a:t>
            </a:r>
            <a:r>
              <a:rPr lang="en-US" altLang="ko-KR" b="1" dirty="0"/>
              <a:t>Player Character </a:t>
            </a:r>
            <a:r>
              <a:rPr lang="ko-KR" altLang="en-US" b="1" dirty="0" err="1"/>
              <a:t>프리팹이</a:t>
            </a:r>
            <a:r>
              <a:rPr lang="ko-KR" altLang="en-US" b="1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/>
              <a:t>Photon View </a:t>
            </a:r>
            <a:r>
              <a:rPr lang="ko-KR" altLang="en-US" dirty="0"/>
              <a:t>컴포넌트가 추가되었고</a:t>
            </a:r>
            <a:r>
              <a:rPr lang="en-US" altLang="ko-KR" dirty="0"/>
              <a:t>, Observed Components</a:t>
            </a:r>
            <a:r>
              <a:rPr lang="ko-KR" altLang="en-US" dirty="0"/>
              <a:t>에 </a:t>
            </a:r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컴포넌트가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C3322A-AB85-D004-D54D-F9D42E03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694209"/>
            <a:ext cx="3409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19.6 </a:t>
            </a:r>
            <a:r>
              <a:rPr lang="ko-KR" altLang="en-US" sz="2800" dirty="0"/>
              <a:t>네트워크 </a:t>
            </a:r>
            <a:r>
              <a:rPr lang="ko-KR" altLang="en-US" sz="2800"/>
              <a:t>게임 매니저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2C643A-40C8-6614-833E-49002A9B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3308F-B0D0-64D4-5FF6-B8080356E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51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19.6.1 GameManager </a:t>
            </a:r>
            <a:r>
              <a:rPr lang="ko-KR" altLang="en-US" b="1"/>
              <a:t>스크립트</a:t>
            </a:r>
          </a:p>
          <a:p>
            <a:pPr lvl="2"/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게임 점수와 게임오버 상태 관리</a:t>
            </a:r>
          </a:p>
          <a:p>
            <a:pPr lvl="2"/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네트워크 플레이어 캐릭터 생성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게임 점수 동기화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룸 나가기 구현</a:t>
            </a:r>
            <a:endParaRPr lang="en-US" altLang="ko-KR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/>
              <a:t>주요 변경 사항</a:t>
            </a:r>
            <a:endParaRPr lang="en-US" altLang="ko-KR"/>
          </a:p>
          <a:p>
            <a:pPr lvl="2"/>
            <a:r>
              <a:rPr lang="en-US" altLang="ko-KR"/>
              <a:t>MonoBehaviourPunCallbacks </a:t>
            </a:r>
            <a:r>
              <a:rPr lang="ko-KR" altLang="en-US"/>
              <a:t>상속</a:t>
            </a:r>
          </a:p>
          <a:p>
            <a:pPr lvl="2"/>
            <a:r>
              <a:rPr lang="ko-KR" altLang="en-US"/>
              <a:t>룸 나가기</a:t>
            </a:r>
            <a:r>
              <a:rPr lang="en-US" altLang="ko-KR"/>
              <a:t>(</a:t>
            </a:r>
            <a:r>
              <a:rPr lang="ko-KR" altLang="en-US"/>
              <a:t>로비로 돌아가기</a:t>
            </a:r>
            <a:r>
              <a:rPr lang="en-US" altLang="ko-KR"/>
              <a:t>) </a:t>
            </a:r>
            <a:r>
              <a:rPr lang="ko-KR" altLang="en-US"/>
              <a:t>구현</a:t>
            </a:r>
          </a:p>
          <a:p>
            <a:pPr lvl="2"/>
            <a:r>
              <a:rPr lang="en-US" altLang="ko-KR"/>
              <a:t>IPunObservable </a:t>
            </a:r>
            <a:r>
              <a:rPr lang="ko-KR" altLang="en-US"/>
              <a:t>상속</a:t>
            </a:r>
            <a:r>
              <a:rPr lang="en-US" altLang="ko-KR"/>
              <a:t>, OnPhotonSerializeView( ) </a:t>
            </a:r>
            <a:r>
              <a:rPr lang="ko-KR" altLang="en-US"/>
              <a:t>구현</a:t>
            </a:r>
          </a:p>
          <a:p>
            <a:pPr lvl="2"/>
            <a:r>
              <a:rPr lang="en-US" altLang="ko-KR"/>
              <a:t>Start( )</a:t>
            </a:r>
            <a:r>
              <a:rPr lang="ko-KR" altLang="en-US"/>
              <a:t>에서 로컬 플레이어 캐릭터 생성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19.6 </a:t>
            </a:r>
            <a:r>
              <a:rPr lang="ko-KR" altLang="en-US" sz="2800" dirty="0"/>
              <a:t>네트워크 </a:t>
            </a:r>
            <a:r>
              <a:rPr lang="ko-KR" altLang="en-US" sz="2800"/>
              <a:t>게임 매니저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2C643A-40C8-6614-833E-49002A9B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3308F-B0D0-64D4-5FF6-B8080356E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51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MonoBehaviourPunCallbacks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상속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룸 나가기 구현</a:t>
            </a:r>
          </a:p>
          <a:p>
            <a:pPr lvl="1"/>
            <a:r>
              <a:rPr lang="en-US" altLang="ko-KR"/>
              <a:t>OnLeftRoom( ) </a:t>
            </a:r>
            <a:r>
              <a:rPr lang="ko-KR" altLang="en-US"/>
              <a:t>메서드는 로컬 플레이어가 현재 게임 룸을 나갈 때 자동 실행</a:t>
            </a:r>
            <a:endParaRPr lang="en-US" altLang="ko-KR"/>
          </a:p>
          <a:p>
            <a:pPr lvl="2"/>
            <a:r>
              <a:rPr lang="en-US" altLang="ko-KR"/>
              <a:t>SceneManager.LoadScene("Lobby");</a:t>
            </a:r>
            <a:r>
              <a:rPr lang="ko-KR" altLang="en-US"/>
              <a:t>에 의해 로컬 클라이언트의 씬만 </a:t>
            </a:r>
            <a:r>
              <a:rPr lang="en-US" altLang="ko-KR"/>
              <a:t>Lobby </a:t>
            </a:r>
            <a:r>
              <a:rPr lang="ko-KR" altLang="en-US"/>
              <a:t>씬으로 변경되고</a:t>
            </a:r>
            <a:r>
              <a:rPr lang="en-US" altLang="ko-KR"/>
              <a:t>, </a:t>
            </a:r>
            <a:r>
              <a:rPr lang="ko-KR" altLang="en-US"/>
              <a:t>다른 클라이언트는 </a:t>
            </a:r>
            <a:br>
              <a:rPr lang="en-US" altLang="ko-KR"/>
            </a:br>
            <a:r>
              <a:rPr lang="ko-KR" altLang="en-US"/>
              <a:t>여전히 룸에 접속된 상태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GameManager </a:t>
            </a:r>
            <a:r>
              <a:rPr lang="ko-KR" altLang="en-US"/>
              <a:t>스크립트에 새로 추가된 </a:t>
            </a:r>
            <a:r>
              <a:rPr lang="en-US" altLang="ko-KR"/>
              <a:t>Update ( ) </a:t>
            </a:r>
            <a:r>
              <a:rPr lang="ko-KR" altLang="en-US"/>
              <a:t>메서드에서는 키보드의 </a:t>
            </a:r>
            <a:r>
              <a:rPr lang="en-US" altLang="ko-KR"/>
              <a:t>Esc </a:t>
            </a:r>
            <a:r>
              <a:rPr lang="ko-KR" altLang="en-US"/>
              <a:t>키 </a:t>
            </a:r>
            <a:r>
              <a:rPr lang="en-US" altLang="ko-KR"/>
              <a:t>(KeyCode.Escape )</a:t>
            </a:r>
            <a:r>
              <a:rPr lang="ko-KR" altLang="en-US"/>
              <a:t>를 눌렀을 때 네트워크 룸 나가기를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9AC8F-A88C-B23D-8756-E09548F1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1712"/>
            <a:ext cx="3238500" cy="10572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586E3E6-1882-B79A-B4B9-0BFE11CFE36E}"/>
              </a:ext>
            </a:extLst>
          </p:cNvPr>
          <p:cNvGrpSpPr/>
          <p:nvPr/>
        </p:nvGrpSpPr>
        <p:grpSpPr>
          <a:xfrm>
            <a:off x="1308100" y="2201720"/>
            <a:ext cx="3858260" cy="1227280"/>
            <a:chOff x="3657600" y="5383530"/>
            <a:chExt cx="4766310" cy="52578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16A50AC-6F40-6889-F4DD-BBD5101D08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982F32-37DE-9AE5-3D9B-78DFC1713B4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15E6A8E-19A2-C63F-AD98-F6C09848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8" y="4440887"/>
            <a:ext cx="3876675" cy="16478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2591E4-EED4-99A4-9685-9E9AA28E46C7}"/>
              </a:ext>
            </a:extLst>
          </p:cNvPr>
          <p:cNvGrpSpPr/>
          <p:nvPr/>
        </p:nvGrpSpPr>
        <p:grpSpPr>
          <a:xfrm>
            <a:off x="1308100" y="4419139"/>
            <a:ext cx="3858260" cy="1669571"/>
            <a:chOff x="3657600" y="5383530"/>
            <a:chExt cx="4766310" cy="52578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0860F74-441F-3AE4-056A-C7A3D52B05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0DF921-5716-F201-1BC8-B466D0AA503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3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491B1-46F6-A1A4-5A09-A49FE81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78EED-FF34-AE83-D684-BC5171930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3185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19.1.1 Photon View </a:t>
            </a:r>
            <a:r>
              <a:rPr lang="ko-KR" altLang="en-US" b="1"/>
              <a:t>컴포넌트</a:t>
            </a:r>
          </a:p>
          <a:p>
            <a:pPr lvl="1"/>
            <a:r>
              <a:rPr lang="ko-KR" altLang="en-US"/>
              <a:t>네트워크를 통해 동기화될 모든 게임 오브젝트는 </a:t>
            </a:r>
            <a:r>
              <a:rPr lang="en-US" altLang="ko-KR"/>
              <a:t>Photon View </a:t>
            </a:r>
            <a:r>
              <a:rPr lang="ko-KR" altLang="en-US"/>
              <a:t>컴포넌트를 가져야 함</a:t>
            </a:r>
          </a:p>
          <a:p>
            <a:pPr lvl="1"/>
            <a:r>
              <a:rPr lang="en-US" altLang="ko-KR"/>
              <a:t>Photon View </a:t>
            </a:r>
            <a:r>
              <a:rPr lang="ko-KR" altLang="en-US"/>
              <a:t>컴포넌트는 게임 오브젝트에 네트워크상에서 구별 가능한 식별자인 </a:t>
            </a:r>
            <a:r>
              <a:rPr lang="en-US" altLang="ko-KR"/>
              <a:t>View ID</a:t>
            </a:r>
            <a:r>
              <a:rPr lang="ko-KR" altLang="en-US"/>
              <a:t>를 부여</a:t>
            </a:r>
            <a:endParaRPr lang="en-US" altLang="ko-KR"/>
          </a:p>
          <a:p>
            <a:pPr lvl="1"/>
            <a:r>
              <a:rPr lang="ko-KR" altLang="en-US"/>
              <a:t>또한 </a:t>
            </a:r>
            <a:r>
              <a:rPr lang="en-US" altLang="ko-KR"/>
              <a:t>Observed Components </a:t>
            </a:r>
            <a:r>
              <a:rPr lang="ko-KR" altLang="en-US"/>
              <a:t>리스트에 등록된 컴포넌트들의 변화한 수치를 관측하고</a:t>
            </a:r>
            <a:r>
              <a:rPr lang="en-US" altLang="ko-KR"/>
              <a:t>, </a:t>
            </a:r>
            <a:r>
              <a:rPr lang="ko-KR" altLang="en-US"/>
              <a:t>네트워크를 넘어서 </a:t>
            </a:r>
            <a:br>
              <a:rPr lang="en-US" altLang="ko-KR"/>
            </a:br>
            <a:r>
              <a:rPr lang="ko-KR" altLang="en-US"/>
              <a:t>다른 클라이언트에 전달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061301-074A-8487-CC81-C191DBA9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27" y="2667000"/>
            <a:ext cx="3667125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C1EE6-037D-8D4E-6119-DD22B6810632}"/>
              </a:ext>
            </a:extLst>
          </p:cNvPr>
          <p:cNvSpPr txBox="1"/>
          <p:nvPr/>
        </p:nvSpPr>
        <p:spPr>
          <a:xfrm>
            <a:off x="4068127" y="5334000"/>
            <a:ext cx="3667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+mn-ea"/>
              </a:rPr>
              <a:t>▶ Photon View </a:t>
            </a:r>
            <a:r>
              <a:rPr lang="ko-KR" altLang="en-US" sz="1400">
                <a:latin typeface="+mn-ea"/>
              </a:rPr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19.6 </a:t>
            </a:r>
            <a:r>
              <a:rPr lang="ko-KR" altLang="en-US" sz="2800" dirty="0"/>
              <a:t>네트워크 </a:t>
            </a:r>
            <a:r>
              <a:rPr lang="ko-KR" altLang="en-US" sz="2800"/>
              <a:t>게임 매니저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2C643A-40C8-6614-833E-49002A9B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3308F-B0D0-64D4-5FF6-B8080356E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51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IPunObservable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상속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, OnPhotonSerializeView( )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구현</a:t>
            </a:r>
          </a:p>
          <a:p>
            <a:pPr lvl="1"/>
            <a:r>
              <a:rPr lang="en-US" altLang="ko-KR"/>
              <a:t>IPunObservable </a:t>
            </a:r>
            <a:r>
              <a:rPr lang="ko-KR" altLang="en-US"/>
              <a:t>인터페이스를 상속하고 </a:t>
            </a:r>
            <a:r>
              <a:rPr lang="en-US" altLang="ko-KR"/>
              <a:t>OnPhotonSerializeView( ) </a:t>
            </a:r>
            <a:r>
              <a:rPr lang="ko-KR" altLang="en-US"/>
              <a:t>메서드를 구현하여 로컬에서 리모트로의 점수 동기화를 구현하면 호스트에서 갱신된 점수가 다른 클라이언트에도 자동 반영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2591E4-EED4-99A4-9685-9E9AA28E46C7}"/>
              </a:ext>
            </a:extLst>
          </p:cNvPr>
          <p:cNvGrpSpPr/>
          <p:nvPr/>
        </p:nvGrpSpPr>
        <p:grpSpPr>
          <a:xfrm>
            <a:off x="1437764" y="1863136"/>
            <a:ext cx="6986146" cy="4538060"/>
            <a:chOff x="3657600" y="5383530"/>
            <a:chExt cx="4766310" cy="52578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0860F74-441F-3AE4-056A-C7A3D52B05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0DF921-5716-F201-1BC8-B466D0AA503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8F64296-8AE6-8DCC-9E39-56A2CE47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64" y="1898837"/>
            <a:ext cx="6071746" cy="43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49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19.6 </a:t>
            </a:r>
            <a:r>
              <a:rPr lang="ko-KR" altLang="en-US" sz="2800" dirty="0"/>
              <a:t>네트워크 </a:t>
            </a:r>
            <a:r>
              <a:rPr lang="ko-KR" altLang="en-US" sz="2800"/>
              <a:t>게임 매니저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2C643A-40C8-6614-833E-49002A9B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3308F-B0D0-64D4-5FF6-B8080356E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51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Start( )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에서 로컬 플레이어 캐릭터 생성</a:t>
            </a:r>
          </a:p>
          <a:p>
            <a:pPr lvl="1"/>
            <a:r>
              <a:rPr lang="en-US" altLang="ko-KR"/>
              <a:t>PhotonNetwork.Instantiate( ) </a:t>
            </a:r>
            <a:r>
              <a:rPr lang="ko-KR" altLang="en-US"/>
              <a:t>메서드를 실행해 자신의 로컬 플레이어 캐릭터를 네트워크상에서 생성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자신의 입장에서는 로컬</a:t>
            </a:r>
            <a:r>
              <a:rPr lang="en-US" altLang="ko-KR"/>
              <a:t>, </a:t>
            </a:r>
            <a:r>
              <a:rPr lang="ko-KR" altLang="en-US"/>
              <a:t>타인의 입장에서는 리모트인 플레이어 캐릭터가 생성</a:t>
            </a:r>
            <a:endParaRPr lang="en-US" altLang="ko-KR"/>
          </a:p>
          <a:p>
            <a:pPr lvl="2"/>
            <a:r>
              <a:rPr lang="en-US" altLang="ko-KR"/>
              <a:t>GameManager </a:t>
            </a:r>
            <a:r>
              <a:rPr lang="ko-KR" altLang="en-US"/>
              <a:t>스크립트의 </a:t>
            </a:r>
            <a:r>
              <a:rPr lang="en-US" altLang="ko-KR"/>
              <a:t>Start( ) </a:t>
            </a:r>
            <a:r>
              <a:rPr lang="ko-KR" altLang="en-US"/>
              <a:t>메서드와 그 안의 </a:t>
            </a:r>
            <a:r>
              <a:rPr lang="en-US" altLang="ko-KR"/>
              <a:t>PhotonNetwork.Instantiate( )</a:t>
            </a:r>
            <a:r>
              <a:rPr lang="ko-KR" altLang="en-US"/>
              <a:t>는 각각의 클라이언트에서 따로 실행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2591E4-EED4-99A4-9685-9E9AA28E46C7}"/>
              </a:ext>
            </a:extLst>
          </p:cNvPr>
          <p:cNvGrpSpPr/>
          <p:nvPr/>
        </p:nvGrpSpPr>
        <p:grpSpPr>
          <a:xfrm>
            <a:off x="1289174" y="2303146"/>
            <a:ext cx="8586346" cy="2897505"/>
            <a:chOff x="3657600" y="5383530"/>
            <a:chExt cx="4766310" cy="52578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0860F74-441F-3AE4-056A-C7A3D52B05B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50DF921-5716-F201-1BC8-B466D0AA503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4B37DF8-E70B-83A7-DFC5-0178620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371726"/>
            <a:ext cx="7696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7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19.6 </a:t>
            </a:r>
            <a:r>
              <a:rPr lang="ko-KR" altLang="en-US" sz="2800" dirty="0"/>
              <a:t>네트워크 </a:t>
            </a:r>
            <a:r>
              <a:rPr lang="ko-KR" altLang="en-US" sz="2800"/>
              <a:t>게임 매니저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2C643A-40C8-6614-833E-49002A9B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3308F-B0D0-64D4-5FF6-B8080356E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751402"/>
          </a:xfrm>
        </p:spPr>
        <p:txBody>
          <a:bodyPr/>
          <a:lstStyle/>
          <a:p>
            <a:pPr lvl="1"/>
            <a:r>
              <a:rPr lang="ko-KR" altLang="en-US"/>
              <a:t>클라이언트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가 있다고 가정하고</a:t>
            </a:r>
            <a:r>
              <a:rPr lang="en-US" altLang="ko-KR"/>
              <a:t>, A</a:t>
            </a:r>
            <a:r>
              <a:rPr lang="ko-KR" altLang="en-US"/>
              <a:t>가 이미 접속한 상태에서 </a:t>
            </a:r>
            <a:r>
              <a:rPr lang="en-US" altLang="ko-KR"/>
              <a:t>B</a:t>
            </a:r>
            <a:r>
              <a:rPr lang="ko-KR" altLang="en-US"/>
              <a:t>가 나중에 룸에 접속했다고 가정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클라이언트 </a:t>
            </a:r>
            <a:r>
              <a:rPr lang="en-US" altLang="ko-KR"/>
              <a:t>B</a:t>
            </a:r>
            <a:r>
              <a:rPr lang="ko-KR" altLang="en-US"/>
              <a:t>가 룸에 접속 → </a:t>
            </a:r>
            <a:r>
              <a:rPr lang="en-US" altLang="ko-KR"/>
              <a:t>B</a:t>
            </a:r>
            <a:r>
              <a:rPr lang="ko-KR" altLang="en-US"/>
              <a:t>에서 </a:t>
            </a:r>
            <a:r>
              <a:rPr lang="en-US" altLang="ko-KR"/>
              <a:t>GameManager</a:t>
            </a:r>
            <a:r>
              <a:rPr lang="ko-KR" altLang="en-US"/>
              <a:t>의 </a:t>
            </a:r>
            <a:r>
              <a:rPr lang="en-US" altLang="ko-KR"/>
              <a:t>Start( ) </a:t>
            </a:r>
            <a:r>
              <a:rPr lang="ko-KR" altLang="en-US"/>
              <a:t>실행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/>
              <a:t>PhotonNetwork.Instantiate( )</a:t>
            </a:r>
            <a:r>
              <a:rPr lang="ko-KR" altLang="en-US"/>
              <a:t>에 의해 플레이어 캐릭터 </a:t>
            </a:r>
            <a:r>
              <a:rPr lang="en-US" altLang="ko-KR"/>
              <a:t>b</a:t>
            </a:r>
            <a:r>
              <a:rPr lang="ko-KR" altLang="en-US"/>
              <a:t>를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에 생성</a:t>
            </a:r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r>
              <a:rPr lang="ko-KR" altLang="en-US" b="1"/>
              <a:t>실행 순서</a:t>
            </a:r>
            <a:endParaRPr lang="en-US" altLang="ko-KR" b="1"/>
          </a:p>
          <a:p>
            <a:pPr marL="1714500" lvl="3" indent="-342900">
              <a:buFont typeface="+mj-lt"/>
              <a:buAutoNum type="arabicPeriod"/>
            </a:pPr>
            <a:r>
              <a:rPr lang="ko-KR" altLang="en-US"/>
              <a:t>클라이언트 </a:t>
            </a:r>
            <a:r>
              <a:rPr lang="en-US" altLang="ko-KR"/>
              <a:t>A</a:t>
            </a:r>
            <a:r>
              <a:rPr lang="ko-KR" altLang="en-US"/>
              <a:t>가 룸을 생성하고 접속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ko-KR"/>
              <a:t>A</a:t>
            </a:r>
            <a:r>
              <a:rPr lang="ko-KR" altLang="en-US"/>
              <a:t>에서 </a:t>
            </a:r>
            <a:r>
              <a:rPr lang="en-US" altLang="ko-KR"/>
              <a:t>GameManager</a:t>
            </a:r>
            <a:r>
              <a:rPr lang="ko-KR" altLang="en-US"/>
              <a:t>의 </a:t>
            </a:r>
            <a:r>
              <a:rPr lang="en-US" altLang="ko-KR"/>
              <a:t>Start( ) </a:t>
            </a:r>
            <a:r>
              <a:rPr lang="ko-KR" altLang="en-US"/>
              <a:t>실행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ko-KR"/>
              <a:t>A</a:t>
            </a:r>
            <a:r>
              <a:rPr lang="ko-KR" altLang="en-US"/>
              <a:t>가 </a:t>
            </a:r>
            <a:r>
              <a:rPr lang="en-US" altLang="ko-KR"/>
              <a:t>PhotonNetwork.Instantiate( )</a:t>
            </a:r>
            <a:r>
              <a:rPr lang="ko-KR" altLang="en-US"/>
              <a:t>에 의해 플레이어 캐릭터 </a:t>
            </a:r>
            <a:r>
              <a:rPr lang="en-US" altLang="ko-KR"/>
              <a:t>a</a:t>
            </a:r>
            <a:r>
              <a:rPr lang="ko-KR" altLang="en-US"/>
              <a:t>를 </a:t>
            </a:r>
            <a:r>
              <a:rPr lang="en-US" altLang="ko-KR"/>
              <a:t>A</a:t>
            </a:r>
            <a:r>
              <a:rPr lang="ko-KR" altLang="en-US"/>
              <a:t>에 생성</a:t>
            </a:r>
          </a:p>
          <a:p>
            <a:pPr marL="1714500" lvl="3" indent="-342900">
              <a:buFont typeface="+mj-lt"/>
              <a:buAutoNum type="arabicPeriod"/>
            </a:pPr>
            <a:r>
              <a:rPr lang="ko-KR" altLang="en-US"/>
              <a:t>클라이언트 </a:t>
            </a:r>
            <a:r>
              <a:rPr lang="en-US" altLang="ko-KR"/>
              <a:t>B</a:t>
            </a:r>
            <a:r>
              <a:rPr lang="ko-KR" altLang="en-US"/>
              <a:t>가 룸에 접속 → 클라이언트 </a:t>
            </a:r>
            <a:r>
              <a:rPr lang="en-US" altLang="ko-KR"/>
              <a:t>B</a:t>
            </a:r>
            <a:r>
              <a:rPr lang="ko-KR" altLang="en-US"/>
              <a:t>에 자동으로 </a:t>
            </a:r>
            <a:r>
              <a:rPr lang="en-US" altLang="ko-KR"/>
              <a:t>a</a:t>
            </a:r>
            <a:r>
              <a:rPr lang="ko-KR" altLang="en-US"/>
              <a:t>가 생성됨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ko-KR"/>
              <a:t>B</a:t>
            </a:r>
            <a:r>
              <a:rPr lang="ko-KR" altLang="en-US"/>
              <a:t>에서 </a:t>
            </a:r>
            <a:r>
              <a:rPr lang="en-US" altLang="ko-KR"/>
              <a:t>GameManager</a:t>
            </a:r>
            <a:r>
              <a:rPr lang="ko-KR" altLang="en-US"/>
              <a:t>의 </a:t>
            </a:r>
            <a:r>
              <a:rPr lang="en-US" altLang="ko-KR"/>
              <a:t>Start( ) </a:t>
            </a:r>
            <a:r>
              <a:rPr lang="ko-KR" altLang="en-US"/>
              <a:t>실행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ko-KR"/>
              <a:t>B</a:t>
            </a:r>
            <a:r>
              <a:rPr lang="ko-KR" altLang="en-US"/>
              <a:t>가 </a:t>
            </a:r>
            <a:r>
              <a:rPr lang="en-US" altLang="ko-KR"/>
              <a:t>PhotonNetwork.Instantiate( )</a:t>
            </a:r>
            <a:r>
              <a:rPr lang="ko-KR" altLang="en-US"/>
              <a:t>에 의해 플레이어 캐릭터 </a:t>
            </a:r>
            <a:r>
              <a:rPr lang="en-US" altLang="ko-KR"/>
              <a:t>b</a:t>
            </a:r>
            <a:r>
              <a:rPr lang="ko-KR" altLang="en-US"/>
              <a:t>를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에 생성</a:t>
            </a:r>
          </a:p>
        </p:txBody>
      </p:sp>
    </p:spTree>
    <p:extLst>
      <p:ext uri="{BB962C8B-B14F-4D97-AF65-F5344CB8AC3E}">
        <p14:creationId xmlns:p14="http://schemas.microsoft.com/office/powerpoint/2010/main" val="14571526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5C2489-DEAD-BEA6-4C8A-C2BCAA8F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15FA3-1C75-1F44-108A-9F94B8993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Zombie Spawner </a:t>
            </a:r>
            <a:r>
              <a:rPr lang="ko-KR" altLang="en-US"/>
              <a:t>게임 오브젝트에 이전에는 없던 </a:t>
            </a:r>
            <a:r>
              <a:rPr lang="en-US" altLang="ko-KR"/>
              <a:t>Photon View </a:t>
            </a:r>
            <a:r>
              <a:rPr lang="ko-KR" altLang="en-US"/>
              <a:t>컴포넌트 추가</a:t>
            </a:r>
            <a:endParaRPr lang="en-US" altLang="ko-KR"/>
          </a:p>
          <a:p>
            <a:pPr lvl="1"/>
            <a:r>
              <a:rPr lang="en-US" altLang="ko-KR"/>
              <a:t>Photon View </a:t>
            </a:r>
            <a:r>
              <a:rPr lang="ko-KR" altLang="en-US"/>
              <a:t>컴포넌트의 </a:t>
            </a:r>
            <a:r>
              <a:rPr lang="en-US" altLang="ko-KR"/>
              <a:t>Observed Components</a:t>
            </a:r>
            <a:r>
              <a:rPr lang="ko-KR" altLang="en-US"/>
              <a:t>에는 </a:t>
            </a:r>
            <a:r>
              <a:rPr lang="en-US" altLang="ko-KR"/>
              <a:t>ZombieSpawner </a:t>
            </a:r>
            <a:r>
              <a:rPr lang="ko-KR" altLang="en-US"/>
              <a:t>스크립트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F2CF20-A7B1-11C9-7706-E35112F0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1680210"/>
            <a:ext cx="3503615" cy="47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19.7.1 </a:t>
            </a:r>
            <a:r>
              <a:rPr lang="ko-KR" altLang="en-US" sz="2800" dirty="0"/>
              <a:t>좀비 </a:t>
            </a:r>
            <a:r>
              <a:rPr lang="ko-KR" altLang="en-US" sz="2800" dirty="0" err="1"/>
              <a:t>생성기</a:t>
            </a:r>
            <a:r>
              <a:rPr lang="ko-KR" altLang="en-US" sz="2800" dirty="0"/>
              <a:t>  전체 스크립트 변경 미리보기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72E08-8B29-4C0E-B765-659E65928AB9}"/>
              </a:ext>
            </a:extLst>
          </p:cNvPr>
          <p:cNvSpPr txBox="1"/>
          <p:nvPr/>
        </p:nvSpPr>
        <p:spPr>
          <a:xfrm>
            <a:off x="1217341" y="761018"/>
            <a:ext cx="101717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ExitGames.Client.Photon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Photon.Pun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 게임 오브젝트를 주기적으로 생성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class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ZombieSpawner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MonoBehaviourPun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IPunObservable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public Zombie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zombiePrefab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생성할 좀비 원본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프리팹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사용할 좀비 셋업 데이터들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public Transform[]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spawnPoints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AI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소환할 위치들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private List&lt;Zombie&gt; zombies = new List&lt;Zombie&gt;();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생성된 좀비들을 담는 리스트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private int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좀비 수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private int wave;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웨이브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87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19.7.1 </a:t>
            </a:r>
            <a:r>
              <a:rPr lang="ko-KR" altLang="en-US" sz="2800" dirty="0"/>
              <a:t>좀비 </a:t>
            </a:r>
            <a:r>
              <a:rPr lang="ko-KR" altLang="en-US" sz="2800" dirty="0" err="1"/>
              <a:t>생성기</a:t>
            </a:r>
            <a:r>
              <a:rPr lang="ko-KR" altLang="en-US" sz="2800" dirty="0"/>
              <a:t>  전체 스크립트</a:t>
            </a:r>
            <a:r>
              <a:rPr lang="en-US" altLang="ko-KR" sz="2800" dirty="0"/>
              <a:t>(</a:t>
            </a:r>
            <a:r>
              <a:rPr lang="ko-KR" altLang="en-US" sz="2800" dirty="0"/>
              <a:t>계속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568BC-21AE-4093-9D57-2221F3DDC3EC}"/>
              </a:ext>
            </a:extLst>
          </p:cNvPr>
          <p:cNvSpPr txBox="1"/>
          <p:nvPr/>
        </p:nvSpPr>
        <p:spPr>
          <a:xfrm>
            <a:off x="944137" y="624986"/>
            <a:ext cx="10543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주기적으로 자동 실행되는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동기화 메서드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public void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OnPhotonSerializeView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PhotonStream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stream,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PhotonMessageInfo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info) {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로컬 오브젝트라면 쓰기 부분이 실행됨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 (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stream.IsWriting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좀비 수를 네트워크를 통해 보내기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stream.SendNext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zombies.Count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웨이브를 네트워크를 통해 보내기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stream.SendNext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(wave);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else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리모트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오브젝트라면 읽기 부분이 실행됨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좀비 수를 네트워크를 통해 받기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zombieCount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(int)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stream.ReceiveNext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웨이브를 네트워크를 통해 받기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wave = (int)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stream.ReceiveNext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 void 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PhotonPeer.RegisterType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(Color), 128,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ColorSerialization.SerializeColor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ColorSerialization.DeserializeColor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53041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19.7.1 </a:t>
            </a:r>
            <a:r>
              <a:rPr lang="ko-KR" altLang="en-US" sz="2800" dirty="0"/>
              <a:t>좀비 </a:t>
            </a:r>
            <a:r>
              <a:rPr lang="ko-KR" altLang="en-US" sz="2800" dirty="0" err="1"/>
              <a:t>생성기</a:t>
            </a:r>
            <a:r>
              <a:rPr lang="ko-KR" altLang="en-US" sz="2800" dirty="0"/>
              <a:t>  전체 스크립트</a:t>
            </a:r>
            <a:r>
              <a:rPr lang="en-US" altLang="ko-KR" sz="2800" dirty="0"/>
              <a:t>(</a:t>
            </a:r>
            <a:r>
              <a:rPr lang="ko-KR" altLang="en-US" sz="2800" dirty="0"/>
              <a:t>계속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CC7E-5EF9-43AB-8F69-61BBBADB6E63}"/>
              </a:ext>
            </a:extLst>
          </p:cNvPr>
          <p:cNvSpPr txBox="1"/>
          <p:nvPr/>
        </p:nvSpPr>
        <p:spPr>
          <a:xfrm>
            <a:off x="1680119" y="745560"/>
            <a:ext cx="94116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private void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호스트만 좀비를 직접 생성할 수 있음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클라이언트들은 호스트가 생성한 좀비를 동기화를 통해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받아옴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PhotonNetwork.IsMasterClient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 오버 상태일때는 생성하지 않음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if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GameManager.instance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null &amp;&amp;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GameManager.instance.isGameover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return;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좀비들을 모두 물리친 경우 다음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스폰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실행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if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zombies.Count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0)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SpawnWave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// UI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갱신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UpdateUI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8617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19.7.1 </a:t>
            </a:r>
            <a:r>
              <a:rPr lang="ko-KR" altLang="en-US" sz="2800" dirty="0"/>
              <a:t>좀비 </a:t>
            </a:r>
            <a:r>
              <a:rPr lang="ko-KR" altLang="en-US" sz="2800" dirty="0" err="1"/>
              <a:t>생성기</a:t>
            </a:r>
            <a:r>
              <a:rPr lang="ko-KR" altLang="en-US" sz="2800" dirty="0"/>
              <a:t>  전체 스크립트</a:t>
            </a:r>
            <a:r>
              <a:rPr lang="en-US" altLang="ko-KR" sz="2800" dirty="0"/>
              <a:t>(</a:t>
            </a:r>
            <a:r>
              <a:rPr lang="ko-KR" altLang="en-US" sz="2800" dirty="0"/>
              <a:t>계속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ECF38-C631-4E65-9C48-42AEA2F1DF53}"/>
              </a:ext>
            </a:extLst>
          </p:cNvPr>
          <p:cNvSpPr txBox="1"/>
          <p:nvPr/>
        </p:nvSpPr>
        <p:spPr>
          <a:xfrm>
            <a:off x="1449659" y="1170482"/>
            <a:ext cx="97387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웨이브 정보를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표시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 void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UpdateUI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 (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PhotonNetwork.IsMasterClient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호스트는 직접 갱신한 좀비 리스트를 통해 남은 좀비의 수를 표시함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UIManager.instance.UpdateWaveText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(wave,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zombies.Count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클라이언트는 좀비 리스트를 갱신할 수 없으므로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호스트가 보내준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zombieCount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통해 좀비의 수를 표시함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UIManager.instance.UpdateWaveText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(wave,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zombieCount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437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19.7.1 </a:t>
            </a:r>
            <a:r>
              <a:rPr lang="ko-KR" altLang="en-US" sz="2800" dirty="0"/>
              <a:t>좀비 </a:t>
            </a:r>
            <a:r>
              <a:rPr lang="ko-KR" altLang="en-US" sz="2800" dirty="0" err="1"/>
              <a:t>생성기</a:t>
            </a:r>
            <a:r>
              <a:rPr lang="ko-KR" altLang="en-US" sz="2800" dirty="0"/>
              <a:t>  전체 스크립트</a:t>
            </a:r>
            <a:r>
              <a:rPr lang="en-US" altLang="ko-KR" sz="2800" dirty="0"/>
              <a:t>(</a:t>
            </a:r>
            <a:r>
              <a:rPr lang="ko-KR" altLang="en-US" sz="2800" dirty="0"/>
              <a:t>계속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28CDC-F40F-4868-A444-AA0A7C824B6A}"/>
              </a:ext>
            </a:extLst>
          </p:cNvPr>
          <p:cNvSpPr txBox="1"/>
          <p:nvPr/>
        </p:nvSpPr>
        <p:spPr>
          <a:xfrm>
            <a:off x="1789772" y="1177103"/>
            <a:ext cx="77185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private void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SpawnWave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웨이브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증가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wave++;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웨이브 *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반올림 한 개수 만큼 좀비를 생성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int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Mathf.RoundToInt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(wave * 1.5f);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좀비 생성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for (int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 생성 처리 실행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CreateZombie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3705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19.7.1 </a:t>
            </a:r>
            <a:r>
              <a:rPr lang="ko-KR" altLang="en-US" sz="2800" dirty="0"/>
              <a:t>좀비 </a:t>
            </a:r>
            <a:r>
              <a:rPr lang="ko-KR" altLang="en-US" sz="2800" dirty="0" err="1"/>
              <a:t>생성기</a:t>
            </a:r>
            <a:r>
              <a:rPr lang="ko-KR" altLang="en-US" sz="2800" dirty="0"/>
              <a:t>  전체 스크립트</a:t>
            </a:r>
            <a:r>
              <a:rPr lang="en-US" altLang="ko-KR" sz="2800" dirty="0"/>
              <a:t>(</a:t>
            </a:r>
            <a:r>
              <a:rPr lang="ko-KR" altLang="en-US" sz="2800" dirty="0"/>
              <a:t>계속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78C81-C04D-43AE-86AD-C74E637B5D6D}"/>
              </a:ext>
            </a:extLst>
          </p:cNvPr>
          <p:cNvSpPr txBox="1"/>
          <p:nvPr/>
        </p:nvSpPr>
        <p:spPr>
          <a:xfrm>
            <a:off x="1183264" y="563734"/>
            <a:ext cx="109093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 생성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private void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CreateZombie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사용할 좀비 데이터 랜덤으로 결정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Random.Range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zombieDatas.Length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생성할 위치를 랜덤으로 결정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Transform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spawnPoints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Random.Range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spawnPoints.Length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프리팹으로부터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좀비 생성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네트워크 상의 모든 클라이언트들에게 생성됨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createdZombie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PhotonNetwork.Instantiate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(zombiePrefab.gameObject.name,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spawnPoint.position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spawnPoint.rotation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생성한 좀비를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셋업하기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위해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컴포넌트를 가져옴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Zombie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createdZombie.GetComponent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&lt;Zombie&gt;();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생성한 좀비의 능력치 설정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zombie.photonView.RPC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("Setup",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RpcTarget.All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zombieData.health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zombieData.damage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                   				              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zombieData.speed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zombieData.skinColor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생성된 좀비를 리스트에 추가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(zombie);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04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491B1-46F6-A1A4-5A09-A49FE81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78EED-FF34-AE83-D684-BC5171930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318549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클라이언트 </a:t>
            </a:r>
            <a:r>
              <a:rPr lang="en-US" altLang="ko-KR"/>
              <a:t>A</a:t>
            </a:r>
            <a:r>
              <a:rPr lang="ko-KR" altLang="en-US"/>
              <a:t>가 </a:t>
            </a:r>
            <a:r>
              <a:rPr lang="en-US" altLang="ko-KR"/>
              <a:t>Photon View </a:t>
            </a:r>
            <a:r>
              <a:rPr lang="ko-KR" altLang="en-US"/>
              <a:t>컴포넌트를 가진 게임 오브젝트 </a:t>
            </a:r>
            <a:r>
              <a:rPr lang="en-US" altLang="ko-KR"/>
              <a:t>a</a:t>
            </a:r>
            <a:r>
              <a:rPr lang="ko-KR" altLang="en-US"/>
              <a:t>를 생성한 다음 동기화를 통해 다른 클라이언트 </a:t>
            </a:r>
            <a:br>
              <a:rPr lang="en-US" altLang="ko-KR"/>
            </a:br>
            <a:r>
              <a:rPr lang="en-US" altLang="ko-KR"/>
              <a:t>B</a:t>
            </a:r>
            <a:r>
              <a:rPr lang="ko-KR" altLang="en-US"/>
              <a:t>에서도 게임 오브젝트 </a:t>
            </a:r>
            <a:r>
              <a:rPr lang="en-US" altLang="ko-KR"/>
              <a:t>a</a:t>
            </a:r>
            <a:r>
              <a:rPr lang="ko-KR" altLang="en-US"/>
              <a:t>를 생성하게 했다고 가정</a:t>
            </a:r>
            <a:endParaRPr lang="en-US" altLang="ko-KR"/>
          </a:p>
          <a:p>
            <a:pPr lvl="2"/>
            <a:r>
              <a:rPr lang="en-US" altLang="ko-KR"/>
              <a:t>Photon View </a:t>
            </a:r>
            <a:r>
              <a:rPr lang="ko-KR" altLang="en-US"/>
              <a:t>컴포넌트를 사용해 </a:t>
            </a:r>
            <a:r>
              <a:rPr lang="en-US" altLang="ko-KR"/>
              <a:t>A </a:t>
            </a:r>
            <a:r>
              <a:rPr lang="ko-KR" altLang="en-US"/>
              <a:t>월드의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 </a:t>
            </a:r>
            <a:r>
              <a:rPr lang="ko-KR" altLang="en-US"/>
              <a:t>월드의 </a:t>
            </a:r>
            <a:r>
              <a:rPr lang="en-US" altLang="ko-KR"/>
              <a:t>a</a:t>
            </a:r>
            <a:r>
              <a:rPr lang="ko-KR" altLang="en-US"/>
              <a:t>가 같은 네트워크 </a:t>
            </a:r>
            <a:r>
              <a:rPr lang="en-US" altLang="ko-KR"/>
              <a:t>ID</a:t>
            </a:r>
            <a:r>
              <a:rPr lang="ko-KR" altLang="en-US"/>
              <a:t>를 부여 받기 때문에 </a:t>
            </a:r>
            <a:r>
              <a:rPr lang="en-US" altLang="ko-KR"/>
              <a:t>A </a:t>
            </a:r>
            <a:r>
              <a:rPr lang="ko-KR" altLang="en-US"/>
              <a:t>월드의 </a:t>
            </a:r>
            <a:r>
              <a:rPr lang="en-US" altLang="ko-KR"/>
              <a:t>a</a:t>
            </a:r>
            <a:r>
              <a:rPr lang="ko-KR" altLang="en-US"/>
              <a:t>와 </a:t>
            </a:r>
            <a:br>
              <a:rPr lang="en-US" altLang="ko-KR"/>
            </a:br>
            <a:r>
              <a:rPr lang="en-US" altLang="ko-KR"/>
              <a:t>B </a:t>
            </a:r>
            <a:r>
              <a:rPr lang="ko-KR" altLang="en-US"/>
              <a:t>월드의 </a:t>
            </a:r>
            <a:r>
              <a:rPr lang="en-US" altLang="ko-KR"/>
              <a:t>a</a:t>
            </a:r>
            <a:r>
              <a:rPr lang="ko-KR" altLang="en-US"/>
              <a:t>를 같은 것으로 취급하고 둘을 동기화</a:t>
            </a:r>
            <a:endParaRPr lang="en-US" altLang="ko-KR"/>
          </a:p>
          <a:p>
            <a:pPr lvl="1"/>
            <a:endParaRPr lang="ko-KR" altLang="en-US"/>
          </a:p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4D7EEB-B828-1EC4-4C08-A678A7B6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03" y="2051528"/>
            <a:ext cx="5138738" cy="432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6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19.7.1 </a:t>
            </a:r>
            <a:r>
              <a:rPr lang="ko-KR" altLang="en-US" sz="2800" dirty="0"/>
              <a:t>좀비 </a:t>
            </a:r>
            <a:r>
              <a:rPr lang="ko-KR" altLang="en-US" sz="2800" dirty="0" err="1"/>
              <a:t>생성기</a:t>
            </a:r>
            <a:r>
              <a:rPr lang="ko-KR" altLang="en-US" sz="2800" dirty="0"/>
              <a:t>  전체 스크립트</a:t>
            </a:r>
            <a:r>
              <a:rPr lang="en-US" altLang="ko-KR" sz="2800" dirty="0"/>
              <a:t>(</a:t>
            </a:r>
            <a:r>
              <a:rPr lang="ko-KR" altLang="en-US" sz="2800" dirty="0"/>
              <a:t>계속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4E5E-8501-404C-B9F7-F5AF1358F709}"/>
              </a:ext>
            </a:extLst>
          </p:cNvPr>
          <p:cNvSpPr txBox="1"/>
          <p:nvPr/>
        </p:nvSpPr>
        <p:spPr>
          <a:xfrm>
            <a:off x="1137611" y="651124"/>
            <a:ext cx="104373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좀비의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onDeath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이벤트에 익명 메서드 등록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사망한 좀비를 리스트에서 제거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zombie.onDeath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() =&gt;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zombies.Remove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(zombie);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사망한 좀비를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뒤에 파괴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zombie.onDeath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() =&gt;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StartCoroutine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DestroyAfter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zombie.gameObject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10f));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사망시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점수 상승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zombie.onDeath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() =&gt;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GameManager.instance.AddScore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(100);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포톤의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Network.Destroy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지연 파괴를 지원하지 않으므로 지연 파괴를 직접 구현함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IEnumerator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DestroyAfter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target, float delay)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 delay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쉬고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yield return new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WaitForSeconds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(delay);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target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아직 파괴되지 않았다면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 (target != null)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target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모든 네트워크 상에서 파괴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PhotonNetwork.Destroy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(target);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9782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4999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19.7.1 </a:t>
            </a:r>
            <a:r>
              <a:rPr lang="en-US" altLang="ko-KR" b="1" dirty="0" err="1"/>
              <a:t>ZombieSpawner</a:t>
            </a:r>
            <a:r>
              <a:rPr lang="en-US" altLang="ko-KR" b="1" dirty="0"/>
              <a:t> </a:t>
            </a:r>
            <a:r>
              <a:rPr lang="ko-KR" altLang="en-US" b="1" dirty="0"/>
              <a:t>스크립트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기존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좀비 생성과 사망 시의 처리 등록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남은 좀비를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로 표시</a:t>
            </a:r>
          </a:p>
          <a:p>
            <a:pPr lvl="2"/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변경된 기능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네트워크상에서 좀비 생성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남은 좀비 수 동기화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주요 변경 사항</a:t>
            </a:r>
            <a:endParaRPr lang="en-US" altLang="ko-KR" dirty="0"/>
          </a:p>
          <a:p>
            <a:pPr lvl="2"/>
            <a:r>
              <a:rPr lang="en-US" altLang="ko-KR" dirty="0" err="1"/>
              <a:t>zombieCount</a:t>
            </a:r>
            <a:r>
              <a:rPr lang="en-US" altLang="ko-KR" dirty="0"/>
              <a:t> </a:t>
            </a:r>
            <a:r>
              <a:rPr lang="ko-KR" altLang="en-US" dirty="0"/>
              <a:t>변수 추가</a:t>
            </a:r>
          </a:p>
          <a:p>
            <a:pPr lvl="2"/>
            <a:r>
              <a:rPr lang="en-US" altLang="ko-KR" dirty="0" err="1"/>
              <a:t>IPunObservable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en-US" altLang="ko-KR" dirty="0" err="1"/>
              <a:t>OnPhotonSerializeView</a:t>
            </a:r>
            <a:r>
              <a:rPr lang="en-US" altLang="ko-KR" dirty="0"/>
              <a:t>( ) </a:t>
            </a:r>
            <a:r>
              <a:rPr lang="ko-KR" altLang="en-US" dirty="0"/>
              <a:t>구현</a:t>
            </a:r>
          </a:p>
          <a:p>
            <a:pPr lvl="2"/>
            <a:r>
              <a:rPr lang="en-US" altLang="ko-KR" dirty="0" err="1"/>
              <a:t>CreateZombie</a:t>
            </a:r>
            <a:r>
              <a:rPr lang="en-US" altLang="ko-KR" dirty="0"/>
              <a:t>( )</a:t>
            </a:r>
            <a:r>
              <a:rPr lang="ko-KR" altLang="en-US" dirty="0"/>
              <a:t>에서 </a:t>
            </a:r>
            <a:r>
              <a:rPr lang="en-US" altLang="ko-KR" dirty="0"/>
              <a:t>Zombie</a:t>
            </a:r>
            <a:r>
              <a:rPr lang="ko-KR" altLang="en-US" dirty="0"/>
              <a:t>의 </a:t>
            </a:r>
            <a:r>
              <a:rPr lang="en-US" altLang="ko-KR" dirty="0"/>
              <a:t>Setup( ) </a:t>
            </a:r>
            <a:r>
              <a:rPr lang="ko-KR" altLang="en-US" dirty="0"/>
              <a:t>메서드를 </a:t>
            </a:r>
            <a:r>
              <a:rPr lang="en-US" altLang="ko-KR" dirty="0"/>
              <a:t>RPC</a:t>
            </a:r>
            <a:r>
              <a:rPr lang="ko-KR" altLang="en-US" dirty="0"/>
              <a:t>로 원격 실행</a:t>
            </a:r>
          </a:p>
          <a:p>
            <a:pPr lvl="2"/>
            <a:r>
              <a:rPr lang="en-US" altLang="ko-KR" dirty="0" err="1"/>
              <a:t>DestoryAfter</a:t>
            </a:r>
            <a:r>
              <a:rPr lang="en-US" altLang="ko-KR" dirty="0"/>
              <a:t>( ) </a:t>
            </a:r>
            <a:r>
              <a:rPr lang="ko-KR" altLang="en-US" dirty="0" err="1"/>
              <a:t>코루틴</a:t>
            </a:r>
            <a:r>
              <a:rPr lang="ko-KR" altLang="en-US" dirty="0"/>
              <a:t> 메서드 추가</a:t>
            </a:r>
          </a:p>
          <a:p>
            <a:pPr lvl="2"/>
            <a:r>
              <a:rPr lang="en-US" altLang="ko-KR" dirty="0"/>
              <a:t>Awake( ) </a:t>
            </a:r>
            <a:r>
              <a:rPr lang="ko-KR" altLang="en-US" dirty="0"/>
              <a:t>메서드에서 </a:t>
            </a:r>
            <a:r>
              <a:rPr lang="en-US" altLang="ko-KR" dirty="0" err="1"/>
              <a:t>PhotonPeer.RegisterType</a:t>
            </a:r>
            <a:r>
              <a:rPr lang="en-US" altLang="ko-KR" dirty="0"/>
              <a:t>( )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719460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4999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19.7.2 </a:t>
            </a:r>
            <a:r>
              <a:rPr lang="ko-KR" altLang="en-US" b="1"/>
              <a:t>웨이브 정보 동기화</a:t>
            </a:r>
          </a:p>
          <a:p>
            <a:pPr lvl="1"/>
            <a:r>
              <a:rPr lang="ko-KR" altLang="en-US"/>
              <a:t>남은 좀비 수 </a:t>
            </a:r>
            <a:r>
              <a:rPr lang="en-US" altLang="ko-KR"/>
              <a:t>zombieCount</a:t>
            </a:r>
            <a:r>
              <a:rPr lang="ko-KR" altLang="en-US"/>
              <a:t>와 현재 웨이브 </a:t>
            </a:r>
            <a:r>
              <a:rPr lang="en-US" altLang="ko-KR"/>
              <a:t>wave </a:t>
            </a:r>
            <a:r>
              <a:rPr lang="ko-KR" altLang="en-US"/>
              <a:t>값은 </a:t>
            </a:r>
            <a:r>
              <a:rPr lang="en-US" altLang="ko-KR"/>
              <a:t>OnPhotonSerializeView( ) </a:t>
            </a:r>
            <a:r>
              <a:rPr lang="ko-KR" altLang="en-US"/>
              <a:t>메서드를 구현하여 동기화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179699-F163-E44A-AF8A-AD88F390E42E}"/>
              </a:ext>
            </a:extLst>
          </p:cNvPr>
          <p:cNvGrpSpPr/>
          <p:nvPr/>
        </p:nvGrpSpPr>
        <p:grpSpPr>
          <a:xfrm>
            <a:off x="1487488" y="1680210"/>
            <a:ext cx="5587682" cy="4792098"/>
            <a:chOff x="1487488" y="1561783"/>
            <a:chExt cx="6991350" cy="53630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F3ECC5-AB08-BE74-70D0-8DFDEE242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7488" y="1561783"/>
              <a:ext cx="6991350" cy="5334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382FA98-AB98-6A2D-5152-8A64617FE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488" y="2133758"/>
              <a:ext cx="4314825" cy="479107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7BA78E-8343-0D7D-D74B-02FFD0E7614E}"/>
              </a:ext>
            </a:extLst>
          </p:cNvPr>
          <p:cNvGrpSpPr/>
          <p:nvPr/>
        </p:nvGrpSpPr>
        <p:grpSpPr>
          <a:xfrm>
            <a:off x="1308100" y="1644508"/>
            <a:ext cx="6738620" cy="4827799"/>
            <a:chOff x="3657600" y="5383530"/>
            <a:chExt cx="4766310" cy="5257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0F0236A-D275-CC53-2A59-CA28180EA68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EEE4A2B-833D-B330-7283-33BBE965A7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914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4999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19.7.3 Setup( ) </a:t>
            </a:r>
            <a:r>
              <a:rPr lang="ko-KR" altLang="en-US" b="1" dirty="0"/>
              <a:t>원격 실행</a:t>
            </a:r>
          </a:p>
          <a:p>
            <a:pPr lvl="1"/>
            <a:r>
              <a:rPr lang="ko-KR" altLang="en-US" dirty="0"/>
              <a:t>좀비 </a:t>
            </a:r>
            <a:r>
              <a:rPr lang="ko-KR" altLang="en-US" dirty="0" err="1"/>
              <a:t>서바이버</a:t>
            </a:r>
            <a:r>
              <a:rPr lang="ko-KR" altLang="en-US" dirty="0"/>
              <a:t> 멀티플레이어에서는 네트워크상의 모든 클라이언트에서 같은 좀비를 생성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 err="1"/>
              <a:t>CreateZombie</a:t>
            </a:r>
            <a:r>
              <a:rPr lang="en-US" altLang="ko-KR" dirty="0"/>
              <a:t>( ) </a:t>
            </a:r>
            <a:r>
              <a:rPr lang="ko-KR" altLang="en-US" dirty="0"/>
              <a:t>메서드에서 </a:t>
            </a:r>
            <a:r>
              <a:rPr lang="en-US" altLang="ko-KR" dirty="0"/>
              <a:t>Instantiate( )</a:t>
            </a:r>
            <a:r>
              <a:rPr lang="ko-KR" altLang="en-US" dirty="0"/>
              <a:t>를 사용하여 </a:t>
            </a:r>
            <a:r>
              <a:rPr lang="en-US" altLang="ko-KR" dirty="0" err="1"/>
              <a:t>zombiePrefab</a:t>
            </a:r>
            <a:r>
              <a:rPr lang="ko-KR" altLang="en-US" dirty="0"/>
              <a:t>의 복제본을 생성하던 부분을 </a:t>
            </a:r>
            <a:r>
              <a:rPr lang="en-US" altLang="ko-KR" dirty="0" err="1"/>
              <a:t>PhotonNetwork.Instantiate</a:t>
            </a:r>
            <a:r>
              <a:rPr lang="en-US" altLang="ko-KR" dirty="0"/>
              <a:t>( )</a:t>
            </a:r>
            <a:r>
              <a:rPr lang="ko-KR" altLang="en-US" dirty="0"/>
              <a:t>를 사용하도록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ko-KR" altLang="en-US" b="1" dirty="0"/>
              <a:t>기존 코드</a:t>
            </a:r>
            <a:endParaRPr lang="en-US" altLang="ko-KR" b="1" dirty="0"/>
          </a:p>
          <a:p>
            <a:pPr marL="914400" lvl="2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r>
              <a:rPr lang="ko-KR" altLang="en-US" b="1" dirty="0"/>
              <a:t>변경된 코드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7BA78E-8343-0D7D-D74B-02FFD0E7614E}"/>
              </a:ext>
            </a:extLst>
          </p:cNvPr>
          <p:cNvGrpSpPr/>
          <p:nvPr/>
        </p:nvGrpSpPr>
        <p:grpSpPr>
          <a:xfrm>
            <a:off x="1487488" y="2931629"/>
            <a:ext cx="7315200" cy="417361"/>
            <a:chOff x="3657600" y="5383530"/>
            <a:chExt cx="4766310" cy="5257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0F0236A-D275-CC53-2A59-CA28180EA68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EEE4A2B-833D-B330-7283-33BBE965A7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E1ED285-90E8-8C74-51ED-902EBD12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000209"/>
            <a:ext cx="7315200" cy="266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171055-E490-6901-3B20-65D36784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3888299"/>
            <a:ext cx="7410450" cy="13716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E98470-1055-E329-FF5F-FFF74FAA73AF}"/>
              </a:ext>
            </a:extLst>
          </p:cNvPr>
          <p:cNvGrpSpPr/>
          <p:nvPr/>
        </p:nvGrpSpPr>
        <p:grpSpPr>
          <a:xfrm>
            <a:off x="1487488" y="3833248"/>
            <a:ext cx="7315200" cy="1426650"/>
            <a:chOff x="3657600" y="5383530"/>
            <a:chExt cx="4766310" cy="52578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E041206-32CA-7DB8-432B-A69901381E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81686C-D2A8-A7A2-32E7-2DB15AC9DDB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732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499942"/>
          </a:xfrm>
        </p:spPr>
        <p:txBody>
          <a:bodyPr/>
          <a:lstStyle/>
          <a:p>
            <a:pPr lvl="1"/>
            <a:r>
              <a:rPr lang="ko-KR" altLang="en-US"/>
              <a:t>호스트뿐만 아니라 모든 클라이언트에서 생성된 좀비에 대해 </a:t>
            </a:r>
            <a:r>
              <a:rPr lang="en-US" altLang="ko-KR"/>
              <a:t>Setup( ) </a:t>
            </a:r>
            <a:r>
              <a:rPr lang="ko-KR" altLang="en-US"/>
              <a:t>메서드를 원격 실행</a:t>
            </a:r>
            <a:endParaRPr lang="en-US" altLang="ko-KR"/>
          </a:p>
          <a:p>
            <a:pPr lvl="1"/>
            <a:endParaRPr lang="en-US" altLang="ko-KR"/>
          </a:p>
          <a:p>
            <a:pPr marL="914400" lvl="2" indent="0">
              <a:buNone/>
            </a:pPr>
            <a:r>
              <a:rPr lang="ko-KR" altLang="en-US" b="1"/>
              <a:t>기존 코드</a:t>
            </a:r>
            <a:endParaRPr lang="en-US" altLang="ko-KR" b="1"/>
          </a:p>
          <a:p>
            <a:pPr marL="914400" lvl="2" indent="0">
              <a:buNone/>
            </a:pPr>
            <a:endParaRPr lang="en-US" altLang="ko-KR" b="1"/>
          </a:p>
          <a:p>
            <a:pPr marL="914400" lvl="2" indent="0">
              <a:buNone/>
            </a:pPr>
            <a:endParaRPr lang="en-US" altLang="ko-KR" b="1"/>
          </a:p>
          <a:p>
            <a:pPr marL="914400" lvl="2" indent="0">
              <a:buNone/>
            </a:pPr>
            <a:r>
              <a:rPr lang="ko-KR" altLang="en-US" b="1"/>
              <a:t>변경된 코드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7BA78E-8343-0D7D-D74B-02FFD0E7614E}"/>
              </a:ext>
            </a:extLst>
          </p:cNvPr>
          <p:cNvGrpSpPr/>
          <p:nvPr/>
        </p:nvGrpSpPr>
        <p:grpSpPr>
          <a:xfrm>
            <a:off x="1487488" y="1882974"/>
            <a:ext cx="7315200" cy="417361"/>
            <a:chOff x="3657600" y="5383530"/>
            <a:chExt cx="4766310" cy="5257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0F0236A-D275-CC53-2A59-CA28180EA68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EEE4A2B-833D-B330-7283-33BBE965A7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E98470-1055-E329-FF5F-FFF74FAA73AF}"/>
              </a:ext>
            </a:extLst>
          </p:cNvPr>
          <p:cNvGrpSpPr/>
          <p:nvPr/>
        </p:nvGrpSpPr>
        <p:grpSpPr>
          <a:xfrm>
            <a:off x="1487488" y="2880362"/>
            <a:ext cx="7315200" cy="615410"/>
            <a:chOff x="3657600" y="5383530"/>
            <a:chExt cx="4766310" cy="52578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E041206-32CA-7DB8-432B-A69901381E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81686C-D2A8-A7A2-32E7-2DB15AC9DDB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E6403A6-124E-145B-7C8C-FF9783E2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28" y="1977355"/>
            <a:ext cx="2324100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E961C9-4C0E-B9A8-ACA2-A08E58E4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950941"/>
            <a:ext cx="7191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62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499942"/>
          </a:xfrm>
        </p:spPr>
        <p:txBody>
          <a:bodyPr/>
          <a:lstStyle/>
          <a:p>
            <a:pPr lvl="1"/>
            <a:r>
              <a:rPr lang="en-US" altLang="ko-KR" dirty="0" err="1"/>
              <a:t>CreateZombie</a:t>
            </a:r>
            <a:r>
              <a:rPr lang="en-US" altLang="ko-KR" dirty="0"/>
              <a:t>( ) </a:t>
            </a:r>
            <a:r>
              <a:rPr lang="ko-KR" altLang="en-US" dirty="0"/>
              <a:t>메서드 마지막 부분에는 </a:t>
            </a:r>
            <a:r>
              <a:rPr lang="en-US" altLang="ko-KR" dirty="0"/>
              <a:t>Zombie</a:t>
            </a:r>
            <a:r>
              <a:rPr lang="ko-KR" altLang="en-US" dirty="0"/>
              <a:t>의 </a:t>
            </a:r>
            <a:r>
              <a:rPr lang="en-US" altLang="ko-KR" dirty="0" err="1"/>
              <a:t>onDeath</a:t>
            </a:r>
            <a:r>
              <a:rPr lang="en-US" altLang="ko-KR" dirty="0"/>
              <a:t> </a:t>
            </a:r>
            <a:r>
              <a:rPr lang="ko-KR" altLang="en-US" dirty="0"/>
              <a:t>이벤트에 생성한 좀비가 사망할 경우 실행될 </a:t>
            </a:r>
            <a:br>
              <a:rPr lang="en-US" altLang="ko-KR" dirty="0"/>
            </a:br>
            <a:r>
              <a:rPr lang="ko-KR" altLang="en-US" dirty="0"/>
              <a:t>메서드를 등록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E98470-1055-E329-FF5F-FFF74FAA73AF}"/>
              </a:ext>
            </a:extLst>
          </p:cNvPr>
          <p:cNvGrpSpPr/>
          <p:nvPr/>
        </p:nvGrpSpPr>
        <p:grpSpPr>
          <a:xfrm>
            <a:off x="1308100" y="1497330"/>
            <a:ext cx="7315200" cy="2067022"/>
            <a:chOff x="3657600" y="5383530"/>
            <a:chExt cx="4766310" cy="52578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E041206-32CA-7DB8-432B-A69901381E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81686C-D2A8-A7A2-32E7-2DB15AC9DDB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5A325B-756A-4C2A-B590-A5CA513DD476}"/>
              </a:ext>
            </a:extLst>
          </p:cNvPr>
          <p:cNvSpPr txBox="1"/>
          <p:nvPr/>
        </p:nvSpPr>
        <p:spPr>
          <a:xfrm>
            <a:off x="1272988" y="1625957"/>
            <a:ext cx="96460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좀비의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onDeath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이벤트에 익명 메서드 등록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사망한 좀비를 리스트에서 제거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zombie.onDeath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() =&gt;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zombies.Remove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(zombie);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사망한 좀비를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 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뒤에 파괴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zombie.onDeath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() =&gt;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StartCoroutine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DestroyAfter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zombie.gameObject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10f));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좀비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사망시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점수 상승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zombie.onDeath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() =&gt;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GameManager.instance.AddScore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(100);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5252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499942"/>
          </a:xfrm>
        </p:spPr>
        <p:txBody>
          <a:bodyPr/>
          <a:lstStyle/>
          <a:p>
            <a:pPr lvl="1"/>
            <a:r>
              <a:rPr lang="en-US" altLang="ko-KR" dirty="0" err="1"/>
              <a:t>PhotonNetwork.Destroy</a:t>
            </a:r>
            <a:r>
              <a:rPr lang="en-US" altLang="ko-KR" dirty="0"/>
              <a:t>( ) </a:t>
            </a:r>
            <a:r>
              <a:rPr lang="ko-KR" altLang="en-US" dirty="0"/>
              <a:t>메서드를 지연하여 실행하는 </a:t>
            </a:r>
            <a:r>
              <a:rPr lang="ko-KR" altLang="en-US" dirty="0" err="1"/>
              <a:t>코루틴</a:t>
            </a:r>
            <a:r>
              <a:rPr lang="ko-KR" altLang="en-US" dirty="0"/>
              <a:t> 메서드를 만들어 기존 </a:t>
            </a:r>
            <a:r>
              <a:rPr lang="en-US" altLang="ko-KR" dirty="0"/>
              <a:t>Destroy( ) </a:t>
            </a:r>
            <a:r>
              <a:rPr lang="ko-KR" altLang="en-US" dirty="0"/>
              <a:t>메서드를 대체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E98470-1055-E329-FF5F-FFF74FAA73AF}"/>
              </a:ext>
            </a:extLst>
          </p:cNvPr>
          <p:cNvGrpSpPr/>
          <p:nvPr/>
        </p:nvGrpSpPr>
        <p:grpSpPr>
          <a:xfrm>
            <a:off x="1308100" y="1211580"/>
            <a:ext cx="7315200" cy="3172460"/>
            <a:chOff x="3657600" y="5383530"/>
            <a:chExt cx="4766310" cy="52578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E041206-32CA-7DB8-432B-A69901381E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81686C-D2A8-A7A2-32E7-2DB15AC9DDB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6C64A27-CB52-BF79-BB27-BEC0E14E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364615"/>
            <a:ext cx="5534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307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(8)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4999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19.7.5 </a:t>
            </a:r>
            <a:r>
              <a:rPr lang="ko-KR" altLang="en-US" b="1" dirty="0"/>
              <a:t>직렬화와 역직렬화</a:t>
            </a:r>
            <a:endParaRPr lang="en-US" altLang="ko-KR" b="1" dirty="0"/>
          </a:p>
          <a:p>
            <a:pPr lvl="1"/>
            <a:r>
              <a:rPr lang="en-US" altLang="ko-KR" dirty="0"/>
              <a:t>PUN</a:t>
            </a:r>
            <a:r>
              <a:rPr lang="ko-KR" altLang="en-US" dirty="0"/>
              <a:t>은 </a:t>
            </a:r>
            <a:r>
              <a:rPr lang="en-US" altLang="ko-KR" dirty="0"/>
              <a:t>RPC</a:t>
            </a:r>
            <a:r>
              <a:rPr lang="ko-KR" altLang="en-US" dirty="0"/>
              <a:t>로 원격 실행할 메서드에 함께 첨부할 수 있는 입력 데이터타입에 제약이 있음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RPC</a:t>
            </a:r>
            <a:r>
              <a:rPr lang="ko-KR" altLang="en-US" dirty="0"/>
              <a:t>를 통해 다른 클라이언트로 전송 가능한 대표적인 타입으로는 </a:t>
            </a:r>
            <a:r>
              <a:rPr lang="en-US" altLang="ko-KR" dirty="0"/>
              <a:t>byte, bool, int, float, string, Vector3, Quaternion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이들은 직렬화</a:t>
            </a:r>
            <a:r>
              <a:rPr lang="en-US" altLang="ko-KR" dirty="0"/>
              <a:t>/</a:t>
            </a:r>
            <a:r>
              <a:rPr lang="ko-KR" altLang="en-US" dirty="0"/>
              <a:t>역직렬화가 </a:t>
            </a:r>
            <a:r>
              <a:rPr lang="en-US" altLang="ko-KR" dirty="0"/>
              <a:t>PUN</a:t>
            </a:r>
            <a:r>
              <a:rPr lang="ko-KR" altLang="en-US" dirty="0"/>
              <a:t>에 의해 자동으로 이루어짐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Color</a:t>
            </a:r>
            <a:r>
              <a:rPr lang="ko-KR" altLang="en-US" dirty="0">
                <a:solidFill>
                  <a:srgbClr val="FF0000"/>
                </a:solidFill>
              </a:rPr>
              <a:t> 타입은 입력으로 첨부 불가능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즉 </a:t>
            </a:r>
            <a:r>
              <a:rPr lang="en-US" altLang="ko-KR" dirty="0" err="1">
                <a:solidFill>
                  <a:srgbClr val="FF0000"/>
                </a:solidFill>
              </a:rPr>
              <a:t>zombieData.skinColor</a:t>
            </a:r>
            <a:r>
              <a:rPr lang="ko-KR" altLang="en-US" dirty="0">
                <a:solidFill>
                  <a:srgbClr val="FF0000"/>
                </a:solidFill>
              </a:rPr>
              <a:t>를 입력으로 넘겨줄 수 없음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 dirty="0"/>
              <a:t>또한 기타 추상적인 객체도 그냥 전송 불가능</a:t>
            </a:r>
            <a:r>
              <a:rPr lang="en-US" altLang="ko-KR" dirty="0"/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수동적으로 추상 객체를 기본 데이터타입이 되도록 변환해야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PhotonPeer.RegisterType</a:t>
            </a:r>
            <a:r>
              <a:rPr lang="en-US" altLang="ko-KR" dirty="0"/>
              <a:t>( ) </a:t>
            </a:r>
            <a:r>
              <a:rPr lang="ko-KR" altLang="en-US" dirty="0"/>
              <a:t>메서드를 실행하고</a:t>
            </a:r>
            <a:r>
              <a:rPr lang="en-US" altLang="ko-KR" dirty="0"/>
              <a:t>, </a:t>
            </a:r>
            <a:r>
              <a:rPr lang="ko-KR" altLang="en-US" dirty="0"/>
              <a:t>원하는 타입을 명시하고</a:t>
            </a:r>
            <a:r>
              <a:rPr lang="en-US" altLang="ko-KR" dirty="0"/>
              <a:t>, </a:t>
            </a:r>
            <a:r>
              <a:rPr lang="ko-KR" altLang="en-US" dirty="0"/>
              <a:t>어떻게 해당 타입을 </a:t>
            </a:r>
            <a:br>
              <a:rPr lang="en-US" altLang="ko-KR" dirty="0"/>
            </a:br>
            <a:r>
              <a:rPr lang="ko-KR" altLang="en-US" dirty="0"/>
              <a:t>직렬화</a:t>
            </a:r>
            <a:r>
              <a:rPr lang="en-US" altLang="ko-KR" dirty="0"/>
              <a:t>(Serialize)/</a:t>
            </a:r>
            <a:r>
              <a:rPr lang="ko-KR" altLang="en-US" dirty="0"/>
              <a:t>역직렬화</a:t>
            </a:r>
            <a:r>
              <a:rPr lang="en-US" altLang="ko-KR" dirty="0"/>
              <a:t>(Deserialize)</a:t>
            </a:r>
            <a:r>
              <a:rPr lang="ko-KR" altLang="en-US" dirty="0"/>
              <a:t>할지 명시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직렬화 </a:t>
            </a:r>
            <a:r>
              <a:rPr lang="en-US" altLang="ko-KR" dirty="0"/>
              <a:t>-</a:t>
            </a:r>
            <a:r>
              <a:rPr lang="ko-KR" altLang="en-US" dirty="0"/>
              <a:t> 어떤 오브젝트를 바이트 데이터로 변환하는 처리</a:t>
            </a:r>
            <a:endParaRPr lang="en-US" altLang="ko-KR" dirty="0"/>
          </a:p>
          <a:p>
            <a:pPr lvl="1"/>
            <a:r>
              <a:rPr lang="ko-KR" altLang="en-US" dirty="0"/>
              <a:t>역직렬화 </a:t>
            </a:r>
            <a:r>
              <a:rPr lang="en-US" altLang="ko-KR" dirty="0"/>
              <a:t>-</a:t>
            </a:r>
            <a:r>
              <a:rPr lang="ko-KR" altLang="en-US" dirty="0"/>
              <a:t> 바이트 데이터를 다시 원본 오브젝트로 변환하는 처리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E6FF45-3C32-51A4-C44C-57F06E45A5C8}"/>
              </a:ext>
            </a:extLst>
          </p:cNvPr>
          <p:cNvGrpSpPr/>
          <p:nvPr/>
        </p:nvGrpSpPr>
        <p:grpSpPr>
          <a:xfrm>
            <a:off x="1259879" y="3772417"/>
            <a:ext cx="7315200" cy="425571"/>
            <a:chOff x="3657600" y="5383530"/>
            <a:chExt cx="4766310" cy="5257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6965A95-7588-C062-7482-CD98F00AB2F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74DE332-6281-B224-AEBE-83E6D100ED6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58300B0-77D0-4BFA-CA5E-BF7B555D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40" y="3861378"/>
            <a:ext cx="5572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10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(9)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118" y="847560"/>
            <a:ext cx="11281052" cy="4499942"/>
          </a:xfrm>
        </p:spPr>
        <p:txBody>
          <a:bodyPr/>
          <a:lstStyle/>
          <a:p>
            <a:pPr lvl="1"/>
            <a:r>
              <a:rPr lang="en-US" altLang="ko-KR" dirty="0" err="1"/>
              <a:t>PhotonPeer.RegisterType</a:t>
            </a:r>
            <a:r>
              <a:rPr lang="en-US" altLang="ko-KR" dirty="0"/>
              <a:t>( ) </a:t>
            </a:r>
            <a:r>
              <a:rPr lang="ko-KR" altLang="en-US" dirty="0"/>
              <a:t>메서드에서 원하는 타입에 대한 직렬화와 역직렬화 메서드를 등록하면 </a:t>
            </a:r>
            <a:r>
              <a:rPr lang="en-US" altLang="ko-KR" dirty="0"/>
              <a:t>PUN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ko-KR" altLang="en-US" dirty="0"/>
              <a:t>해당 메서드를 네트워크상에서 해당 데이터타입을 주고받는 데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ZombieSpawner</a:t>
            </a:r>
            <a:r>
              <a:rPr lang="ko-KR" altLang="en-US" dirty="0"/>
              <a:t>의 </a:t>
            </a:r>
            <a:r>
              <a:rPr lang="en-US" altLang="ko-KR" dirty="0"/>
              <a:t>Awake( ) </a:t>
            </a:r>
            <a:r>
              <a:rPr lang="ko-KR" altLang="en-US" dirty="0"/>
              <a:t>메서드에 다음과 같은 처리를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B4E68E-4DFB-ABB9-B259-76E2C17F9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311183"/>
            <a:ext cx="7172325" cy="10668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871470A-C4A9-6A19-4358-61C96E81AC28}"/>
              </a:ext>
            </a:extLst>
          </p:cNvPr>
          <p:cNvGrpSpPr/>
          <p:nvPr/>
        </p:nvGrpSpPr>
        <p:grpSpPr>
          <a:xfrm>
            <a:off x="1308099" y="2254034"/>
            <a:ext cx="7351713" cy="1207770"/>
            <a:chOff x="3657600" y="5383530"/>
            <a:chExt cx="4766310" cy="52578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161BBB6-BEBF-53E4-A444-C217B39CA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35B19FF-6D6E-C9E0-F093-0604797A143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54ABF8-212E-8B74-C5FF-E86D10B6F3D8}"/>
              </a:ext>
            </a:extLst>
          </p:cNvPr>
          <p:cNvSpPr txBox="1"/>
          <p:nvPr/>
        </p:nvSpPr>
        <p:spPr>
          <a:xfrm>
            <a:off x="1308099" y="3601522"/>
            <a:ext cx="6524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※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ColorSerialization.SerializeColor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 )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ColorSerialization.DeserializeColor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 )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는 저자가 미리 </a:t>
            </a:r>
            <a:r>
              <a:rPr lang="ko-KR" altLang="en-US" sz="1400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만들어둔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컬러 직렬화와 역직렬화 메서드</a:t>
            </a:r>
          </a:p>
        </p:txBody>
      </p:sp>
    </p:spTree>
    <p:extLst>
      <p:ext uri="{BB962C8B-B14F-4D97-AF65-F5344CB8AC3E}">
        <p14:creationId xmlns:p14="http://schemas.microsoft.com/office/powerpoint/2010/main" val="22312676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19.7 </a:t>
            </a:r>
            <a:r>
              <a:rPr lang="ko-KR" altLang="en-US" sz="2800"/>
              <a:t>좀비 생성기  포팅</a:t>
            </a:r>
            <a:r>
              <a:rPr lang="en-US" altLang="ko-KR" sz="2800"/>
              <a:t>(10)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9083-344E-859B-AA0A-3B8576D3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4999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SerializeColor( )</a:t>
            </a:r>
          </a:p>
          <a:p>
            <a:pPr lvl="1"/>
            <a:r>
              <a:rPr lang="en-US" altLang="ko-KR"/>
              <a:t>SerializeColor( ) </a:t>
            </a:r>
            <a:r>
              <a:rPr lang="ko-KR" altLang="en-US"/>
              <a:t>메서드는 들어온 오브젝트를 </a:t>
            </a:r>
            <a:r>
              <a:rPr lang="en-US" altLang="ko-KR"/>
              <a:t>Color </a:t>
            </a:r>
            <a:r>
              <a:rPr lang="ko-KR" altLang="en-US"/>
              <a:t>타입으로 가정하고</a:t>
            </a:r>
            <a:r>
              <a:rPr lang="en-US" altLang="ko-KR"/>
              <a:t>, </a:t>
            </a:r>
            <a:r>
              <a:rPr lang="ko-KR" altLang="en-US"/>
              <a:t>바이트 배열 데이터 </a:t>
            </a:r>
            <a:r>
              <a:rPr lang="en-US" altLang="ko-KR"/>
              <a:t>byte[]</a:t>
            </a:r>
            <a:r>
              <a:rPr lang="ko-KR" altLang="en-US"/>
              <a:t>로 직렬화</a:t>
            </a:r>
            <a:endParaRPr lang="en-US" altLang="ko-KR"/>
          </a:p>
          <a:p>
            <a:pPr lvl="1"/>
            <a:r>
              <a:rPr lang="ko-KR" altLang="en-US"/>
              <a:t>동시에 직렬화된 데이터의 길이를 </a:t>
            </a:r>
            <a:r>
              <a:rPr lang="en-US" altLang="ko-KR"/>
              <a:t>short (int</a:t>
            </a:r>
            <a:r>
              <a:rPr lang="ko-KR" altLang="en-US"/>
              <a:t>보다 더 적은 범위의 정수</a:t>
            </a:r>
            <a:r>
              <a:rPr lang="en-US" altLang="ko-KR"/>
              <a:t>) </a:t>
            </a:r>
            <a:r>
              <a:rPr lang="ko-KR" altLang="en-US"/>
              <a:t>타입으로 반환</a:t>
            </a:r>
            <a:endParaRPr lang="en-US" altLang="ko-KR"/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DeserializeColor( )</a:t>
            </a:r>
          </a:p>
          <a:p>
            <a:pPr lvl="1"/>
            <a:r>
              <a:rPr lang="en-US" altLang="ko-KR"/>
              <a:t>DeserializeColor ( ) </a:t>
            </a:r>
            <a:r>
              <a:rPr lang="ko-KR" altLang="en-US"/>
              <a:t>메서드는 직렬화된 바이트 배열 데이터를 본래 타입인 </a:t>
            </a:r>
            <a:r>
              <a:rPr lang="en-US" altLang="ko-KR"/>
              <a:t>Color </a:t>
            </a:r>
            <a:r>
              <a:rPr lang="ko-KR" altLang="en-US"/>
              <a:t>타입으로 변환</a:t>
            </a:r>
          </a:p>
        </p:txBody>
      </p:sp>
    </p:spTree>
    <p:extLst>
      <p:ext uri="{BB962C8B-B14F-4D97-AF65-F5344CB8AC3E}">
        <p14:creationId xmlns:p14="http://schemas.microsoft.com/office/powerpoint/2010/main" val="307440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96A3DD-1F1F-963A-3671-52B0E816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EDCD3-961C-3E9C-570B-CD37B1345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19.1.2 Photon Transform View </a:t>
            </a:r>
            <a:r>
              <a:rPr lang="ko-KR" altLang="en-US" b="1"/>
              <a:t>컴포넌트</a:t>
            </a:r>
          </a:p>
          <a:p>
            <a:pPr lvl="1"/>
            <a:r>
              <a:rPr lang="en-US" altLang="ko-KR"/>
              <a:t>Photon Transform View </a:t>
            </a:r>
            <a:r>
              <a:rPr lang="ko-KR" altLang="en-US"/>
              <a:t>컴포넌트는 자신의 게임 오브젝트에 추가된 트랜스폼 컴포넌트 값의 변화를 측정하고</a:t>
            </a:r>
            <a:r>
              <a:rPr lang="en-US" altLang="ko-KR"/>
              <a:t>,  Photon View </a:t>
            </a:r>
            <a:r>
              <a:rPr lang="ko-KR" altLang="en-US"/>
              <a:t>컴포넌트를 사용해 동기화</a:t>
            </a:r>
            <a:endParaRPr lang="en-US" altLang="ko-KR"/>
          </a:p>
          <a:p>
            <a:pPr lvl="1"/>
            <a:r>
              <a:rPr lang="ko-KR" altLang="en-US"/>
              <a:t>현재 </a:t>
            </a:r>
            <a:r>
              <a:rPr lang="en-US" altLang="ko-KR"/>
              <a:t>Player Character </a:t>
            </a:r>
            <a:r>
              <a:rPr lang="ko-KR" altLang="en-US"/>
              <a:t>게임 오브젝트의 </a:t>
            </a:r>
            <a:r>
              <a:rPr lang="en-US" altLang="ko-KR"/>
              <a:t>Photon Transform View </a:t>
            </a:r>
            <a:r>
              <a:rPr lang="ko-KR" altLang="en-US"/>
              <a:t>컴포넌트는 트랜스폼의 위치와 회전을 </a:t>
            </a:r>
            <a:br>
              <a:rPr lang="en-US" altLang="ko-KR"/>
            </a:br>
            <a:r>
              <a:rPr lang="ko-KR" altLang="en-US"/>
              <a:t>동기화 하도록 설정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6B459D-E2D9-8A12-027C-181A2E0D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481262"/>
            <a:ext cx="4752975" cy="189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D33F4-C539-5F36-F25D-F2DA5D1DF81E}"/>
              </a:ext>
            </a:extLst>
          </p:cNvPr>
          <p:cNvSpPr txBox="1"/>
          <p:nvPr/>
        </p:nvSpPr>
        <p:spPr>
          <a:xfrm>
            <a:off x="4293978" y="4376737"/>
            <a:ext cx="3667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+mn-ea"/>
              </a:rPr>
              <a:t>▶ Photon Transform View </a:t>
            </a:r>
            <a:r>
              <a:rPr lang="ko-KR" altLang="en-US" sz="1400">
                <a:latin typeface="+mn-ea"/>
              </a:rPr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19.7.2 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Color </a:t>
            </a:r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자료형의 직렬화와 역직렬화 메서드 스크립트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BF2F5-7CE6-4415-8A9E-BBC1FA7F6C7D}"/>
              </a:ext>
            </a:extLst>
          </p:cNvPr>
          <p:cNvSpPr txBox="1"/>
          <p:nvPr/>
        </p:nvSpPr>
        <p:spPr>
          <a:xfrm>
            <a:off x="1826942" y="748096"/>
            <a:ext cx="884849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ExitGames.Client.Photon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class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ColorSerialization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private static byte[]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colorMemory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new byte[4 * 4];</a:t>
            </a:r>
          </a:p>
          <a:p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public static short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SerializeColor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StreamBuffer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outStream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object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targetObject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Color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(Color)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targetObject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lock (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colorMemory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byte[] bytes =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colorMemory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int index = 0;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pt-BR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Protocol.Serialize(color.r, bytes, ref index);</a:t>
            </a:r>
          </a:p>
          <a:p>
            <a:r>
              <a:rPr lang="pt-BR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Protocol.Serialize(color.g, bytes, ref index);</a:t>
            </a:r>
          </a:p>
          <a:p>
            <a:r>
              <a:rPr lang="pt-BR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Protocol.Serialize(color.b, bytes, ref index);</a:t>
            </a:r>
          </a:p>
          <a:p>
            <a:r>
              <a:rPr lang="pt-BR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Protocol.Serialize(color.a, bytes, ref index);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outStream.Write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(bytes, 0, 4*4);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 4 * 4;</a:t>
            </a:r>
          </a:p>
          <a:p>
            <a:r>
              <a:rPr lang="ko-KR" altLang="en-US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18113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19.7.2 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Color </a:t>
            </a:r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자료형의 직렬화와 역직렬화 메서드 스크립트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+mn-ea"/>
              </a:rPr>
              <a:t>계속</a:t>
            </a:r>
            <a:r>
              <a:rPr lang="en-US" altLang="ko-KR" sz="2800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077CB3-855B-2B5C-00C2-BAC4BB6A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47891-2711-4923-BDAA-0DA5DD3D4FE7}"/>
              </a:ext>
            </a:extLst>
          </p:cNvPr>
          <p:cNvSpPr txBox="1"/>
          <p:nvPr/>
        </p:nvSpPr>
        <p:spPr>
          <a:xfrm>
            <a:off x="1308410" y="1028343"/>
            <a:ext cx="101624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public static object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DeserializeColor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StreamBuffer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inStream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short length)  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Color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new Color();</a:t>
            </a:r>
          </a:p>
          <a:p>
            <a:r>
              <a:rPr lang="ko-KR" altLang="en-US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lock (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colorMemory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inStream.Read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colorMemory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4 * 4);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int index = 0;</a:t>
            </a:r>
          </a:p>
          <a:p>
            <a:r>
              <a:rPr lang="ko-KR" altLang="en-US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Protocol.Deserialize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(out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color.r,colorMemory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ref index);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Protocol.Deserialize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(out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color.g,colorMemory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ref index);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Protocol.Deserialize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(out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color.b,colorMemory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ref index);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Protocol.Deserialize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(out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color.a,colorMemory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ref index);</a:t>
            </a:r>
          </a:p>
          <a:p>
            <a:r>
              <a:rPr lang="ko-KR" altLang="en-US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 color;</a:t>
            </a:r>
          </a:p>
          <a:p>
            <a:r>
              <a:rPr lang="ko-KR" altLang="en-US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18835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19.8 </a:t>
            </a:r>
            <a:r>
              <a:rPr lang="ko-KR" altLang="en-US" sz="2800" err="1"/>
              <a:t>완성본</a:t>
            </a:r>
            <a:r>
              <a:rPr lang="ko-KR" altLang="en-US" sz="2800"/>
              <a:t> 테스트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77305C-1E80-C8E1-D27A-B39E0F59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D3C03-282D-40B0-8493-4A7963EB2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ko-KR" altLang="en-US"/>
              <a:t>포팅된 </a:t>
            </a:r>
            <a:r>
              <a:rPr lang="en-US" altLang="ko-KR"/>
              <a:t>Zombie Multiplayer </a:t>
            </a:r>
            <a:r>
              <a:rPr lang="ko-KR" altLang="en-US"/>
              <a:t>프로젝트를 빌드하고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489B6-CC9D-7A02-D021-96D74AE29948}"/>
              </a:ext>
            </a:extLst>
          </p:cNvPr>
          <p:cNvSpPr txBox="1"/>
          <p:nvPr/>
        </p:nvSpPr>
        <p:spPr>
          <a:xfrm>
            <a:off x="1208723" y="1288762"/>
            <a:ext cx="754665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빌드하기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적절한 경로에 빌드 및 실행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(File &gt; Build Settings &gt; Build and Run)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BD6174-0938-8A50-237E-1DE498E1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53" y="1903759"/>
            <a:ext cx="6200775" cy="3905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686FCF-8404-0BCF-4887-44AE55F83B3D}"/>
              </a:ext>
            </a:extLst>
          </p:cNvPr>
          <p:cNvSpPr txBox="1"/>
          <p:nvPr/>
        </p:nvSpPr>
        <p:spPr>
          <a:xfrm>
            <a:off x="3043238" y="5809009"/>
            <a:ext cx="610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접속 준비된 로비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19.8 </a:t>
            </a:r>
            <a:r>
              <a:rPr lang="ko-KR" altLang="en-US" sz="2800" err="1"/>
              <a:t>완성본</a:t>
            </a:r>
            <a:r>
              <a:rPr lang="ko-KR" altLang="en-US" sz="2800"/>
              <a:t> 테스트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77305C-1E80-C8E1-D27A-B39E0F59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D3C03-282D-40B0-8493-4A7963EB2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ko-KR" altLang="en-US"/>
              <a:t>멀티플레이어가 제대로 동작하는지 확인하려면 둘 이상의 클라이언트를 실행</a:t>
            </a:r>
            <a:endParaRPr lang="en-US" altLang="ko-KR"/>
          </a:p>
          <a:p>
            <a:pPr lvl="2"/>
            <a:r>
              <a:rPr lang="ko-KR" altLang="en-US"/>
              <a:t>클라이언트 하나는 빌드된 프로그램을 창 모드로 띄워서 준비하고</a:t>
            </a:r>
            <a:r>
              <a:rPr lang="en-US" altLang="ko-KR"/>
              <a:t>(</a:t>
            </a:r>
            <a:r>
              <a:rPr lang="ko-KR" altLang="en-US"/>
              <a:t>창 모드 단축키 </a:t>
            </a:r>
            <a:r>
              <a:rPr lang="en-US" altLang="ko-KR"/>
              <a:t>: </a:t>
            </a:r>
            <a:r>
              <a:rPr lang="ko-KR" altLang="en-US"/>
              <a:t>윈도우 </a:t>
            </a:r>
            <a:r>
              <a:rPr lang="en-US" altLang="ko-KR"/>
              <a:t>[Alt+Enter], </a:t>
            </a:r>
            <a:r>
              <a:rPr lang="ko-KR" altLang="en-US"/>
              <a:t>맥 </a:t>
            </a:r>
            <a:r>
              <a:rPr lang="en-US" altLang="ko-KR"/>
              <a:t>[Command+F] ), </a:t>
            </a:r>
            <a:r>
              <a:rPr lang="ko-KR" altLang="en-US"/>
              <a:t>다른 하나는 유니티 프로젝트를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8584F7-CDA8-7620-9469-461D4135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827559"/>
            <a:ext cx="7858125" cy="4057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172805-F513-B41D-B4EF-014968D642F2}"/>
              </a:ext>
            </a:extLst>
          </p:cNvPr>
          <p:cNvSpPr txBox="1"/>
          <p:nvPr/>
        </p:nvSpPr>
        <p:spPr>
          <a:xfrm>
            <a:off x="3043238" y="5923309"/>
            <a:ext cx="610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한 컴퓨터에서 두 개의 클라이언트 띄우기</a:t>
            </a:r>
          </a:p>
        </p:txBody>
      </p:sp>
    </p:spTree>
    <p:extLst>
      <p:ext uri="{BB962C8B-B14F-4D97-AF65-F5344CB8AC3E}">
        <p14:creationId xmlns:p14="http://schemas.microsoft.com/office/powerpoint/2010/main" val="29745233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19.8 </a:t>
            </a:r>
            <a:r>
              <a:rPr lang="ko-KR" altLang="en-US" sz="2800" err="1"/>
              <a:t>완성본</a:t>
            </a:r>
            <a:r>
              <a:rPr lang="ko-KR" altLang="en-US" sz="2800"/>
              <a:t> 테스트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77305C-1E80-C8E1-D27A-B39E0F59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D3C03-282D-40B0-8493-4A7963EB2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ko-KR" altLang="en-US"/>
              <a:t>각 클라이언트에서 </a:t>
            </a:r>
            <a:r>
              <a:rPr lang="en-US" altLang="ko-KR"/>
              <a:t>Join </a:t>
            </a:r>
            <a:r>
              <a:rPr lang="ko-KR" altLang="en-US"/>
              <a:t>버튼을 눌러 게임에 참가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7100A-ECDF-B0EF-D511-13631EDB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341438"/>
            <a:ext cx="9808455" cy="2960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B846B-2347-56C2-B394-19C86D49D428}"/>
              </a:ext>
            </a:extLst>
          </p:cNvPr>
          <p:cNvSpPr txBox="1"/>
          <p:nvPr/>
        </p:nvSpPr>
        <p:spPr>
          <a:xfrm>
            <a:off x="3043238" y="4301808"/>
            <a:ext cx="610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여러 명의 플레이어와 함께 플레이</a:t>
            </a:r>
          </a:p>
        </p:txBody>
      </p:sp>
    </p:spTree>
    <p:extLst>
      <p:ext uri="{BB962C8B-B14F-4D97-AF65-F5344CB8AC3E}">
        <p14:creationId xmlns:p14="http://schemas.microsoft.com/office/powerpoint/2010/main" val="18769094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19.9 </a:t>
            </a:r>
            <a:r>
              <a:rPr lang="ko-KR" altLang="en-US" sz="2800"/>
              <a:t>마치며</a:t>
            </a:r>
            <a:r>
              <a:rPr lang="en-US" altLang="ko-KR" sz="2800"/>
              <a:t>(1)</a:t>
            </a:r>
            <a:endParaRPr lang="en-US" altLang="ko-KR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4713B4-63CB-7242-9809-79F6A4E1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34F47-F3E6-B450-FDBD-EEA6C268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435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ko-KR" altLang="en-US" b="1"/>
              <a:t>이 장에서 배운 내용 요약</a:t>
            </a:r>
          </a:p>
          <a:p>
            <a:pPr lvl="1"/>
            <a:r>
              <a:rPr lang="ko-KR" altLang="en-US" sz="1400"/>
              <a:t>동기화할 게임 오브젝트는 </a:t>
            </a:r>
            <a:r>
              <a:rPr lang="en-US" altLang="ko-KR" sz="1400"/>
              <a:t>Photon View </a:t>
            </a:r>
            <a:r>
              <a:rPr lang="ko-KR" altLang="en-US" sz="1400"/>
              <a:t>컴포넌트를 가지고 있어야 함</a:t>
            </a:r>
            <a:endParaRPr lang="en-US" altLang="ko-KR" sz="1400"/>
          </a:p>
          <a:p>
            <a:pPr lvl="1"/>
            <a:r>
              <a:rPr lang="en-US" altLang="ko-KR" sz="1400"/>
              <a:t>Photon View </a:t>
            </a:r>
            <a:r>
              <a:rPr lang="ko-KR" altLang="en-US" sz="1400"/>
              <a:t>컴포넌트의 </a:t>
            </a:r>
            <a:r>
              <a:rPr lang="en-US" altLang="ko-KR" sz="1400"/>
              <a:t>Observed Components </a:t>
            </a:r>
            <a:r>
              <a:rPr lang="ko-KR" altLang="en-US" sz="1400"/>
              <a:t>리스트에는 관측 및 동기화할 컴포넌트가 등록</a:t>
            </a:r>
            <a:endParaRPr lang="en-US" altLang="ko-KR" sz="1400"/>
          </a:p>
          <a:p>
            <a:pPr lvl="1"/>
            <a:r>
              <a:rPr lang="en-US" altLang="ko-KR" sz="1400"/>
              <a:t>Photon Transform View </a:t>
            </a:r>
            <a:r>
              <a:rPr lang="ko-KR" altLang="en-US" sz="1400"/>
              <a:t>컴포넌트와 </a:t>
            </a:r>
            <a:r>
              <a:rPr lang="en-US" altLang="ko-KR" sz="1400"/>
              <a:t>Photon Animator View </a:t>
            </a:r>
            <a:r>
              <a:rPr lang="ko-KR" altLang="en-US" sz="1400"/>
              <a:t>컴포넌트는 위치와 애니메이션을 </a:t>
            </a:r>
            <a:r>
              <a:rPr lang="en-US" altLang="ko-KR" sz="1400"/>
              <a:t>Photon View </a:t>
            </a:r>
            <a:r>
              <a:rPr lang="ko-KR" altLang="en-US" sz="1400"/>
              <a:t>컴포넌트를 </a:t>
            </a:r>
            <a:br>
              <a:rPr lang="en-US" altLang="ko-KR" sz="1400"/>
            </a:br>
            <a:r>
              <a:rPr lang="ko-KR" altLang="en-US" sz="1400"/>
              <a:t>사용해 동기화</a:t>
            </a:r>
            <a:endParaRPr lang="en-US" altLang="ko-KR" sz="1400"/>
          </a:p>
          <a:p>
            <a:pPr lvl="1"/>
            <a:r>
              <a:rPr lang="en-US" altLang="ko-KR" sz="1400"/>
              <a:t>MonoBehaviourPun</a:t>
            </a:r>
            <a:r>
              <a:rPr lang="ko-KR" altLang="en-US" sz="1400"/>
              <a:t>을 상속한 스크립트는 </a:t>
            </a:r>
            <a:r>
              <a:rPr lang="en-US" altLang="ko-KR" sz="1400"/>
              <a:t>photonView </a:t>
            </a:r>
            <a:r>
              <a:rPr lang="ko-KR" altLang="en-US" sz="1400"/>
              <a:t>프로퍼티를 사용해 자신의 게임 오브젝트에 추가된 </a:t>
            </a:r>
            <a:br>
              <a:rPr lang="en-US" altLang="ko-KR" sz="1400"/>
            </a:br>
            <a:r>
              <a:rPr lang="en-US" altLang="ko-KR" sz="1400"/>
              <a:t>Photon View </a:t>
            </a:r>
            <a:r>
              <a:rPr lang="ko-KR" altLang="en-US" sz="1400"/>
              <a:t>컴포넌트에 접근</a:t>
            </a:r>
            <a:endParaRPr lang="en-US" altLang="ko-KR" sz="1400"/>
          </a:p>
          <a:p>
            <a:pPr lvl="1"/>
            <a:r>
              <a:rPr lang="en-US" altLang="ko-KR" sz="1400"/>
              <a:t>RPC</a:t>
            </a:r>
            <a:r>
              <a:rPr lang="ko-KR" altLang="en-US" sz="1400"/>
              <a:t>를 통해 원격 실행할 메서드에는 </a:t>
            </a:r>
            <a:r>
              <a:rPr lang="en-US" altLang="ko-KR" sz="1400"/>
              <a:t>[PunRPC] </a:t>
            </a:r>
            <a:r>
              <a:rPr lang="ko-KR" altLang="en-US" sz="1400"/>
              <a:t>속성이 선언</a:t>
            </a:r>
            <a:endParaRPr lang="en-US" altLang="ko-KR" sz="1400"/>
          </a:p>
          <a:p>
            <a:pPr lvl="1"/>
            <a:r>
              <a:rPr lang="en-US" altLang="ko-KR" sz="1400"/>
              <a:t>photonView.RPC( ) </a:t>
            </a:r>
            <a:r>
              <a:rPr lang="ko-KR" altLang="en-US" sz="1400"/>
              <a:t>메서드로 </a:t>
            </a:r>
            <a:r>
              <a:rPr lang="en-US" altLang="ko-KR" sz="1400"/>
              <a:t>[PunRPC] </a:t>
            </a:r>
            <a:r>
              <a:rPr lang="ko-KR" altLang="en-US" sz="1400"/>
              <a:t>선언된 메서드를 다른 클라이언트에서 원격 실행</a:t>
            </a:r>
            <a:endParaRPr lang="en-US" altLang="ko-KR" sz="1400"/>
          </a:p>
          <a:p>
            <a:pPr lvl="1"/>
            <a:r>
              <a:rPr lang="en-US" altLang="ko-KR" sz="1400"/>
              <a:t>IPunObservable </a:t>
            </a:r>
            <a:r>
              <a:rPr lang="ko-KR" altLang="en-US" sz="1400"/>
              <a:t>인터페이스를 상속한 컴포넌트는 </a:t>
            </a:r>
            <a:r>
              <a:rPr lang="en-US" altLang="ko-KR" sz="1400"/>
              <a:t>Photon View </a:t>
            </a:r>
            <a:r>
              <a:rPr lang="ko-KR" altLang="en-US" sz="1400"/>
              <a:t>컴포넌트를 사용해 동기화</a:t>
            </a:r>
            <a:endParaRPr lang="en-US" altLang="ko-KR" sz="1400"/>
          </a:p>
          <a:p>
            <a:pPr lvl="1"/>
            <a:r>
              <a:rPr lang="en-US" altLang="ko-KR" sz="1400"/>
              <a:t>IPunObservable </a:t>
            </a:r>
            <a:r>
              <a:rPr lang="ko-KR" altLang="en-US" sz="1400"/>
              <a:t>인터페이스를 상속하면 </a:t>
            </a:r>
            <a:r>
              <a:rPr lang="en-US" altLang="ko-KR" sz="1400"/>
              <a:t>OnPhotonSerializeView( ) </a:t>
            </a:r>
            <a:r>
              <a:rPr lang="ko-KR" altLang="en-US" sz="1400"/>
              <a:t>메서드를 구현</a:t>
            </a:r>
            <a:endParaRPr lang="en-US" altLang="ko-KR" sz="1400"/>
          </a:p>
          <a:p>
            <a:pPr lvl="1"/>
            <a:r>
              <a:rPr lang="en-US" altLang="ko-KR" sz="1400"/>
              <a:t>OnPhotonSerializeView( ) </a:t>
            </a:r>
            <a:r>
              <a:rPr lang="ko-KR" altLang="en-US" sz="1400"/>
              <a:t>메서드에서 </a:t>
            </a:r>
            <a:r>
              <a:rPr lang="en-US" altLang="ko-KR" sz="1400"/>
              <a:t>stream.IsWriting</a:t>
            </a:r>
            <a:r>
              <a:rPr lang="ko-KR" altLang="en-US" sz="1400"/>
              <a:t>을 이용해 현재 스트림이 송신</a:t>
            </a:r>
            <a:r>
              <a:rPr lang="en-US" altLang="ko-KR" sz="1400"/>
              <a:t>(</a:t>
            </a:r>
            <a:r>
              <a:rPr lang="ko-KR" altLang="en-US" sz="1400"/>
              <a:t>쓰기</a:t>
            </a:r>
            <a:r>
              <a:rPr lang="en-US" altLang="ko-KR" sz="1400"/>
              <a:t>) </a:t>
            </a:r>
            <a:r>
              <a:rPr lang="ko-KR" altLang="en-US" sz="1400"/>
              <a:t>모드인지 수신</a:t>
            </a:r>
            <a:r>
              <a:rPr lang="en-US" altLang="ko-KR" sz="1400"/>
              <a:t>(</a:t>
            </a:r>
            <a:r>
              <a:rPr lang="ko-KR" altLang="en-US" sz="1400"/>
              <a:t>읽기</a:t>
            </a:r>
            <a:r>
              <a:rPr lang="en-US" altLang="ko-KR" sz="1400"/>
              <a:t>) </a:t>
            </a:r>
            <a:r>
              <a:rPr lang="ko-KR" altLang="en-US" sz="1400"/>
              <a:t>모드인지 검사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19.9 </a:t>
            </a:r>
            <a:r>
              <a:rPr lang="ko-KR" altLang="en-US" sz="2800"/>
              <a:t>마치며</a:t>
            </a:r>
            <a:r>
              <a:rPr lang="en-US" altLang="ko-KR" sz="2800"/>
              <a:t>(2)</a:t>
            </a:r>
            <a:endParaRPr lang="en-US" altLang="ko-KR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4713B4-63CB-7242-9809-79F6A4E1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34F47-F3E6-B450-FDBD-EEA6C268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94352"/>
          </a:xfrm>
        </p:spPr>
        <p:txBody>
          <a:bodyPr numCol="1">
            <a:noAutofit/>
          </a:bodyPr>
          <a:lstStyle/>
          <a:p>
            <a:pPr lvl="1"/>
            <a:r>
              <a:rPr lang="ko-KR" altLang="en-US" sz="1400"/>
              <a:t>로컬 오브젝트에서는 </a:t>
            </a:r>
            <a:r>
              <a:rPr lang="en-US" altLang="ko-KR" sz="1400"/>
              <a:t>stream.IsWriting </a:t>
            </a:r>
            <a:r>
              <a:rPr lang="ko-KR" altLang="en-US" sz="1400"/>
              <a:t>값이 </a:t>
            </a:r>
            <a:r>
              <a:rPr lang="en-US" altLang="ko-KR" sz="1400"/>
              <a:t>true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이때는 </a:t>
            </a:r>
            <a:r>
              <a:rPr lang="en-US" altLang="ko-KR" sz="1400"/>
              <a:t>SendNext( ) </a:t>
            </a:r>
            <a:r>
              <a:rPr lang="ko-KR" altLang="en-US" sz="1400"/>
              <a:t>메서드로 값을 보냄</a:t>
            </a:r>
            <a:endParaRPr lang="en-US" altLang="ko-KR" sz="1400"/>
          </a:p>
          <a:p>
            <a:pPr lvl="1"/>
            <a:r>
              <a:rPr lang="ko-KR" altLang="en-US" sz="1400"/>
              <a:t>리모트 오브젝트에서는 </a:t>
            </a:r>
            <a:r>
              <a:rPr lang="en-US" altLang="ko-KR" sz="1400"/>
              <a:t>stream.IsWriting </a:t>
            </a:r>
            <a:r>
              <a:rPr lang="ko-KR" altLang="en-US" sz="1400"/>
              <a:t>값이 </a:t>
            </a:r>
            <a:r>
              <a:rPr lang="en-US" altLang="ko-KR" sz="1400"/>
              <a:t>false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이때는 </a:t>
            </a:r>
            <a:r>
              <a:rPr lang="en-US" altLang="ko-KR" sz="1400"/>
              <a:t>ReceiveNext( ) </a:t>
            </a:r>
            <a:r>
              <a:rPr lang="ko-KR" altLang="en-US" sz="1400"/>
              <a:t>메서드로 값을 받음</a:t>
            </a:r>
            <a:endParaRPr lang="en-US" altLang="ko-KR" sz="1400"/>
          </a:p>
          <a:p>
            <a:pPr lvl="1"/>
            <a:r>
              <a:rPr lang="ko-KR" altLang="en-US" sz="1400"/>
              <a:t>모든 클라이언트에서 동일하게 게임 오브젝트가 생성되게 하려면 </a:t>
            </a:r>
            <a:r>
              <a:rPr lang="en-US" altLang="ko-KR" sz="1400"/>
              <a:t>PhotonNetwork.Instantiate( ) </a:t>
            </a:r>
            <a:r>
              <a:rPr lang="ko-KR" altLang="en-US" sz="1400"/>
              <a:t>메서드를 사용</a:t>
            </a:r>
            <a:endParaRPr lang="en-US" altLang="ko-KR" sz="1400"/>
          </a:p>
          <a:p>
            <a:pPr lvl="1"/>
            <a:r>
              <a:rPr lang="en-US" altLang="ko-KR" sz="1400"/>
              <a:t>PhotonNetwork.Instantiate( ) </a:t>
            </a:r>
            <a:r>
              <a:rPr lang="ko-KR" altLang="en-US" sz="1400"/>
              <a:t>메서드로 생성할 프리팹은 </a:t>
            </a:r>
            <a:r>
              <a:rPr lang="en-US" altLang="ko-KR" sz="1400"/>
              <a:t>Resources </a:t>
            </a:r>
            <a:r>
              <a:rPr lang="ko-KR" altLang="en-US" sz="1400"/>
              <a:t>폴더에 있어야 함</a:t>
            </a:r>
            <a:endParaRPr lang="en-US" altLang="ko-KR" sz="1400"/>
          </a:p>
          <a:p>
            <a:pPr lvl="1"/>
            <a:r>
              <a:rPr lang="ko-KR" altLang="en-US" sz="1400"/>
              <a:t>모든 클라이언트에서 동일하게 게임 오브젝트가 파괴되게 하려면 </a:t>
            </a:r>
            <a:r>
              <a:rPr lang="en-US" altLang="ko-KR" sz="1400"/>
              <a:t>PhotonNetwork.Destroy( ) </a:t>
            </a:r>
            <a:r>
              <a:rPr lang="ko-KR" altLang="en-US" sz="1400"/>
              <a:t>메서드를 사용</a:t>
            </a:r>
            <a:endParaRPr lang="en-US" altLang="ko-KR" sz="1400"/>
          </a:p>
          <a:p>
            <a:pPr lvl="1"/>
            <a:r>
              <a:rPr lang="ko-KR" altLang="en-US" sz="1400"/>
              <a:t>오브젝트를 네트워크 통신을 통해 주고받으려면 오브젝트를 바이트 형태로 변환</a:t>
            </a:r>
            <a:endParaRPr lang="en-US" altLang="ko-KR" sz="1400"/>
          </a:p>
          <a:p>
            <a:pPr lvl="1"/>
            <a:r>
              <a:rPr lang="ko-KR" altLang="en-US" sz="1400"/>
              <a:t>직렬화는 오브젝트를 바이트 데이터로 변환</a:t>
            </a:r>
            <a:endParaRPr lang="en-US" altLang="ko-KR" sz="1400"/>
          </a:p>
          <a:p>
            <a:pPr lvl="1"/>
            <a:r>
              <a:rPr lang="ko-KR" altLang="en-US" sz="1400"/>
              <a:t>역직렬화는 바이트 데이터를 원본 오브젝트로 변환</a:t>
            </a:r>
          </a:p>
        </p:txBody>
      </p:sp>
    </p:spTree>
    <p:extLst>
      <p:ext uri="{BB962C8B-B14F-4D97-AF65-F5344CB8AC3E}">
        <p14:creationId xmlns:p14="http://schemas.microsoft.com/office/powerpoint/2010/main" val="132208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19.1 </a:t>
            </a:r>
            <a:r>
              <a:rPr lang="ko-KR" altLang="en-US" sz="2800" dirty="0"/>
              <a:t>네트워크 플레이어 </a:t>
            </a:r>
            <a:r>
              <a:rPr lang="ko-KR" altLang="en-US" sz="2800"/>
              <a:t>캐릭터 준비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1D7BE2-121B-5D0C-38FD-9464D73C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F2723-29BB-0DD5-1C16-41C622EC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19.1.3 Photon Animator View </a:t>
            </a:r>
            <a:r>
              <a:rPr lang="ko-KR" altLang="en-US" b="1"/>
              <a:t>컴포넌트</a:t>
            </a:r>
          </a:p>
          <a:p>
            <a:pPr lvl="1"/>
            <a:r>
              <a:rPr lang="en-US" altLang="ko-KR"/>
              <a:t>Photon Animator View </a:t>
            </a:r>
            <a:r>
              <a:rPr lang="ko-KR" altLang="en-US"/>
              <a:t>컴포넌트는 네트워크를 넘어 로컬 게임 오브젝트와 리모트 게임 오브젝트 사이에서 </a:t>
            </a:r>
            <a:br>
              <a:rPr lang="en-US" altLang="ko-KR"/>
            </a:br>
            <a:r>
              <a:rPr lang="ko-KR" altLang="en-US"/>
              <a:t>애니메이터 컴포넌트의 파라미터를 동기화하여 서로 같은 애니메이션을 재생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61807F-65A8-0EF7-EA48-F872C82E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908312"/>
            <a:ext cx="4762500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2CB22-E25F-679C-6FC0-1B0C5F37C31C}"/>
              </a:ext>
            </a:extLst>
          </p:cNvPr>
          <p:cNvSpPr txBox="1"/>
          <p:nvPr/>
        </p:nvSpPr>
        <p:spPr>
          <a:xfrm>
            <a:off x="4293978" y="5427800"/>
            <a:ext cx="3667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+mn-ea"/>
              </a:rPr>
              <a:t>▶ Photon Animator View </a:t>
            </a:r>
            <a:r>
              <a:rPr lang="ko-KR" altLang="en-US" sz="1400">
                <a:latin typeface="+mn-ea"/>
              </a:rPr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10620</TotalTime>
  <Words>6684</Words>
  <Application>Microsoft Office PowerPoint</Application>
  <PresentationFormat>와이드스크린</PresentationFormat>
  <Paragraphs>946</Paragraphs>
  <Slides>86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3" baseType="lpstr">
      <vt:lpstr>돋움체</vt:lpstr>
      <vt:lpstr>맑은 고딕</vt:lpstr>
      <vt:lpstr>맑은 고딕</vt:lpstr>
      <vt:lpstr>시스템 서체</vt:lpstr>
      <vt:lpstr>Arial</vt:lpstr>
      <vt:lpstr>Calibri</vt:lpstr>
      <vt:lpstr>Office 테마</vt:lpstr>
      <vt:lpstr>레트로의  유니티 게임프로그래밍 에센스 (개정판)</vt:lpstr>
      <vt:lpstr>Contents</vt:lpstr>
      <vt:lpstr>PowerPoint 프레젠테이션</vt:lpstr>
      <vt:lpstr>19.1 네트워크 플레이어 캐릭터 준비(1)</vt:lpstr>
      <vt:lpstr>19.1 네트워크 플레이어 캐릭터 준비(2)</vt:lpstr>
      <vt:lpstr>19.1 네트워크 플레이어 캐릭터 준비(3)</vt:lpstr>
      <vt:lpstr>19.1 네트워크 플레이어 캐릭터 준비(4)</vt:lpstr>
      <vt:lpstr>19.1 네트워크 플레이어 캐릭터 준비(5)</vt:lpstr>
      <vt:lpstr>19.1 네트워크 플레이어 캐릭터 준비(6)</vt:lpstr>
      <vt:lpstr>19.1 네트워크 플레이어 캐릭터 준비(7)</vt:lpstr>
      <vt:lpstr>19.1 네트워크 플레이어 캐릭터 준비(8)</vt:lpstr>
      <vt:lpstr>19.1 네트워크 플레이어 캐릭터 준비(9)</vt:lpstr>
      <vt:lpstr>19.2 네트워크용 플레이어 캐릭터 컴포넌트(1)</vt:lpstr>
      <vt:lpstr>19.2 네트워크용 플레이어 캐릭터 컴포넌트(2)</vt:lpstr>
      <vt:lpstr>19.2 네트워크용 플레이어 캐릭터 컴포넌트(3)</vt:lpstr>
      <vt:lpstr>19.2 네트워크용 플레이어 캐릭터 컴포넌트(4)</vt:lpstr>
      <vt:lpstr>19.2 네트워크용 플레이어 캐릭터 컴포넌트(5)</vt:lpstr>
      <vt:lpstr>19.2 네트워크용 플레이어 캐릭터 컴포넌트(6)</vt:lpstr>
      <vt:lpstr>19.2 네트워크용 플레이어 캐릭터 컴포넌트(7)</vt:lpstr>
      <vt:lpstr>19.2 네트워크용 플레이어 캐릭터 컴포넌트(7)</vt:lpstr>
      <vt:lpstr>19.2 네트워크용 플레이어 캐릭터 컴포넌트(8)</vt:lpstr>
      <vt:lpstr>19.2 네트워크용 플레이어 캐릭터 컴포넌트(9)</vt:lpstr>
      <vt:lpstr>19.2 네트워크용 플레이어 캐릭터 컴포넌트(10)</vt:lpstr>
      <vt:lpstr>19.2 네트워크용 플레이어 캐릭터 컴포넌트(11)</vt:lpstr>
      <vt:lpstr>19.2 네트워크용 플레이어 캐릭터 컴포넌트(12)</vt:lpstr>
      <vt:lpstr>19.2 네트워크용 플레이어 캐릭터 컴포넌트(13)</vt:lpstr>
      <vt:lpstr>19.2 네트워크용 플레이어 캐릭터 컴포넌트(9)</vt:lpstr>
      <vt:lpstr>19.2 네트워크용 플레이어 캐릭터 컴포넌트(9)</vt:lpstr>
      <vt:lpstr>19.2 네트워크용 플레이어 캐릭터 컴포넌트(9)</vt:lpstr>
      <vt:lpstr>19.3 네트워크 Gun(1)</vt:lpstr>
      <vt:lpstr>19.3 네트워크 Gun(2)</vt:lpstr>
      <vt:lpstr>19.3 네트워크 Gun(3)</vt:lpstr>
      <vt:lpstr>19.3 네트워크 Gun(4)</vt:lpstr>
      <vt:lpstr>19.3 네트워크 Gun(5)</vt:lpstr>
      <vt:lpstr>19.3 네트워크 Gun(5)</vt:lpstr>
      <vt:lpstr>19.3 네트워크 Gun(5)</vt:lpstr>
      <vt:lpstr>19.3 네트워크 Gun(5)</vt:lpstr>
      <vt:lpstr>19.3 네트워크 Gun(5)</vt:lpstr>
      <vt:lpstr>19.4 네트워크 좀비(1)</vt:lpstr>
      <vt:lpstr>19.4 네트워크 좀비(2)</vt:lpstr>
      <vt:lpstr>19.4 네트워크 좀비(3)</vt:lpstr>
      <vt:lpstr>19.4 네트워크 좀비(4)</vt:lpstr>
      <vt:lpstr>19.4 네트워크 좀비(5)</vt:lpstr>
      <vt:lpstr>19.4 네트워크 좀비(6)</vt:lpstr>
      <vt:lpstr>19.5 네트워크 아이템(1)</vt:lpstr>
      <vt:lpstr>19.5 네트워크 아이템(2)</vt:lpstr>
      <vt:lpstr>19.5 네트워크 아이템(3)</vt:lpstr>
      <vt:lpstr>19.5 네트워크 아이템(4)</vt:lpstr>
      <vt:lpstr>19.5 네트워크 아이템(5)</vt:lpstr>
      <vt:lpstr>19.5 네트워크 아이템(6)</vt:lpstr>
      <vt:lpstr>19.5 네트워크 아이템(7)</vt:lpstr>
      <vt:lpstr>19.5 네트워크 아이템(8)</vt:lpstr>
      <vt:lpstr>19.5 네트워크 아이템(9)</vt:lpstr>
      <vt:lpstr>19.5 네트워크 아이템(10)</vt:lpstr>
      <vt:lpstr>19.5 네트워크 아이템(11)</vt:lpstr>
      <vt:lpstr>19.5 네트워크 아이템(12)</vt:lpstr>
      <vt:lpstr>19.6 네트워크 게임 매니저(1)</vt:lpstr>
      <vt:lpstr>19.6 네트워크 게임 매니저(2)</vt:lpstr>
      <vt:lpstr>19.6 네트워크 게임 매니저(3)</vt:lpstr>
      <vt:lpstr>19.6 네트워크 게임 매니저(4)</vt:lpstr>
      <vt:lpstr>19.6 네트워크 게임 매니저(5)</vt:lpstr>
      <vt:lpstr>19.6 네트워크 게임 매니저(6)</vt:lpstr>
      <vt:lpstr>19.7 좀비 생성기  포팅(1)</vt:lpstr>
      <vt:lpstr>19.7.1 좀비 생성기  전체 스크립트 변경 미리보기 </vt:lpstr>
      <vt:lpstr>19.7.1 좀비 생성기  전체 스크립트(계속)</vt:lpstr>
      <vt:lpstr>19.7.1 좀비 생성기  전체 스크립트(계속)</vt:lpstr>
      <vt:lpstr>19.7.1 좀비 생성기  전체 스크립트(계속)</vt:lpstr>
      <vt:lpstr>19.7.1 좀비 생성기  전체 스크립트(계속)</vt:lpstr>
      <vt:lpstr>19.7.1 좀비 생성기  전체 스크립트(계속)</vt:lpstr>
      <vt:lpstr>19.7.1 좀비 생성기  전체 스크립트(계속)</vt:lpstr>
      <vt:lpstr>19.7 좀비 생성기  포팅(2)</vt:lpstr>
      <vt:lpstr>19.7 좀비 생성기  포팅(3)</vt:lpstr>
      <vt:lpstr>19.7 좀비 생성기  포팅(4)</vt:lpstr>
      <vt:lpstr>19.7 좀비 생성기  포팅(5)</vt:lpstr>
      <vt:lpstr>19.7 좀비 생성기  포팅(6)</vt:lpstr>
      <vt:lpstr>19.7 좀비 생성기  포팅(7)</vt:lpstr>
      <vt:lpstr>19.7 좀비 생성기  포팅(8)</vt:lpstr>
      <vt:lpstr>19.7 좀비 생성기  포팅(9)</vt:lpstr>
      <vt:lpstr>19.7 좀비 생성기  포팅(10)</vt:lpstr>
      <vt:lpstr>19.7.2 Color 자료형의 직렬화와 역직렬화 메서드 스크립트</vt:lpstr>
      <vt:lpstr>19.7.2 Color 자료형의 직렬화와 역직렬화 메서드 스크립트(계속)</vt:lpstr>
      <vt:lpstr>19.8 완성본 테스트(1)</vt:lpstr>
      <vt:lpstr>19.8 완성본 테스트(2)</vt:lpstr>
      <vt:lpstr>19.8 완성본 테스트(3)</vt:lpstr>
      <vt:lpstr>19.9 마치며(1)</vt:lpstr>
      <vt:lpstr>19.9 마치며(2)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JB</cp:lastModifiedBy>
  <cp:revision>74</cp:revision>
  <dcterms:created xsi:type="dcterms:W3CDTF">2020-01-31T07:25:46Z</dcterms:created>
  <dcterms:modified xsi:type="dcterms:W3CDTF">2025-05-10T05:39:49Z</dcterms:modified>
</cp:coreProperties>
</file>