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378" r:id="rId2"/>
    <p:sldId id="2034" r:id="rId3"/>
    <p:sldId id="2341" r:id="rId4"/>
    <p:sldId id="2121" r:id="rId5"/>
    <p:sldId id="2351" r:id="rId6"/>
    <p:sldId id="2338" r:id="rId7"/>
    <p:sldId id="2369" r:id="rId8"/>
    <p:sldId id="2379" r:id="rId9"/>
    <p:sldId id="2381" r:id="rId10"/>
    <p:sldId id="2380" r:id="rId11"/>
    <p:sldId id="2371" r:id="rId12"/>
    <p:sldId id="2362" r:id="rId13"/>
    <p:sldId id="2382" r:id="rId14"/>
    <p:sldId id="2383" r:id="rId15"/>
    <p:sldId id="2384" r:id="rId16"/>
    <p:sldId id="2372" r:id="rId17"/>
    <p:sldId id="2373" r:id="rId18"/>
    <p:sldId id="2364" r:id="rId19"/>
    <p:sldId id="2385" r:id="rId20"/>
    <p:sldId id="2386" r:id="rId21"/>
    <p:sldId id="2367" r:id="rId22"/>
    <p:sldId id="2375" r:id="rId23"/>
    <p:sldId id="2368" r:id="rId24"/>
    <p:sldId id="2376" r:id="rId25"/>
    <p:sldId id="2377" r:id="rId26"/>
    <p:sldId id="234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85" userDrawn="1">
          <p15:clr>
            <a:srgbClr val="A4A3A4"/>
          </p15:clr>
        </p15:guide>
        <p15:guide id="4" orient="horz" pos="2364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B0A0"/>
    <a:srgbClr val="F06436"/>
    <a:srgbClr val="4BB0A0"/>
    <a:srgbClr val="52AEE1"/>
    <a:srgbClr val="F89074"/>
    <a:srgbClr val="4285F4"/>
    <a:srgbClr val="72B945"/>
    <a:srgbClr val="FA9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35" autoAdjust="0"/>
    <p:restoredTop sz="50000" autoAdjust="0"/>
  </p:normalViewPr>
  <p:slideViewPr>
    <p:cSldViewPr snapToGrid="0" showGuides="1">
      <p:cViewPr varScale="1">
        <p:scale>
          <a:sx n="136" d="100"/>
          <a:sy n="136" d="100"/>
        </p:scale>
        <p:origin x="252" y="132"/>
      </p:cViewPr>
      <p:guideLst>
        <p:guide orient="horz" pos="2137"/>
        <p:guide pos="3840"/>
        <p:guide pos="3985"/>
        <p:guide orient="horz" pos="2364"/>
        <p:guide orient="horz" pos="2727"/>
      </p:guideLst>
    </p:cSldViewPr>
  </p:slideViewPr>
  <p:outlineViewPr>
    <p:cViewPr>
      <p:scale>
        <a:sx n="33" d="100"/>
        <a:sy n="33" d="100"/>
      </p:scale>
      <p:origin x="0" y="249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F00D5-8D61-463B-A24D-AA343CDEF1C1}" type="datetimeFigureOut">
              <a:rPr lang="ko-KR" altLang="en-US" smtClean="0"/>
              <a:pPr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7927B-07B9-470A-A6C7-2E21D055E10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280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79A2-9499-4165-85CA-D3B599A71D6E}" type="datetimeFigureOut">
              <a:rPr lang="ko-KR" altLang="en-US" smtClean="0"/>
              <a:pPr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F56FB-8B4C-4940-9CA8-BCB6BA92FB7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0;p2">
            <a:extLst>
              <a:ext uri="{FF2B5EF4-FFF2-40B4-BE49-F238E27FC236}">
                <a16:creationId xmlns:a16="http://schemas.microsoft.com/office/drawing/2014/main" id="{915EBAC6-B986-0141-9A3D-A1153FD2C8C9}"/>
              </a:ext>
            </a:extLst>
          </p:cNvPr>
          <p:cNvSpPr/>
          <p:nvPr userDrawn="1"/>
        </p:nvSpPr>
        <p:spPr>
          <a:xfrm rot="10800000">
            <a:off x="-3" y="-3"/>
            <a:ext cx="8697688" cy="5529945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2;p2">
            <a:extLst>
              <a:ext uri="{FF2B5EF4-FFF2-40B4-BE49-F238E27FC236}">
                <a16:creationId xmlns:a16="http://schemas.microsoft.com/office/drawing/2014/main" id="{32DFD919-D29D-FC47-AD9F-0D1B2F5A8862}"/>
              </a:ext>
            </a:extLst>
          </p:cNvPr>
          <p:cNvSpPr/>
          <p:nvPr userDrawn="1"/>
        </p:nvSpPr>
        <p:spPr>
          <a:xfrm rot="10800000">
            <a:off x="3799114" y="2286000"/>
            <a:ext cx="8392886" cy="4572000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3;p2">
            <a:extLst>
              <a:ext uri="{FF2B5EF4-FFF2-40B4-BE49-F238E27FC236}">
                <a16:creationId xmlns:a16="http://schemas.microsoft.com/office/drawing/2014/main" id="{42C43ECF-BBCB-1C42-93A8-68CF3572DD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0" name="Google Shape;14;p2">
            <a:extLst>
              <a:ext uri="{FF2B5EF4-FFF2-40B4-BE49-F238E27FC236}">
                <a16:creationId xmlns:a16="http://schemas.microsoft.com/office/drawing/2014/main" id="{5AF3B145-1035-874A-A46A-1DC2137AFD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cxnSp>
        <p:nvCxnSpPr>
          <p:cNvPr id="121" name="Google Shape;183;p28">
            <a:extLst>
              <a:ext uri="{FF2B5EF4-FFF2-40B4-BE49-F238E27FC236}">
                <a16:creationId xmlns:a16="http://schemas.microsoft.com/office/drawing/2014/main" id="{FF7B25AF-63DA-4A4A-BE7C-3EEF77663F0C}"/>
              </a:ext>
            </a:extLst>
          </p:cNvPr>
          <p:cNvCxnSpPr/>
          <p:nvPr userDrawn="1"/>
        </p:nvCxnSpPr>
        <p:spPr>
          <a:xfrm>
            <a:off x="708848" y="662121"/>
            <a:ext cx="0" cy="8721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8255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691375" y="2932204"/>
            <a:ext cx="10267121" cy="993592"/>
          </a:xfrm>
          <a:noFill/>
        </p:spPr>
        <p:txBody>
          <a:bodyPr wrap="none" lIns="0" tIns="0" rIns="0" bIns="0" anchor="ctr" anchorCtr="0">
            <a:noAutofit/>
          </a:bodyPr>
          <a:lstStyle>
            <a:lvl1pPr marL="0" indent="0">
              <a:buNone/>
              <a:defRPr sz="4800">
                <a:solidFill>
                  <a:srgbClr val="F06436"/>
                </a:solidFill>
              </a:defRPr>
            </a:lvl1pPr>
            <a:lvl2pPr marL="457200" indent="0">
              <a:buNone/>
              <a:defRPr sz="4000"/>
            </a:lvl2pPr>
            <a:lvl3pPr marL="914400" indent="0">
              <a:buNone/>
              <a:defRPr sz="4000"/>
            </a:lvl3pPr>
            <a:lvl4pPr marL="1371600" indent="0">
              <a:buNone/>
              <a:defRPr sz="4000"/>
            </a:lvl4pPr>
            <a:lvl5pPr marL="1828800" indent="0">
              <a:buNone/>
              <a:defRPr sz="4000"/>
            </a:lvl5pPr>
          </a:lstStyle>
          <a:p>
            <a:pPr lvl="0"/>
            <a:r>
              <a:rPr lang="ko-KR" altLang="en-US" dirty="0"/>
              <a:t>목차 내용을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C0ABDC55-C9AE-1C41-A2A0-AA873EDB6BD8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10;p2">
            <a:extLst>
              <a:ext uri="{FF2B5EF4-FFF2-40B4-BE49-F238E27FC236}">
                <a16:creationId xmlns:a16="http://schemas.microsoft.com/office/drawing/2014/main" id="{28B67903-E1CF-534B-A2D3-E7597F24B72F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530;p73">
            <a:extLst>
              <a:ext uri="{FF2B5EF4-FFF2-40B4-BE49-F238E27FC236}">
                <a16:creationId xmlns:a16="http://schemas.microsoft.com/office/drawing/2014/main" id="{A10FFA0E-16C5-4244-887B-59CEA3799C19}"/>
              </a:ext>
            </a:extLst>
          </p:cNvPr>
          <p:cNvGrpSpPr/>
          <p:nvPr userDrawn="1"/>
        </p:nvGrpSpPr>
        <p:grpSpPr>
          <a:xfrm>
            <a:off x="11379724" y="208758"/>
            <a:ext cx="320022" cy="359778"/>
            <a:chOff x="3567553" y="1499912"/>
            <a:chExt cx="320022" cy="359778"/>
          </a:xfrm>
          <a:solidFill>
            <a:srgbClr val="4BB0A0"/>
          </a:solidFill>
        </p:grpSpPr>
        <p:sp>
          <p:nvSpPr>
            <p:cNvPr id="9" name="Google Shape;11531;p73">
              <a:extLst>
                <a:ext uri="{FF2B5EF4-FFF2-40B4-BE49-F238E27FC236}">
                  <a16:creationId xmlns:a16="http://schemas.microsoft.com/office/drawing/2014/main" id="{3BC7373A-BF17-5949-8F1D-CB2BBEEEEEA6}"/>
                </a:ext>
              </a:extLst>
            </p:cNvPr>
            <p:cNvSpPr/>
            <p:nvPr/>
          </p:nvSpPr>
          <p:spPr>
            <a:xfrm>
              <a:off x="3567553" y="1502933"/>
              <a:ext cx="263218" cy="356757"/>
            </a:xfrm>
            <a:custGeom>
              <a:avLst/>
              <a:gdLst/>
              <a:ahLst/>
              <a:cxnLst/>
              <a:rect l="l" t="t" r="r" b="b"/>
              <a:pathLst>
                <a:path w="8276" h="11217" extrusionOk="0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532;p73">
              <a:extLst>
                <a:ext uri="{FF2B5EF4-FFF2-40B4-BE49-F238E27FC236}">
                  <a16:creationId xmlns:a16="http://schemas.microsoft.com/office/drawing/2014/main" id="{CC6EA4CC-1703-7449-B7BC-4483CFF9F966}"/>
                </a:ext>
              </a:extLst>
            </p:cNvPr>
            <p:cNvSpPr/>
            <p:nvPr/>
          </p:nvSpPr>
          <p:spPr>
            <a:xfrm>
              <a:off x="3638001" y="1499912"/>
              <a:ext cx="249574" cy="142773"/>
            </a:xfrm>
            <a:custGeom>
              <a:avLst/>
              <a:gdLst/>
              <a:ahLst/>
              <a:cxnLst/>
              <a:rect l="l" t="t" r="r" b="b"/>
              <a:pathLst>
                <a:path w="7847" h="4489" extrusionOk="0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533;p73">
              <a:extLst>
                <a:ext uri="{FF2B5EF4-FFF2-40B4-BE49-F238E27FC236}">
                  <a16:creationId xmlns:a16="http://schemas.microsoft.com/office/drawing/2014/main" id="{B5E6808C-1FA3-4B4B-B0FE-9EE183DD349C}"/>
                </a:ext>
              </a:extLst>
            </p:cNvPr>
            <p:cNvSpPr/>
            <p:nvPr/>
          </p:nvSpPr>
          <p:spPr>
            <a:xfrm>
              <a:off x="3641786" y="1594563"/>
              <a:ext cx="141659" cy="10273"/>
            </a:xfrm>
            <a:custGeom>
              <a:avLst/>
              <a:gdLst/>
              <a:ahLst/>
              <a:cxnLst/>
              <a:rect l="l" t="t" r="r" b="b"/>
              <a:pathLst>
                <a:path w="4454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534;p73">
              <a:extLst>
                <a:ext uri="{FF2B5EF4-FFF2-40B4-BE49-F238E27FC236}">
                  <a16:creationId xmlns:a16="http://schemas.microsoft.com/office/drawing/2014/main" id="{69AF36EF-ECD4-AC48-816B-145DAB86BB7E}"/>
                </a:ext>
              </a:extLst>
            </p:cNvPr>
            <p:cNvSpPr/>
            <p:nvPr/>
          </p:nvSpPr>
          <p:spPr>
            <a:xfrm>
              <a:off x="3641786" y="1638136"/>
              <a:ext cx="141659" cy="10241"/>
            </a:xfrm>
            <a:custGeom>
              <a:avLst/>
              <a:gdLst/>
              <a:ahLst/>
              <a:cxnLst/>
              <a:rect l="l" t="t" r="r" b="b"/>
              <a:pathLst>
                <a:path w="4454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35;p73">
              <a:extLst>
                <a:ext uri="{FF2B5EF4-FFF2-40B4-BE49-F238E27FC236}">
                  <a16:creationId xmlns:a16="http://schemas.microsoft.com/office/drawing/2014/main" id="{36271C18-068C-3049-B5A3-CC3DE160731F}"/>
                </a:ext>
              </a:extLst>
            </p:cNvPr>
            <p:cNvSpPr/>
            <p:nvPr/>
          </p:nvSpPr>
          <p:spPr>
            <a:xfrm>
              <a:off x="3641786" y="1682059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536;p73">
              <a:extLst>
                <a:ext uri="{FF2B5EF4-FFF2-40B4-BE49-F238E27FC236}">
                  <a16:creationId xmlns:a16="http://schemas.microsoft.com/office/drawing/2014/main" id="{3BA77610-2275-C74C-A5B8-D24FF49A3670}"/>
                </a:ext>
              </a:extLst>
            </p:cNvPr>
            <p:cNvSpPr/>
            <p:nvPr/>
          </p:nvSpPr>
          <p:spPr>
            <a:xfrm>
              <a:off x="3641786" y="1725600"/>
              <a:ext cx="141659" cy="10623"/>
            </a:xfrm>
            <a:custGeom>
              <a:avLst/>
              <a:gdLst/>
              <a:ahLst/>
              <a:cxnLst/>
              <a:rect l="l" t="t" r="r" b="b"/>
              <a:pathLst>
                <a:path w="4454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94208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1843F2A5-FA53-8CF1-618B-E5A5F4368C12}"/>
              </a:ext>
            </a:extLst>
          </p:cNvPr>
          <p:cNvSpPr/>
          <p:nvPr userDrawn="1"/>
        </p:nvSpPr>
        <p:spPr>
          <a:xfrm>
            <a:off x="-9939" y="-19878"/>
            <a:ext cx="1402629" cy="671349"/>
          </a:xfrm>
          <a:custGeom>
            <a:avLst/>
            <a:gdLst/>
            <a:ahLst/>
            <a:cxnLst/>
            <a:rect l="l" t="t" r="r" b="b"/>
            <a:pathLst>
              <a:path w="106741" h="62325" extrusionOk="0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584C9C96-D06D-61D1-E226-853AA9836C16}"/>
              </a:ext>
            </a:extLst>
          </p:cNvPr>
          <p:cNvSpPr/>
          <p:nvPr userDrawn="1"/>
        </p:nvSpPr>
        <p:spPr>
          <a:xfrm>
            <a:off x="10555357" y="5655364"/>
            <a:ext cx="1648441" cy="1209683"/>
          </a:xfrm>
          <a:custGeom>
            <a:avLst/>
            <a:gdLst/>
            <a:ahLst/>
            <a:cxnLst/>
            <a:rect l="l" t="t" r="r" b="b"/>
            <a:pathLst>
              <a:path w="113764" h="66545" extrusionOk="0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제목 24">
            <a:extLst>
              <a:ext uri="{FF2B5EF4-FFF2-40B4-BE49-F238E27FC236}">
                <a16:creationId xmlns:a16="http://schemas.microsoft.com/office/drawing/2014/main" id="{70F2E202-5542-D335-FCDF-F34444DD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06436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x-none" dirty="0"/>
          </a:p>
        </p:txBody>
      </p:sp>
      <p:sp>
        <p:nvSpPr>
          <p:cNvPr id="5" name="슬라이드 번호 개체 틀 20">
            <a:extLst>
              <a:ext uri="{FF2B5EF4-FFF2-40B4-BE49-F238E27FC236}">
                <a16:creationId xmlns:a16="http://schemas.microsoft.com/office/drawing/2014/main" id="{DB0000C4-F8CA-5803-6792-554E2799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34">
            <a:extLst>
              <a:ext uri="{FF2B5EF4-FFF2-40B4-BE49-F238E27FC236}">
                <a16:creationId xmlns:a16="http://schemas.microsoft.com/office/drawing/2014/main" id="{C22DDAEA-C634-C632-B999-2EC3D8A8E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186609"/>
          </a:xfrm>
        </p:spPr>
        <p:txBody>
          <a:bodyPr/>
          <a:lstStyle>
            <a:lvl1pPr marL="228600" indent="-228600">
              <a:lnSpc>
                <a:spcPct val="120000"/>
              </a:lnSpc>
              <a:buClr>
                <a:srgbClr val="4BB0A0"/>
              </a:buClr>
              <a:buFont typeface="시스템 서체"/>
              <a:buChar char="◦"/>
              <a:defRPr sz="1800"/>
            </a:lvl1pPr>
            <a:lvl2pPr marL="685800" indent="-228600">
              <a:lnSpc>
                <a:spcPct val="120000"/>
              </a:lnSpc>
              <a:buFont typeface="시스템 서체"/>
              <a:buChar char="⁃"/>
              <a:defRPr sz="1600"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x-none" dirty="0"/>
          </a:p>
        </p:txBody>
      </p:sp>
      <p:sp>
        <p:nvSpPr>
          <p:cNvPr id="8" name="바닥글 개체 틀 36">
            <a:extLst>
              <a:ext uri="{FF2B5EF4-FFF2-40B4-BE49-F238E27FC236}">
                <a16:creationId xmlns:a16="http://schemas.microsoft.com/office/drawing/2014/main" id="{EC834543-B100-8111-CE19-4B429E208945}"/>
              </a:ext>
            </a:extLst>
          </p:cNvPr>
          <p:cNvSpPr txBox="1">
            <a:spLocks/>
          </p:cNvSpPr>
          <p:nvPr userDrawn="1"/>
        </p:nvSpPr>
        <p:spPr>
          <a:xfrm>
            <a:off x="487015" y="6580599"/>
            <a:ext cx="4114800" cy="141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/>
              <a:t>〉 〉 </a:t>
            </a:r>
            <a:r>
              <a:rPr lang="ko-KR" altLang="en-US" b="1"/>
              <a:t>레트로의 유니티 게임프로그래밍 에센스</a:t>
            </a:r>
          </a:p>
        </p:txBody>
      </p:sp>
    </p:spTree>
    <p:extLst>
      <p:ext uri="{BB962C8B-B14F-4D97-AF65-F5344CB8AC3E}">
        <p14:creationId xmlns:p14="http://schemas.microsoft.com/office/powerpoint/2010/main" val="400200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6353835A-5E09-4503-B599-6DF340CA398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7" r:id="rId2"/>
    <p:sldLayoutId id="2147483690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1B375EC-8E0D-AF4C-8EB4-CA7CFBEAC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253" y="1780334"/>
            <a:ext cx="7330403" cy="3591827"/>
          </a:xfrm>
        </p:spPr>
        <p:txBody>
          <a:bodyPr/>
          <a:lstStyle/>
          <a:p>
            <a:r>
              <a:rPr lang="ko-KR" altLang="en-US" sz="4800"/>
              <a:t>레트로의 </a:t>
            </a:r>
            <a:br>
              <a:rPr lang="en-US" altLang="ko-KR" sz="4800"/>
            </a:br>
            <a:r>
              <a:rPr lang="ko-KR" altLang="en-US" sz="7200" b="1"/>
              <a:t>유니티</a:t>
            </a:r>
            <a:br>
              <a:rPr lang="en-US" altLang="ko-KR" sz="7200" dirty="0"/>
            </a:br>
            <a:r>
              <a:rPr lang="ko-KR" altLang="en-US" sz="4800"/>
              <a:t>게임프로그래밍 에센스</a:t>
            </a:r>
            <a:br>
              <a:rPr lang="en-US" altLang="ko-KR" sz="4800"/>
            </a:br>
            <a:r>
              <a:rPr lang="en-US" altLang="ko-KR" sz="3600"/>
              <a:t>(</a:t>
            </a:r>
            <a:r>
              <a:rPr lang="ko-KR" altLang="en-US" sz="3600"/>
              <a:t>개정판</a:t>
            </a:r>
            <a:r>
              <a:rPr lang="en-US" altLang="ko-KR" sz="3600"/>
              <a:t>)</a:t>
            </a:r>
            <a:endParaRPr lang="x-none" sz="4800" b="1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53F71AE8-5B44-374B-BBDF-875DE0842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 제 민 지음</a:t>
            </a:r>
            <a:endParaRPr lang="en-US" altLang="ko-KR" dirty="0"/>
          </a:p>
        </p:txBody>
      </p:sp>
      <p:sp>
        <p:nvSpPr>
          <p:cNvPr id="7" name="Google Shape;1312;p63">
            <a:extLst>
              <a:ext uri="{FF2B5EF4-FFF2-40B4-BE49-F238E27FC236}">
                <a16:creationId xmlns:a16="http://schemas.microsoft.com/office/drawing/2014/main" id="{0A78F3EB-266D-144F-9E96-77FD19D36541}"/>
              </a:ext>
            </a:extLst>
          </p:cNvPr>
          <p:cNvSpPr/>
          <p:nvPr/>
        </p:nvSpPr>
        <p:spPr>
          <a:xfrm>
            <a:off x="917697" y="973492"/>
            <a:ext cx="86159" cy="130781"/>
          </a:xfrm>
          <a:custGeom>
            <a:avLst/>
            <a:gdLst/>
            <a:ahLst/>
            <a:cxnLst/>
            <a:rect l="l" t="t" r="r" b="b"/>
            <a:pathLst>
              <a:path w="1415" h="2148" extrusionOk="0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241BC3-2D2C-354F-BE20-6B615EF877A6}"/>
              </a:ext>
            </a:extLst>
          </p:cNvPr>
          <p:cNvSpPr txBox="1"/>
          <p:nvPr/>
        </p:nvSpPr>
        <p:spPr>
          <a:xfrm>
            <a:off x="1003855" y="843918"/>
            <a:ext cx="8816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Chapter 03: </a:t>
            </a:r>
            <a:r>
              <a:rPr lang="ko-KR" altLang="en-US"/>
              <a:t>유니티 엔진이 동작하는 원리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D22AE6-955D-4A3D-877D-B6E49485F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18" y="1586751"/>
            <a:ext cx="2676744" cy="3428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8237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(7)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6A8A-33F1-0FF2-78CF-A80EBAD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BFCA-E3C0-29FA-2C3C-3BB1131C3967}"/>
              </a:ext>
            </a:extLst>
          </p:cNvPr>
          <p:cNvSpPr txBox="1"/>
          <p:nvPr/>
        </p:nvSpPr>
        <p:spPr>
          <a:xfrm>
            <a:off x="1201103" y="997437"/>
            <a:ext cx="3965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04]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 몬스터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(Monster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8ACC0-0989-B194-1DAE-AF5263FE7C81}"/>
              </a:ext>
            </a:extLst>
          </p:cNvPr>
          <p:cNvSpPr txBox="1"/>
          <p:nvPr/>
        </p:nvSpPr>
        <p:spPr>
          <a:xfrm>
            <a:off x="6237921" y="5241211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▶ Human</a:t>
            </a:r>
            <a:r>
              <a:rPr lang="ko-KR" altLang="en-US" sz="1400"/>
              <a:t>을 상속한 </a:t>
            </a:r>
            <a:r>
              <a:rPr lang="en-US" altLang="ko-KR" sz="1400"/>
              <a:t>Monster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FFCF9-E082-EC5F-C7B2-F06579C51D91}"/>
              </a:ext>
            </a:extLst>
          </p:cNvPr>
          <p:cNvSpPr txBox="1"/>
          <p:nvPr/>
        </p:nvSpPr>
        <p:spPr>
          <a:xfrm>
            <a:off x="1535236" y="1727618"/>
            <a:ext cx="45607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수정하고 추가한 기능</a:t>
            </a:r>
            <a:endParaRPr lang="en-US" altLang="ko-KR" sz="1400" b="1">
              <a:latin typeface="+mn-ea"/>
            </a:endParaRPr>
          </a:p>
          <a:p>
            <a:endParaRPr lang="en-US" altLang="ko-KR" sz="14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기존 애니메이션을 몬스터 애니메이션으로 수정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기존 물리를 몬스터 물리로 수정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몬스터에 어울리지 않는 </a:t>
            </a:r>
            <a:r>
              <a:rPr lang="en-US" altLang="ko-KR" sz="1400">
                <a:latin typeface="+mn-ea"/>
              </a:rPr>
              <a:t>Human</a:t>
            </a:r>
            <a:r>
              <a:rPr lang="ko-KR" altLang="en-US" sz="1400">
                <a:latin typeface="+mn-ea"/>
              </a:rPr>
              <a:t>의 기능 삭제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인공지능 기능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공격 기능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765DF74-B180-FE61-E6CB-199B7E28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661" y="1105617"/>
            <a:ext cx="3338513" cy="411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(8)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BF1C0-34D2-4ED0-77E4-580E29190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0E203-D80A-AAE0-3F95-A9F57E278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659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3.1.3 </a:t>
            </a:r>
            <a:r>
              <a:rPr lang="ko-KR" altLang="en-US" b="1"/>
              <a:t>결론</a:t>
            </a:r>
          </a:p>
          <a:p>
            <a:pPr lvl="1"/>
            <a:r>
              <a:rPr lang="ko-KR" altLang="en-US"/>
              <a:t>상속에만 의존하면 오히려 기존 코드를 재사용하기 힘든 경우가 생길 수 있음</a:t>
            </a:r>
            <a:endParaRPr lang="en-US" altLang="ko-KR"/>
          </a:p>
          <a:p>
            <a:pPr lvl="1"/>
            <a:r>
              <a:rPr lang="ko-KR" altLang="en-US"/>
              <a:t>부모 클래스에는 자식 클래스에 공통적으로 필요한 기능을 구현</a:t>
            </a:r>
            <a:endParaRPr lang="en-US" altLang="ko-KR"/>
          </a:p>
          <a:p>
            <a:pPr lvl="1"/>
            <a:r>
              <a:rPr lang="ko-KR" altLang="en-US"/>
              <a:t>부모 클래스의 기존 기능이 나중에 구현한 자식 클래스의 기능과 오히려 충돌할 수도 있음</a:t>
            </a:r>
            <a:endParaRPr lang="en-US" altLang="ko-KR"/>
          </a:p>
          <a:p>
            <a:pPr lvl="1"/>
            <a:r>
              <a:rPr lang="ko-KR" altLang="en-US"/>
              <a:t>상속에만 의존하여 게임을 개발할 때 생기는 문제점</a:t>
            </a:r>
            <a:endParaRPr lang="en-US" altLang="ko-KR"/>
          </a:p>
          <a:p>
            <a:pPr lvl="2"/>
            <a:r>
              <a:rPr lang="ko-KR" altLang="en-US"/>
              <a:t>오히려 코드를 재사용하기 힘든 경우가 발생</a:t>
            </a:r>
            <a:endParaRPr lang="en-US" altLang="ko-KR"/>
          </a:p>
          <a:p>
            <a:pPr lvl="2"/>
            <a:r>
              <a:rPr lang="ko-KR" altLang="en-US"/>
              <a:t>기획자가 새로운 오브젝트를 만들려면 프로그래머에게 의존</a:t>
            </a:r>
            <a:endParaRPr lang="en-US" altLang="ko-KR"/>
          </a:p>
          <a:p>
            <a:pPr lvl="1"/>
            <a:r>
              <a:rPr lang="ko-KR" altLang="en-US"/>
              <a:t>이러한 문제를 해결하려면 컴포넌트 패턴을 사용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D21C4-2CB3-8B65-81B8-C1FE98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9C220-FA44-E1E4-6A8D-F7D7B774E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3.2.1 </a:t>
            </a:r>
            <a:r>
              <a:rPr lang="ko-KR" altLang="en-US" b="1"/>
              <a:t>컴포넌트로 동물 만들기</a:t>
            </a:r>
          </a:p>
          <a:p>
            <a:pPr lvl="1"/>
            <a:r>
              <a:rPr lang="ko-KR" altLang="en-US"/>
              <a:t>유니티는 게임 오브젝트를 컴포넌트 패턴을 사용</a:t>
            </a:r>
            <a:endParaRPr lang="en-US" altLang="ko-KR"/>
          </a:p>
          <a:p>
            <a:pPr lvl="1"/>
            <a:r>
              <a:rPr lang="ko-KR" altLang="en-US"/>
              <a:t>컴포넌트 패턴 혹은 컴포지션 패턴이란 미리 만들어진 부품을 조립하여 완성된 오브젝트를 만드는 방식</a:t>
            </a:r>
            <a:endParaRPr lang="en-US" altLang="ko-KR"/>
          </a:p>
          <a:p>
            <a:pPr lvl="2"/>
            <a:r>
              <a:rPr lang="ko-KR" altLang="en-US"/>
              <a:t>기획자와 프로그래머가 컴포넌트로 게임 속 동물을 만든다고 가정</a:t>
            </a:r>
            <a:endParaRPr lang="en-US" altLang="ko-KR"/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DB1FF-D9FF-4E2B-C4A3-DE7F1BD6D882}"/>
              </a:ext>
            </a:extLst>
          </p:cNvPr>
          <p:cNvSpPr txBox="1"/>
          <p:nvPr/>
        </p:nvSpPr>
        <p:spPr>
          <a:xfrm>
            <a:off x="1063943" y="2360763"/>
            <a:ext cx="3965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 컴포넌트를 미리 여러 개 만들기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27C6A-F7C5-1C35-F612-C8DB5789D312}"/>
              </a:ext>
            </a:extLst>
          </p:cNvPr>
          <p:cNvSpPr txBox="1"/>
          <p:nvPr/>
        </p:nvSpPr>
        <p:spPr>
          <a:xfrm>
            <a:off x="5898833" y="2355516"/>
            <a:ext cx="3965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02]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 빈 게임 오브젝트 생성하기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F6CEFF-7E0F-11DF-64B8-AF83C54CA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1" y="2763079"/>
            <a:ext cx="3815632" cy="21866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CEB9D93-97F1-745C-A658-D394304B3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787"/>
          <a:stretch/>
        </p:blipFill>
        <p:spPr>
          <a:xfrm>
            <a:off x="6326188" y="2763079"/>
            <a:ext cx="2251710" cy="218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D21C4-2CB3-8B65-81B8-C1FE98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DB1FF-D9FF-4E2B-C4A3-DE7F1BD6D882}"/>
              </a:ext>
            </a:extLst>
          </p:cNvPr>
          <p:cNvSpPr txBox="1"/>
          <p:nvPr/>
        </p:nvSpPr>
        <p:spPr>
          <a:xfrm>
            <a:off x="1063943" y="840075"/>
            <a:ext cx="39652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03]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 코뿔소 게임 오브젝트 완성하기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42463E-9D98-04EE-1C70-5BF4C8F16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20" y="1399102"/>
            <a:ext cx="6872287" cy="32059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D0FE561-0333-48F0-C294-60A2D3571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536142"/>
            <a:ext cx="2309799" cy="27929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3B964D-02AA-BE4C-D8E5-3B616540A21A}"/>
              </a:ext>
            </a:extLst>
          </p:cNvPr>
          <p:cNvSpPr txBox="1"/>
          <p:nvPr/>
        </p:nvSpPr>
        <p:spPr>
          <a:xfrm>
            <a:off x="7583322" y="4451202"/>
            <a:ext cx="364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완성된 코뿔소 게임 오브젝트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88FF1-0BF7-8D63-69A2-21CD883D7E68}"/>
              </a:ext>
            </a:extLst>
          </p:cNvPr>
          <p:cNvSpPr txBox="1"/>
          <p:nvPr/>
        </p:nvSpPr>
        <p:spPr>
          <a:xfrm>
            <a:off x="2296159" y="4702451"/>
            <a:ext cx="397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코뿔소에 컴포넌트 추가</a:t>
            </a:r>
          </a:p>
        </p:txBody>
      </p:sp>
    </p:spTree>
    <p:extLst>
      <p:ext uri="{BB962C8B-B14F-4D97-AF65-F5344CB8AC3E}">
        <p14:creationId xmlns:p14="http://schemas.microsoft.com/office/powerpoint/2010/main" val="214435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D21C4-2CB3-8B65-81B8-C1FE98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DB1FF-D9FF-4E2B-C4A3-DE7F1BD6D882}"/>
              </a:ext>
            </a:extLst>
          </p:cNvPr>
          <p:cNvSpPr txBox="1"/>
          <p:nvPr/>
        </p:nvSpPr>
        <p:spPr>
          <a:xfrm>
            <a:off x="1063943" y="840075"/>
            <a:ext cx="42852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04]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 상어와 독수리 게임 오브젝트 생성하기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964D-02AA-BE4C-D8E5-3B616540A21A}"/>
              </a:ext>
            </a:extLst>
          </p:cNvPr>
          <p:cNvSpPr txBox="1"/>
          <p:nvPr/>
        </p:nvSpPr>
        <p:spPr>
          <a:xfrm>
            <a:off x="6554622" y="5566556"/>
            <a:ext cx="364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상어 게임 오브젝트에 컴포넌트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88FF1-0BF7-8D63-69A2-21CD883D7E68}"/>
              </a:ext>
            </a:extLst>
          </p:cNvPr>
          <p:cNvSpPr txBox="1"/>
          <p:nvPr/>
        </p:nvSpPr>
        <p:spPr>
          <a:xfrm>
            <a:off x="1220787" y="5603273"/>
            <a:ext cx="3971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상어 게임 오브젝트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500581-C62B-7658-75BD-53B5CA29B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46" y="1439819"/>
            <a:ext cx="4271654" cy="40253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2AE375-BF25-8531-E5AE-64C1590D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45" y="1439819"/>
            <a:ext cx="4331101" cy="38979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6DFC59-030D-642D-CB5D-49E62E0FE2FC}"/>
              </a:ext>
            </a:extLst>
          </p:cNvPr>
          <p:cNvSpPr/>
          <p:nvPr/>
        </p:nvSpPr>
        <p:spPr>
          <a:xfrm>
            <a:off x="2811780" y="3388814"/>
            <a:ext cx="1554480" cy="20763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E3F03EE-E3E6-47FB-5E23-A8E8A5F71309}"/>
              </a:ext>
            </a:extLst>
          </p:cNvPr>
          <p:cNvSpPr/>
          <p:nvPr/>
        </p:nvSpPr>
        <p:spPr>
          <a:xfrm>
            <a:off x="7726680" y="3341800"/>
            <a:ext cx="1554480" cy="207638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17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D21C4-2CB3-8B65-81B8-C1FE98C1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DB1FF-D9FF-4E2B-C4A3-DE7F1BD6D882}"/>
              </a:ext>
            </a:extLst>
          </p:cNvPr>
          <p:cNvSpPr txBox="1"/>
          <p:nvPr/>
        </p:nvSpPr>
        <p:spPr>
          <a:xfrm>
            <a:off x="1063943" y="840075"/>
            <a:ext cx="8914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독수리라는 이름의 빈 게임 오브젝트를 생성하고 컴포넌트를 추가하여 독수리를 완성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B964D-02AA-BE4C-D8E5-3B616540A21A}"/>
              </a:ext>
            </a:extLst>
          </p:cNvPr>
          <p:cNvSpPr txBox="1"/>
          <p:nvPr/>
        </p:nvSpPr>
        <p:spPr>
          <a:xfrm>
            <a:off x="4337687" y="5710148"/>
            <a:ext cx="364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독수리 게임 오브젝트 완성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D53329-9E64-1A75-0998-205DCAAE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276350"/>
            <a:ext cx="5524500" cy="43053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FC3E1-4619-60AE-4CC3-66A309AB9612}"/>
              </a:ext>
            </a:extLst>
          </p:cNvPr>
          <p:cNvSpPr/>
          <p:nvPr/>
        </p:nvSpPr>
        <p:spPr>
          <a:xfrm>
            <a:off x="7098030" y="3290922"/>
            <a:ext cx="1760220" cy="227563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869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BEDB24-4EF5-ED63-F198-51BD1905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8F9181-55DD-D67F-AAA1-E5018BC761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4237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3.2.2 </a:t>
            </a:r>
            <a:r>
              <a:rPr lang="ko-KR" altLang="en-US" b="1"/>
              <a:t>게임 오브젝트와 컴포넌트의 특징</a:t>
            </a:r>
          </a:p>
          <a:p>
            <a:pPr lvl="1"/>
            <a:r>
              <a:rPr lang="ko-KR" altLang="en-US"/>
              <a:t>컴포넌트 방식은 미리 만들어진 컴포넌트를 빈 껍데기인 게임 오브젝트에 조립하는 방식</a:t>
            </a:r>
            <a:endParaRPr lang="en-US" altLang="ko-KR"/>
          </a:p>
          <a:p>
            <a:pPr lvl="1"/>
            <a:r>
              <a:rPr lang="ko-KR" altLang="en-US"/>
              <a:t>컴포넌트 방식 세 가지 장점</a:t>
            </a:r>
          </a:p>
          <a:p>
            <a:pPr lvl="2"/>
            <a:r>
              <a:rPr lang="ko-KR" altLang="en-US"/>
              <a:t>유연한 재사용이 가능</a:t>
            </a:r>
            <a:endParaRPr lang="en-US" altLang="ko-KR"/>
          </a:p>
          <a:p>
            <a:pPr lvl="2"/>
            <a:r>
              <a:rPr lang="ko-KR" altLang="en-US"/>
              <a:t>기획자의 프로그래머 의존도가 낮아짐</a:t>
            </a:r>
            <a:endParaRPr lang="en-US" altLang="ko-KR"/>
          </a:p>
          <a:p>
            <a:pPr lvl="2"/>
            <a:r>
              <a:rPr lang="ko-KR" altLang="en-US"/>
              <a:t>독립성 덕분에 기능 추가와 삭제가 쉬움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3.2 </a:t>
            </a:r>
            <a:r>
              <a:rPr lang="ko-KR" altLang="en-US" sz="2800" dirty="0"/>
              <a:t>컴포넌트 패턴 </a:t>
            </a:r>
            <a:r>
              <a:rPr lang="en-US" altLang="ko-KR" sz="2800" dirty="0"/>
              <a:t>: </a:t>
            </a:r>
            <a:r>
              <a:rPr lang="ko-KR" altLang="en-US" sz="2800" dirty="0"/>
              <a:t>조립하는 </a:t>
            </a:r>
            <a:r>
              <a:rPr lang="ko-KR" altLang="en-US" sz="2800"/>
              <a:t>게임 세상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29352C-BE1F-4FD1-1803-A9DFE055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6B05D6-7510-3A5A-0987-240943E0B4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3.2.3 </a:t>
            </a:r>
            <a:r>
              <a:rPr lang="ko-KR" altLang="en-US" b="1"/>
              <a:t>컴포넌트의 독립성</a:t>
            </a:r>
          </a:p>
          <a:p>
            <a:pPr lvl="1"/>
            <a:r>
              <a:rPr lang="ko-KR" altLang="en-US"/>
              <a:t>컴포넌트 패턴 장점의 두 가지 특징</a:t>
            </a:r>
            <a:endParaRPr lang="en-US" altLang="ko-KR"/>
          </a:p>
          <a:p>
            <a:pPr lvl="2"/>
            <a:r>
              <a:rPr lang="ko-KR" altLang="en-US"/>
              <a:t>게임 오브젝트는 단순한 빈 껍데기</a:t>
            </a:r>
          </a:p>
          <a:p>
            <a:pPr lvl="2"/>
            <a:r>
              <a:rPr lang="ko-KR" altLang="en-US"/>
              <a:t>컴포넌트는 스스로 동작하는 독립적인 부품</a:t>
            </a:r>
          </a:p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C4E821-C394-8340-7E92-F64C1F2C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45" y="3136762"/>
            <a:ext cx="4210050" cy="1600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B69E1A-28FE-348A-DC8D-6A05616E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885" y="3136762"/>
            <a:ext cx="4210050" cy="15716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3D776D-273B-C469-8307-99A073D456BB}"/>
              </a:ext>
            </a:extLst>
          </p:cNvPr>
          <p:cNvSpPr txBox="1"/>
          <p:nvPr/>
        </p:nvSpPr>
        <p:spPr>
          <a:xfrm>
            <a:off x="2563178" y="5393651"/>
            <a:ext cx="72894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b="1">
                <a:solidFill>
                  <a:srgbClr val="0070C0"/>
                </a:solidFill>
              </a:rPr>
              <a:t>각자 새로운 기능을 가진 컴포넌트를 추가했지만 기존 컴포넌트를 수정할 필요는 없음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B8D756-606B-7A9D-DBF4-58088A9C605A}"/>
              </a:ext>
            </a:extLst>
          </p:cNvPr>
          <p:cNvSpPr txBox="1"/>
          <p:nvPr/>
        </p:nvSpPr>
        <p:spPr>
          <a:xfrm>
            <a:off x="1978343" y="4897131"/>
            <a:ext cx="364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플레이어와 </a:t>
            </a:r>
            <a:r>
              <a:rPr lang="en-US" altLang="ko-KR" sz="1400"/>
              <a:t>NPC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EF67A9-67E2-07E0-04F0-3FCE4FE31C21}"/>
              </a:ext>
            </a:extLst>
          </p:cNvPr>
          <p:cNvSpPr txBox="1"/>
          <p:nvPr/>
        </p:nvSpPr>
        <p:spPr>
          <a:xfrm>
            <a:off x="6858953" y="4897131"/>
            <a:ext cx="36404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수정된 플레이어와 </a:t>
            </a:r>
            <a:r>
              <a:rPr lang="en-US" altLang="ko-KR" sz="1400"/>
              <a:t>NPC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3.3 </a:t>
            </a:r>
            <a:r>
              <a:rPr lang="ko-KR" altLang="en-US" sz="2800" dirty="0" err="1"/>
              <a:t>유니티</a:t>
            </a:r>
            <a:r>
              <a:rPr lang="ko-KR" altLang="en-US" sz="2800" dirty="0"/>
              <a:t> </a:t>
            </a:r>
            <a:r>
              <a:rPr lang="ko-KR" altLang="en-US" sz="2800"/>
              <a:t>에디터에서의 컴포넌트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1A4CB-C621-5357-BC7D-0874F4CF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D1DA6-207D-A83A-B9CE-8ED3F450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613992"/>
          </a:xfrm>
        </p:spPr>
        <p:txBody>
          <a:bodyPr>
            <a:normAutofit/>
          </a:bodyPr>
          <a:lstStyle/>
          <a:p>
            <a:pPr lvl="1"/>
            <a:r>
              <a:rPr lang="en-US" altLang="ko-KR"/>
              <a:t>Cube </a:t>
            </a:r>
            <a:r>
              <a:rPr lang="ko-KR" altLang="en-US"/>
              <a:t>게임 오브젝트의 컴포넌트</a:t>
            </a:r>
            <a:endParaRPr lang="en-US" altLang="ko-KR"/>
          </a:p>
          <a:p>
            <a:pPr lvl="2"/>
            <a:r>
              <a:rPr lang="ko-KR" altLang="en-US"/>
              <a:t>트랜스폼</a:t>
            </a:r>
            <a:r>
              <a:rPr lang="en-US" altLang="ko-KR"/>
              <a:t>(Transform) : </a:t>
            </a:r>
            <a:r>
              <a:rPr lang="ko-KR" altLang="en-US"/>
              <a:t>게임 오브젝트의 위치와 크기</a:t>
            </a:r>
            <a:r>
              <a:rPr lang="en-US" altLang="ko-KR"/>
              <a:t>, </a:t>
            </a:r>
            <a:r>
              <a:rPr lang="ko-KR" altLang="en-US"/>
              <a:t>회전을 지정</a:t>
            </a:r>
            <a:endParaRPr lang="en-US" altLang="ko-KR"/>
          </a:p>
          <a:p>
            <a:pPr lvl="2"/>
            <a:r>
              <a:rPr lang="ko-KR" altLang="en-US"/>
              <a:t>메시 필터</a:t>
            </a:r>
            <a:r>
              <a:rPr lang="en-US" altLang="ko-KR"/>
              <a:t>(Mesh Filter ) : </a:t>
            </a:r>
            <a:r>
              <a:rPr lang="ko-KR" altLang="en-US"/>
              <a:t>오브젝트의 외곽선을 지정</a:t>
            </a:r>
            <a:endParaRPr lang="en-US" altLang="ko-KR"/>
          </a:p>
          <a:p>
            <a:pPr lvl="2"/>
            <a:r>
              <a:rPr lang="ko-KR" altLang="en-US"/>
              <a:t>메시 렌더러</a:t>
            </a:r>
            <a:r>
              <a:rPr lang="en-US" altLang="ko-KR"/>
              <a:t>(Mesh Renderer) : </a:t>
            </a:r>
            <a:r>
              <a:rPr lang="ko-KR" altLang="en-US"/>
              <a:t>메시를 따라 색을 채워 그래픽 외형 그리기</a:t>
            </a:r>
            <a:endParaRPr lang="en-US" altLang="ko-KR"/>
          </a:p>
          <a:p>
            <a:pPr lvl="2"/>
            <a:r>
              <a:rPr lang="ko-KR" altLang="en-US"/>
              <a:t>박스 콜라이더</a:t>
            </a:r>
            <a:r>
              <a:rPr lang="en-US" altLang="ko-KR"/>
              <a:t>(Box Collider ) : </a:t>
            </a:r>
            <a:r>
              <a:rPr lang="ko-KR" altLang="en-US"/>
              <a:t>다른 물체가 부딪칠 수 있는 물리적인 표면 만들기</a:t>
            </a:r>
            <a:endParaRPr lang="en-US" altLang="ko-KR"/>
          </a:p>
          <a:p>
            <a:pPr lvl="2"/>
            <a:r>
              <a:rPr lang="ko-KR" altLang="en-US"/>
              <a:t>리지드바디</a:t>
            </a:r>
            <a:r>
              <a:rPr lang="en-US" altLang="ko-KR"/>
              <a:t>(Rigidbody) : </a:t>
            </a:r>
            <a:r>
              <a:rPr lang="ko-KR" altLang="en-US"/>
              <a:t>게임 오브젝트의 물리 엔진 통제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927FB0A-CDA1-2A19-9F1E-DDE64608A352}"/>
              </a:ext>
            </a:extLst>
          </p:cNvPr>
          <p:cNvGrpSpPr/>
          <p:nvPr/>
        </p:nvGrpSpPr>
        <p:grpSpPr>
          <a:xfrm>
            <a:off x="4446100" y="2874919"/>
            <a:ext cx="3760175" cy="3491591"/>
            <a:chOff x="4446100" y="2874919"/>
            <a:chExt cx="3760175" cy="349159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9683109-8B05-8577-947A-13B1DD69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46100" y="2874919"/>
              <a:ext cx="3760175" cy="3491591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AD7FFF-A2F9-2984-3769-0744BC2D4993}"/>
                </a:ext>
              </a:extLst>
            </p:cNvPr>
            <p:cNvSpPr/>
            <p:nvPr/>
          </p:nvSpPr>
          <p:spPr>
            <a:xfrm>
              <a:off x="4446100" y="5246370"/>
              <a:ext cx="1649900" cy="2425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CFA158D-17FC-1258-73DA-92C42E6171CC}"/>
              </a:ext>
            </a:extLst>
          </p:cNvPr>
          <p:cNvSpPr txBox="1"/>
          <p:nvPr/>
        </p:nvSpPr>
        <p:spPr>
          <a:xfrm>
            <a:off x="1180148" y="5619933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400" b="0" i="0" u="none" strike="noStrike" baseline="0">
                <a:latin typeface="+mn-ea"/>
              </a:rPr>
              <a:t>▶ </a:t>
            </a:r>
            <a:r>
              <a:rPr lang="en-US" altLang="ko-KR" sz="1400" b="0" i="0" u="none" strike="noStrike" baseline="0">
                <a:latin typeface="+mn-ea"/>
              </a:rPr>
              <a:t>Cube</a:t>
            </a:r>
            <a:r>
              <a:rPr lang="ko-KR" altLang="en-US" sz="1400" b="0" i="0" u="none" strike="noStrike" baseline="0">
                <a:latin typeface="+mn-ea"/>
              </a:rPr>
              <a:t>에 추가된 컴포넌트들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3.3 </a:t>
            </a:r>
            <a:r>
              <a:rPr lang="ko-KR" altLang="en-US" sz="2800" dirty="0" err="1"/>
              <a:t>유니티</a:t>
            </a:r>
            <a:r>
              <a:rPr lang="ko-KR" altLang="en-US" sz="2800" dirty="0"/>
              <a:t> </a:t>
            </a:r>
            <a:r>
              <a:rPr lang="ko-KR" altLang="en-US" sz="2800"/>
              <a:t>에디터에서의 컴포넌트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1A4CB-C621-5357-BC7D-0874F4CF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D1DA6-207D-A83A-B9CE-8ED3F450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61399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컴포넌트를 추가</a:t>
            </a:r>
            <a:endParaRPr lang="en-US" altLang="ko-KR"/>
          </a:p>
          <a:p>
            <a:pPr lvl="2"/>
            <a:r>
              <a:rPr lang="ko-KR" altLang="en-US"/>
              <a:t>인스펙터 창에서 </a:t>
            </a:r>
            <a:r>
              <a:rPr lang="en-US" altLang="ko-KR"/>
              <a:t>Add Component </a:t>
            </a:r>
            <a:r>
              <a:rPr lang="ko-KR" altLang="en-US"/>
              <a:t>버튼을 클릭</a:t>
            </a:r>
            <a:endParaRPr lang="en-US" altLang="ko-KR"/>
          </a:p>
          <a:p>
            <a:pPr lvl="1"/>
            <a:r>
              <a:rPr lang="ko-KR" altLang="en-US"/>
              <a:t>기존 컴포넌트를 제거</a:t>
            </a:r>
            <a:endParaRPr lang="en-US" altLang="ko-KR"/>
          </a:p>
          <a:p>
            <a:pPr lvl="2"/>
            <a:r>
              <a:rPr lang="ko-KR" altLang="en-US"/>
              <a:t>컴포넌트를 마우스 오른쪽 버튼으로 클릭</a:t>
            </a:r>
            <a:endParaRPr lang="en-US" altLang="ko-KR"/>
          </a:p>
          <a:p>
            <a:pPr lvl="2"/>
            <a:r>
              <a:rPr lang="ko-KR" altLang="en-US"/>
              <a:t>또는</a:t>
            </a:r>
            <a:r>
              <a:rPr lang="en-US" altLang="ko-KR"/>
              <a:t>, </a:t>
            </a:r>
            <a:r>
              <a:rPr lang="ko-KR" altLang="en-US"/>
              <a:t>컨텍스트 메뉴</a:t>
            </a:r>
            <a:r>
              <a:rPr lang="en-US" altLang="ko-KR"/>
              <a:t>(⋮) </a:t>
            </a:r>
            <a:r>
              <a:rPr lang="ko-KR" altLang="en-US"/>
              <a:t>버튼을 클릭한 다음 </a:t>
            </a:r>
            <a:r>
              <a:rPr lang="en-US" altLang="ko-KR"/>
              <a:t>Remove Component</a:t>
            </a:r>
            <a:r>
              <a:rPr lang="ko-KR" altLang="en-US"/>
              <a:t>를 선택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A158D-17FC-1258-73DA-92C42E6171CC}"/>
              </a:ext>
            </a:extLst>
          </p:cNvPr>
          <p:cNvSpPr txBox="1"/>
          <p:nvPr/>
        </p:nvSpPr>
        <p:spPr>
          <a:xfrm>
            <a:off x="1888808" y="5889103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컴포넌트를 제거하는 방법</a:t>
            </a:r>
            <a:endParaRPr lang="ko-KR" altLang="en-US" sz="140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E34714-AD18-0ADE-B398-6D9673FB4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190" y="2714948"/>
            <a:ext cx="6115486" cy="31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9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 txBox="1">
            <a:spLocks/>
          </p:cNvSpPr>
          <p:nvPr/>
        </p:nvSpPr>
        <p:spPr>
          <a:xfrm>
            <a:off x="779230" y="1906438"/>
            <a:ext cx="11228717" cy="482216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endParaRPr lang="en-US" altLang="ko-KR" sz="2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E0B1CE4-00EE-1841-984D-B00E882C4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/>
          <a:lstStyle/>
          <a:p>
            <a:r>
              <a:rPr lang="en-US" dirty="0"/>
              <a:t>Contents</a:t>
            </a:r>
            <a:endParaRPr lang="x-none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2D139-0D54-6740-BC96-84B38FA6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91731" y="6472308"/>
            <a:ext cx="400878" cy="365125"/>
          </a:xfrm>
        </p:spPr>
        <p:txBody>
          <a:bodyPr/>
          <a:lstStyle/>
          <a:p>
            <a:fld id="{6353835A-5E09-4503-B599-6DF340CA3988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7389A846-A623-F04D-A5F3-1E4377CC921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07503" y="765313"/>
            <a:ext cx="11281052" cy="52776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x-none"/>
              <a:t>CHAPTER 0</a:t>
            </a:r>
            <a:r>
              <a:rPr lang="en-US" dirty="0"/>
              <a:t>3</a:t>
            </a:r>
            <a:r>
              <a:rPr lang="x-none"/>
              <a:t> </a:t>
            </a:r>
            <a:r>
              <a:rPr lang="ko-KR" altLang="en-US"/>
              <a:t>유니티 엔진이 동작하는 원리</a:t>
            </a:r>
            <a:endParaRPr lang="ko-KR" altLang="en-US" dirty="0"/>
          </a:p>
          <a:p>
            <a:r>
              <a:rPr lang="en-US" altLang="ko-KR" sz="2000" dirty="0"/>
              <a:t>3.1 </a:t>
            </a:r>
            <a:r>
              <a:rPr lang="ko-KR" altLang="en-US" sz="2000" dirty="0"/>
              <a:t>상속과 재사용</a:t>
            </a:r>
          </a:p>
          <a:p>
            <a:r>
              <a:rPr lang="en-US" altLang="ko-KR" sz="2000" dirty="0"/>
              <a:t>3.2 </a:t>
            </a:r>
            <a:r>
              <a:rPr lang="ko-KR" altLang="en-US" sz="2000" dirty="0"/>
              <a:t>컴포넌트 패턴 </a:t>
            </a:r>
            <a:r>
              <a:rPr lang="en-US" altLang="ko-KR" sz="2000" dirty="0"/>
              <a:t>: </a:t>
            </a:r>
            <a:r>
              <a:rPr lang="ko-KR" altLang="en-US" sz="2000" dirty="0"/>
              <a:t>조립하는 게임 세상</a:t>
            </a:r>
          </a:p>
          <a:p>
            <a:r>
              <a:rPr lang="en-US" altLang="ko-KR" sz="2000" dirty="0"/>
              <a:t>3.3 </a:t>
            </a:r>
            <a:r>
              <a:rPr lang="ko-KR" altLang="en-US" sz="2000" dirty="0" err="1"/>
              <a:t>유니티</a:t>
            </a:r>
            <a:r>
              <a:rPr lang="ko-KR" altLang="en-US" sz="2000" dirty="0"/>
              <a:t> 에디터에서의 컴포넌트</a:t>
            </a:r>
          </a:p>
          <a:p>
            <a:r>
              <a:rPr lang="en-US" altLang="ko-KR" sz="2000" dirty="0"/>
              <a:t>3.4 </a:t>
            </a:r>
            <a:r>
              <a:rPr lang="ko-KR" altLang="en-US" sz="2000" dirty="0"/>
              <a:t>메시지와 </a:t>
            </a:r>
            <a:r>
              <a:rPr lang="ko-KR" altLang="en-US" sz="2000" dirty="0" err="1"/>
              <a:t>브로드캐스팅</a:t>
            </a:r>
            <a:endParaRPr lang="ko-KR" altLang="en-US" sz="2000" dirty="0"/>
          </a:p>
          <a:p>
            <a:r>
              <a:rPr lang="en-US" altLang="ko-KR" sz="2000" dirty="0"/>
              <a:t>3.5 </a:t>
            </a:r>
            <a:r>
              <a:rPr lang="ko-KR" altLang="en-US" sz="2000" dirty="0"/>
              <a:t>마치며</a:t>
            </a:r>
            <a:endParaRPr lang="x-none" dirty="0"/>
          </a:p>
        </p:txBody>
      </p:sp>
      <p:sp>
        <p:nvSpPr>
          <p:cNvPr id="7" name="바닥글 개체 틀 8">
            <a:extLst>
              <a:ext uri="{FF2B5EF4-FFF2-40B4-BE49-F238E27FC236}">
                <a16:creationId xmlns:a16="http://schemas.microsoft.com/office/drawing/2014/main" id="{2DAFE7ED-8F26-ED44-ABEC-DB77F5B048C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82154" y="6574971"/>
            <a:ext cx="4114800" cy="21605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74999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3.3 </a:t>
            </a:r>
            <a:r>
              <a:rPr lang="ko-KR" altLang="en-US" sz="2800" dirty="0" err="1"/>
              <a:t>유니티</a:t>
            </a:r>
            <a:r>
              <a:rPr lang="ko-KR" altLang="en-US" sz="2800" dirty="0"/>
              <a:t> </a:t>
            </a:r>
            <a:r>
              <a:rPr lang="ko-KR" altLang="en-US" sz="2800"/>
              <a:t>에디터에서의 컴포넌트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C1A4CB-C621-5357-BC7D-0874F4CF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9D1DA6-207D-A83A-B9CE-8ED3F4500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613992"/>
          </a:xfrm>
        </p:spPr>
        <p:txBody>
          <a:bodyPr>
            <a:normAutofit/>
          </a:bodyPr>
          <a:lstStyle/>
          <a:p>
            <a:pPr lvl="1"/>
            <a:r>
              <a:rPr lang="ko-KR" altLang="en-US"/>
              <a:t>만일 </a:t>
            </a:r>
            <a:r>
              <a:rPr lang="en-US" altLang="ko-KR"/>
              <a:t>1</a:t>
            </a:r>
            <a:r>
              <a:rPr lang="ko-KR" altLang="en-US"/>
              <a:t>장의 </a:t>
            </a:r>
            <a:r>
              <a:rPr lang="en-US" altLang="ko-KR"/>
              <a:t>Cube </a:t>
            </a:r>
            <a:r>
              <a:rPr lang="ko-KR" altLang="en-US"/>
              <a:t>게임 오브젝트에서 박스 콜라이더 컴포넌트를 제거하면</a:t>
            </a:r>
            <a:r>
              <a:rPr lang="en-US" altLang="ko-KR"/>
              <a:t>?</a:t>
            </a:r>
          </a:p>
          <a:p>
            <a:pPr lvl="2"/>
            <a:r>
              <a:rPr lang="en-US" altLang="ko-KR"/>
              <a:t>Cube </a:t>
            </a:r>
            <a:r>
              <a:rPr lang="ko-KR" altLang="en-US"/>
              <a:t>게임 오브젝트의 물리적인 표면이 사라짐</a:t>
            </a:r>
            <a:endParaRPr lang="en-US" altLang="ko-KR"/>
          </a:p>
          <a:p>
            <a:pPr lvl="2"/>
            <a:r>
              <a:rPr lang="ko-KR" altLang="en-US"/>
              <a:t>따라서 큐브는 다른 물체와 충돌하지 않고 그대로 뚫고 지나가 영원히 떨어지게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A158D-17FC-1258-73DA-92C42E6171CC}"/>
              </a:ext>
            </a:extLst>
          </p:cNvPr>
          <p:cNvSpPr txBox="1"/>
          <p:nvPr/>
        </p:nvSpPr>
        <p:spPr>
          <a:xfrm>
            <a:off x="2868454" y="6042992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박스 콜라이더를 제거한 큐브</a:t>
            </a:r>
            <a:endParaRPr lang="ko-KR" altLang="en-US" sz="140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CC6D51-BAAC-FC5D-86CE-1CD225BFD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95" y="1915273"/>
            <a:ext cx="782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24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3.4 </a:t>
            </a:r>
            <a:r>
              <a:rPr lang="ko-KR" altLang="en-US" sz="2800"/>
              <a:t>메시지와 브로드캐스팅</a:t>
            </a:r>
            <a:r>
              <a:rPr lang="en-US" altLang="ko-KR" sz="2800"/>
              <a:t>(1)</a:t>
            </a:r>
            <a:endParaRPr lang="en-US" altLang="ko-KR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177184-AF49-2123-97EB-E539E8E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20BAEB1-4EF0-1F3F-25E1-D7AD4722A6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3219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3.4.1 MonoBehaviour</a:t>
            </a:r>
            <a:r>
              <a:rPr lang="ko-KR" altLang="en-US" b="1"/>
              <a:t>는 무엇인가</a:t>
            </a:r>
          </a:p>
          <a:p>
            <a:pPr lvl="1"/>
            <a:r>
              <a:rPr lang="ko-KR" altLang="en-US"/>
              <a:t>브로드캐스팅 </a:t>
            </a:r>
            <a:r>
              <a:rPr lang="en-US" altLang="ko-KR"/>
              <a:t>-</a:t>
            </a:r>
            <a:r>
              <a:rPr lang="ko-KR" altLang="en-US"/>
              <a:t>컴포넌트 구조에서는 ‘전체 방송’을 이용해 컴포넌트의 특정 기능을 간접적으로 실행</a:t>
            </a:r>
            <a:endParaRPr lang="en-US" altLang="ko-KR"/>
          </a:p>
          <a:p>
            <a:pPr lvl="1"/>
            <a:r>
              <a:rPr lang="ko-KR" altLang="en-US"/>
              <a:t>유니티의 모든 컴포넌트는 </a:t>
            </a:r>
            <a:r>
              <a:rPr lang="en-US" altLang="ko-KR"/>
              <a:t>MonoBehaviour </a:t>
            </a:r>
            <a:r>
              <a:rPr lang="ko-KR" altLang="en-US"/>
              <a:t>클래스를 상속</a:t>
            </a:r>
            <a:endParaRPr lang="en-US" altLang="ko-KR"/>
          </a:p>
          <a:p>
            <a:pPr lvl="2"/>
            <a:r>
              <a:rPr lang="en-US" altLang="ko-KR"/>
              <a:t>MonoBehaviour </a:t>
            </a:r>
            <a:r>
              <a:rPr lang="ko-KR" altLang="en-US"/>
              <a:t>클래스는 유니티에서 미리 만들어 제공하는 클래스이며 컴포넌트에 필요한 기본 기능을 제공</a:t>
            </a:r>
            <a:endParaRPr lang="en-US" altLang="ko-KR"/>
          </a:p>
          <a:p>
            <a:pPr lvl="1"/>
            <a:r>
              <a:rPr lang="en-US" altLang="ko-KR"/>
              <a:t>MonoBehaviour</a:t>
            </a:r>
            <a:r>
              <a:rPr lang="ko-KR" altLang="en-US"/>
              <a:t>를 상속해서 만든 컴포넌트는 유니티의 제어를 받음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CD3E9D-640A-DA0F-A5CE-2916486FD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270" y="2691764"/>
            <a:ext cx="4468177" cy="30958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9BB07-B52A-0A18-05B8-40FEC473DE10}"/>
              </a:ext>
            </a:extLst>
          </p:cNvPr>
          <p:cNvSpPr txBox="1"/>
          <p:nvPr/>
        </p:nvSpPr>
        <p:spPr>
          <a:xfrm>
            <a:off x="3211354" y="5873778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유니티 컴포넌트의 구조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3.4 </a:t>
            </a:r>
            <a:r>
              <a:rPr lang="ko-KR" altLang="en-US" sz="2800"/>
              <a:t>메시지와 브로드캐스팅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219D75-6FAC-EFDC-10D0-0F87C9F2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0DE227-5B4D-02A1-04AC-BA2FACB70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937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3.4.2 </a:t>
            </a:r>
            <a:r>
              <a:rPr lang="ko-KR" altLang="en-US" b="1"/>
              <a:t>메시지 기반 방식</a:t>
            </a:r>
          </a:p>
          <a:p>
            <a:pPr lvl="1"/>
            <a:r>
              <a:rPr lang="ko-KR" altLang="en-US"/>
              <a:t>컴포넌트 패턴에서 컴포넌트들은 서로 관심이 없음</a:t>
            </a:r>
            <a:endParaRPr lang="en-US" altLang="ko-KR"/>
          </a:p>
          <a:p>
            <a:pPr lvl="1"/>
            <a:r>
              <a:rPr lang="ko-KR" altLang="en-US"/>
              <a:t>유니티는 컴포넌트의 어떤 기능을 실행시키고 싶을 때 메시지를 날리는 방식을 사용</a:t>
            </a:r>
            <a:endParaRPr lang="en-US" altLang="ko-KR"/>
          </a:p>
          <a:p>
            <a:pPr lvl="1"/>
            <a:r>
              <a:rPr lang="ko-KR" altLang="en-US"/>
              <a:t>메시지 방식의 특징</a:t>
            </a:r>
            <a:endParaRPr lang="en-US" altLang="ko-KR"/>
          </a:p>
          <a:p>
            <a:pPr lvl="2"/>
            <a:r>
              <a:rPr lang="ko-KR" altLang="en-US"/>
              <a:t>메시지를 보내는 쪽은 누가 받게 될지 신경 쓰지 않음</a:t>
            </a:r>
            <a:endParaRPr lang="en-US" altLang="ko-KR"/>
          </a:p>
          <a:p>
            <a:pPr lvl="2"/>
            <a:r>
              <a:rPr lang="ko-KR" altLang="en-US"/>
              <a:t>메시지를 받은 쪽은 누가 보냈는지 신경 쓰지 않음</a:t>
            </a:r>
            <a:endParaRPr lang="en-US" altLang="ko-KR"/>
          </a:p>
          <a:p>
            <a:pPr lvl="2"/>
            <a:r>
              <a:rPr lang="ko-KR" altLang="en-US"/>
              <a:t>메시지를 받았을 때 메시지에 명시된 기능을 가지고 있다면 실행</a:t>
            </a:r>
            <a:r>
              <a:rPr lang="en-US" altLang="ko-KR"/>
              <a:t>, </a:t>
            </a:r>
            <a:r>
              <a:rPr lang="ko-KR" altLang="en-US"/>
              <a:t>관련 없다면 무시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3.4 </a:t>
            </a:r>
            <a:r>
              <a:rPr lang="ko-KR" altLang="en-US" sz="2800"/>
              <a:t>메시지와 브로드캐스팅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D4DCED-12E3-EA20-563F-3A81A823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D23120-CC6E-7A1C-31BD-1EBECB1F8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2613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3.4.3 </a:t>
            </a:r>
            <a:r>
              <a:rPr lang="ko-KR" altLang="en-US" b="1"/>
              <a:t>브로드캐스팅</a:t>
            </a:r>
          </a:p>
          <a:p>
            <a:pPr lvl="1"/>
            <a:r>
              <a:rPr lang="ko-KR" altLang="en-US"/>
              <a:t>유니티가 메시지로 원하는 기능을 동작시키는 방법</a:t>
            </a:r>
            <a:endParaRPr lang="en-US" altLang="ko-KR"/>
          </a:p>
          <a:p>
            <a:pPr lvl="1"/>
            <a:r>
              <a:rPr lang="ko-KR" altLang="en-US"/>
              <a:t>다음 그림처럼 게임 월드에 컴포넌트들이 추가된 </a:t>
            </a:r>
            <a:r>
              <a:rPr lang="en-US" altLang="ko-KR"/>
              <a:t>3</a:t>
            </a:r>
            <a:r>
              <a:rPr lang="ko-KR" altLang="en-US"/>
              <a:t>개의 게임 오브젝트가 있다고 가정</a:t>
            </a:r>
            <a:endParaRPr lang="en-US" altLang="ko-KR"/>
          </a:p>
          <a:p>
            <a:pPr lvl="1"/>
            <a:r>
              <a:rPr lang="ko-KR" altLang="en-US"/>
              <a:t>메서드 </a:t>
            </a:r>
            <a:r>
              <a:rPr lang="en-US" altLang="ko-KR"/>
              <a:t>– Eat( ), Play( ), Dance( ) </a:t>
            </a:r>
            <a:r>
              <a:rPr lang="ko-KR" altLang="en-US"/>
              <a:t>등</a:t>
            </a:r>
            <a:r>
              <a:rPr lang="en-US" altLang="ko-KR"/>
              <a:t>(</a:t>
            </a:r>
            <a:r>
              <a:rPr lang="ko-KR" altLang="en-US"/>
              <a:t>컴포넌트가 가지고 있는 기능</a:t>
            </a:r>
            <a:r>
              <a:rPr lang="en-US" altLang="ko-KR"/>
              <a:t>)</a:t>
            </a:r>
            <a:endParaRPr lang="ko-KR" altLang="en-US"/>
          </a:p>
          <a:p>
            <a:pPr lvl="1"/>
            <a:r>
              <a:rPr lang="ko-KR" altLang="en-US"/>
              <a:t>유니티가 컴포넌트들의 </a:t>
            </a:r>
            <a:r>
              <a:rPr lang="en-US" altLang="ko-KR"/>
              <a:t>Dance( ) </a:t>
            </a:r>
            <a:r>
              <a:rPr lang="ko-KR" altLang="en-US"/>
              <a:t>기능을 일괄 실행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67AF35-2022-0861-D279-44712C3E6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496" y="2686050"/>
            <a:ext cx="5867158" cy="35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3.4 </a:t>
            </a:r>
            <a:r>
              <a:rPr lang="ko-KR" altLang="en-US" sz="2800"/>
              <a:t>메시지와 브로드캐스팅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AC9402-1679-FC29-C397-FC058FF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ACFA793-D0FA-EB56-E37F-C3733D651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altLang="ko-KR"/>
              <a:t> </a:t>
            </a:r>
            <a:r>
              <a:rPr lang="ko-KR" altLang="en-US"/>
              <a:t>메시지에 표시된 </a:t>
            </a:r>
            <a:r>
              <a:rPr lang="en-US" altLang="ko-KR"/>
              <a:t>Dance</a:t>
            </a:r>
            <a:r>
              <a:rPr lang="ko-KR" altLang="en-US"/>
              <a:t>를 가지고 있지 않다면 메시지를 무시</a:t>
            </a:r>
            <a:endParaRPr lang="en-US" altLang="ko-KR"/>
          </a:p>
          <a:p>
            <a:pPr lvl="1"/>
            <a:r>
              <a:rPr lang="ko-KR" altLang="en-US"/>
              <a:t>결과적으로 단 한 번 브로드케이팅으로 </a:t>
            </a:r>
            <a:r>
              <a:rPr lang="en-US" altLang="ko-KR"/>
              <a:t>Dance( )</a:t>
            </a:r>
            <a:r>
              <a:rPr lang="ko-KR" altLang="en-US"/>
              <a:t>를 가진 모든 컴포넌트가 </a:t>
            </a:r>
            <a:r>
              <a:rPr lang="en-US" altLang="ko-KR"/>
              <a:t>Dance( )</a:t>
            </a:r>
            <a:r>
              <a:rPr lang="ko-KR" altLang="en-US"/>
              <a:t>를 실행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419984-B400-108C-EA7F-DED10CE31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906880"/>
            <a:ext cx="4743327" cy="3691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5A0175-CA7F-D098-0261-7FA7C7C8F347}"/>
              </a:ext>
            </a:extLst>
          </p:cNvPr>
          <p:cNvSpPr txBox="1"/>
          <p:nvPr/>
        </p:nvSpPr>
        <p:spPr>
          <a:xfrm>
            <a:off x="1021080" y="5735215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</a:t>
            </a:r>
            <a:r>
              <a:rPr lang="en-US" altLang="ko-KR" sz="1400" b="0" i="0" u="none" strike="noStrike" baseline="0">
                <a:latin typeface="+mn-ea"/>
              </a:rPr>
              <a:t>Dance</a:t>
            </a:r>
            <a:r>
              <a:rPr lang="ko-KR" altLang="en-US" sz="1400" b="0" i="0" u="none" strike="noStrike" baseline="0">
                <a:latin typeface="+mn-ea"/>
              </a:rPr>
              <a:t>를 브로드캐스팅</a:t>
            </a:r>
            <a:endParaRPr lang="ko-KR" altLang="en-US" sz="140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57943A-78C3-C641-3E09-3390CAC6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541" y="1906880"/>
            <a:ext cx="4896488" cy="36919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F6EE2D-50D5-C54C-1417-5060971DC5C6}"/>
              </a:ext>
            </a:extLst>
          </p:cNvPr>
          <p:cNvSpPr txBox="1"/>
          <p:nvPr/>
        </p:nvSpPr>
        <p:spPr>
          <a:xfrm>
            <a:off x="6338888" y="5735214"/>
            <a:ext cx="4832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baseline="0">
                <a:latin typeface="+mn-ea"/>
              </a:rPr>
              <a:t>▶ 브로드캐스팅을 들은 컴포넌트들이 </a:t>
            </a:r>
            <a:r>
              <a:rPr lang="en-US" altLang="ko-KR" sz="1400" b="0" i="0" u="none" strike="noStrike" baseline="0">
                <a:latin typeface="+mn-ea"/>
              </a:rPr>
              <a:t>Dance( ) </a:t>
            </a:r>
            <a:r>
              <a:rPr lang="ko-KR" altLang="en-US" sz="1400" b="0" i="0" u="none" strike="noStrike" baseline="0">
                <a:latin typeface="+mn-ea"/>
              </a:rPr>
              <a:t>실행</a:t>
            </a:r>
            <a:endParaRPr lang="ko-KR" altLang="en-US" sz="14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3.4 </a:t>
            </a:r>
            <a:r>
              <a:rPr lang="ko-KR" altLang="en-US" sz="2800"/>
              <a:t>메시지와 브로드캐스팅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73A062-A357-20BD-AC39-31A6020B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65984E-99C4-E01B-185B-C79EC872E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/>
              <a:t>3.4.4 </a:t>
            </a:r>
            <a:r>
              <a:rPr lang="ko-KR" altLang="en-US" b="1"/>
              <a:t>유니티 이벤트 메서드</a:t>
            </a:r>
          </a:p>
          <a:p>
            <a:pPr lvl="1"/>
            <a:r>
              <a:rPr lang="ko-KR" altLang="en-US"/>
              <a:t>메시지와 브로드캐스팅은 </a:t>
            </a:r>
            <a:r>
              <a:rPr lang="en-US" altLang="ko-KR"/>
              <a:t>Start( ), Update( ), OnTriggerEnter( ) </a:t>
            </a:r>
            <a:r>
              <a:rPr lang="ko-KR" altLang="en-US"/>
              <a:t>등의 ‘유니티 이벤트 메서드’가 동작하는 원리</a:t>
            </a:r>
            <a:endParaRPr lang="en-US" altLang="ko-KR"/>
          </a:p>
          <a:p>
            <a:pPr lvl="1"/>
            <a:r>
              <a:rPr lang="ko-KR" altLang="en-US"/>
              <a:t>유니티에는 이름 철자만 똑같이 구현해두면 메시지에 의해 자동으로 실행되는 메서드들이 있음</a:t>
            </a:r>
            <a:endParaRPr lang="en-US" altLang="ko-KR"/>
          </a:p>
          <a:p>
            <a:pPr lvl="2"/>
            <a:r>
              <a:rPr lang="ko-KR" altLang="en-US"/>
              <a:t>이러한 메서드를 유니티 이벤트 함수 또는 유니티 이벤트 메서드라고 함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3.5 </a:t>
            </a:r>
            <a:r>
              <a:rPr lang="ko-KR" altLang="en-US" sz="2800" dirty="0"/>
              <a:t>마치며</a:t>
            </a:r>
            <a:endParaRPr lang="en-US" altLang="ko-KR" sz="2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713B4-63CB-7242-9809-79F6A4E1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48DC3B-9160-7B4C-02FB-D28BBD5BEE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5" y="815008"/>
            <a:ext cx="11281052" cy="5060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/>
              <a:t>이 장에서 배운 내용 요약</a:t>
            </a:r>
          </a:p>
          <a:p>
            <a:pPr lvl="1"/>
            <a:r>
              <a:rPr lang="ko-KR" altLang="en-US"/>
              <a:t>상속은 부모 클래스를 기반으로 자식 클래스를 만드는 것</a:t>
            </a:r>
            <a:endParaRPr lang="en-US" altLang="ko-KR"/>
          </a:p>
          <a:p>
            <a:pPr lvl="1"/>
            <a:r>
              <a:rPr lang="ko-KR" altLang="en-US"/>
              <a:t>게임 오브젝트는 컴포넌트를 조립할 수 있는 단순한 빈 껍데기</a:t>
            </a:r>
            <a:endParaRPr lang="en-US" altLang="ko-KR"/>
          </a:p>
          <a:p>
            <a:pPr lvl="1"/>
            <a:r>
              <a:rPr lang="ko-KR" altLang="en-US"/>
              <a:t>빈 게임 오브젝트에 컴포넌트를 붙여 기능을 추가</a:t>
            </a:r>
            <a:endParaRPr lang="en-US" altLang="ko-KR"/>
          </a:p>
          <a:p>
            <a:pPr lvl="1"/>
            <a:r>
              <a:rPr lang="ko-KR" altLang="en-US"/>
              <a:t>컴포넌트는 기능을 가진 부품</a:t>
            </a:r>
            <a:endParaRPr lang="en-US" altLang="ko-KR"/>
          </a:p>
          <a:p>
            <a:pPr lvl="1"/>
            <a:r>
              <a:rPr lang="ko-KR" altLang="en-US"/>
              <a:t>컴포넌트는 게임 오브젝트에 조립</a:t>
            </a:r>
            <a:endParaRPr lang="en-US" altLang="ko-KR"/>
          </a:p>
          <a:p>
            <a:pPr lvl="1"/>
            <a:r>
              <a:rPr lang="ko-KR" altLang="en-US"/>
              <a:t>컴포넌트는 서로 독립적</a:t>
            </a:r>
            <a:endParaRPr lang="en-US" altLang="ko-KR"/>
          </a:p>
          <a:p>
            <a:pPr lvl="1"/>
            <a:r>
              <a:rPr lang="ko-KR" altLang="en-US"/>
              <a:t>유니티의 모든 컴포넌트는 </a:t>
            </a:r>
            <a:r>
              <a:rPr lang="en-US" altLang="ko-KR"/>
              <a:t>MonoBehaviour</a:t>
            </a:r>
            <a:r>
              <a:rPr lang="ko-KR" altLang="en-US"/>
              <a:t>를 확장하여 생성</a:t>
            </a:r>
            <a:endParaRPr lang="en-US" altLang="ko-KR"/>
          </a:p>
          <a:p>
            <a:pPr lvl="1"/>
            <a:r>
              <a:rPr lang="ko-KR" altLang="en-US"/>
              <a:t>메시지를 받은 컴포넌트는 메시지에 표시된 기능을 가지고 있으면 실행</a:t>
            </a:r>
            <a:endParaRPr lang="en-US" altLang="ko-KR"/>
          </a:p>
          <a:p>
            <a:pPr lvl="1"/>
            <a:r>
              <a:rPr lang="ko-KR" altLang="en-US"/>
              <a:t>브로드캐스팅은 메시지를 무차별적으로 뿌리는 것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28E8E3-0E6B-F440-8FD7-C16EDF946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x-none" sz="3600" b="1">
                <a:cs typeface="+mj-cs"/>
              </a:rPr>
              <a:t>CHAPTER 0</a:t>
            </a:r>
            <a:r>
              <a:rPr lang="en-US" sz="3600" b="1" dirty="0">
                <a:cs typeface="+mj-cs"/>
              </a:rPr>
              <a:t>3</a:t>
            </a:r>
            <a:r>
              <a:rPr lang="x-none" sz="3600" b="1">
                <a:cs typeface="+mj-cs"/>
              </a:rPr>
              <a:t> </a:t>
            </a:r>
            <a:r>
              <a:rPr lang="ko-KR" altLang="en-US" sz="3600" b="1">
                <a:cs typeface="+mj-cs"/>
              </a:rPr>
              <a:t>유니티 엔진이 동작하는 원리</a:t>
            </a:r>
            <a:endParaRPr lang="ko-KR" altLang="en-US" sz="3600" b="1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7123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7E222A-3DD0-4F44-9E84-3F27702E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(1)</a:t>
            </a:r>
            <a:endParaRPr lang="ko-KR" altLang="en-US" sz="28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53471F-72B7-DB45-BAD4-3CFA1E4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3867E-D5B0-78E2-BAC6-57140D365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ko-KR" altLang="en-US"/>
              <a:t>게임 엔진은 이미 완성된 기반 코드를 제공</a:t>
            </a:r>
            <a:endParaRPr lang="en-US" altLang="ko-KR"/>
          </a:p>
          <a:p>
            <a:pPr lvl="1"/>
            <a:r>
              <a:rPr lang="ko-KR" altLang="en-US"/>
              <a:t>게임 엔진의 코드를 ‘재사용’하므로 생산성 향상</a:t>
            </a:r>
            <a:endParaRPr lang="en-US" altLang="ko-KR"/>
          </a:p>
          <a:p>
            <a:pPr lvl="1"/>
            <a:r>
              <a:rPr lang="ko-KR" altLang="en-US"/>
              <a:t>코드를 재사용하는 전통적 방법인 ‘상속’</a:t>
            </a:r>
            <a:endParaRPr lang="en-US" altLang="ko-KR"/>
          </a:p>
          <a:p>
            <a:pPr lvl="2"/>
            <a:r>
              <a:rPr lang="ko-KR" altLang="en-US"/>
              <a:t>부모 클래스 </a:t>
            </a:r>
            <a:r>
              <a:rPr lang="en-US" altLang="ko-KR"/>
              <a:t>- </a:t>
            </a:r>
            <a:r>
              <a:rPr lang="ko-KR" altLang="en-US"/>
              <a:t>기초를 제공하는 클래스 </a:t>
            </a:r>
            <a:endParaRPr lang="en-US" altLang="ko-KR"/>
          </a:p>
          <a:p>
            <a:pPr lvl="2"/>
            <a:r>
              <a:rPr lang="ko-KR" altLang="en-US"/>
              <a:t>자식 클래스 </a:t>
            </a:r>
            <a:r>
              <a:rPr lang="en-US" altLang="ko-KR"/>
              <a:t>- </a:t>
            </a:r>
            <a:r>
              <a:rPr lang="ko-KR" altLang="en-US"/>
              <a:t>부모 클래스를 상속해서 확장한 클래스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7CD8862-A700-27EE-5481-C6C0892FA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861" y="2726690"/>
            <a:ext cx="3914458" cy="2647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5FB55E-8601-B3AA-6B01-CFA659619569}"/>
              </a:ext>
            </a:extLst>
          </p:cNvPr>
          <p:cNvSpPr txBox="1"/>
          <p:nvPr/>
        </p:nvSpPr>
        <p:spPr>
          <a:xfrm>
            <a:off x="2010094" y="5570339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상속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09FE64A-9A84-A8B3-C580-DEC96FAD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134" y="2701953"/>
            <a:ext cx="3286125" cy="26717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C83E7E-EFE6-B19D-7E4F-F576B9C1D6DA}"/>
              </a:ext>
            </a:extLst>
          </p:cNvPr>
          <p:cNvSpPr txBox="1"/>
          <p:nvPr/>
        </p:nvSpPr>
        <p:spPr>
          <a:xfrm>
            <a:off x="5953444" y="5570338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클래스의 모습</a:t>
            </a:r>
          </a:p>
        </p:txBody>
      </p:sp>
    </p:spTree>
    <p:extLst>
      <p:ext uri="{BB962C8B-B14F-4D97-AF65-F5344CB8AC3E}">
        <p14:creationId xmlns:p14="http://schemas.microsoft.com/office/powerpoint/2010/main" val="2228239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(2)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E193A-B9B2-C0C7-8D02-2480A19D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A0483-20AB-026E-1498-8E78B0CB8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3.1.1 </a:t>
            </a:r>
            <a:r>
              <a:rPr lang="ko-KR" altLang="en-US" b="1"/>
              <a:t>상속으로 몬스터 만들기</a:t>
            </a:r>
          </a:p>
          <a:p>
            <a:pPr lvl="1"/>
            <a:r>
              <a:rPr lang="ko-KR" altLang="en-US"/>
              <a:t>개발자가 상속으로 게임 속 몬스터를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5D6E9C-13E7-2E05-82A2-393D9546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80" y="1678274"/>
            <a:ext cx="6582727" cy="3501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204A77-EF42-87A7-A38D-F04CEB933EA8}"/>
              </a:ext>
            </a:extLst>
          </p:cNvPr>
          <p:cNvSpPr txBox="1"/>
          <p:nvPr/>
        </p:nvSpPr>
        <p:spPr>
          <a:xfrm>
            <a:off x="3484564" y="5376029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/>
              <a:t>▶ 구현할 몬스터 클래스들</a:t>
            </a: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015" y="107957"/>
            <a:ext cx="11281052" cy="671349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(3)</a:t>
            </a:r>
            <a:endParaRPr lang="ko-KR" altLang="en-US" sz="280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F3C9F-6C91-6F84-1300-14FBA252490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384180" y="6616867"/>
            <a:ext cx="4114800" cy="141497"/>
          </a:xfrm>
        </p:spPr>
        <p:txBody>
          <a:bodyPr/>
          <a:lstStyle/>
          <a:p>
            <a:endParaRPr lang="ko-KR" altLang="en-US" b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831733-AFAD-CAF8-B518-EF5AD34D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A93A6-D781-C204-5C8B-B32185C5D126}"/>
              </a:ext>
            </a:extLst>
          </p:cNvPr>
          <p:cNvSpPr txBox="1"/>
          <p:nvPr/>
        </p:nvSpPr>
        <p:spPr>
          <a:xfrm>
            <a:off x="785813" y="868940"/>
            <a:ext cx="37131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몬스터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(Monster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7562D57-66E8-B2BD-0CA6-345A3D440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497"/>
          <a:stretch/>
        </p:blipFill>
        <p:spPr>
          <a:xfrm>
            <a:off x="1744714" y="1494273"/>
            <a:ext cx="1471556" cy="2871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784C15-D882-47C9-C549-091A6BCA9A77}"/>
              </a:ext>
            </a:extLst>
          </p:cNvPr>
          <p:cNvSpPr txBox="1"/>
          <p:nvPr/>
        </p:nvSpPr>
        <p:spPr>
          <a:xfrm>
            <a:off x="1569405" y="4694118"/>
            <a:ext cx="21459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인공지능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공격과 방어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물리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기타 필수 기능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AAD32D-576B-E815-6E21-91F46291BED0}"/>
              </a:ext>
            </a:extLst>
          </p:cNvPr>
          <p:cNvSpPr txBox="1"/>
          <p:nvPr/>
        </p:nvSpPr>
        <p:spPr>
          <a:xfrm>
            <a:off x="4420188" y="868940"/>
            <a:ext cx="3580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02]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몬스터를 기반으로 오크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(Orc ) </a:t>
            </a:r>
            <a:b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</a:b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            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2FBA05F-A7D0-6105-0B9C-961636EF4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514" y="1494273"/>
            <a:ext cx="1706516" cy="27694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EC839-FBA9-8DD5-8761-2BDCB818ABEB}"/>
              </a:ext>
            </a:extLst>
          </p:cNvPr>
          <p:cNvSpPr txBox="1"/>
          <p:nvPr/>
        </p:nvSpPr>
        <p:spPr>
          <a:xfrm>
            <a:off x="8054562" y="868940"/>
            <a:ext cx="38097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03]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오크를 기반으로 오크 대장</a:t>
            </a:r>
            <a:b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</a:b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           (Orc Chieftan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3A87246-9C1D-0D0C-294F-9B261ED5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757" y="1392160"/>
            <a:ext cx="1822529" cy="28072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8699D2-D424-CFBF-D4B1-628E8E2348FF}"/>
              </a:ext>
            </a:extLst>
          </p:cNvPr>
          <p:cNvSpPr txBox="1"/>
          <p:nvPr/>
        </p:nvSpPr>
        <p:spPr>
          <a:xfrm>
            <a:off x="5180886" y="4694712"/>
            <a:ext cx="2290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초록색 피부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오크의 애니메이션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오크의 스킬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그외 오크의 고유 기능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80208C-0E56-7718-5F95-3BCABDB8EEA3}"/>
              </a:ext>
            </a:extLst>
          </p:cNvPr>
          <p:cNvSpPr txBox="1"/>
          <p:nvPr/>
        </p:nvSpPr>
        <p:spPr>
          <a:xfrm>
            <a:off x="8362157" y="4690506"/>
            <a:ext cx="29295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대장 모자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새로운 무기와 강력한 스킬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그외 오크 대장의 고유 기능</a:t>
            </a: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(4)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6A8A-33F1-0FF2-78CF-A80EBAD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BEA3A41-24BD-4328-1F3C-20788224E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/>
              <a:t>3.1.2 </a:t>
            </a:r>
            <a:r>
              <a:rPr lang="ko-KR" altLang="en-US" b="1"/>
              <a:t>상속의 한계</a:t>
            </a:r>
          </a:p>
          <a:p>
            <a:pPr lvl="1"/>
            <a:r>
              <a:rPr lang="ko-KR" altLang="en-US"/>
              <a:t>부모 클래스를 상속해 자식 클래스의 기초 구현을 대신할 수 있음</a:t>
            </a:r>
            <a:endParaRPr lang="en-US" altLang="ko-KR"/>
          </a:p>
          <a:p>
            <a:pPr lvl="1"/>
            <a:r>
              <a:rPr lang="ko-KR" altLang="en-US"/>
              <a:t>하지만 상속에만 의존하면 오히려 코드를 재사용하기 힘들 수 있음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BFCA-E3C0-29FA-2C3C-3BB1131C3967}"/>
              </a:ext>
            </a:extLst>
          </p:cNvPr>
          <p:cNvSpPr txBox="1"/>
          <p:nvPr/>
        </p:nvSpPr>
        <p:spPr>
          <a:xfrm>
            <a:off x="1201103" y="2052986"/>
            <a:ext cx="52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01]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최상위 부모 클래스인 사람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(Human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525070-B302-25FB-A408-488913CC9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0" y="2580247"/>
            <a:ext cx="3364230" cy="1748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D8ACC0-0989-B194-1DAE-AF5263FE7C81}"/>
              </a:ext>
            </a:extLst>
          </p:cNvPr>
          <p:cNvSpPr txBox="1"/>
          <p:nvPr/>
        </p:nvSpPr>
        <p:spPr>
          <a:xfrm>
            <a:off x="5205413" y="4429185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▶ Human </a:t>
            </a:r>
            <a:r>
              <a:rPr lang="ko-KR" altLang="en-US" sz="1400"/>
              <a:t>클래스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FFCF9-E082-EC5F-C7B2-F06579C51D91}"/>
              </a:ext>
            </a:extLst>
          </p:cNvPr>
          <p:cNvSpPr txBox="1"/>
          <p:nvPr/>
        </p:nvSpPr>
        <p:spPr>
          <a:xfrm>
            <a:off x="1535237" y="2554567"/>
            <a:ext cx="367017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모습을 그려주는 렌더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물리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애니메이션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체력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기타 필수 기능</a:t>
            </a:r>
          </a:p>
        </p:txBody>
      </p:sp>
    </p:spTree>
    <p:extLst>
      <p:ext uri="{BB962C8B-B14F-4D97-AF65-F5344CB8AC3E}">
        <p14:creationId xmlns:p14="http://schemas.microsoft.com/office/powerpoint/2010/main" val="248281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(5)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6A8A-33F1-0FF2-78CF-A80EBAD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BFCA-E3C0-29FA-2C3C-3BB1131C3967}"/>
              </a:ext>
            </a:extLst>
          </p:cNvPr>
          <p:cNvSpPr txBox="1"/>
          <p:nvPr/>
        </p:nvSpPr>
        <p:spPr>
          <a:xfrm>
            <a:off x="1201103" y="997437"/>
            <a:ext cx="52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02]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플레이어</a:t>
            </a:r>
            <a:r>
              <a:rPr lang="en-US" altLang="ko-KR" sz="1400" b="1" i="0" u="none" strike="noStrike" baseline="0">
                <a:solidFill>
                  <a:srgbClr val="FF4D26"/>
                </a:solidFill>
                <a:latin typeface="+mn-ea"/>
              </a:rPr>
              <a:t>(Player ) </a:t>
            </a:r>
            <a:r>
              <a:rPr lang="ko-KR" altLang="en-US" sz="1400" b="1" i="0" u="none" strike="noStrike" baseline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8ACC0-0989-B194-1DAE-AF5263FE7C81}"/>
              </a:ext>
            </a:extLst>
          </p:cNvPr>
          <p:cNvSpPr txBox="1"/>
          <p:nvPr/>
        </p:nvSpPr>
        <p:spPr>
          <a:xfrm>
            <a:off x="5205413" y="5706674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▶ Human </a:t>
            </a:r>
            <a:r>
              <a:rPr lang="ko-KR" altLang="en-US" sz="1400"/>
              <a:t>클래스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FFCF9-E082-EC5F-C7B2-F06579C51D91}"/>
              </a:ext>
            </a:extLst>
          </p:cNvPr>
          <p:cNvSpPr txBox="1"/>
          <p:nvPr/>
        </p:nvSpPr>
        <p:spPr>
          <a:xfrm>
            <a:off x="1535237" y="1727618"/>
            <a:ext cx="367017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latin typeface="+mn-ea"/>
              </a:rPr>
              <a:t>Human </a:t>
            </a:r>
            <a:r>
              <a:rPr lang="ko-KR" altLang="en-US" sz="1400" b="1">
                <a:latin typeface="+mn-ea"/>
              </a:rPr>
              <a:t>클래스의 기능 위에 새로 추가한 </a:t>
            </a:r>
            <a:r>
              <a:rPr lang="en-US" altLang="ko-KR" sz="1400" b="1">
                <a:latin typeface="+mn-ea"/>
              </a:rPr>
              <a:t>Player</a:t>
            </a:r>
            <a:r>
              <a:rPr lang="ko-KR" altLang="en-US" sz="1400" b="1">
                <a:latin typeface="+mn-ea"/>
              </a:rPr>
              <a:t>의 기능</a:t>
            </a:r>
            <a:endParaRPr lang="en-US" altLang="ko-KR" sz="1400" b="1">
              <a:latin typeface="+mn-ea"/>
            </a:endParaRPr>
          </a:p>
          <a:p>
            <a:endParaRPr lang="en-US" altLang="ko-KR" sz="14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조작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공격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직업 기능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그외 필수 기능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4B3514-800A-18D9-1B63-54CEA90A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94" y="1423698"/>
            <a:ext cx="3364230" cy="428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2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6D139-F02C-9948-988F-DE8AA2EB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3.1 </a:t>
            </a:r>
            <a:r>
              <a:rPr lang="ko-KR" altLang="en-US" sz="2800"/>
              <a:t>상속과 재사용</a:t>
            </a:r>
            <a:r>
              <a:rPr lang="en-US" altLang="ko-KR" sz="2800"/>
              <a:t>(6)</a:t>
            </a:r>
            <a:endParaRPr lang="ko-KR" altLang="en-US" sz="2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0F6A8A-33F1-0FF2-78CF-A80EBAD3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3835A-5E09-4503-B599-6DF340CA398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BFCA-E3C0-29FA-2C3C-3BB1131C3967}"/>
              </a:ext>
            </a:extLst>
          </p:cNvPr>
          <p:cNvSpPr txBox="1"/>
          <p:nvPr/>
        </p:nvSpPr>
        <p:spPr>
          <a:xfrm>
            <a:off x="1201103" y="997437"/>
            <a:ext cx="52720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1" i="0" u="none" strike="noStrike" baseline="0" dirty="0">
                <a:solidFill>
                  <a:srgbClr val="FF4D26"/>
                </a:solidFill>
                <a:latin typeface="+mn-ea"/>
              </a:rPr>
              <a:t>[</a:t>
            </a:r>
            <a:r>
              <a:rPr lang="ko-KR" altLang="en-US" sz="1400" b="1" i="0" u="none" strike="noStrike" baseline="0" dirty="0">
                <a:solidFill>
                  <a:srgbClr val="FF4D26"/>
                </a:solidFill>
                <a:latin typeface="+mn-ea"/>
              </a:rPr>
              <a:t>과정 </a:t>
            </a:r>
            <a:r>
              <a:rPr lang="en-US" altLang="ko-KR" sz="1400" b="1" i="0" u="none" strike="noStrike" baseline="0" dirty="0">
                <a:solidFill>
                  <a:srgbClr val="FF4D26"/>
                </a:solidFill>
                <a:latin typeface="+mn-ea"/>
              </a:rPr>
              <a:t>03] NPC(Non Player Character) </a:t>
            </a:r>
            <a:r>
              <a:rPr lang="ko-KR" altLang="en-US" sz="1400" b="1" i="0" u="none" strike="noStrike" baseline="0" dirty="0">
                <a:solidFill>
                  <a:srgbClr val="FF4D26"/>
                </a:solidFill>
                <a:latin typeface="+mn-ea"/>
              </a:rPr>
              <a:t>클래스 구현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8ACC0-0989-B194-1DAE-AF5263FE7C81}"/>
              </a:ext>
            </a:extLst>
          </p:cNvPr>
          <p:cNvSpPr txBox="1"/>
          <p:nvPr/>
        </p:nvSpPr>
        <p:spPr>
          <a:xfrm>
            <a:off x="5205413" y="5706674"/>
            <a:ext cx="4511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/>
              <a:t>▶ Human</a:t>
            </a:r>
            <a:r>
              <a:rPr lang="ko-KR" altLang="en-US" sz="1400"/>
              <a:t>을 상속한 </a:t>
            </a:r>
            <a:r>
              <a:rPr lang="en-US" altLang="ko-KR" sz="1400"/>
              <a:t>NPC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DFFCF9-E082-EC5F-C7B2-F06579C51D91}"/>
              </a:ext>
            </a:extLst>
          </p:cNvPr>
          <p:cNvSpPr txBox="1"/>
          <p:nvPr/>
        </p:nvSpPr>
        <p:spPr>
          <a:xfrm>
            <a:off x="1535237" y="1727618"/>
            <a:ext cx="36701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+mn-ea"/>
              </a:rPr>
              <a:t>제거하고 추가한 기능</a:t>
            </a:r>
            <a:endParaRPr lang="en-US" altLang="ko-KR" sz="1400" b="1">
              <a:latin typeface="+mn-ea"/>
            </a:endParaRPr>
          </a:p>
          <a:p>
            <a:endParaRPr lang="en-US" altLang="ko-KR" sz="1400" b="1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물리 기능 삭제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체력 기능 삭제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대화 기능 추가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거래 기능 추가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CE771F-1017-B2C5-1362-E56D8988E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409228"/>
            <a:ext cx="3473767" cy="419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17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한빛미디어">
      <a:dk1>
        <a:sysClr val="windowText" lastClr="000000"/>
      </a:dk1>
      <a:lt1>
        <a:sysClr val="window" lastClr="FFFFFF"/>
      </a:lt1>
      <a:dk2>
        <a:srgbClr val="1FAEB6"/>
      </a:dk2>
      <a:lt2>
        <a:srgbClr val="919191"/>
      </a:lt2>
      <a:accent1>
        <a:srgbClr val="39B54A"/>
      </a:accent1>
      <a:accent2>
        <a:srgbClr val="F15A31"/>
      </a:accent2>
      <a:accent3>
        <a:srgbClr val="FA9D1C"/>
      </a:accent3>
      <a:accent4>
        <a:srgbClr val="41B50A"/>
      </a:accent4>
      <a:accent5>
        <a:srgbClr val="55AAEA"/>
      </a:accent5>
      <a:accent6>
        <a:srgbClr val="4D2702"/>
      </a:accent6>
      <a:hlink>
        <a:srgbClr val="39B54A"/>
      </a:hlink>
      <a:folHlink>
        <a:srgbClr val="919191"/>
      </a:folHlink>
    </a:clrScheme>
    <a:fontScheme name="맑은 고딕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4572</TotalTime>
  <Words>1185</Words>
  <Application>Microsoft Office PowerPoint</Application>
  <PresentationFormat>와이드스크린</PresentationFormat>
  <Paragraphs>206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Malgun Gothic</vt:lpstr>
      <vt:lpstr>Malgun Gothic</vt:lpstr>
      <vt:lpstr>시스템 서체</vt:lpstr>
      <vt:lpstr>Arial</vt:lpstr>
      <vt:lpstr>Calibri</vt:lpstr>
      <vt:lpstr>Wingdings</vt:lpstr>
      <vt:lpstr>Office 테마</vt:lpstr>
      <vt:lpstr>레트로의  유니티 게임프로그래밍 에센스 (개정판)</vt:lpstr>
      <vt:lpstr>Contents</vt:lpstr>
      <vt:lpstr>PowerPoint 프레젠테이션</vt:lpstr>
      <vt:lpstr>3.1 상속과 재사용(1)</vt:lpstr>
      <vt:lpstr>3.1 상속과 재사용(2)</vt:lpstr>
      <vt:lpstr>3.1 상속과 재사용(3)</vt:lpstr>
      <vt:lpstr>3.1 상속과 재사용(4)</vt:lpstr>
      <vt:lpstr>3.1 상속과 재사용(5)</vt:lpstr>
      <vt:lpstr>3.1 상속과 재사용(6)</vt:lpstr>
      <vt:lpstr>3.1 상속과 재사용(7)</vt:lpstr>
      <vt:lpstr>3.1 상속과 재사용(8)</vt:lpstr>
      <vt:lpstr>3.2 컴포넌트 패턴 : 조립하는 게임 세상(1)</vt:lpstr>
      <vt:lpstr>3.2 컴포넌트 패턴 : 조립하는 게임 세상(2)</vt:lpstr>
      <vt:lpstr>3.2 컴포넌트 패턴 : 조립하는 게임 세상(3)</vt:lpstr>
      <vt:lpstr>3.2 컴포넌트 패턴 : 조립하는 게임 세상(4)</vt:lpstr>
      <vt:lpstr>3.2 컴포넌트 패턴 : 조립하는 게임 세상(5)</vt:lpstr>
      <vt:lpstr>3.2 컴포넌트 패턴 : 조립하는 게임 세상(6)</vt:lpstr>
      <vt:lpstr>3.3 유니티 에디터에서의 컴포넌트(1)</vt:lpstr>
      <vt:lpstr>3.3 유니티 에디터에서의 컴포넌트(2)</vt:lpstr>
      <vt:lpstr>3.3 유니티 에디터에서의 컴포넌트(3)</vt:lpstr>
      <vt:lpstr>3.4 메시지와 브로드캐스팅(1)</vt:lpstr>
      <vt:lpstr>3.4 메시지와 브로드캐스팅(2)</vt:lpstr>
      <vt:lpstr>3.4 메시지와 브로드캐스팅(3)</vt:lpstr>
      <vt:lpstr>3.4 메시지와 브로드캐스팅(4)</vt:lpstr>
      <vt:lpstr>3.4 메시지와 브로드캐스팅(5)</vt:lpstr>
      <vt:lpstr>3.5 마치며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파이썬으로 배우는 머신러닝 교과서</dc:title>
  <dc:creator>마케팅팀</dc:creator>
  <cp:lastModifiedBy>Byungkook Jun</cp:lastModifiedBy>
  <cp:revision>19</cp:revision>
  <dcterms:created xsi:type="dcterms:W3CDTF">2020-01-31T07:25:46Z</dcterms:created>
  <dcterms:modified xsi:type="dcterms:W3CDTF">2024-03-12T03:40:37Z</dcterms:modified>
</cp:coreProperties>
</file>