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7447" y="1406769"/>
            <a:ext cx="9436661" cy="1969477"/>
          </a:xfrm>
        </p:spPr>
        <p:txBody>
          <a:bodyPr>
            <a:noAutofit/>
          </a:bodyPr>
          <a:lstStyle/>
          <a:p>
            <a:pPr algn="ctr"/>
            <a:r>
              <a:rPr lang="en-US" sz="6000" dirty="0" err="1" smtClean="0">
                <a:solidFill>
                  <a:schemeClr val="bg1"/>
                </a:solidFill>
              </a:rPr>
              <a:t>Báo</a:t>
            </a:r>
            <a:r>
              <a:rPr lang="en-US" sz="6000" dirty="0" smtClean="0">
                <a:solidFill>
                  <a:schemeClr val="bg1"/>
                </a:solidFill>
              </a:rPr>
              <a:t> </a:t>
            </a:r>
            <a:r>
              <a:rPr lang="en-US" sz="6000" dirty="0" err="1" smtClean="0">
                <a:solidFill>
                  <a:schemeClr val="bg1"/>
                </a:solidFill>
              </a:rPr>
              <a:t>cáo</a:t>
            </a:r>
            <a:r>
              <a:rPr lang="en-US" sz="6000" dirty="0" smtClean="0">
                <a:solidFill>
                  <a:schemeClr val="bg1"/>
                </a:solidFill>
              </a:rPr>
              <a:t> </a:t>
            </a:r>
            <a:r>
              <a:rPr lang="en-US" sz="6000" dirty="0" err="1" smtClean="0">
                <a:solidFill>
                  <a:schemeClr val="bg1"/>
                </a:solidFill>
              </a:rPr>
              <a:t>lập</a:t>
            </a:r>
            <a:r>
              <a:rPr lang="en-US" sz="6000" dirty="0" smtClean="0">
                <a:solidFill>
                  <a:schemeClr val="bg1"/>
                </a:solidFill>
              </a:rPr>
              <a:t> </a:t>
            </a:r>
            <a:r>
              <a:rPr lang="en-US" sz="6000" dirty="0" err="1" smtClean="0">
                <a:solidFill>
                  <a:schemeClr val="bg1"/>
                </a:solidFill>
              </a:rPr>
              <a:t>trình</a:t>
            </a:r>
            <a:r>
              <a:rPr lang="en-US" sz="6000" dirty="0" smtClean="0">
                <a:solidFill>
                  <a:schemeClr val="bg1"/>
                </a:solidFill>
              </a:rPr>
              <a:t> di </a:t>
            </a:r>
            <a:r>
              <a:rPr lang="en-US" sz="6000" dirty="0" err="1" smtClean="0">
                <a:solidFill>
                  <a:schemeClr val="bg1"/>
                </a:solidFill>
              </a:rPr>
              <a:t>động</a:t>
            </a:r>
            <a:r>
              <a:rPr lang="en-US" sz="6000" dirty="0" smtClean="0">
                <a:solidFill>
                  <a:schemeClr val="bg1"/>
                </a:solidFill>
              </a:rPr>
              <a:t/>
            </a:r>
            <a:br>
              <a:rPr lang="en-US" sz="6000" dirty="0" smtClean="0">
                <a:solidFill>
                  <a:schemeClr val="bg1"/>
                </a:solidFill>
              </a:rPr>
            </a:br>
            <a:r>
              <a:rPr lang="en-US" sz="6000" dirty="0" smtClean="0">
                <a:solidFill>
                  <a:schemeClr val="bg1"/>
                </a:solidFill>
                <a:latin typeface="Arial Black" panose="020B0A04020102020204" pitchFamily="34" charset="0"/>
              </a:rPr>
              <a:t> SQLite</a:t>
            </a:r>
            <a:endParaRPr lang="en-US" sz="6000"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8074855" y="4355347"/>
            <a:ext cx="3570435" cy="2087655"/>
          </a:xfrm>
        </p:spPr>
        <p:txBody>
          <a:bodyPr>
            <a:noAutofit/>
          </a:bodyPr>
          <a:lstStyle/>
          <a:p>
            <a:r>
              <a:rPr lang="en-US" sz="2000" dirty="0" err="1" smtClean="0">
                <a:solidFill>
                  <a:schemeClr val="bg1"/>
                </a:solidFill>
              </a:rPr>
              <a:t>Nhóm</a:t>
            </a:r>
            <a:r>
              <a:rPr lang="en-US" sz="2000" dirty="0" smtClean="0">
                <a:solidFill>
                  <a:schemeClr val="bg1"/>
                </a:solidFill>
              </a:rPr>
              <a:t> 6: Cao </a:t>
            </a:r>
            <a:r>
              <a:rPr lang="en-US" sz="2000" dirty="0" err="1" smtClean="0">
                <a:solidFill>
                  <a:schemeClr val="bg1"/>
                </a:solidFill>
              </a:rPr>
              <a:t>Thị</a:t>
            </a:r>
            <a:r>
              <a:rPr lang="en-US" sz="2000" dirty="0" smtClean="0">
                <a:solidFill>
                  <a:schemeClr val="bg1"/>
                </a:solidFill>
              </a:rPr>
              <a:t> Thu Dân </a:t>
            </a:r>
          </a:p>
          <a:p>
            <a:pPr lvl="2" algn="l"/>
            <a:r>
              <a:rPr lang="en-US" sz="2000" dirty="0" smtClean="0">
                <a:solidFill>
                  <a:schemeClr val="bg1"/>
                </a:solidFill>
              </a:rPr>
              <a:t>   </a:t>
            </a:r>
            <a:r>
              <a:rPr lang="en-US" sz="2000" dirty="0" err="1" smtClean="0">
                <a:solidFill>
                  <a:schemeClr val="bg1"/>
                </a:solidFill>
              </a:rPr>
              <a:t>Lê</a:t>
            </a:r>
            <a:r>
              <a:rPr lang="en-US" sz="2000" dirty="0" smtClean="0">
                <a:solidFill>
                  <a:schemeClr val="bg1"/>
                </a:solidFill>
              </a:rPr>
              <a:t> Kim </a:t>
            </a:r>
            <a:r>
              <a:rPr lang="en-US" sz="2000" dirty="0" err="1" smtClean="0">
                <a:solidFill>
                  <a:schemeClr val="bg1"/>
                </a:solidFill>
              </a:rPr>
              <a:t>Tân</a:t>
            </a:r>
            <a:endParaRPr lang="en-US" sz="2000" dirty="0" smtClean="0">
              <a:solidFill>
                <a:schemeClr val="bg1"/>
              </a:solidFill>
            </a:endParaRPr>
          </a:p>
          <a:p>
            <a:pPr lvl="2" algn="l"/>
            <a:r>
              <a:rPr lang="en-US" sz="2000" dirty="0" smtClean="0">
                <a:solidFill>
                  <a:schemeClr val="bg1"/>
                </a:solidFill>
              </a:rPr>
              <a:t>   </a:t>
            </a:r>
            <a:r>
              <a:rPr lang="en-US" sz="2000" dirty="0" err="1" smtClean="0">
                <a:solidFill>
                  <a:schemeClr val="bg1"/>
                </a:solidFill>
              </a:rPr>
              <a:t>Nguyễn</a:t>
            </a:r>
            <a:r>
              <a:rPr lang="en-US" sz="2000" dirty="0" smtClean="0">
                <a:solidFill>
                  <a:schemeClr val="bg1"/>
                </a:solidFill>
              </a:rPr>
              <a:t> </a:t>
            </a:r>
            <a:r>
              <a:rPr lang="en-US" sz="2000" dirty="0" err="1" smtClean="0">
                <a:solidFill>
                  <a:schemeClr val="bg1"/>
                </a:solidFill>
              </a:rPr>
              <a:t>Hiền</a:t>
            </a:r>
            <a:r>
              <a:rPr lang="en-US" sz="2000" dirty="0" smtClean="0">
                <a:solidFill>
                  <a:schemeClr val="bg1"/>
                </a:solidFill>
              </a:rPr>
              <a:t> </a:t>
            </a:r>
            <a:r>
              <a:rPr lang="en-US" sz="2000" dirty="0" err="1" smtClean="0">
                <a:solidFill>
                  <a:schemeClr val="bg1"/>
                </a:solidFill>
              </a:rPr>
              <a:t>Luân</a:t>
            </a:r>
            <a:endParaRPr lang="en-US" sz="2000" dirty="0">
              <a:solidFill>
                <a:schemeClr val="bg1"/>
              </a:solidFill>
            </a:endParaRPr>
          </a:p>
          <a:p>
            <a:r>
              <a:rPr lang="en-US" sz="2400" dirty="0" err="1" smtClean="0">
                <a:solidFill>
                  <a:schemeClr val="bg1"/>
                </a:solidFill>
              </a:rPr>
              <a:t>Lớp</a:t>
            </a:r>
            <a:r>
              <a:rPr lang="en-US" sz="2400" dirty="0" smtClean="0">
                <a:solidFill>
                  <a:schemeClr val="bg1"/>
                </a:solidFill>
              </a:rPr>
              <a:t> : DC18CTT01</a:t>
            </a:r>
          </a:p>
        </p:txBody>
      </p:sp>
    </p:spTree>
    <p:extLst>
      <p:ext uri="{BB962C8B-B14F-4D97-AF65-F5344CB8AC3E}">
        <p14:creationId xmlns:p14="http://schemas.microsoft.com/office/powerpoint/2010/main" val="14069482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6727"/>
          </a:xfrm>
        </p:spPr>
        <p:txBody>
          <a:bodyPr/>
          <a:lstStyle/>
          <a:p>
            <a:r>
              <a:rPr lang="en-US" b="1" dirty="0" smtClean="0">
                <a:latin typeface="Times New Roman" panose="02020603050405020304" pitchFamily="18" charset="0"/>
                <a:cs typeface="Times New Roman" panose="02020603050405020304" pitchFamily="18" charset="0"/>
              </a:rPr>
              <a:t>SQLite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1026" name="Picture 2" descr="https://s1.o7planning.com/vi/10433/images/128536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8149" y="3190680"/>
            <a:ext cx="4750411" cy="2248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92925" y="1705594"/>
            <a:ext cx="8745635" cy="1200329"/>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SQLite là một cơ sở dữ liệu quan hệ, mã nguồn mở, nó được tích hợp sẵn trên hệ điều hành Android, vì vậy bạn có thể sử dụng nó bất cứ lúc nào, và không cần phải cấu hình gì thêm.</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92925" y="3108960"/>
            <a:ext cx="3976687" cy="2677656"/>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Thông thường với các cơ sở dữ liệu như Oracle, MySQL,.. bạn cần phải có thư viện điều khiển (Driver libary), và tạo kết nối JDBC, tuy nhiên với SQLite điều đó là không cần thiết.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904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89212" y="2400886"/>
            <a:ext cx="8915400" cy="2790092"/>
          </a:xfrm>
        </p:spPr>
        <p:txBody>
          <a:bodyPr>
            <a:normAutofit/>
          </a:bodyPr>
          <a:lstStyle/>
          <a:p>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thao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với</a:t>
            </a:r>
            <a:r>
              <a:rPr lang="en-US" sz="2400" dirty="0" smtClean="0">
                <a:solidFill>
                  <a:schemeClr val="tx1"/>
                </a:solidFill>
                <a:latin typeface="Times New Roman" panose="02020603050405020304" pitchFamily="18" charset="0"/>
                <a:cs typeface="Times New Roman" panose="02020603050405020304" pitchFamily="18" charset="0"/>
              </a:rPr>
              <a:t> SQLite, ta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2 </a:t>
            </a:r>
            <a:r>
              <a:rPr lang="en-US" sz="2400" dirty="0" err="1" smtClean="0">
                <a:solidFill>
                  <a:schemeClr val="tx1"/>
                </a:solidFill>
                <a:latin typeface="Times New Roman" panose="02020603050405020304" pitchFamily="18" charset="0"/>
                <a:cs typeface="Times New Roman" panose="02020603050405020304" pitchFamily="18" charset="0"/>
              </a:rPr>
              <a:t>đối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tượng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chính</a:t>
            </a:r>
            <a:r>
              <a:rPr lang="en-US" sz="2400" dirty="0" smtClean="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vi-VN" sz="2400" b="1" dirty="0" smtClean="0">
                <a:solidFill>
                  <a:schemeClr val="tx1"/>
                </a:solidFill>
                <a:latin typeface="Times New Roman" panose="02020603050405020304" pitchFamily="18" charset="0"/>
                <a:cs typeface="Times New Roman" panose="02020603050405020304" pitchFamily="18" charset="0"/>
              </a:rPr>
              <a:t>SQLiteOpenHelper</a:t>
            </a:r>
            <a:r>
              <a:rPr lang="vi-VN" sz="2400" dirty="0">
                <a:solidFill>
                  <a:schemeClr val="tx1"/>
                </a:solidFill>
                <a:latin typeface="Times New Roman" panose="02020603050405020304" pitchFamily="18" charset="0"/>
                <a:cs typeface="Times New Roman" panose="02020603050405020304" pitchFamily="18" charset="0"/>
              </a:rPr>
              <a:t>: đối tượng dùng để tạo, nâng cấp, đóng mở kết nối CSDL</a:t>
            </a:r>
          </a:p>
          <a:p>
            <a:pPr>
              <a:buFont typeface="Arial" panose="020B0604020202020204" pitchFamily="34" charset="0"/>
              <a:buChar char="•"/>
            </a:pPr>
            <a:r>
              <a:rPr lang="vi-VN" sz="2400" b="1" dirty="0">
                <a:solidFill>
                  <a:schemeClr val="tx1"/>
                </a:solidFill>
                <a:latin typeface="Times New Roman" panose="02020603050405020304" pitchFamily="18" charset="0"/>
                <a:cs typeface="Times New Roman" panose="02020603050405020304" pitchFamily="18" charset="0"/>
              </a:rPr>
              <a:t>SQLiteDatabase</a:t>
            </a:r>
            <a:r>
              <a:rPr lang="vi-VN" sz="2400" dirty="0">
                <a:solidFill>
                  <a:schemeClr val="tx1"/>
                </a:solidFill>
                <a:latin typeface="Times New Roman" panose="02020603050405020304" pitchFamily="18" charset="0"/>
                <a:cs typeface="Times New Roman" panose="02020603050405020304" pitchFamily="18" charset="0"/>
              </a:rPr>
              <a:t>: đối tượng dùng để thực thi các câu lệnh SQL trên một CSDL</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89212" y="1280160"/>
            <a:ext cx="8271803" cy="646331"/>
          </a:xfrm>
          <a:prstGeom prst="rect">
            <a:avLst/>
          </a:prstGeom>
          <a:noFill/>
        </p:spPr>
        <p:txBody>
          <a:bodyPr wrap="square" rtlCol="0">
            <a:spAutoFit/>
          </a:bodyPr>
          <a:lstStyle/>
          <a:p>
            <a:r>
              <a:rPr lang="en-US" sz="3600" b="1" dirty="0" err="1" smtClean="0">
                <a:latin typeface="Times New Roman" panose="02020603050405020304" pitchFamily="18" charset="0"/>
                <a:cs typeface="Times New Roman" panose="02020603050405020304" pitchFamily="18" charset="0"/>
              </a:rPr>
              <a:t>Kiến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trúc</a:t>
            </a:r>
            <a:r>
              <a:rPr lang="en-US" sz="3600" b="1" dirty="0" smtClean="0">
                <a:latin typeface="Times New Roman" panose="02020603050405020304" pitchFamily="18" charset="0"/>
                <a:cs typeface="Times New Roman" panose="02020603050405020304" pitchFamily="18" charset="0"/>
              </a:rPr>
              <a:t> SQLite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659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08516"/>
            <a:ext cx="8911687" cy="726388"/>
          </a:xfrm>
        </p:spPr>
        <p:txBody>
          <a:bodyPr/>
          <a:lstStyle/>
          <a:p>
            <a:r>
              <a:rPr lang="en-US" b="1" dirty="0" err="1" smtClean="0"/>
              <a:t>SQLiteOpenHelper</a:t>
            </a:r>
            <a:endParaRPr lang="en-US" dirty="0"/>
          </a:p>
        </p:txBody>
      </p:sp>
      <p:sp>
        <p:nvSpPr>
          <p:cNvPr id="3" name="Content Placeholder 2"/>
          <p:cNvSpPr>
            <a:spLocks noGrp="1"/>
          </p:cNvSpPr>
          <p:nvPr>
            <p:ph idx="1"/>
          </p:nvPr>
        </p:nvSpPr>
        <p:spPr>
          <a:xfrm>
            <a:off x="2589212" y="1852246"/>
            <a:ext cx="8915400" cy="3777622"/>
          </a:xfrm>
        </p:spPr>
        <p:txBody>
          <a:bodyPr>
            <a:normAutofit/>
          </a:bodyPr>
          <a:lstStyle/>
          <a:p>
            <a:r>
              <a:rPr lang="en-US" sz="2400" dirty="0" err="1" smtClean="0">
                <a:solidFill>
                  <a:schemeClr val="tx1"/>
                </a:solidFill>
                <a:latin typeface="Times New Roman" panose="02020603050405020304" pitchFamily="18" charset="0"/>
                <a:cs typeface="Times New Roman" panose="02020603050405020304" pitchFamily="18" charset="0"/>
              </a:rPr>
              <a:t>Trong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lớp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này</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2 </a:t>
            </a:r>
            <a:r>
              <a:rPr lang="en-US" sz="2400" dirty="0" err="1" smtClean="0">
                <a:solidFill>
                  <a:schemeClr val="tx1"/>
                </a:solidFill>
                <a:latin typeface="Times New Roman" panose="02020603050405020304" pitchFamily="18" charset="0"/>
                <a:cs typeface="Times New Roman" panose="02020603050405020304" pitchFamily="18" charset="0"/>
              </a:rPr>
              <a:t>hàm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khởi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tạo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4 </a:t>
            </a:r>
            <a:r>
              <a:rPr lang="en-US" sz="2400" dirty="0" err="1" smtClean="0">
                <a:solidFill>
                  <a:schemeClr val="tx1"/>
                </a:solidFill>
                <a:latin typeface="Times New Roman" panose="02020603050405020304" pitchFamily="18" charset="0"/>
                <a:cs typeface="Times New Roman" panose="02020603050405020304" pitchFamily="18" charset="0"/>
              </a:rPr>
              <a:t>tham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số</a:t>
            </a:r>
            <a:r>
              <a:rPr lang="en-US" sz="2400" dirty="0" smtClean="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Tham số 1: </a:t>
            </a:r>
            <a:r>
              <a:rPr lang="vi-VN" sz="2400" b="1" dirty="0">
                <a:solidFill>
                  <a:schemeClr val="tx1"/>
                </a:solidFill>
                <a:latin typeface="Times New Roman" panose="02020603050405020304" pitchFamily="18" charset="0"/>
                <a:cs typeface="Times New Roman" panose="02020603050405020304" pitchFamily="18" charset="0"/>
              </a:rPr>
              <a:t>Context context</a:t>
            </a:r>
            <a:r>
              <a:rPr lang="vi-VN" sz="2400" dirty="0">
                <a:solidFill>
                  <a:schemeClr val="tx1"/>
                </a:solidFill>
                <a:latin typeface="Times New Roman" panose="02020603050405020304" pitchFamily="18" charset="0"/>
                <a:cs typeface="Times New Roman" panose="02020603050405020304" pitchFamily="18" charset="0"/>
              </a:rPr>
              <a:t>: Context là một lớp trừu tượng của hệ thống, chứa thông tin môi trường ứng dụng, cung cấp các phương thức để có thể tương tác với hệ điều hành, giúp chúng ta dễ dàng truy cập và tương tác tới các tài nguyên của hệ thống...</a:t>
            </a:r>
          </a:p>
          <a:p>
            <a:pP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Tham số 2: </a:t>
            </a:r>
            <a:r>
              <a:rPr lang="vi-VN" sz="2400" b="1" dirty="0">
                <a:solidFill>
                  <a:schemeClr val="tx1"/>
                </a:solidFill>
                <a:latin typeface="Times New Roman" panose="02020603050405020304" pitchFamily="18" charset="0"/>
                <a:cs typeface="Times New Roman" panose="02020603050405020304" pitchFamily="18" charset="0"/>
              </a:rPr>
              <a:t>String name</a:t>
            </a:r>
            <a:r>
              <a:rPr lang="vi-VN" sz="2400" dirty="0">
                <a:solidFill>
                  <a:schemeClr val="tx1"/>
                </a:solidFill>
                <a:latin typeface="Times New Roman" panose="02020603050405020304" pitchFamily="18" charset="0"/>
                <a:cs typeface="Times New Roman" panose="02020603050405020304" pitchFamily="18" charset="0"/>
              </a:rPr>
              <a:t>: Tên database</a:t>
            </a:r>
          </a:p>
          <a:p>
            <a:pP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Tham số 3: </a:t>
            </a:r>
            <a:r>
              <a:rPr lang="vi-VN" sz="2400" b="1" dirty="0">
                <a:solidFill>
                  <a:schemeClr val="tx1"/>
                </a:solidFill>
                <a:latin typeface="Times New Roman" panose="02020603050405020304" pitchFamily="18" charset="0"/>
                <a:cs typeface="Times New Roman" panose="02020603050405020304" pitchFamily="18" charset="0"/>
              </a:rPr>
              <a:t>CursorFactory factory</a:t>
            </a:r>
            <a:r>
              <a:rPr lang="vi-VN" sz="2400" dirty="0">
                <a:solidFill>
                  <a:schemeClr val="tx1"/>
                </a:solidFill>
                <a:latin typeface="Times New Roman" panose="02020603050405020304" pitchFamily="18" charset="0"/>
                <a:cs typeface="Times New Roman" panose="02020603050405020304" pitchFamily="18" charset="0"/>
              </a:rPr>
              <a:t>: thường để null</a:t>
            </a:r>
          </a:p>
          <a:p>
            <a:pP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Tham số 4: </a:t>
            </a:r>
            <a:r>
              <a:rPr lang="vi-VN" sz="2400" b="1" dirty="0">
                <a:solidFill>
                  <a:schemeClr val="tx1"/>
                </a:solidFill>
                <a:latin typeface="Times New Roman" panose="02020603050405020304" pitchFamily="18" charset="0"/>
                <a:cs typeface="Times New Roman" panose="02020603050405020304" pitchFamily="18" charset="0"/>
              </a:rPr>
              <a:t>Int version</a:t>
            </a:r>
            <a:r>
              <a:rPr lang="vi-VN" sz="2400" dirty="0">
                <a:solidFill>
                  <a:schemeClr val="tx1"/>
                </a:solidFill>
                <a:latin typeface="Times New Roman" panose="02020603050405020304" pitchFamily="18" charset="0"/>
                <a:cs typeface="Times New Roman" panose="02020603050405020304" pitchFamily="18" charset="0"/>
              </a:rPr>
              <a:t>: version của database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889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2321"/>
          </a:xfrm>
        </p:spPr>
        <p:txBody>
          <a:bodyPr/>
          <a:lstStyle/>
          <a:p>
            <a:r>
              <a:rPr lang="en-US" b="1" dirty="0" err="1"/>
              <a:t>SQLiteOpenHelper</a:t>
            </a:r>
            <a:endParaRPr lang="en-US" dirty="0"/>
          </a:p>
        </p:txBody>
      </p:sp>
      <p:sp>
        <p:nvSpPr>
          <p:cNvPr id="3" name="Content Placeholder 2"/>
          <p:cNvSpPr>
            <a:spLocks noGrp="1"/>
          </p:cNvSpPr>
          <p:nvPr>
            <p:ph idx="1"/>
          </p:nvPr>
        </p:nvSpPr>
        <p:spPr>
          <a:xfrm>
            <a:off x="2589212" y="1514620"/>
            <a:ext cx="8915400" cy="4604825"/>
          </a:xfrm>
        </p:spPr>
        <p:txBody>
          <a:bodyPr>
            <a:noAutofit/>
          </a:bodyPr>
          <a:lstStyle/>
          <a:p>
            <a:r>
              <a:rPr lang="en-US" sz="2400" dirty="0" err="1">
                <a:solidFill>
                  <a:schemeClr val="tx1"/>
                </a:solidFill>
                <a:latin typeface="Times New Roman" panose="02020603050405020304" pitchFamily="18" charset="0"/>
                <a:cs typeface="Times New Roman" panose="02020603050405020304" pitchFamily="18" charset="0"/>
              </a:rPr>
              <a:t>Khi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khởi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tạo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một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object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class </a:t>
            </a:r>
            <a:r>
              <a:rPr lang="en-US" sz="2400" dirty="0" err="1">
                <a:solidFill>
                  <a:schemeClr val="tx1"/>
                </a:solidFill>
                <a:latin typeface="Times New Roman" panose="02020603050405020304" pitchFamily="18" charset="0"/>
                <a:cs typeface="Times New Roman" panose="02020603050405020304" pitchFamily="18" charset="0"/>
              </a:rPr>
              <a:t>này</a:t>
            </a:r>
            <a:r>
              <a:rPr lang="en-US" sz="2400" dirty="0">
                <a:solidFill>
                  <a:schemeClr val="tx1"/>
                </a:solidFill>
                <a:latin typeface="Times New Roman" panose="02020603050405020304" pitchFamily="18" charset="0"/>
                <a:cs typeface="Times New Roman" panose="02020603050405020304" pitchFamily="18" charset="0"/>
              </a:rPr>
              <a:t>, ta </a:t>
            </a:r>
            <a:r>
              <a:rPr lang="en-US" sz="2400" dirty="0" err="1">
                <a:solidFill>
                  <a:schemeClr val="tx1"/>
                </a:solidFill>
                <a:latin typeface="Times New Roman" panose="02020603050405020304" pitchFamily="18" charset="0"/>
                <a:cs typeface="Times New Roman" panose="02020603050405020304" pitchFamily="18" charset="0"/>
              </a:rPr>
              <a:t>cần</a:t>
            </a:r>
            <a:r>
              <a:rPr lang="en-US" sz="2400" dirty="0">
                <a:solidFill>
                  <a:schemeClr val="tx1"/>
                </a:solidFill>
                <a:latin typeface="Times New Roman" panose="02020603050405020304" pitchFamily="18" charset="0"/>
                <a:cs typeface="Times New Roman" panose="02020603050405020304" pitchFamily="18" charset="0"/>
              </a:rPr>
              <a:t> override 2 methods</a:t>
            </a:r>
            <a:r>
              <a:rPr lang="en-US" sz="2400"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2400" b="1" dirty="0">
                <a:solidFill>
                  <a:schemeClr val="tx1"/>
                </a:solidFill>
                <a:latin typeface="Times New Roman" panose="02020603050405020304" pitchFamily="18" charset="0"/>
                <a:cs typeface="Times New Roman" panose="02020603050405020304" pitchFamily="18" charset="0"/>
              </a:rPr>
              <a:t>onCreate()</a:t>
            </a:r>
            <a:r>
              <a:rPr lang="vi-VN" sz="2400" dirty="0">
                <a:solidFill>
                  <a:schemeClr val="tx1"/>
                </a:solidFill>
                <a:latin typeface="Times New Roman" panose="02020603050405020304" pitchFamily="18" charset="0"/>
                <a:cs typeface="Times New Roman" panose="02020603050405020304" pitchFamily="18" charset="0"/>
              </a:rPr>
              <a:t>: phương thức này được gọi bởi framework, nếu có yêu cầu truy cập database mà lại chưa khởi tạo database, ở đây ta phải viết code khởi tạo database, cụ thể là khởi tạo bảng (chú ý: khi khởi tạo bảng, ta phải đặt tên khóa chính là </a:t>
            </a:r>
            <a:r>
              <a:rPr lang="vi-VN" sz="2400" b="1" dirty="0">
                <a:solidFill>
                  <a:schemeClr val="tx1"/>
                </a:solidFill>
                <a:latin typeface="Times New Roman" panose="02020603050405020304" pitchFamily="18" charset="0"/>
                <a:cs typeface="Times New Roman" panose="02020603050405020304" pitchFamily="18" charset="0"/>
              </a:rPr>
              <a:t>_id</a:t>
            </a:r>
            <a:r>
              <a:rPr lang="vi-VN" sz="2400"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2400" b="1" dirty="0" smtClean="0">
                <a:solidFill>
                  <a:schemeClr val="tx1"/>
                </a:solidFill>
                <a:latin typeface="Times New Roman" panose="02020603050405020304" pitchFamily="18" charset="0"/>
                <a:cs typeface="Times New Roman" panose="02020603050405020304" pitchFamily="18" charset="0"/>
              </a:rPr>
              <a:t>onUpgrade()</a:t>
            </a:r>
            <a:r>
              <a:rPr lang="vi-VN" sz="2400" dirty="0" smtClean="0">
                <a:solidFill>
                  <a:schemeClr val="tx1"/>
                </a:solidFill>
                <a:latin typeface="Times New Roman" panose="02020603050405020304" pitchFamily="18" charset="0"/>
                <a:cs typeface="Times New Roman" panose="02020603050405020304" pitchFamily="18" charset="0"/>
              </a:rPr>
              <a:t>: phương thức này được dùng khi ứng dụng của bạn có nhiều phiên bản database đc thêm vào. Nó sẽ cập nhật database hiện có hoặc khởi tạo lại thông qua onCreate().</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vi-VN" sz="2400" dirty="0" smtClean="0">
                <a:solidFill>
                  <a:schemeClr val="tx1"/>
                </a:solidFill>
                <a:latin typeface="Times New Roman" panose="02020603050405020304" pitchFamily="18" charset="0"/>
                <a:cs typeface="Times New Roman" panose="02020603050405020304" pitchFamily="18" charset="0"/>
              </a:rPr>
              <a:t>SQLiteOpenHelper là lớp cung cấp các phương thức getReadableDatabase() và getWriteableDatabase()</a:t>
            </a:r>
            <a:r>
              <a:rPr lang="en-US" sz="2400" dirty="0" smtClean="0">
                <a:solidFill>
                  <a:schemeClr val="tx1"/>
                </a:solidFill>
                <a:latin typeface="Times New Roman" panose="02020603050405020304" pitchFamily="18" charset="0"/>
                <a:cs typeface="Times New Roman" panose="02020603050405020304" pitchFamily="18" charset="0"/>
              </a:rPr>
              <a:t>,</a:t>
            </a:r>
            <a:r>
              <a:rPr lang="vi-VN" sz="2400" dirty="0" smtClean="0">
                <a:solidFill>
                  <a:schemeClr val="tx1"/>
                </a:solidFill>
                <a:latin typeface="Times New Roman" panose="02020603050405020304" pitchFamily="18" charset="0"/>
                <a:cs typeface="Times New Roman" panose="02020603050405020304" pitchFamily="18" charset="0"/>
              </a:rPr>
              <a:t>để truy cập đến các đối tượng của lớp SQLiteDatabase để đọc và ghi dữ liệu.</a:t>
            </a:r>
            <a:endParaRPr lang="vi-V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549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6727"/>
          </a:xfrm>
        </p:spPr>
        <p:txBody>
          <a:bodyPr>
            <a:normAutofit fontScale="90000"/>
          </a:bodyPr>
          <a:lstStyle/>
          <a:p>
            <a:r>
              <a:rPr lang="en-US" sz="4000" b="1" dirty="0" err="1">
                <a:latin typeface="Times New Roman" panose="02020603050405020304" pitchFamily="18" charset="0"/>
                <a:cs typeface="Times New Roman" panose="02020603050405020304" pitchFamily="18" charset="0"/>
              </a:rPr>
              <a:t>SQLiteDatabase</a:t>
            </a:r>
            <a:r>
              <a:rPr lang="en-US" b="1" dirty="0"/>
              <a:t/>
            </a:r>
            <a:br>
              <a:rPr lang="en-US" b="1" dirty="0"/>
            </a:br>
            <a:endParaRPr lang="en-US" dirty="0"/>
          </a:p>
        </p:txBody>
      </p:sp>
      <p:sp>
        <p:nvSpPr>
          <p:cNvPr id="3" name="Content Placeholder 2"/>
          <p:cNvSpPr>
            <a:spLocks noGrp="1"/>
          </p:cNvSpPr>
          <p:nvPr>
            <p:ph idx="1"/>
          </p:nvPr>
        </p:nvSpPr>
        <p:spPr>
          <a:xfrm>
            <a:off x="2589212" y="1420837"/>
            <a:ext cx="8915400" cy="4520418"/>
          </a:xfrm>
        </p:spPr>
        <p:txBody>
          <a:bodyPr>
            <a:normAutofit/>
          </a:bodyPr>
          <a:lstStyle/>
          <a:p>
            <a:pPr>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SQLiteDatabase là lớp cơ sở để làm việc với cơ sở dữ liệu SQLite trong Android và nó cung </a:t>
            </a:r>
            <a:r>
              <a:rPr lang="vi-VN" sz="2000" dirty="0" smtClean="0">
                <a:solidFill>
                  <a:schemeClr val="tx1"/>
                </a:solidFill>
                <a:latin typeface="Times New Roman" panose="02020603050405020304" pitchFamily="18" charset="0"/>
                <a:cs typeface="Times New Roman" panose="02020603050405020304" pitchFamily="18" charset="0"/>
              </a:rPr>
              <a:t>cấp</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các </a:t>
            </a:r>
            <a:r>
              <a:rPr lang="vi-VN" sz="2000" dirty="0">
                <a:solidFill>
                  <a:schemeClr val="tx1"/>
                </a:solidFill>
                <a:latin typeface="Times New Roman" panose="02020603050405020304" pitchFamily="18" charset="0"/>
                <a:cs typeface="Times New Roman" panose="02020603050405020304" pitchFamily="18" charset="0"/>
              </a:rPr>
              <a:t>phương thức mở, truy vấn, cập nhật và đóng cơ sở dữ liệu, ngoài ra còn cung cấp phương </a:t>
            </a:r>
            <a:r>
              <a:rPr lang="vi-VN" sz="2000" dirty="0" smtClean="0">
                <a:solidFill>
                  <a:schemeClr val="tx1"/>
                </a:solidFill>
                <a:latin typeface="Times New Roman" panose="02020603050405020304" pitchFamily="18" charset="0"/>
                <a:cs typeface="Times New Roman" panose="02020603050405020304" pitchFamily="18" charset="0"/>
              </a:rPr>
              <a:t>thức</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execSQL</a:t>
            </a:r>
            <a:r>
              <a:rPr lang="vi-VN" sz="2000" dirty="0">
                <a:solidFill>
                  <a:schemeClr val="tx1"/>
                </a:solidFill>
                <a:latin typeface="Times New Roman" panose="02020603050405020304" pitchFamily="18" charset="0"/>
                <a:cs typeface="Times New Roman" panose="02020603050405020304" pitchFamily="18" charset="0"/>
              </a:rPr>
              <a:t>() để truy vấn trực tiếp đến cơ sở dữ liệu</a:t>
            </a:r>
            <a:r>
              <a:rPr lang="vi-VN" sz="2000" dirty="0" smtClean="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Sử dụng đối tượng ContentValues để định nghĩa key/values. Key định danh cho cột của bảng </a:t>
            </a:r>
            <a:r>
              <a:rPr lang="vi-VN" sz="2000" dirty="0" smtClean="0">
                <a:solidFill>
                  <a:schemeClr val="tx1"/>
                </a:solidFill>
                <a:latin typeface="Times New Roman" panose="02020603050405020304" pitchFamily="18" charset="0"/>
                <a:cs typeface="Times New Roman" panose="02020603050405020304" pitchFamily="18" charset="0"/>
              </a:rPr>
              <a:t>và</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value </a:t>
            </a:r>
            <a:r>
              <a:rPr lang="vi-VN" sz="2000" dirty="0">
                <a:solidFill>
                  <a:schemeClr val="tx1"/>
                </a:solidFill>
                <a:latin typeface="Times New Roman" panose="02020603050405020304" pitchFamily="18" charset="0"/>
                <a:cs typeface="Times New Roman" panose="02020603050405020304" pitchFamily="18" charset="0"/>
              </a:rPr>
              <a:t>là giá trị của bản ghi của cột này. ContentValues sử dụng để insert và cập nhật dữ </a:t>
            </a:r>
            <a:r>
              <a:rPr lang="vi-VN" sz="2000" dirty="0" smtClean="0">
                <a:solidFill>
                  <a:schemeClr val="tx1"/>
                </a:solidFill>
                <a:latin typeface="Times New Roman" panose="02020603050405020304" pitchFamily="18" charset="0"/>
                <a:cs typeface="Times New Roman" panose="02020603050405020304" pitchFamily="18" charset="0"/>
              </a:rPr>
              <a:t>liệu</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trong </a:t>
            </a:r>
            <a:r>
              <a:rPr lang="vi-VN" sz="2000" dirty="0">
                <a:solidFill>
                  <a:schemeClr val="tx1"/>
                </a:solidFill>
                <a:latin typeface="Times New Roman" panose="02020603050405020304" pitchFamily="18" charset="0"/>
                <a:cs typeface="Times New Roman" panose="02020603050405020304" pitchFamily="18" charset="0"/>
              </a:rPr>
              <a:t>bản ghi. Ngoài ra để truy vấn cơ sở dữ liệu chúng ta sử dụng phương thức rawQuery() </a:t>
            </a:r>
            <a:r>
              <a:rPr lang="vi-VN" sz="2000" dirty="0" smtClean="0">
                <a:solidFill>
                  <a:schemeClr val="tx1"/>
                </a:solidFill>
                <a:latin typeface="Times New Roman" panose="02020603050405020304" pitchFamily="18" charset="0"/>
                <a:cs typeface="Times New Roman" panose="02020603050405020304" pitchFamily="18" charset="0"/>
              </a:rPr>
              <a:t>và</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query</a:t>
            </a:r>
            <a:r>
              <a:rPr lang="vi-VN" sz="2000" dirty="0">
                <a:solidFill>
                  <a:schemeClr val="tx1"/>
                </a:solidFill>
                <a:latin typeface="Times New Roman" panose="02020603050405020304" pitchFamily="18" charset="0"/>
                <a:cs typeface="Times New Roman" panose="02020603050405020304" pitchFamily="18" charset="0"/>
              </a:rPr>
              <a:t>() thông qua lớp SQLiteQueryBuilder.</a:t>
            </a:r>
          </a:p>
          <a:p>
            <a:pPr>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SQLiteQueryBuilder là lớp rất thuận tiện giúp truy vấn cơ sở dữ liệu.</a:t>
            </a:r>
          </a:p>
          <a:p>
            <a:pPr>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rawQuery() chấp nhận một câu lệnh lựa chọn như một đầu vào.</a:t>
            </a:r>
          </a:p>
          <a:p>
            <a:pPr>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query() cung cấp cấu trúc cho câu lệnh SQL đơn giản.</a:t>
            </a:r>
          </a:p>
          <a:p>
            <a:endParaRPr lang="vi-V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3862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537" y="750720"/>
            <a:ext cx="8911687" cy="740456"/>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Cursor</a:t>
            </a:r>
            <a:r>
              <a:rPr lang="en-US" b="1" dirty="0">
                <a:solidFill>
                  <a:schemeClr val="tx1"/>
                </a:solidFill>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a:stretch>
            <a:fillRect/>
          </a:stretch>
        </p:blipFill>
        <p:spPr>
          <a:xfrm>
            <a:off x="2530686" y="2317890"/>
            <a:ext cx="8490912" cy="3432224"/>
          </a:xfrm>
          <a:prstGeom prst="rect">
            <a:avLst/>
          </a:prstGeom>
        </p:spPr>
      </p:pic>
      <p:sp>
        <p:nvSpPr>
          <p:cNvPr id="7" name="TextBox 6"/>
          <p:cNvSpPr txBox="1"/>
          <p:nvPr/>
        </p:nvSpPr>
        <p:spPr>
          <a:xfrm>
            <a:off x="2382537" y="1486893"/>
            <a:ext cx="8787211" cy="830997"/>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Đối tượng cursor hiểu đơn giản là một con trỏ, trỏ đến kết quả trả về của câu truy </a:t>
            </a:r>
            <a:r>
              <a:rPr lang="vi-VN" sz="2400" dirty="0" smtClean="0">
                <a:latin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cs typeface="Times New Roman" panose="02020603050405020304" pitchFamily="18" charset="0"/>
              </a:rPr>
              <a:t>.</a:t>
            </a:r>
          </a:p>
        </p:txBody>
      </p:sp>
      <p:sp>
        <p:nvSpPr>
          <p:cNvPr id="8" name="TextBox 7"/>
          <p:cNvSpPr txBox="1"/>
          <p:nvPr/>
        </p:nvSpPr>
        <p:spPr>
          <a:xfrm>
            <a:off x="2382537" y="1488685"/>
            <a:ext cx="7989572" cy="73866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cursor:</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3"/>
          <a:stretch>
            <a:fillRect/>
          </a:stretch>
        </p:blipFill>
        <p:spPr>
          <a:xfrm>
            <a:off x="2503597" y="2006949"/>
            <a:ext cx="8267332" cy="4525277"/>
          </a:xfrm>
          <a:prstGeom prst="rect">
            <a:avLst/>
          </a:prstGeom>
        </p:spPr>
      </p:pic>
    </p:spTree>
    <p:extLst>
      <p:ext uri="{BB962C8B-B14F-4D97-AF65-F5344CB8AC3E}">
        <p14:creationId xmlns:p14="http://schemas.microsoft.com/office/powerpoint/2010/main" val="1363607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07433" y="380833"/>
            <a:ext cx="6231989" cy="6287253"/>
          </a:xfrm>
          <a:prstGeom prst="ellips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15328" y="1984549"/>
            <a:ext cx="10360857" cy="3046988"/>
          </a:xfrm>
          <a:prstGeom prst="rect">
            <a:avLst/>
          </a:prstGeom>
          <a:noFill/>
        </p:spPr>
        <p:txBody>
          <a:bodyPr wrap="square" rtlCol="0">
            <a:spAutoFit/>
          </a:bodyPr>
          <a:lstStyle/>
          <a:p>
            <a:pPr algn="ctr"/>
            <a:r>
              <a:rPr lang="vi-VN" sz="9600" dirty="0" smtClean="0">
                <a:solidFill>
                  <a:srgbClr val="0070C0">
                    <a:alpha val="78000"/>
                  </a:srgbClr>
                </a:solidFill>
                <a:latin typeface="Ravie" panose="04040805050809020602" pitchFamily="82" charset="0"/>
              </a:rPr>
              <a:t>THANKS</a:t>
            </a:r>
            <a:r>
              <a:rPr lang="en-US" sz="9600" dirty="0" smtClean="0">
                <a:solidFill>
                  <a:srgbClr val="0070C0">
                    <a:alpha val="78000"/>
                  </a:srgbClr>
                </a:solidFill>
                <a:latin typeface="Ravie" panose="04040805050809020602" pitchFamily="82" charset="0"/>
              </a:rPr>
              <a:t> </a:t>
            </a:r>
            <a:r>
              <a:rPr lang="vi-VN" sz="9600" dirty="0" smtClean="0">
                <a:solidFill>
                  <a:srgbClr val="0070C0">
                    <a:alpha val="78000"/>
                  </a:srgbClr>
                </a:solidFill>
                <a:latin typeface="Ravie" panose="04040805050809020602" pitchFamily="82" charset="0"/>
              </a:rPr>
              <a:t>FOR</a:t>
            </a:r>
            <a:endParaRPr lang="en-US" sz="9600" dirty="0" smtClean="0">
              <a:solidFill>
                <a:srgbClr val="0070C0">
                  <a:alpha val="78000"/>
                </a:srgbClr>
              </a:solidFill>
              <a:latin typeface="Ravie" panose="04040805050809020602" pitchFamily="82" charset="0"/>
            </a:endParaRPr>
          </a:p>
          <a:p>
            <a:pPr algn="ctr"/>
            <a:r>
              <a:rPr lang="en-US" sz="9600" dirty="0" smtClean="0">
                <a:solidFill>
                  <a:srgbClr val="0070C0">
                    <a:alpha val="78000"/>
                  </a:srgbClr>
                </a:solidFill>
                <a:latin typeface="Ravie" panose="04040805050809020602" pitchFamily="82" charset="0"/>
              </a:rPr>
              <a:t>listening</a:t>
            </a:r>
            <a:endParaRPr lang="en-US" dirty="0"/>
          </a:p>
        </p:txBody>
      </p:sp>
    </p:spTree>
    <p:extLst>
      <p:ext uri="{BB962C8B-B14F-4D97-AF65-F5344CB8AC3E}">
        <p14:creationId xmlns:p14="http://schemas.microsoft.com/office/powerpoint/2010/main" val="3627514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296</TotalTime>
  <Words>296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Century Gothic</vt:lpstr>
      <vt:lpstr>Ravie</vt:lpstr>
      <vt:lpstr>Times New Roman</vt:lpstr>
      <vt:lpstr>Wingdings 3</vt:lpstr>
      <vt:lpstr>Wisp</vt:lpstr>
      <vt:lpstr>Báo cáo lập trình di động  SQLite</vt:lpstr>
      <vt:lpstr>SQLite là gì?</vt:lpstr>
      <vt:lpstr>PowerPoint Presentation</vt:lpstr>
      <vt:lpstr>SQLiteOpenHelper</vt:lpstr>
      <vt:lpstr>SQLiteOpenHelper</vt:lpstr>
      <vt:lpstr>SQLiteDatabase </vt:lpstr>
      <vt:lpstr>Cursor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về Database SQLite</dc:title>
  <dc:creator>dân cao</dc:creator>
  <cp:lastModifiedBy>dân cao</cp:lastModifiedBy>
  <cp:revision>17</cp:revision>
  <dcterms:created xsi:type="dcterms:W3CDTF">2021-11-22T00:21:08Z</dcterms:created>
  <dcterms:modified xsi:type="dcterms:W3CDTF">2021-11-22T15:54:39Z</dcterms:modified>
</cp:coreProperties>
</file>