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8" r:id="rId2"/>
    <p:sldId id="260" r:id="rId3"/>
    <p:sldId id="270" r:id="rId4"/>
    <p:sldId id="286" r:id="rId5"/>
    <p:sldId id="287" r:id="rId6"/>
    <p:sldId id="271" r:id="rId7"/>
    <p:sldId id="288" r:id="rId8"/>
    <p:sldId id="289" r:id="rId9"/>
    <p:sldId id="290" r:id="rId10"/>
    <p:sldId id="291" r:id="rId11"/>
    <p:sldId id="292" r:id="rId12"/>
    <p:sldId id="293" r:id="rId13"/>
    <p:sldId id="294" r:id="rId14"/>
    <p:sldId id="295" r:id="rId15"/>
    <p:sldId id="296" r:id="rId16"/>
    <p:sldId id="297" r:id="rId17"/>
    <p:sldId id="298" r:id="rId18"/>
    <p:sldId id="300" r:id="rId19"/>
    <p:sldId id="301" r:id="rId20"/>
    <p:sldId id="302" r:id="rId21"/>
    <p:sldId id="303" r:id="rId22"/>
    <p:sldId id="304"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7944" autoAdjust="0"/>
  </p:normalViewPr>
  <p:slideViewPr>
    <p:cSldViewPr snapToGrid="0">
      <p:cViewPr varScale="1">
        <p:scale>
          <a:sx n="86" d="100"/>
          <a:sy n="86" d="100"/>
        </p:scale>
        <p:origin x="-538" y="-91"/>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12/10/2020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12/10/2020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12/10/2020</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12/10/2020</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12/10/2020</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12/10/2020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12/10/2020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12/10/2020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12/10/2020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12/10/2020</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1332" y="1698307"/>
            <a:ext cx="8500062" cy="2387600"/>
          </a:xfrm>
        </p:spPr>
        <p:txBody>
          <a:bodyPr>
            <a:normAutofit fontScale="90000"/>
          </a:bodyPr>
          <a:lstStyle/>
          <a:p>
            <a:r>
              <a:rPr lang="en-US" dirty="0"/>
              <a:t>HỌC PHẦN KIỂM THỬ VÀ ĐẢM BẢO CHẤT LƯỢNG</a:t>
            </a:r>
            <a:br>
              <a:rPr lang="en-US" dirty="0"/>
            </a:br>
            <a:r>
              <a:rPr lang="en-US" dirty="0"/>
              <a:t>PHẦN MỀM</a:t>
            </a:r>
          </a:p>
        </p:txBody>
      </p:sp>
      <p:sp>
        <p:nvSpPr>
          <p:cNvPr id="3" name="Subtitle 2"/>
          <p:cNvSpPr>
            <a:spLocks noGrp="1"/>
          </p:cNvSpPr>
          <p:nvPr>
            <p:ph type="subTitle" idx="1"/>
          </p:nvPr>
        </p:nvSpPr>
        <p:spPr>
          <a:xfrm>
            <a:off x="2988733" y="4420651"/>
            <a:ext cx="5325533" cy="1345675"/>
          </a:xfrm>
        </p:spPr>
        <p:txBody>
          <a:bodyPr>
            <a:normAutofit/>
          </a:bodyPr>
          <a:lstStyle/>
          <a:p>
            <a:r>
              <a:rPr lang="en-US" sz="2200" dirty="0" smtClean="0"/>
              <a:t>Sinh viên thực hiện: </a:t>
            </a:r>
          </a:p>
          <a:p>
            <a:r>
              <a:rPr lang="en-US" sz="2200" dirty="0"/>
              <a:t>	</a:t>
            </a:r>
            <a:r>
              <a:rPr lang="en-US" sz="2200" dirty="0" smtClean="0"/>
              <a:t>Võ Lê Trung Chiến</a:t>
            </a:r>
          </a:p>
          <a:p>
            <a:r>
              <a:rPr lang="en-US" sz="2200" dirty="0" smtClean="0"/>
              <a:t>	Nguyễn Trường Chinh</a:t>
            </a:r>
          </a:p>
        </p:txBody>
      </p:sp>
      <p:sp>
        <p:nvSpPr>
          <p:cNvPr id="4" name="Subtitle 2"/>
          <p:cNvSpPr txBox="1">
            <a:spLocks/>
          </p:cNvSpPr>
          <p:nvPr/>
        </p:nvSpPr>
        <p:spPr>
          <a:xfrm>
            <a:off x="8373733" y="4403717"/>
            <a:ext cx="3759000" cy="10154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Wingdings" panose="05000000000000000000" pitchFamily="2" charset="2"/>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9pPr>
          </a:lstStyle>
          <a:p>
            <a:r>
              <a:rPr lang="en-US" dirty="0" smtClean="0"/>
              <a:t>Giáo viên: Đinh Thị Mỹ Cảnh</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80158" y="1977685"/>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a:t>3</a:t>
            </a:r>
            <a:r>
              <a:rPr lang="en-US" sz="3200" dirty="0" smtClean="0"/>
              <a:t>. Kiểm thử cơ sở dữ liệu trong các ứng dụng Big data</a:t>
            </a:r>
          </a:p>
          <a:p>
            <a:pPr marL="457200" lvl="0" indent="-457200" algn="just" eaLnBrk="0" fontAlgn="base" hangingPunct="0">
              <a:spcBef>
                <a:spcPct val="0"/>
              </a:spcBef>
              <a:spcAft>
                <a:spcPct val="0"/>
              </a:spcAft>
              <a:buFont typeface="+mj-lt"/>
              <a:buAutoNum type="arabicPeriod"/>
            </a:pPr>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752320" y="2654299"/>
            <a:ext cx="4130147" cy="3670301"/>
          </a:xfrm>
          <a:prstGeom prst="rect">
            <a:avLst/>
          </a:prstGeom>
        </p:spPr>
      </p:pic>
      <p:sp>
        <p:nvSpPr>
          <p:cNvPr id="6"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3012844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80159" y="2190749"/>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a:t>3. Kiểm thử cơ sở dữ liệu trong các ứng dụng Big </a:t>
            </a:r>
            <a:r>
              <a:rPr lang="en-US" sz="3200" dirty="0" smtClean="0"/>
              <a:t>data(tt)</a:t>
            </a:r>
          </a:p>
          <a:p>
            <a:pPr marL="0" indent="0" algn="just" eaLnBrk="0" fontAlgn="base" hangingPunct="0">
              <a:spcBef>
                <a:spcPct val="0"/>
              </a:spcBef>
              <a:spcAft>
                <a:spcPct val="0"/>
              </a:spcAft>
              <a:buNone/>
            </a:pPr>
            <a:r>
              <a:rPr lang="en-US" dirty="0" smtClean="0"/>
              <a:t>- Bước 1 : </a:t>
            </a:r>
            <a:r>
              <a:rPr lang="en-US" dirty="0"/>
              <a:t>Kiểm thử dữ liệu đầu vào.</a:t>
            </a:r>
          </a:p>
          <a:p>
            <a:pPr lvl="1" algn="just" eaLnBrk="0" fontAlgn="base" hangingPunct="0">
              <a:spcBef>
                <a:spcPct val="0"/>
              </a:spcBef>
              <a:spcAft>
                <a:spcPct val="0"/>
              </a:spcAft>
              <a:buFont typeface="Arial" pitchFamily="34" charset="0"/>
              <a:buChar char="•"/>
            </a:pPr>
            <a:r>
              <a:rPr lang="en-US" dirty="0" smtClean="0"/>
              <a:t>Data Staging Validation(Xác thực dữ liệu): xác thực dữ liệu được lấy từ nhiều nguồn khác nhau như cảm biến, Scanner, logs,.. xem dữ liệu được đẩy vào Hadoop (hoặc các frameworks khác) hay chưa? Có đầy đủ và chính xác?</a:t>
            </a:r>
          </a:p>
          <a:p>
            <a:pPr lvl="2" algn="just" eaLnBrk="0" fontAlgn="base" hangingPunct="0">
              <a:spcBef>
                <a:spcPct val="0"/>
              </a:spcBef>
              <a:spcAft>
                <a:spcPct val="0"/>
              </a:spcAft>
              <a:buFont typeface="Courier New" pitchFamily="49" charset="0"/>
              <a:buChar char="o"/>
            </a:pPr>
            <a:r>
              <a:rPr lang="en-US" dirty="0" smtClean="0"/>
              <a:t>Dữ </a:t>
            </a:r>
            <a:r>
              <a:rPr lang="en-US" dirty="0"/>
              <a:t>liệu từ nhiều nguồn khác nhau: RDBMS, weblogs, social, media,… cần phải được kiểm tra để đảm bảo dữ liệu đầu vào cho hệ thống chính </a:t>
            </a:r>
            <a:r>
              <a:rPr lang="en-US" dirty="0" smtClean="0"/>
              <a:t>xác</a:t>
            </a:r>
          </a:p>
          <a:p>
            <a:pPr lvl="2" algn="just" eaLnBrk="0" fontAlgn="base" hangingPunct="0">
              <a:spcBef>
                <a:spcPct val="0"/>
              </a:spcBef>
              <a:spcAft>
                <a:spcPct val="0"/>
              </a:spcAft>
              <a:buFont typeface="Courier New" pitchFamily="49" charset="0"/>
              <a:buChar char="o"/>
            </a:pPr>
            <a:r>
              <a:rPr lang="en-US" dirty="0"/>
              <a:t>Só sánh dữ liệu đầu vào với dữ liệu đã được đẩy vào database hadoop</a:t>
            </a:r>
          </a:p>
          <a:p>
            <a:pPr lvl="2" algn="just" eaLnBrk="0" fontAlgn="base" hangingPunct="0">
              <a:spcBef>
                <a:spcPct val="0"/>
              </a:spcBef>
              <a:spcAft>
                <a:spcPct val="0"/>
              </a:spcAft>
              <a:buFont typeface="Courier New" pitchFamily="49" charset="0"/>
              <a:buChar char="o"/>
            </a:pPr>
            <a:r>
              <a:rPr lang="en-US" dirty="0"/>
              <a:t>Đảm bảo dữ liệu được bóc tách (extract) và đẩy(load) vào vị trí HDFS chính xác</a:t>
            </a:r>
          </a:p>
          <a:p>
            <a:pPr lvl="2" algn="just" eaLnBrk="0" fontAlgn="base" hangingPunct="0">
              <a:spcBef>
                <a:spcPct val="0"/>
              </a:spcBef>
              <a:spcAft>
                <a:spcPct val="0"/>
              </a:spcAft>
              <a:buFont typeface="Courier New" pitchFamily="49" charset="0"/>
              <a:buChar char="o"/>
            </a:pPr>
            <a:endParaRPr lang="en-US" dirty="0" smtClean="0"/>
          </a:p>
          <a:p>
            <a:pPr lvl="1" algn="just" eaLnBrk="0" fontAlgn="base" hangingPunct="0">
              <a:spcBef>
                <a:spcPct val="0"/>
              </a:spcBef>
              <a:spcAft>
                <a:spcPct val="0"/>
              </a:spcAft>
              <a:buFont typeface="Courier New" pitchFamily="49" charset="0"/>
              <a:buChar char="o"/>
            </a:pPr>
            <a:endParaRPr lang="en-US" dirty="0" smtClean="0"/>
          </a:p>
          <a:p>
            <a:pPr algn="just" eaLnBrk="0" fontAlgn="base" hangingPunct="0">
              <a:spcBef>
                <a:spcPct val="0"/>
              </a:spcBef>
              <a:spcAft>
                <a:spcPct val="0"/>
              </a:spcAft>
              <a:buFont typeface="Arial" pitchFamily="34" charset="0"/>
              <a:buChar char="•"/>
            </a:pPr>
            <a:endParaRPr lang="en-US" dirty="0" smtClean="0"/>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
        <p:nvSpPr>
          <p:cNvPr id="6"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24007191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042842" y="1718573"/>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a:t>3. Kiểm thử cơ sở dữ liệu trong các ứng dụng Big data(tt) </a:t>
            </a:r>
            <a:endParaRPr lang="en-US" sz="3200" dirty="0" smtClean="0"/>
          </a:p>
          <a:p>
            <a:pPr marL="0" indent="0" algn="just" eaLnBrk="0" fontAlgn="base" hangingPunct="0">
              <a:spcBef>
                <a:spcPct val="0"/>
              </a:spcBef>
              <a:spcAft>
                <a:spcPct val="0"/>
              </a:spcAft>
              <a:buNone/>
            </a:pPr>
            <a:r>
              <a:rPr lang="en-US" dirty="0" smtClean="0"/>
              <a:t>- Bước 2 : Kiểm thử quá trình phân tích dữ liệu MapReduce.</a:t>
            </a:r>
          </a:p>
          <a:p>
            <a:pPr lvl="1" algn="just" eaLnBrk="0" fontAlgn="base" hangingPunct="0">
              <a:spcBef>
                <a:spcPct val="0"/>
              </a:spcBef>
              <a:spcAft>
                <a:spcPct val="0"/>
              </a:spcAft>
              <a:buFont typeface="Arial" pitchFamily="34" charset="0"/>
              <a:buChar char="•"/>
            </a:pPr>
            <a:r>
              <a:rPr lang="en-US" dirty="0" smtClean="0"/>
              <a:t>Process </a:t>
            </a:r>
            <a:r>
              <a:rPr lang="en-US" dirty="0"/>
              <a:t>Validation(Xác nhận quá trình): xác nhận rằng dữ liệu thu được sau khi xử lý thông qua big data là chính xác. Điều này cũng bao gồm việc kiểm tra tính chính xác của dữ liệu được tạo ra. Đảm bảo quá trình dữ liệu chạy qua từng </a:t>
            </a:r>
            <a:r>
              <a:rPr lang="en-US" dirty="0" smtClean="0"/>
              <a:t>nút</a:t>
            </a:r>
            <a:r>
              <a:rPr lang="en-US" dirty="0" smtClean="0"/>
              <a:t> </a:t>
            </a:r>
            <a:r>
              <a:rPr lang="en-US" dirty="0"/>
              <a:t>khác nhau và khi chạy qua nhiều node là chính xác</a:t>
            </a:r>
            <a:r>
              <a:rPr lang="en-US" dirty="0" smtClean="0"/>
              <a:t>Dữ </a:t>
            </a:r>
            <a:r>
              <a:rPr lang="en-US" dirty="0"/>
              <a:t>liệu từ nhiều nguồn khác nhau: RDBMS, weblogs, social, media,… cần phải được kiểm tra để đảm bảo dữ liệu đầu vào cho hệ thống chính </a:t>
            </a:r>
            <a:r>
              <a:rPr lang="en-US" dirty="0" smtClean="0"/>
              <a:t>xác.</a:t>
            </a:r>
          </a:p>
          <a:p>
            <a:pPr lvl="2" algn="just" eaLnBrk="0" fontAlgn="base" hangingPunct="0">
              <a:spcBef>
                <a:spcPct val="0"/>
              </a:spcBef>
              <a:spcAft>
                <a:spcPct val="0"/>
              </a:spcAft>
              <a:buFont typeface="Courier New" pitchFamily="49" charset="0"/>
              <a:buChar char="o"/>
            </a:pPr>
            <a:r>
              <a:rPr lang="en-US" dirty="0"/>
              <a:t>Để kiểm tra ứng dụng Big Data, Tester sử dụng test data. Dữ liệu có sẵn trong hadoop rất lớn nên không thể sử dụng tất cả dữ liệu để kiểm thử. Chúng ta chọn một tập con của dữ liệu để thử và gọi đó là test data</a:t>
            </a:r>
            <a:r>
              <a:rPr lang="en-US" dirty="0" smtClean="0"/>
              <a:t>.</a:t>
            </a:r>
          </a:p>
          <a:p>
            <a:pPr lvl="2" algn="just" eaLnBrk="0" fontAlgn="base" hangingPunct="0">
              <a:spcBef>
                <a:spcPct val="0"/>
              </a:spcBef>
              <a:spcAft>
                <a:spcPct val="0"/>
              </a:spcAft>
              <a:buFont typeface="Courier New" pitchFamily="49" charset="0"/>
              <a:buChar char="o"/>
            </a:pPr>
            <a:r>
              <a:rPr lang="en-US" dirty="0"/>
              <a:t>Tester sẽ kiểm thử ứng dụng sử dụng testdata như dữ liệu thật, theo yêu cầu của khách </a:t>
            </a:r>
            <a:r>
              <a:rPr lang="en-US" dirty="0" smtClean="0"/>
              <a:t>hàng.</a:t>
            </a:r>
          </a:p>
          <a:p>
            <a:pPr lvl="2" algn="just" eaLnBrk="0" fontAlgn="base" hangingPunct="0">
              <a:spcBef>
                <a:spcPct val="0"/>
              </a:spcBef>
              <a:spcAft>
                <a:spcPct val="0"/>
              </a:spcAft>
              <a:buFont typeface="Courier New" pitchFamily="49" charset="0"/>
              <a:buChar char="o"/>
            </a:pPr>
            <a:r>
              <a:rPr lang="en-US" dirty="0"/>
              <a:t>Sáu đó so sánh nó với kết quả xử lý từ ứng dụng big data để xác nhận rằng ứng dụng đang xử lý dữ liệu chính xác.</a:t>
            </a:r>
          </a:p>
          <a:p>
            <a:pPr lvl="2" algn="just" eaLnBrk="0" fontAlgn="base" hangingPunct="0">
              <a:spcBef>
                <a:spcPct val="0"/>
              </a:spcBef>
              <a:spcAft>
                <a:spcPct val="0"/>
              </a:spcAft>
              <a:buFont typeface="Courier New" pitchFamily="49" charset="0"/>
              <a:buChar char="o"/>
            </a:pPr>
            <a:r>
              <a:rPr lang="en-US" dirty="0"/>
              <a:t>Để xử lý testdata, cần môt số kiến thức về lập trình để viết các kịch bản trích xuất và xử lý dữ liệu cho kiểm thử.</a:t>
            </a:r>
          </a:p>
          <a:p>
            <a:pPr lvl="2" algn="just" eaLnBrk="0" fontAlgn="base" hangingPunct="0">
              <a:spcBef>
                <a:spcPct val="0"/>
              </a:spcBef>
              <a:spcAft>
                <a:spcPct val="0"/>
              </a:spcAft>
              <a:buFont typeface="Courier New" pitchFamily="49" charset="0"/>
              <a:buChar char="o"/>
            </a:pPr>
            <a:endParaRPr lang="en-US" dirty="0" smtClean="0"/>
          </a:p>
          <a:p>
            <a:pPr lvl="1" algn="just" eaLnBrk="0" fontAlgn="base" hangingPunct="0">
              <a:spcBef>
                <a:spcPct val="0"/>
              </a:spcBef>
              <a:spcAft>
                <a:spcPct val="0"/>
              </a:spcAft>
              <a:buFont typeface="Courier New" pitchFamily="49" charset="0"/>
              <a:buChar char="o"/>
            </a:pPr>
            <a:endParaRPr lang="en-US" dirty="0" smtClean="0"/>
          </a:p>
          <a:p>
            <a:pPr algn="just" eaLnBrk="0" fontAlgn="base" hangingPunct="0">
              <a:spcBef>
                <a:spcPct val="0"/>
              </a:spcBef>
              <a:spcAft>
                <a:spcPct val="0"/>
              </a:spcAft>
              <a:buFont typeface="Arial" pitchFamily="34" charset="0"/>
              <a:buChar char="•"/>
            </a:pPr>
            <a:endParaRPr lang="en-US" dirty="0" smtClean="0"/>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968364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80159" y="2190749"/>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a:t>3. Kiểm thử cơ sở dữ liệu trong các ứng dụng Big data(tt) </a:t>
            </a:r>
          </a:p>
          <a:p>
            <a:pPr marL="0" indent="0" algn="just" eaLnBrk="0" fontAlgn="base" hangingPunct="0">
              <a:spcBef>
                <a:spcPct val="0"/>
              </a:spcBef>
              <a:spcAft>
                <a:spcPct val="0"/>
              </a:spcAft>
              <a:buNone/>
            </a:pPr>
            <a:r>
              <a:rPr lang="en-US" dirty="0" smtClean="0"/>
              <a:t>- Bước 3 : </a:t>
            </a:r>
            <a:r>
              <a:rPr lang="en-US" dirty="0"/>
              <a:t>Kiểm thử  kết quả đầu </a:t>
            </a:r>
            <a:r>
              <a:rPr lang="en-US" dirty="0" smtClean="0"/>
              <a:t>ra.</a:t>
            </a:r>
          </a:p>
          <a:p>
            <a:pPr lvl="1" algn="just" eaLnBrk="0" fontAlgn="base" hangingPunct="0">
              <a:spcBef>
                <a:spcPct val="0"/>
              </a:spcBef>
              <a:spcAft>
                <a:spcPct val="0"/>
              </a:spcAft>
              <a:buFont typeface="Arial" pitchFamily="34" charset="0"/>
              <a:buChar char="•"/>
            </a:pPr>
            <a:r>
              <a:rPr lang="en-US" dirty="0"/>
              <a:t>Output Validation(Xác nhận đầu ra): xác nhận rằng đầu ra từ ứng dụng big data được lưu trữ chính xác trong kho dữ liệu. Đồng thời xác minh rằng dữ liệu được thể hiện chính xác trong hệ thống thông tin nghiệp vụ hoặc bất kỳ giao diện người dùng mục tiêu nào khác.</a:t>
            </a:r>
            <a:endParaRPr lang="en-US" dirty="0" smtClean="0"/>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3952393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2144470"/>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4. </a:t>
            </a:r>
            <a:r>
              <a:rPr lang="en-US" sz="3200" dirty="0"/>
              <a:t>Kiểm thử chức năng của ứng dụng Big </a:t>
            </a:r>
            <a:r>
              <a:rPr lang="en-US" sz="3200" dirty="0" smtClean="0"/>
              <a:t>data</a:t>
            </a:r>
          </a:p>
          <a:p>
            <a:pPr lvl="1" algn="just" eaLnBrk="0" fontAlgn="base" hangingPunct="0">
              <a:spcBef>
                <a:spcPct val="0"/>
              </a:spcBef>
              <a:spcAft>
                <a:spcPct val="0"/>
              </a:spcAft>
            </a:pPr>
            <a:r>
              <a:rPr lang="en-US" dirty="0" smtClean="0"/>
              <a:t>Kiểm thử chức năng của các ứng dụng big data được thực hiện bằng cách dựa trên giao diện người dùng, có thể là một ứng dụng web có giao diện Hadoop( hoặc một framework tương thích với back-end).</a:t>
            </a:r>
          </a:p>
          <a:p>
            <a:pPr lvl="1" algn="just" eaLnBrk="0" fontAlgn="base" hangingPunct="0">
              <a:spcBef>
                <a:spcPct val="0"/>
              </a:spcBef>
              <a:spcAft>
                <a:spcPct val="0"/>
              </a:spcAft>
            </a:pPr>
            <a:r>
              <a:rPr lang="en-US" dirty="0" smtClean="0"/>
              <a:t>Sau </a:t>
            </a:r>
            <a:r>
              <a:rPr lang="en-US" dirty="0"/>
              <a:t>đó, kết quả nhận được từ giao diện sẽ so sánh với kết quả mong đợi.</a:t>
            </a:r>
          </a:p>
          <a:p>
            <a:pPr lvl="1" algn="just" eaLnBrk="0" fontAlgn="base" hangingPunct="0">
              <a:spcBef>
                <a:spcPct val="0"/>
              </a:spcBef>
              <a:spcAft>
                <a:spcPct val="0"/>
              </a:spcAft>
            </a:pPr>
            <a:r>
              <a:rPr lang="en-US" dirty="0"/>
              <a:t>Kiểm thử chức năng của các ứng dụng big data gần giống với kiểm thử chức năng thông thường của các ứng dụng phần mềm khác</a:t>
            </a:r>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28652196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2144470"/>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5. </a:t>
            </a:r>
            <a:r>
              <a:rPr lang="en-US" sz="3200" dirty="0"/>
              <a:t>Kiểm thử hiệu năng trong ứng dụng Big data</a:t>
            </a:r>
          </a:p>
          <a:p>
            <a:pPr lvl="1" algn="just" eaLnBrk="0" fontAlgn="base" hangingPunct="0">
              <a:spcBef>
                <a:spcPct val="0"/>
              </a:spcBef>
              <a:spcAft>
                <a:spcPct val="0"/>
              </a:spcAft>
            </a:pPr>
            <a:r>
              <a:rPr lang="en-US" dirty="0" smtClean="0"/>
              <a:t>Các </a:t>
            </a:r>
            <a:r>
              <a:rPr lang="en-US" dirty="0"/>
              <a:t>ứng dụng big data liên quan đến việc xử lý/ phân tích một lượng lớn dữ liệu chỉ trong một khoảng thời gian ngắn. Vì thế đồi hỏi nguồn tài nguyên máy tính luôn sẵn sàng và luồng dữ liệu trơn tru, mượt mà.</a:t>
            </a:r>
          </a:p>
          <a:p>
            <a:pPr lvl="1" algn="just" eaLnBrk="0" fontAlgn="base" hangingPunct="0">
              <a:spcBef>
                <a:spcPct val="0"/>
              </a:spcBef>
              <a:spcAft>
                <a:spcPct val="0"/>
              </a:spcAft>
            </a:pPr>
            <a:r>
              <a:rPr lang="en-US" dirty="0"/>
              <a:t>Các vấn đề về kiếm trúc hệ thống có thê dẫn đến tắc nghẽn trong quá trình thực hiện, có thể ảnh hưởng đến tính khả dụng của ứng dụng. Điều này có thể ảnh hưởng đến thành công của dự án.</a:t>
            </a:r>
          </a:p>
          <a:p>
            <a:pPr lvl="1" algn="just" eaLnBrk="0" fontAlgn="base" hangingPunct="0">
              <a:spcBef>
                <a:spcPct val="0"/>
              </a:spcBef>
              <a:spcAft>
                <a:spcPct val="0"/>
              </a:spcAft>
            </a:pPr>
            <a:endParaRPr lang="en-US" dirty="0" smtClean="0"/>
          </a:p>
          <a:p>
            <a:pPr lvl="1" algn="just" eaLnBrk="0" fontAlgn="base" hangingPunct="0">
              <a:spcBef>
                <a:spcPct val="0"/>
              </a:spcBef>
              <a:spcAft>
                <a:spcPct val="0"/>
              </a:spcAft>
            </a:pPr>
            <a:r>
              <a:rPr lang="en-US" dirty="0" smtClean="0"/>
              <a:t>Kiểm </a:t>
            </a:r>
            <a:r>
              <a:rPr lang="en-US" dirty="0"/>
              <a:t>thử chức năng của các ứng dụng big data gần giống với kiểm thử chức năng thông thường của các ứng dụng phần mềm khác</a:t>
            </a:r>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1301700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2144470"/>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6. </a:t>
            </a:r>
            <a:r>
              <a:rPr lang="en-US" sz="3200" smtClean="0"/>
              <a:t>Thách thức trong kiểm thử </a:t>
            </a:r>
            <a:r>
              <a:rPr lang="en-US" sz="3200" smtClean="0"/>
              <a:t>Big </a:t>
            </a:r>
            <a:r>
              <a:rPr lang="en-US" sz="3200" dirty="0" smtClean="0"/>
              <a:t>data</a:t>
            </a:r>
            <a:endParaRPr lang="en-US" sz="3200" dirty="0"/>
          </a:p>
          <a:p>
            <a:pPr lvl="1" algn="just" eaLnBrk="0" fontAlgn="base" hangingPunct="0">
              <a:spcBef>
                <a:spcPct val="0"/>
              </a:spcBef>
              <a:spcAft>
                <a:spcPct val="0"/>
              </a:spcAft>
            </a:pPr>
            <a:r>
              <a:rPr lang="en-US" dirty="0" smtClean="0"/>
              <a:t>Khối </a:t>
            </a:r>
            <a:r>
              <a:rPr lang="en-US" dirty="0"/>
              <a:t>lượng dữ liệu lớn không đông </a:t>
            </a:r>
            <a:r>
              <a:rPr lang="en-US" dirty="0" smtClean="0"/>
              <a:t>nhất.</a:t>
            </a:r>
          </a:p>
          <a:p>
            <a:pPr lvl="1" algn="just" eaLnBrk="0" fontAlgn="base" hangingPunct="0">
              <a:spcBef>
                <a:spcPct val="0"/>
              </a:spcBef>
              <a:spcAft>
                <a:spcPct val="0"/>
              </a:spcAft>
            </a:pPr>
            <a:r>
              <a:rPr lang="en-US" dirty="0"/>
              <a:t>Người kiểm thử cần phải hiểu hết và hiểu chính xác các quy tắc nghiệp vụ, mối quan hệ giữa các tập dữ liệu khác nhau.</a:t>
            </a:r>
          </a:p>
          <a:p>
            <a:pPr lvl="1" algn="just" eaLnBrk="0" fontAlgn="base" hangingPunct="0">
              <a:spcBef>
                <a:spcPct val="0"/>
              </a:spcBef>
              <a:spcAft>
                <a:spcPct val="0"/>
              </a:spcAft>
            </a:pPr>
            <a:r>
              <a:rPr lang="en-US" dirty="0"/>
              <a:t>Thiếu kinh nghiệm về kỹ thuật và sự phối hợp</a:t>
            </a:r>
          </a:p>
          <a:p>
            <a:pPr lvl="1" algn="just" eaLnBrk="0" fontAlgn="base" hangingPunct="0">
              <a:spcBef>
                <a:spcPct val="0"/>
              </a:spcBef>
              <a:spcAft>
                <a:spcPct val="0"/>
              </a:spcAft>
            </a:pPr>
            <a:r>
              <a:rPr lang="en-US" dirty="0"/>
              <a:t>Quá trình kiểm thử không được chuẩn hóa và tăng cường để tái sử dụng và tối ưu hóa bộ kịch bản kiểm thử thì thời gian thực hiện sẽ vượt quá mục tiêu dự kiến do đó chi phí sẽ tăng lên</a:t>
            </a:r>
            <a:r>
              <a:rPr lang="en-US" dirty="0" smtClean="0"/>
              <a:t>.</a:t>
            </a:r>
          </a:p>
          <a:p>
            <a:pPr marL="0" indent="0" algn="just" eaLnBrk="0" fontAlgn="base" hangingPunct="0">
              <a:spcBef>
                <a:spcPct val="0"/>
              </a:spcBef>
              <a:spcAft>
                <a:spcPct val="0"/>
              </a:spcAft>
              <a:buNone/>
            </a:pPr>
            <a:r>
              <a:rPr lang="en-US" sz="3200" dirty="0"/>
              <a:t>5. Một số tool</a:t>
            </a:r>
            <a:endParaRPr lang="en-US" sz="3200" dirty="0" smtClean="0"/>
          </a:p>
          <a:p>
            <a:pPr lvl="1" algn="just" eaLnBrk="0" fontAlgn="base" hangingPunct="0">
              <a:spcBef>
                <a:spcPct val="0"/>
              </a:spcBef>
              <a:spcAft>
                <a:spcPct val="0"/>
              </a:spcAft>
            </a:pPr>
            <a:r>
              <a:rPr lang="en-US" dirty="0" smtClean="0"/>
              <a:t>CouchDB</a:t>
            </a:r>
          </a:p>
          <a:p>
            <a:pPr lvl="1" algn="just" eaLnBrk="0" fontAlgn="base" hangingPunct="0">
              <a:spcBef>
                <a:spcPct val="0"/>
              </a:spcBef>
              <a:spcAft>
                <a:spcPct val="0"/>
              </a:spcAft>
            </a:pPr>
            <a:r>
              <a:rPr lang="en-US" dirty="0" smtClean="0"/>
              <a:t>DatabasesMongoDB</a:t>
            </a:r>
          </a:p>
          <a:p>
            <a:pPr lvl="1" algn="just" eaLnBrk="0" fontAlgn="base" hangingPunct="0">
              <a:spcBef>
                <a:spcPct val="0"/>
              </a:spcBef>
              <a:spcAft>
                <a:spcPct val="0"/>
              </a:spcAft>
            </a:pPr>
            <a:r>
              <a:rPr lang="en-US" dirty="0"/>
              <a:t>Cassandra</a:t>
            </a:r>
          </a:p>
          <a:p>
            <a:pPr lvl="1" algn="just" eaLnBrk="0" fontAlgn="base" hangingPunct="0">
              <a:spcBef>
                <a:spcPct val="0"/>
              </a:spcBef>
              <a:spcAft>
                <a:spcPct val="0"/>
              </a:spcAft>
            </a:pPr>
            <a:r>
              <a:rPr lang="en-US" dirty="0" smtClean="0"/>
              <a:t>Redis...</a:t>
            </a:r>
            <a:endParaRPr lang="en-US" dirty="0"/>
          </a:p>
          <a:p>
            <a:pPr lvl="1" algn="just" eaLnBrk="0" fontAlgn="base" hangingPunct="0">
              <a:spcBef>
                <a:spcPct val="0"/>
              </a:spcBef>
              <a:spcAft>
                <a:spcPct val="0"/>
              </a:spcAft>
            </a:pPr>
            <a:endParaRPr lang="en-US" dirty="0"/>
          </a:p>
          <a:p>
            <a:pPr lvl="0" algn="just" eaLnBrk="0" fontAlgn="base" hangingPunct="0">
              <a:spcBef>
                <a:spcPct val="0"/>
              </a:spcBef>
              <a:spcAft>
                <a:spcPct val="0"/>
              </a:spcAft>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a:t>
            </a:r>
            <a:r>
              <a:rPr lang="en-US" sz="3600" dirty="0" smtClean="0"/>
              <a:t>testing (Tiếp theo)</a:t>
            </a:r>
            <a:endParaRPr lang="en-US" sz="3600" dirty="0"/>
          </a:p>
        </p:txBody>
      </p:sp>
    </p:spTree>
    <p:extLst>
      <p:ext uri="{BB962C8B-B14F-4D97-AF65-F5344CB8AC3E}">
        <p14:creationId xmlns:p14="http://schemas.microsoft.com/office/powerpoint/2010/main" val="2838583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a:t>
            </a:r>
            <a:endParaRPr lang="en-US" sz="3600" dirty="0"/>
          </a:p>
        </p:txBody>
      </p:sp>
      <p:sp>
        <p:nvSpPr>
          <p:cNvPr id="4" name="Content Placeholder 2"/>
          <p:cNvSpPr txBox="1">
            <a:spLocks/>
          </p:cNvSpPr>
          <p:nvPr/>
        </p:nvSpPr>
        <p:spPr>
          <a:xfrm>
            <a:off x="1224276" y="1984665"/>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1. </a:t>
            </a:r>
            <a:r>
              <a:rPr lang="en-US" sz="3200" dirty="0"/>
              <a:t>Giới </a:t>
            </a:r>
            <a:r>
              <a:rPr lang="en-US" sz="3200" dirty="0" smtClean="0"/>
              <a:t>thiệu.</a:t>
            </a:r>
            <a:endParaRPr lang="en-US" sz="3200" dirty="0"/>
          </a:p>
          <a:p>
            <a:pPr lvl="1" algn="just" eaLnBrk="0" fontAlgn="base" hangingPunct="0">
              <a:spcBef>
                <a:spcPct val="0"/>
              </a:spcBef>
              <a:spcAft>
                <a:spcPct val="0"/>
              </a:spcAft>
            </a:pPr>
            <a:r>
              <a:rPr lang="en-US" dirty="0" smtClean="0"/>
              <a:t>Trong </a:t>
            </a:r>
            <a:r>
              <a:rPr lang="en-US" dirty="0"/>
              <a:t>vài năm qua, CNTT đã chứng kiếm một sự tiến hóa của ảo hóa dưới dạng điện toán đám mây. Bất kỳ người mới nào vào đám mây đều phải hình dung điên toán đám mây như một mô hình xem mọi thứ “ là một dịch vụ”. Rõ ràng là xác định điện toán đám mây như một giải pháp tổng thể cung cấp CNTT như một dịch vụ. </a:t>
            </a:r>
            <a:endParaRPr lang="en-US" dirty="0" smtClean="0"/>
          </a:p>
          <a:p>
            <a:pPr marL="0" indent="0" algn="just" eaLnBrk="0" fontAlgn="base" hangingPunct="0">
              <a:spcBef>
                <a:spcPct val="0"/>
              </a:spcBef>
              <a:spcAft>
                <a:spcPct val="0"/>
              </a:spcAft>
              <a:buNone/>
            </a:pPr>
            <a:r>
              <a:rPr lang="en-US" sz="3200" dirty="0"/>
              <a:t>2</a:t>
            </a:r>
            <a:r>
              <a:rPr lang="en-US" sz="3200" dirty="0" smtClean="0"/>
              <a:t>. </a:t>
            </a:r>
            <a:r>
              <a:rPr lang="en-US" sz="3200" dirty="0"/>
              <a:t>Các loại đám mây</a:t>
            </a:r>
            <a:r>
              <a:rPr lang="en-US" sz="3200" dirty="0" smtClean="0"/>
              <a:t>.</a:t>
            </a:r>
          </a:p>
          <a:p>
            <a:pPr marL="0" indent="0" algn="just" eaLnBrk="0" fontAlgn="base" hangingPunct="0">
              <a:spcBef>
                <a:spcPct val="0"/>
              </a:spcBef>
              <a:spcAft>
                <a:spcPct val="0"/>
              </a:spcAft>
              <a:buNone/>
            </a:pPr>
            <a:r>
              <a:rPr lang="en-US" b="1" dirty="0" smtClean="0"/>
              <a:t>     </a:t>
            </a:r>
            <a:r>
              <a:rPr lang="en-US" dirty="0" smtClean="0"/>
              <a:t>- Có 3 loại đám mây: </a:t>
            </a:r>
          </a:p>
          <a:p>
            <a:pPr lvl="1" algn="just" eaLnBrk="0" fontAlgn="base" hangingPunct="0">
              <a:spcBef>
                <a:spcPct val="0"/>
              </a:spcBef>
              <a:spcAft>
                <a:spcPct val="0"/>
              </a:spcAft>
            </a:pPr>
            <a:r>
              <a:rPr lang="en-US" dirty="0" smtClean="0"/>
              <a:t>Đám </a:t>
            </a:r>
            <a:r>
              <a:rPr lang="en-US" dirty="0"/>
              <a:t>mây công cộng: là những đám mây, nơi các dịch vụ có sẵn cho tất cả mọi người, nơi các tài nguyên được phân bổ và cung cấp động theo yêu cầu.</a:t>
            </a:r>
          </a:p>
          <a:p>
            <a:pPr lvl="1" algn="just" eaLnBrk="0" fontAlgn="base" hangingPunct="0">
              <a:spcBef>
                <a:spcPct val="0"/>
              </a:spcBef>
              <a:spcAft>
                <a:spcPct val="0"/>
              </a:spcAft>
            </a:pPr>
            <a:r>
              <a:rPr lang="en-US" dirty="0"/>
              <a:t>Đám mây riêng: thường được quản lý trong các quy tắc tường lửa của một tổ chức cụ thể và chỉ có sẵn cho người dùng trong công ty.</a:t>
            </a:r>
          </a:p>
          <a:p>
            <a:pPr lvl="1" algn="just" eaLnBrk="0" fontAlgn="base" hangingPunct="0">
              <a:spcBef>
                <a:spcPct val="0"/>
              </a:spcBef>
              <a:spcAft>
                <a:spcPct val="0"/>
              </a:spcAft>
            </a:pPr>
            <a:r>
              <a:rPr lang="en-US" dirty="0"/>
              <a:t>Đám mây lai: là hỗn hợp của cả đám mây riêng và công cộng. Các tổ chứ có thể quyết định dịch vụ nào họ muốn hiển thị với mọi người và dịch vụ nào họ muốn chỉ hiển thị cho người dùng trong tổ chức</a:t>
            </a:r>
            <a:r>
              <a:rPr lang="en-US" dirty="0" smtClean="0"/>
              <a:t>.</a:t>
            </a:r>
            <a:endParaRPr lang="en-US" dirty="0"/>
          </a:p>
          <a:p>
            <a:pPr lvl="0" algn="just" eaLnBrk="0" fontAlgn="base" hangingPunct="0">
              <a:spcBef>
                <a:spcPct val="0"/>
              </a:spcBef>
              <a:spcAft>
                <a:spcPct val="0"/>
              </a:spcAft>
            </a:pPr>
            <a:endParaRPr lang="en-US" dirty="0" smtClean="0"/>
          </a:p>
        </p:txBody>
      </p:sp>
    </p:spTree>
    <p:extLst>
      <p:ext uri="{BB962C8B-B14F-4D97-AF65-F5344CB8AC3E}">
        <p14:creationId xmlns:p14="http://schemas.microsoft.com/office/powerpoint/2010/main" val="29272093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 ( Tiếp theo)</a:t>
            </a:r>
            <a:r>
              <a:rPr lang="en-US" sz="3600" dirty="0" smtClean="0"/>
              <a:t> </a:t>
            </a:r>
            <a:endParaRPr lang="en-US" sz="3600" dirty="0"/>
          </a:p>
        </p:txBody>
      </p:sp>
      <p:sp>
        <p:nvSpPr>
          <p:cNvPr id="4" name="Content Placeholder 2"/>
          <p:cNvSpPr txBox="1">
            <a:spLocks/>
          </p:cNvSpPr>
          <p:nvPr/>
        </p:nvSpPr>
        <p:spPr>
          <a:xfrm>
            <a:off x="1224276" y="1851504"/>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3. </a:t>
            </a:r>
            <a:r>
              <a:rPr lang="en-US" sz="3200" dirty="0"/>
              <a:t>Kiểm thử đám mây</a:t>
            </a:r>
            <a:r>
              <a:rPr lang="en-US" sz="3200" dirty="0" smtClean="0"/>
              <a:t>.</a:t>
            </a:r>
            <a:endParaRPr lang="en-US" sz="3200" dirty="0"/>
          </a:p>
          <a:p>
            <a:pPr lvl="1" algn="just" eaLnBrk="0" fontAlgn="base" hangingPunct="0">
              <a:spcBef>
                <a:spcPct val="0"/>
              </a:spcBef>
              <a:spcAft>
                <a:spcPct val="0"/>
              </a:spcAft>
            </a:pPr>
            <a:r>
              <a:rPr lang="en-US" dirty="0" smtClean="0"/>
              <a:t>Kiểm </a:t>
            </a:r>
            <a:r>
              <a:rPr lang="en-US" dirty="0"/>
              <a:t>thử trên đám mây đề cập đến việc kiểm tra các tài nguyên như phần cứng, phần mềm,.. có sẵn theo yêu cầu. Đối với các dịch vụ đám mấy, điều cần thiết là đảm bảo rằng dịch vụ không chỉ đáp ứng các yêu cầu chức năng của nó mà còn các yêu cầu không phải chức năng. Với một loạt các ứng dụng trong đám mây, điều đó trở nên cần thiết để phát triển chiến lược kiểm thử đám </a:t>
            </a:r>
            <a:r>
              <a:rPr lang="en-US" dirty="0" smtClean="0"/>
              <a:t>mây. </a:t>
            </a:r>
          </a:p>
          <a:p>
            <a:pPr marL="0" indent="0" algn="just" eaLnBrk="0" fontAlgn="base" hangingPunct="0">
              <a:spcBef>
                <a:spcPct val="0"/>
              </a:spcBef>
              <a:spcAft>
                <a:spcPct val="0"/>
              </a:spcAft>
              <a:buNone/>
            </a:pPr>
            <a:r>
              <a:rPr lang="en-US" sz="3200" dirty="0" smtClean="0"/>
              <a:t>4. </a:t>
            </a:r>
            <a:r>
              <a:rPr lang="en-US" sz="3200" dirty="0"/>
              <a:t>Lợi ích</a:t>
            </a:r>
            <a:r>
              <a:rPr lang="en-US" sz="3200" dirty="0" smtClean="0"/>
              <a:t>.</a:t>
            </a:r>
            <a:endParaRPr lang="en-US" sz="3200" b="1" dirty="0" smtClean="0"/>
          </a:p>
          <a:p>
            <a:pPr lvl="1" algn="just" eaLnBrk="0" fontAlgn="base" hangingPunct="0">
              <a:spcBef>
                <a:spcPct val="0"/>
              </a:spcBef>
              <a:spcAft>
                <a:spcPct val="0"/>
              </a:spcAft>
            </a:pPr>
            <a:r>
              <a:rPr lang="en-US" dirty="0"/>
              <a:t>Tính khả dụng động của môi trường kiểm thử</a:t>
            </a:r>
            <a:r>
              <a:rPr lang="en-US" dirty="0" smtClean="0"/>
              <a:t>.</a:t>
            </a:r>
            <a:endParaRPr lang="en-US" dirty="0"/>
          </a:p>
          <a:p>
            <a:pPr lvl="1" algn="just" eaLnBrk="0" fontAlgn="base" hangingPunct="0">
              <a:spcBef>
                <a:spcPct val="0"/>
              </a:spcBef>
              <a:spcAft>
                <a:spcPct val="0"/>
              </a:spcAft>
            </a:pPr>
            <a:r>
              <a:rPr lang="en-US" dirty="0"/>
              <a:t>Chi phí thấp</a:t>
            </a:r>
            <a:r>
              <a:rPr lang="en-US" dirty="0" smtClean="0"/>
              <a:t>.</a:t>
            </a:r>
            <a:endParaRPr lang="en-US" dirty="0"/>
          </a:p>
          <a:p>
            <a:pPr lvl="1" algn="just" eaLnBrk="0" fontAlgn="base" hangingPunct="0">
              <a:spcBef>
                <a:spcPct val="0"/>
              </a:spcBef>
              <a:spcAft>
                <a:spcPct val="0"/>
              </a:spcAft>
            </a:pPr>
            <a:r>
              <a:rPr lang="en-US" dirty="0"/>
              <a:t>Dễ dàng tùy chỉnh</a:t>
            </a:r>
            <a:r>
              <a:rPr lang="en-US" dirty="0" smtClean="0"/>
              <a:t>.</a:t>
            </a:r>
          </a:p>
          <a:p>
            <a:pPr lvl="1" algn="just" eaLnBrk="0" fontAlgn="base" hangingPunct="0">
              <a:spcBef>
                <a:spcPct val="0"/>
              </a:spcBef>
              <a:spcAft>
                <a:spcPct val="0"/>
              </a:spcAft>
            </a:pPr>
            <a:r>
              <a:rPr lang="en-US" dirty="0"/>
              <a:t>Khả năng mở </a:t>
            </a:r>
            <a:r>
              <a:rPr lang="en-US" dirty="0" smtClean="0"/>
              <a:t>rộng.</a:t>
            </a:r>
            <a:endParaRPr lang="en-US" dirty="0"/>
          </a:p>
        </p:txBody>
      </p:sp>
    </p:spTree>
    <p:extLst>
      <p:ext uri="{BB962C8B-B14F-4D97-AF65-F5344CB8AC3E}">
        <p14:creationId xmlns:p14="http://schemas.microsoft.com/office/powerpoint/2010/main" val="778075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1851505"/>
            <a:ext cx="9912773" cy="482450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a:t>5</a:t>
            </a:r>
            <a:r>
              <a:rPr lang="en-US" sz="3200" dirty="0" smtClean="0"/>
              <a:t>. </a:t>
            </a:r>
            <a:r>
              <a:rPr lang="en-US" sz="3200" dirty="0"/>
              <a:t>Kiểm thử sâu trong lĩnh vực kiểm thử đám </a:t>
            </a:r>
            <a:r>
              <a:rPr lang="en-US" sz="3200" dirty="0" smtClean="0"/>
              <a:t>mây.</a:t>
            </a:r>
          </a:p>
          <a:p>
            <a:pPr marL="0" indent="0" algn="just" eaLnBrk="0" fontAlgn="base" hangingPunct="0">
              <a:spcBef>
                <a:spcPct val="0"/>
              </a:spcBef>
              <a:spcAft>
                <a:spcPct val="0"/>
              </a:spcAft>
              <a:buNone/>
            </a:pPr>
            <a:r>
              <a:rPr lang="en-US" sz="2400" b="1" dirty="0" smtClean="0"/>
              <a:t>   a. Biểu mẫu kiểm thử trên đám mây</a:t>
            </a:r>
          </a:p>
          <a:p>
            <a:pPr marL="0" indent="0" algn="just" eaLnBrk="0" fontAlgn="base" hangingPunct="0">
              <a:spcBef>
                <a:spcPct val="0"/>
              </a:spcBef>
              <a:spcAft>
                <a:spcPct val="0"/>
              </a:spcAft>
              <a:buNone/>
            </a:pPr>
            <a:r>
              <a:rPr lang="en-US" sz="2400" b="1" dirty="0"/>
              <a:t> </a:t>
            </a:r>
            <a:r>
              <a:rPr lang="en-US" sz="2400" b="1" dirty="0" smtClean="0"/>
              <a:t>    - </a:t>
            </a:r>
            <a:r>
              <a:rPr lang="en-US" sz="2400" dirty="0"/>
              <a:t>Được chia thành 4 </a:t>
            </a:r>
            <a:r>
              <a:rPr lang="en-US" sz="2400" dirty="0" smtClean="0"/>
              <a:t>loại:</a:t>
            </a:r>
          </a:p>
          <a:p>
            <a:pPr lvl="1" algn="just" eaLnBrk="0" fontAlgn="base" hangingPunct="0">
              <a:spcBef>
                <a:spcPct val="0"/>
              </a:spcBef>
              <a:spcAft>
                <a:spcPct val="0"/>
              </a:spcAft>
            </a:pPr>
            <a:r>
              <a:rPr lang="en-US" dirty="0"/>
              <a:t>Kiểm tra toàn bộ đám mây</a:t>
            </a:r>
            <a:r>
              <a:rPr lang="en-US" dirty="0" smtClean="0"/>
              <a:t>. </a:t>
            </a:r>
          </a:p>
          <a:p>
            <a:pPr lvl="1" algn="just" eaLnBrk="0" fontAlgn="base" hangingPunct="0">
              <a:spcBef>
                <a:spcPct val="0"/>
              </a:spcBef>
              <a:spcAft>
                <a:spcPct val="0"/>
              </a:spcAft>
            </a:pPr>
            <a:r>
              <a:rPr lang="en-US" dirty="0"/>
              <a:t>Kiểm thử trong một đám </a:t>
            </a:r>
            <a:r>
              <a:rPr lang="en-US" dirty="0" smtClean="0"/>
              <a:t>mây.</a:t>
            </a:r>
          </a:p>
          <a:p>
            <a:pPr lvl="1" algn="just" eaLnBrk="0" fontAlgn="base" hangingPunct="0">
              <a:spcBef>
                <a:spcPct val="0"/>
              </a:spcBef>
              <a:spcAft>
                <a:spcPct val="0"/>
              </a:spcAft>
            </a:pPr>
            <a:r>
              <a:rPr lang="en-US" dirty="0"/>
              <a:t>Kiểm thử trên nhiều đám </a:t>
            </a:r>
            <a:r>
              <a:rPr lang="en-US" dirty="0" smtClean="0"/>
              <a:t>mây.</a:t>
            </a:r>
          </a:p>
          <a:p>
            <a:pPr lvl="1" algn="just" eaLnBrk="0" fontAlgn="base" hangingPunct="0">
              <a:spcBef>
                <a:spcPct val="0"/>
              </a:spcBef>
              <a:spcAft>
                <a:spcPct val="0"/>
              </a:spcAft>
            </a:pPr>
            <a:r>
              <a:rPr lang="en-US" dirty="0"/>
              <a:t>Kiểm tra SaaS trên đám </a:t>
            </a:r>
            <a:r>
              <a:rPr lang="en-US" dirty="0" smtClean="0"/>
              <a:t>mây.</a:t>
            </a:r>
          </a:p>
          <a:p>
            <a:pPr marL="0" indent="0" algn="just" eaLnBrk="0" fontAlgn="base" hangingPunct="0">
              <a:spcBef>
                <a:spcPct val="0"/>
              </a:spcBef>
              <a:spcAft>
                <a:spcPct val="0"/>
              </a:spcAft>
              <a:buNone/>
            </a:pPr>
            <a:r>
              <a:rPr lang="en-US" sz="3200" b="1" dirty="0" smtClean="0"/>
              <a:t>  </a:t>
            </a:r>
            <a:r>
              <a:rPr lang="en-US" sz="2400" b="1" dirty="0"/>
              <a:t>b</a:t>
            </a:r>
            <a:r>
              <a:rPr lang="en-US" sz="2400" b="1" dirty="0" smtClean="0"/>
              <a:t>. </a:t>
            </a:r>
            <a:r>
              <a:rPr lang="en-US" sz="2400" b="1" dirty="0"/>
              <a:t>Môi trường kiểm thử trên đám mây</a:t>
            </a:r>
            <a:endParaRPr lang="en-US" sz="2400" b="1" dirty="0" smtClean="0"/>
          </a:p>
          <a:p>
            <a:pPr marL="0" indent="0" algn="just" eaLnBrk="0" fontAlgn="base" hangingPunct="0">
              <a:spcBef>
                <a:spcPct val="0"/>
              </a:spcBef>
              <a:spcAft>
                <a:spcPct val="0"/>
              </a:spcAft>
              <a:buNone/>
            </a:pPr>
            <a:r>
              <a:rPr lang="en-US" sz="2400" b="1" dirty="0"/>
              <a:t> </a:t>
            </a:r>
            <a:r>
              <a:rPr lang="en-US" sz="2400" b="1" dirty="0" smtClean="0"/>
              <a:t>    - </a:t>
            </a:r>
            <a:r>
              <a:rPr lang="en-US" sz="2400" dirty="0" smtClean="0"/>
              <a:t>Có 3 </a:t>
            </a:r>
            <a:r>
              <a:rPr lang="en-US" sz="2400" dirty="0"/>
              <a:t>loại:</a:t>
            </a:r>
          </a:p>
          <a:p>
            <a:pPr lvl="1" algn="just" eaLnBrk="0" fontAlgn="base" hangingPunct="0">
              <a:spcBef>
                <a:spcPct val="0"/>
              </a:spcBef>
              <a:spcAft>
                <a:spcPct val="0"/>
              </a:spcAft>
            </a:pPr>
            <a:r>
              <a:rPr lang="en-US" dirty="0"/>
              <a:t>Một môi trường riêng tư hoặc công cộng </a:t>
            </a:r>
            <a:r>
              <a:rPr lang="en-US" dirty="0" smtClean="0"/>
              <a:t>.</a:t>
            </a:r>
          </a:p>
          <a:p>
            <a:pPr lvl="1" algn="just" eaLnBrk="0" fontAlgn="base" hangingPunct="0">
              <a:spcBef>
                <a:spcPct val="0"/>
              </a:spcBef>
              <a:spcAft>
                <a:spcPct val="0"/>
              </a:spcAft>
            </a:pPr>
            <a:r>
              <a:rPr lang="en-US" dirty="0"/>
              <a:t>Môi trường lai</a:t>
            </a:r>
            <a:r>
              <a:rPr lang="en-US" dirty="0" smtClean="0"/>
              <a:t>.</a:t>
            </a:r>
            <a:endParaRPr lang="en-US" dirty="0"/>
          </a:p>
          <a:p>
            <a:pPr lvl="1" algn="just" eaLnBrk="0" fontAlgn="base" hangingPunct="0">
              <a:spcBef>
                <a:spcPct val="0"/>
              </a:spcBef>
              <a:spcAft>
                <a:spcPct val="0"/>
              </a:spcAft>
            </a:pPr>
            <a:r>
              <a:rPr lang="en-US" dirty="0"/>
              <a:t>Môi trường thử nghiệm dựa trên đám mây</a:t>
            </a:r>
            <a:r>
              <a:rPr lang="en-US" dirty="0" smtClean="0"/>
              <a:t>.</a:t>
            </a:r>
            <a:endParaRPr lang="en-US" dirty="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 ( Tiếp theo)</a:t>
            </a:r>
            <a:r>
              <a:rPr lang="en-US" sz="3600" dirty="0" smtClean="0"/>
              <a:t> </a:t>
            </a:r>
            <a:endParaRPr lang="en-US" sz="3600" dirty="0"/>
          </a:p>
        </p:txBody>
      </p:sp>
    </p:spTree>
    <p:extLst>
      <p:ext uri="{BB962C8B-B14F-4D97-AF65-F5344CB8AC3E}">
        <p14:creationId xmlns:p14="http://schemas.microsoft.com/office/powerpoint/2010/main" val="346247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314960" y="449410"/>
            <a:ext cx="9628632" cy="1362113"/>
          </a:xfrm>
        </p:spPr>
        <p:txBody>
          <a:bodyPr>
            <a:normAutofit/>
          </a:bodyPr>
          <a:lstStyle/>
          <a:p>
            <a:pPr marL="857250" indent="-857250">
              <a:buFont typeface="+mj-lt"/>
              <a:buAutoNum type="romanUcPeriod"/>
            </a:pPr>
            <a:r>
              <a:rPr lang="en-US" sz="3600" dirty="0" smtClean="0"/>
              <a:t>IoT Testing</a:t>
            </a:r>
            <a:endParaRPr lang="en-US" sz="3600" dirty="0"/>
          </a:p>
        </p:txBody>
      </p:sp>
      <p:sp>
        <p:nvSpPr>
          <p:cNvPr id="14" name="Content Placeholder 2"/>
          <p:cNvSpPr>
            <a:spLocks noGrp="1"/>
          </p:cNvSpPr>
          <p:nvPr>
            <p:ph idx="1"/>
          </p:nvPr>
        </p:nvSpPr>
        <p:spPr/>
        <p:txBody>
          <a:bodyPr/>
          <a:lstStyle/>
          <a:p>
            <a:pPr marL="514350" indent="-514350">
              <a:buFont typeface="+mj-lt"/>
              <a:buAutoNum type="arabicPeriod"/>
            </a:pPr>
            <a:r>
              <a:rPr lang="en-US" sz="3200" dirty="0" smtClean="0"/>
              <a:t>IoT Testing là gì ?</a:t>
            </a:r>
            <a:endParaRPr lang="en-US" sz="2400" dirty="0" smtClean="0"/>
          </a:p>
          <a:p>
            <a:r>
              <a:rPr lang="en-US" dirty="0" smtClean="0"/>
              <a:t>Internet </a:t>
            </a:r>
            <a:r>
              <a:rPr lang="en-US" dirty="0"/>
              <a:t>of Things phổ biến được gọi là IoT là mạng bao gồm các thiết bị, phương tiện, tòa nhà hoặc bất kỳ thiết bị điện tử được kết nối khác.</a:t>
            </a:r>
          </a:p>
          <a:p>
            <a:r>
              <a:rPr lang="en-US" dirty="0"/>
              <a:t>IoT testing là một loại kiểm thử để kiểm tra các thiết bị IoT.</a:t>
            </a:r>
          </a:p>
          <a:p>
            <a:r>
              <a:rPr lang="en-US" dirty="0"/>
              <a:t>Các hệ thống IoT cần cung cấp cái nhìn  sâu sắc và khả năng kiểm soát tốt khi các thiết bị IoT kết nối với nhau nên kiểm thử IoT rất quan trọng.</a:t>
            </a:r>
          </a:p>
          <a:p>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1789359"/>
            <a:ext cx="9912773" cy="482450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a:t>5</a:t>
            </a:r>
            <a:r>
              <a:rPr lang="en-US" sz="3200" dirty="0" smtClean="0"/>
              <a:t>. </a:t>
            </a:r>
            <a:r>
              <a:rPr lang="en-US" sz="3200" dirty="0"/>
              <a:t>Kiểm thử sâu trong lĩnh vực kiểm thử đám </a:t>
            </a:r>
            <a:r>
              <a:rPr lang="en-US" sz="3200" dirty="0" smtClean="0"/>
              <a:t>mây.(tt)</a:t>
            </a:r>
          </a:p>
          <a:p>
            <a:pPr marL="0" indent="0" algn="just" eaLnBrk="0" fontAlgn="base" hangingPunct="0">
              <a:spcBef>
                <a:spcPct val="0"/>
              </a:spcBef>
              <a:spcAft>
                <a:spcPct val="0"/>
              </a:spcAft>
              <a:buNone/>
            </a:pPr>
            <a:r>
              <a:rPr lang="en-US" sz="2400" b="1" dirty="0" smtClean="0"/>
              <a:t>   c. </a:t>
            </a:r>
            <a:r>
              <a:rPr lang="en-US" sz="2400" b="1" dirty="0"/>
              <a:t>Các loại kiểm thử được thực hiện trong đám mây</a:t>
            </a:r>
            <a:endParaRPr lang="en-US" sz="2400" b="1" dirty="0" smtClean="0"/>
          </a:p>
          <a:p>
            <a:pPr marL="0" indent="0" algn="just" eaLnBrk="0" fontAlgn="base" hangingPunct="0">
              <a:spcBef>
                <a:spcPct val="0"/>
              </a:spcBef>
              <a:spcAft>
                <a:spcPct val="0"/>
              </a:spcAft>
              <a:buNone/>
            </a:pPr>
            <a:r>
              <a:rPr lang="en-US" sz="2400" b="1" dirty="0" smtClean="0"/>
              <a:t>     - </a:t>
            </a:r>
            <a:r>
              <a:rPr lang="en-US" sz="2400" dirty="0"/>
              <a:t> </a:t>
            </a:r>
            <a:r>
              <a:rPr lang="vi-VN" sz="2000" dirty="0" smtClean="0"/>
              <a:t>Kiểm </a:t>
            </a:r>
            <a:r>
              <a:rPr lang="vi-VN" sz="2000" dirty="0"/>
              <a:t>thử chức năng</a:t>
            </a:r>
            <a:r>
              <a:rPr lang="en-US" sz="2000" dirty="0" smtClean="0"/>
              <a:t>: </a:t>
            </a:r>
          </a:p>
          <a:p>
            <a:pPr marL="0" indent="0" algn="just" eaLnBrk="0" fontAlgn="base" hangingPunct="0">
              <a:spcBef>
                <a:spcPct val="0"/>
              </a:spcBef>
              <a:spcAft>
                <a:spcPct val="0"/>
              </a:spcAft>
              <a:buNone/>
            </a:pPr>
            <a:r>
              <a:rPr lang="en-US" sz="2000" dirty="0"/>
              <a:t> </a:t>
            </a:r>
            <a:r>
              <a:rPr lang="en-US" sz="2000" dirty="0" smtClean="0"/>
              <a:t>       </a:t>
            </a:r>
            <a:r>
              <a:rPr lang="en-US" sz="2000" dirty="0"/>
              <a:t>Một số kiểm thử chức năng</a:t>
            </a:r>
            <a:r>
              <a:rPr lang="en-US" sz="2000" dirty="0" smtClean="0"/>
              <a:t>:</a:t>
            </a:r>
          </a:p>
          <a:p>
            <a:pPr lvl="1" algn="just" eaLnBrk="0" fontAlgn="base" hangingPunct="0">
              <a:spcBef>
                <a:spcPct val="0"/>
              </a:spcBef>
              <a:spcAft>
                <a:spcPct val="0"/>
              </a:spcAft>
            </a:pPr>
            <a:r>
              <a:rPr lang="en-US" dirty="0"/>
              <a:t>Kiểm thử xác minh hệ thống</a:t>
            </a:r>
            <a:r>
              <a:rPr lang="en-US" dirty="0" smtClean="0"/>
              <a:t>. </a:t>
            </a:r>
          </a:p>
          <a:p>
            <a:pPr lvl="1" algn="just" eaLnBrk="0" fontAlgn="base" hangingPunct="0">
              <a:spcBef>
                <a:spcPct val="0"/>
              </a:spcBef>
              <a:spcAft>
                <a:spcPct val="0"/>
              </a:spcAft>
            </a:pPr>
            <a:r>
              <a:rPr lang="en-US" dirty="0"/>
              <a:t>Kiểm thử chấp nhận</a:t>
            </a:r>
            <a:r>
              <a:rPr lang="en-US" dirty="0" smtClean="0"/>
              <a:t>.</a:t>
            </a:r>
          </a:p>
          <a:p>
            <a:pPr lvl="1" algn="just" eaLnBrk="0" fontAlgn="base" hangingPunct="0">
              <a:spcBef>
                <a:spcPct val="0"/>
              </a:spcBef>
              <a:spcAft>
                <a:spcPct val="0"/>
              </a:spcAft>
            </a:pPr>
            <a:r>
              <a:rPr lang="en-US" dirty="0"/>
              <a:t>Kiểm thử khả năng tương </a:t>
            </a:r>
            <a:r>
              <a:rPr lang="en-US" dirty="0" smtClean="0"/>
              <a:t>tác.</a:t>
            </a:r>
          </a:p>
          <a:p>
            <a:pPr marL="0" indent="0" algn="just" eaLnBrk="0" fontAlgn="base" hangingPunct="0">
              <a:spcBef>
                <a:spcPct val="0"/>
              </a:spcBef>
              <a:spcAft>
                <a:spcPct val="0"/>
              </a:spcAft>
              <a:buNone/>
            </a:pPr>
            <a:r>
              <a:rPr lang="en-US" sz="2400" b="1" dirty="0"/>
              <a:t> </a:t>
            </a:r>
            <a:r>
              <a:rPr lang="en-US" sz="2400" b="1" dirty="0" smtClean="0"/>
              <a:t>   - </a:t>
            </a:r>
            <a:r>
              <a:rPr lang="en-US" sz="2400" dirty="0" smtClean="0"/>
              <a:t> </a:t>
            </a:r>
            <a:r>
              <a:rPr lang="vi-VN" sz="2000" dirty="0"/>
              <a:t>Kiểm </a:t>
            </a:r>
            <a:r>
              <a:rPr lang="vi-VN" sz="2000" dirty="0" smtClean="0"/>
              <a:t>thử</a:t>
            </a:r>
            <a:r>
              <a:rPr lang="en-US" sz="2000" dirty="0" smtClean="0"/>
              <a:t> </a:t>
            </a:r>
            <a:r>
              <a:rPr lang="en-US" sz="2000" dirty="0" smtClean="0">
                <a:latin typeface="Tahoma" pitchFamily="34" charset="0"/>
                <a:ea typeface="Tahoma" pitchFamily="34" charset="0"/>
                <a:cs typeface="Tahoma" pitchFamily="34" charset="0"/>
              </a:rPr>
              <a:t>phi</a:t>
            </a:r>
            <a:r>
              <a:rPr lang="en-US" sz="2000" dirty="0">
                <a:latin typeface="Tahoma" pitchFamily="34" charset="0"/>
                <a:ea typeface="Tahoma" pitchFamily="34" charset="0"/>
                <a:cs typeface="Tahoma" pitchFamily="34" charset="0"/>
              </a:rPr>
              <a:t> </a:t>
            </a:r>
            <a:r>
              <a:rPr lang="vi-VN" sz="2000" dirty="0" smtClean="0"/>
              <a:t>chức </a:t>
            </a:r>
            <a:r>
              <a:rPr lang="vi-VN" sz="2000" dirty="0"/>
              <a:t>năng</a:t>
            </a:r>
            <a:r>
              <a:rPr lang="en-US" sz="2000" dirty="0"/>
              <a:t>: </a:t>
            </a:r>
          </a:p>
          <a:p>
            <a:pPr marL="0" indent="0" algn="just" eaLnBrk="0" fontAlgn="base" hangingPunct="0">
              <a:spcBef>
                <a:spcPct val="0"/>
              </a:spcBef>
              <a:spcAft>
                <a:spcPct val="0"/>
              </a:spcAft>
              <a:buNone/>
            </a:pPr>
            <a:r>
              <a:rPr lang="en-US" sz="2000" dirty="0"/>
              <a:t>        Một vài dạng thử nghiệm phi chức năng</a:t>
            </a:r>
            <a:r>
              <a:rPr lang="en-US" sz="2000" dirty="0" smtClean="0"/>
              <a:t>:</a:t>
            </a:r>
            <a:endParaRPr lang="en-US" sz="2000" dirty="0"/>
          </a:p>
          <a:p>
            <a:pPr lvl="1" algn="just" eaLnBrk="0" fontAlgn="base" hangingPunct="0">
              <a:spcBef>
                <a:spcPct val="0"/>
              </a:spcBef>
              <a:spcAft>
                <a:spcPct val="0"/>
              </a:spcAft>
            </a:pPr>
            <a:r>
              <a:rPr lang="en-US" dirty="0"/>
              <a:t>Kiểm thử tính khả dụng</a:t>
            </a:r>
            <a:r>
              <a:rPr lang="en-US" dirty="0" smtClean="0"/>
              <a:t>. </a:t>
            </a:r>
            <a:endParaRPr lang="en-US" dirty="0"/>
          </a:p>
          <a:p>
            <a:pPr lvl="1" algn="just" eaLnBrk="0" fontAlgn="base" hangingPunct="0">
              <a:spcBef>
                <a:spcPct val="0"/>
              </a:spcBef>
              <a:spcAft>
                <a:spcPct val="0"/>
              </a:spcAft>
            </a:pPr>
            <a:r>
              <a:rPr lang="en-US" dirty="0"/>
              <a:t>Kiểm thử việc nhiều người sử dụng</a:t>
            </a:r>
            <a:r>
              <a:rPr lang="en-US" dirty="0" smtClean="0"/>
              <a:t>.</a:t>
            </a:r>
            <a:endParaRPr lang="en-US" dirty="0"/>
          </a:p>
          <a:p>
            <a:pPr lvl="1" algn="just" eaLnBrk="0" fontAlgn="base" hangingPunct="0">
              <a:spcBef>
                <a:spcPct val="0"/>
              </a:spcBef>
              <a:spcAft>
                <a:spcPct val="0"/>
              </a:spcAft>
            </a:pPr>
            <a:r>
              <a:rPr lang="en-US" dirty="0"/>
              <a:t>Kiểm thử hiệu suất</a:t>
            </a:r>
            <a:r>
              <a:rPr lang="en-US" dirty="0" smtClean="0"/>
              <a:t>.</a:t>
            </a:r>
          </a:p>
          <a:p>
            <a:pPr lvl="1" algn="just" eaLnBrk="0" fontAlgn="base" hangingPunct="0">
              <a:spcBef>
                <a:spcPct val="0"/>
              </a:spcBef>
              <a:spcAft>
                <a:spcPct val="0"/>
              </a:spcAft>
            </a:pPr>
            <a:r>
              <a:rPr lang="en-US" dirty="0"/>
              <a:t>Kiểm thử bảo </a:t>
            </a:r>
            <a:r>
              <a:rPr lang="en-US" dirty="0" smtClean="0"/>
              <a:t>mật</a:t>
            </a:r>
          </a:p>
          <a:p>
            <a:pPr lvl="1" algn="just" eaLnBrk="0" fontAlgn="base" hangingPunct="0">
              <a:spcBef>
                <a:spcPct val="0"/>
              </a:spcBef>
              <a:spcAft>
                <a:spcPct val="0"/>
              </a:spcAft>
            </a:pPr>
            <a:r>
              <a:rPr lang="en-US" dirty="0"/>
              <a:t>Kiểm thử khôi phục thảm </a:t>
            </a:r>
            <a:r>
              <a:rPr lang="en-US" dirty="0" smtClean="0"/>
              <a:t>họa.</a:t>
            </a:r>
          </a:p>
          <a:p>
            <a:pPr lvl="1" algn="just" eaLnBrk="0" fontAlgn="base" hangingPunct="0">
              <a:spcBef>
                <a:spcPct val="0"/>
              </a:spcBef>
              <a:spcAft>
                <a:spcPct val="0"/>
              </a:spcAft>
            </a:pPr>
            <a:r>
              <a:rPr lang="en-US" dirty="0"/>
              <a:t>Kiểm thử khả năng mở </a:t>
            </a:r>
            <a:r>
              <a:rPr lang="en-US" dirty="0" smtClean="0"/>
              <a:t>rộng.</a:t>
            </a:r>
          </a:p>
          <a:p>
            <a:pPr marL="457200" lvl="1" indent="0" algn="just" eaLnBrk="0" fontAlgn="base" hangingPunct="0">
              <a:spcBef>
                <a:spcPct val="0"/>
              </a:spcBef>
              <a:spcAft>
                <a:spcPct val="0"/>
              </a:spcAft>
              <a:buNone/>
            </a:pPr>
            <a:endParaRPr lang="en-US" dirty="0" smtClean="0"/>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 ( Tiếp theo)</a:t>
            </a:r>
            <a:r>
              <a:rPr lang="en-US" sz="3600" dirty="0" smtClean="0"/>
              <a:t> </a:t>
            </a:r>
            <a:endParaRPr lang="en-US" sz="3600" dirty="0"/>
          </a:p>
        </p:txBody>
      </p:sp>
    </p:spTree>
    <p:extLst>
      <p:ext uri="{BB962C8B-B14F-4D97-AF65-F5344CB8AC3E}">
        <p14:creationId xmlns:p14="http://schemas.microsoft.com/office/powerpoint/2010/main" val="55842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4276" y="1851505"/>
            <a:ext cx="9912773" cy="482450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a:t>6</a:t>
            </a:r>
            <a:r>
              <a:rPr lang="en-US" sz="3200" dirty="0" smtClean="0"/>
              <a:t>. </a:t>
            </a:r>
            <a:r>
              <a:rPr lang="vi-VN" sz="3200" dirty="0" smtClean="0">
                <a:latin typeface="Calibri" pitchFamily="34" charset="0"/>
                <a:cs typeface="Calibri" pitchFamily="34" charset="0"/>
              </a:rPr>
              <a:t>Công </a:t>
            </a:r>
            <a:r>
              <a:rPr lang="vi-VN" sz="3200" dirty="0">
                <a:latin typeface="Calibri" pitchFamily="34" charset="0"/>
                <a:cs typeface="Calibri" pitchFamily="34" charset="0"/>
              </a:rPr>
              <a:t>cụ kiểm thử đám mây</a:t>
            </a:r>
            <a:r>
              <a:rPr lang="en-US" sz="3200" dirty="0" smtClean="0">
                <a:latin typeface="Calibri" pitchFamily="34" charset="0"/>
                <a:cs typeface="Calibri" pitchFamily="34" charset="0"/>
              </a:rPr>
              <a:t>.</a:t>
            </a:r>
          </a:p>
          <a:p>
            <a:pPr marL="0" indent="0" algn="just" eaLnBrk="0" fontAlgn="base" hangingPunct="0">
              <a:spcBef>
                <a:spcPct val="0"/>
              </a:spcBef>
              <a:spcAft>
                <a:spcPct val="0"/>
              </a:spcAft>
              <a:buNone/>
            </a:pPr>
            <a:r>
              <a:rPr lang="en-US" sz="2400" b="1" dirty="0" smtClean="0"/>
              <a:t>   a. </a:t>
            </a:r>
            <a:r>
              <a:rPr lang="en-US" sz="2400" b="1" dirty="0"/>
              <a:t>Công cụ kiểm thử hiệu năng</a:t>
            </a:r>
            <a:endParaRPr lang="en-US" sz="2400" b="1" dirty="0" smtClean="0"/>
          </a:p>
          <a:p>
            <a:pPr marL="0" indent="0" algn="just" eaLnBrk="0" fontAlgn="base" hangingPunct="0">
              <a:spcBef>
                <a:spcPct val="0"/>
              </a:spcBef>
              <a:spcAft>
                <a:spcPct val="0"/>
              </a:spcAft>
              <a:buNone/>
            </a:pPr>
            <a:r>
              <a:rPr lang="en-US" sz="2400" b="1" dirty="0" smtClean="0"/>
              <a:t>     - </a:t>
            </a:r>
            <a:r>
              <a:rPr lang="en-US" sz="2400" dirty="0"/>
              <a:t>Một số công cụ có thể được sử dụng để kiểm thử chức năng</a:t>
            </a:r>
            <a:r>
              <a:rPr lang="en-US" sz="2400" dirty="0" smtClean="0"/>
              <a:t>:</a:t>
            </a:r>
          </a:p>
          <a:p>
            <a:pPr lvl="1" algn="just" eaLnBrk="0" fontAlgn="base" hangingPunct="0">
              <a:spcBef>
                <a:spcPct val="0"/>
              </a:spcBef>
              <a:spcAft>
                <a:spcPct val="0"/>
              </a:spcAft>
            </a:pPr>
            <a:r>
              <a:rPr lang="en-US" dirty="0"/>
              <a:t>SOASTA </a:t>
            </a:r>
            <a:r>
              <a:rPr lang="en-US" dirty="0" smtClean="0"/>
              <a:t>CloudTest. </a:t>
            </a:r>
          </a:p>
          <a:p>
            <a:pPr lvl="1" algn="just" eaLnBrk="0" fontAlgn="base" hangingPunct="0">
              <a:spcBef>
                <a:spcPct val="0"/>
              </a:spcBef>
              <a:spcAft>
                <a:spcPct val="0"/>
              </a:spcAft>
            </a:pPr>
            <a:r>
              <a:rPr lang="en-US" dirty="0" smtClean="0"/>
              <a:t>LoadStorm.</a:t>
            </a:r>
          </a:p>
          <a:p>
            <a:pPr lvl="1" algn="just" eaLnBrk="0" fontAlgn="base" hangingPunct="0">
              <a:spcBef>
                <a:spcPct val="0"/>
              </a:spcBef>
              <a:spcAft>
                <a:spcPct val="0"/>
              </a:spcAft>
            </a:pPr>
            <a:r>
              <a:rPr lang="en-US" dirty="0" smtClean="0"/>
              <a:t>CoudTestGo.</a:t>
            </a:r>
          </a:p>
          <a:p>
            <a:pPr lvl="1" algn="just" eaLnBrk="0" fontAlgn="base" hangingPunct="0">
              <a:spcBef>
                <a:spcPct val="0"/>
              </a:spcBef>
              <a:spcAft>
                <a:spcPct val="0"/>
              </a:spcAft>
            </a:pPr>
            <a:r>
              <a:rPr lang="en-US" dirty="0" smtClean="0"/>
              <a:t>......</a:t>
            </a:r>
            <a:endParaRPr lang="en-US" dirty="0"/>
          </a:p>
          <a:p>
            <a:pPr marL="0" lvl="0" indent="0">
              <a:buNone/>
            </a:pPr>
            <a:r>
              <a:rPr lang="en-US" sz="2400" b="1" dirty="0" smtClean="0"/>
              <a:t>   b. </a:t>
            </a:r>
            <a:r>
              <a:rPr lang="en-US" sz="2400" b="1" dirty="0"/>
              <a:t>Công cụ kiểm thử bảo mật đám </a:t>
            </a:r>
            <a:r>
              <a:rPr lang="en-US" sz="2400" b="1" dirty="0" smtClean="0"/>
              <a:t>mây</a:t>
            </a:r>
            <a:endParaRPr lang="en-US" sz="2400" dirty="0"/>
          </a:p>
          <a:p>
            <a:pPr lvl="1" algn="just" eaLnBrk="0" fontAlgn="base" hangingPunct="0">
              <a:spcBef>
                <a:spcPct val="0"/>
              </a:spcBef>
              <a:spcAft>
                <a:spcPct val="0"/>
              </a:spcAft>
            </a:pPr>
            <a:r>
              <a:rPr lang="en-US" dirty="0"/>
              <a:t>Nessus Wireshark Nmap</a:t>
            </a:r>
            <a:r>
              <a:rPr lang="en-US" dirty="0" smtClean="0"/>
              <a:t>.</a:t>
            </a:r>
          </a:p>
        </p:txBody>
      </p:sp>
      <p:sp>
        <p:nvSpPr>
          <p:cNvPr id="5"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 ( Tiếp theo)</a:t>
            </a:r>
            <a:r>
              <a:rPr lang="en-US" sz="3600" dirty="0" smtClean="0"/>
              <a:t> </a:t>
            </a:r>
            <a:endParaRPr lang="en-US" sz="3600" dirty="0"/>
          </a:p>
        </p:txBody>
      </p:sp>
    </p:spTree>
    <p:extLst>
      <p:ext uri="{BB962C8B-B14F-4D97-AF65-F5344CB8AC3E}">
        <p14:creationId xmlns:p14="http://schemas.microsoft.com/office/powerpoint/2010/main" val="332614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24276" y="1851505"/>
            <a:ext cx="9912773" cy="482450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eaLnBrk="0" fontAlgn="base" hangingPunct="0">
              <a:spcBef>
                <a:spcPct val="0"/>
              </a:spcBef>
              <a:spcAft>
                <a:spcPct val="0"/>
              </a:spcAft>
              <a:buNone/>
            </a:pPr>
            <a:r>
              <a:rPr lang="en-US" sz="3200" dirty="0" smtClean="0"/>
              <a:t>7. </a:t>
            </a:r>
            <a:r>
              <a:rPr lang="en-US" sz="3200" dirty="0" smtClean="0">
                <a:latin typeface="Calibri" pitchFamily="34" charset="0"/>
                <a:cs typeface="Calibri" pitchFamily="34" charset="0"/>
              </a:rPr>
              <a:t>Những thách thức của </a:t>
            </a:r>
            <a:r>
              <a:rPr lang="vi-VN" sz="3200" dirty="0" smtClean="0">
                <a:latin typeface="Calibri" pitchFamily="34" charset="0"/>
                <a:cs typeface="Calibri" pitchFamily="34" charset="0"/>
              </a:rPr>
              <a:t>kiểm </a:t>
            </a:r>
            <a:r>
              <a:rPr lang="vi-VN" sz="3200" dirty="0">
                <a:latin typeface="Calibri" pitchFamily="34" charset="0"/>
                <a:cs typeface="Calibri" pitchFamily="34" charset="0"/>
              </a:rPr>
              <a:t>thử đám mây</a:t>
            </a:r>
            <a:r>
              <a:rPr lang="en-US" sz="3200" dirty="0" smtClean="0">
                <a:latin typeface="Calibri" pitchFamily="34" charset="0"/>
                <a:cs typeface="Calibri" pitchFamily="34" charset="0"/>
              </a:rPr>
              <a:t>.</a:t>
            </a:r>
          </a:p>
          <a:p>
            <a:pPr lvl="1" algn="just" eaLnBrk="0" fontAlgn="base" hangingPunct="0">
              <a:spcBef>
                <a:spcPct val="0"/>
              </a:spcBef>
              <a:spcAft>
                <a:spcPct val="0"/>
              </a:spcAft>
            </a:pPr>
            <a:r>
              <a:rPr lang="en-US" dirty="0"/>
              <a:t>Bảo vệ quyền riêng tư của người dùng</a:t>
            </a:r>
            <a:r>
              <a:rPr lang="en-US" dirty="0" smtClean="0"/>
              <a:t>. </a:t>
            </a:r>
          </a:p>
          <a:p>
            <a:pPr lvl="1" algn="just" eaLnBrk="0" fontAlgn="base" hangingPunct="0">
              <a:spcBef>
                <a:spcPct val="0"/>
              </a:spcBef>
              <a:spcAft>
                <a:spcPct val="0"/>
              </a:spcAft>
            </a:pPr>
            <a:r>
              <a:rPr lang="en-US" dirty="0"/>
              <a:t>Một thách thức lớn khác là hiệu suất của một ứng dụng trong đám mây, đặc biệt là trong các đám mây riêng</a:t>
            </a:r>
            <a:r>
              <a:rPr lang="en-US" dirty="0" smtClean="0"/>
              <a:t>.</a:t>
            </a:r>
          </a:p>
          <a:p>
            <a:pPr lvl="1" algn="just" eaLnBrk="0" fontAlgn="base" hangingPunct="0">
              <a:spcBef>
                <a:spcPct val="0"/>
              </a:spcBef>
              <a:spcAft>
                <a:spcPct val="0"/>
              </a:spcAft>
            </a:pPr>
            <a:r>
              <a:rPr lang="en-US" dirty="0"/>
              <a:t>Khi nhằm một đích thử nghiệm cần yêu cầu một số cấu hình nhất định đối với máy chủ, bộ nhớ hoặc mạng có thể không được nhà cung cấp dịch vụ đám mây hỗ trợ</a:t>
            </a:r>
            <a:r>
              <a:rPr lang="en-US" dirty="0" smtClean="0"/>
              <a:t>.</a:t>
            </a:r>
          </a:p>
          <a:p>
            <a:pPr lvl="1" algn="just" eaLnBrk="0" fontAlgn="base" hangingPunct="0">
              <a:spcBef>
                <a:spcPct val="0"/>
              </a:spcBef>
              <a:spcAft>
                <a:spcPct val="0"/>
              </a:spcAft>
            </a:pPr>
            <a:r>
              <a:rPr lang="en-US" dirty="0"/>
              <a:t>Một thách thức thường gặp khác là đối với kiểm thử tích hợp, mà ở đó kiểm thử viên kiểm tra mạng, cơ sở dữ liệu, máy chủ,… </a:t>
            </a:r>
            <a:r>
              <a:rPr lang="en-US" dirty="0" smtClean="0"/>
              <a:t>không </a:t>
            </a:r>
            <a:r>
              <a:rPr lang="en-US" dirty="0"/>
              <a:t>có quyền kiểm soát môi trường cơ bản.</a:t>
            </a:r>
          </a:p>
          <a:p>
            <a:pPr marL="457200" lvl="1" indent="0" algn="just" eaLnBrk="0" fontAlgn="base" hangingPunct="0">
              <a:spcBef>
                <a:spcPct val="0"/>
              </a:spcBef>
              <a:spcAft>
                <a:spcPct val="0"/>
              </a:spcAft>
              <a:buNone/>
            </a:pPr>
            <a:endParaRPr lang="en-US" dirty="0" smtClean="0"/>
          </a:p>
        </p:txBody>
      </p:sp>
      <p:sp>
        <p:nvSpPr>
          <p:cNvPr id="4"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3"/>
            </a:pPr>
            <a:r>
              <a:rPr lang="en-US" sz="3600" b="1" dirty="0"/>
              <a:t>Cloud </a:t>
            </a:r>
            <a:r>
              <a:rPr lang="en-US" sz="3600" b="1" dirty="0" smtClean="0"/>
              <a:t>testing ( Tiếp theo)</a:t>
            </a:r>
            <a:r>
              <a:rPr lang="en-US" sz="3600" dirty="0" smtClean="0"/>
              <a:t> </a:t>
            </a:r>
            <a:endParaRPr lang="en-US" sz="3600" dirty="0"/>
          </a:p>
        </p:txBody>
      </p:sp>
    </p:spTree>
    <p:extLst>
      <p:ext uri="{BB962C8B-B14F-4D97-AF65-F5344CB8AC3E}">
        <p14:creationId xmlns:p14="http://schemas.microsoft.com/office/powerpoint/2010/main" val="42273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3897282" y="948268"/>
            <a:ext cx="6597464" cy="1977496"/>
          </a:xfrm>
        </p:spPr>
        <p:txBody>
          <a:bodyPr/>
          <a:lstStyle/>
          <a:p>
            <a:pPr algn="ctr"/>
            <a:r>
              <a:rPr lang="en-US" dirty="0" smtClean="0"/>
              <a:t>C</a:t>
            </a:r>
            <a:r>
              <a:rPr lang="vi-VN" dirty="0" smtClean="0"/>
              <a:t>ảm </a:t>
            </a:r>
            <a:r>
              <a:rPr lang="vi-VN" dirty="0"/>
              <a:t>ơn thầy và các bạn đã lắng nghe </a:t>
            </a:r>
            <a:endParaRPr lang="en-US" dirty="0"/>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62463" y="466343"/>
            <a:ext cx="11836400" cy="1362113"/>
          </a:xfrm>
        </p:spPr>
        <p:txBody>
          <a:bodyPr>
            <a:normAutofit/>
          </a:bodyPr>
          <a:lstStyle/>
          <a:p>
            <a:pPr marL="857250" lvl="0" indent="-857250">
              <a:buFont typeface="+mj-lt"/>
              <a:buAutoNum type="romanUcPeriod"/>
            </a:pPr>
            <a:r>
              <a:rPr lang="en-US" sz="3600" dirty="0"/>
              <a:t>IoT </a:t>
            </a:r>
            <a:r>
              <a:rPr lang="en-US" sz="3600" dirty="0" smtClean="0"/>
              <a:t>Testing (Tiếp theo)</a:t>
            </a:r>
            <a:endParaRPr lang="en-US" sz="3600" dirty="0"/>
          </a:p>
        </p:txBody>
      </p:sp>
      <p:sp>
        <p:nvSpPr>
          <p:cNvPr id="4" name="Content Placeholder 2"/>
          <p:cNvSpPr txBox="1">
            <a:spLocks/>
          </p:cNvSpPr>
          <p:nvPr/>
        </p:nvSpPr>
        <p:spPr>
          <a:xfrm>
            <a:off x="1280160" y="2093091"/>
            <a:ext cx="9628632" cy="440478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smtClean="0"/>
              <a:t>2.  Các </a:t>
            </a:r>
            <a:r>
              <a:rPr lang="en-US" sz="3200" dirty="0"/>
              <a:t>loại test type trong </a:t>
            </a:r>
            <a:r>
              <a:rPr lang="en-US" sz="3200" dirty="0" smtClean="0"/>
              <a:t>IoT</a:t>
            </a:r>
            <a:endParaRPr lang="en-US" sz="2400" dirty="0" smtClean="0"/>
          </a:p>
          <a:p>
            <a:pPr algn="just" eaLnBrk="0" fontAlgn="base" hangingPunct="0">
              <a:spcBef>
                <a:spcPct val="0"/>
              </a:spcBef>
              <a:spcAft>
                <a:spcPct val="0"/>
              </a:spcAft>
              <a:buFont typeface="Wingdings" pitchFamily="2" charset="2"/>
              <a:buChar char="v"/>
            </a:pPr>
            <a:r>
              <a:rPr lang="en-US" dirty="0" smtClean="0"/>
              <a:t> </a:t>
            </a:r>
            <a:r>
              <a:rPr lang="en-US" dirty="0" smtClean="0"/>
              <a:t>Kiểm thử khả </a:t>
            </a:r>
            <a:r>
              <a:rPr lang="en-US" dirty="0" smtClean="0"/>
              <a:t>năng sử dụng(Usability testing):</a:t>
            </a:r>
          </a:p>
          <a:p>
            <a:pPr lvl="1" algn="just" eaLnBrk="0" fontAlgn="base" hangingPunct="0">
              <a:spcBef>
                <a:spcPct val="0"/>
              </a:spcBef>
              <a:spcAft>
                <a:spcPct val="0"/>
              </a:spcAft>
              <a:buFont typeface="Arial" pitchFamily="34" charset="0"/>
              <a:buChar char="•"/>
            </a:pPr>
            <a:r>
              <a:rPr lang="en-US" sz="2200" dirty="0" smtClean="0"/>
              <a:t>Có </a:t>
            </a:r>
            <a:r>
              <a:rPr lang="en-US" sz="2200" dirty="0"/>
              <a:t>rất nhiều thiết bị có hình dạng và cấu hình khác nhau được sử dụng bởi người dùng. Hơn nữa , nhận thức cũng thay đổi từ người dùng này sang người dùng khác =&gt; Kiểm tra khả năng sử dụng của hệ thống là rất quan trọng trong IoT testing</a:t>
            </a:r>
            <a:r>
              <a:rPr lang="en-US" sz="2200" dirty="0" smtClean="0"/>
              <a:t>.</a:t>
            </a:r>
            <a:endParaRPr lang="en-US" sz="2200" dirty="0"/>
          </a:p>
          <a:p>
            <a:pPr lvl="0" algn="just" eaLnBrk="0" fontAlgn="base" hangingPunct="0">
              <a:spcBef>
                <a:spcPct val="0"/>
              </a:spcBef>
              <a:spcAft>
                <a:spcPct val="0"/>
              </a:spcAft>
              <a:buFont typeface="Wingdings" pitchFamily="2" charset="2"/>
              <a:buChar char="v"/>
            </a:pPr>
            <a:r>
              <a:rPr lang="en-US" dirty="0" smtClean="0"/>
              <a:t> </a:t>
            </a:r>
            <a:r>
              <a:rPr lang="en-US" dirty="0" smtClean="0"/>
              <a:t>Kiểm thử</a:t>
            </a:r>
            <a:r>
              <a:rPr lang="en-US" dirty="0" smtClean="0"/>
              <a:t>k</a:t>
            </a:r>
            <a:r>
              <a:rPr lang="en-US" dirty="0" smtClean="0"/>
              <a:t>hả </a:t>
            </a:r>
            <a:r>
              <a:rPr lang="en-US" dirty="0"/>
              <a:t>năng tương thích(Compatibility testing</a:t>
            </a:r>
            <a:r>
              <a:rPr lang="en-US" dirty="0" smtClean="0"/>
              <a:t>):</a:t>
            </a:r>
          </a:p>
          <a:p>
            <a:pPr lvl="1" algn="just" eaLnBrk="0" fontAlgn="base" hangingPunct="0">
              <a:spcBef>
                <a:spcPct val="0"/>
              </a:spcBef>
              <a:spcAft>
                <a:spcPct val="0"/>
              </a:spcAft>
              <a:buFont typeface="Arial" pitchFamily="34" charset="0"/>
              <a:buChar char="•"/>
            </a:pPr>
            <a:r>
              <a:rPr lang="en-US" sz="2200" dirty="0"/>
              <a:t>Có rất nhiều thiết bị được kết nối qua hệ thống IoT. Các thiết bị này có cấu hình phần mềm và phần cứng đá dạng. Do đó, sự kết hợp có thể rất đa dạng. Do đó, việc kiểm tra tính tương thích hệ thống IoT rất quan trọng</a:t>
            </a:r>
            <a:r>
              <a:rPr lang="en-US" sz="2200" dirty="0" smtClean="0"/>
              <a:t>.</a:t>
            </a:r>
            <a:endParaRPr lang="en-US" sz="2200" dirty="0"/>
          </a:p>
          <a:p>
            <a:pPr algn="just" eaLnBrk="0" fontAlgn="base" hangingPunct="0">
              <a:spcBef>
                <a:spcPct val="0"/>
              </a:spcBef>
              <a:spcAft>
                <a:spcPct val="0"/>
              </a:spcAft>
              <a:buFont typeface="Wingdings" pitchFamily="2" charset="2"/>
              <a:buChar char="v"/>
            </a:pPr>
            <a:r>
              <a:rPr lang="en-US" dirty="0" smtClean="0"/>
              <a:t> </a:t>
            </a:r>
            <a:r>
              <a:rPr lang="en-US" dirty="0" smtClean="0"/>
              <a:t>Kiểm thử </a:t>
            </a:r>
            <a:r>
              <a:rPr lang="en-US" dirty="0" smtClean="0"/>
              <a:t>tí</a:t>
            </a:r>
            <a:r>
              <a:rPr lang="en-US" dirty="0" smtClean="0"/>
              <a:t>nh </a:t>
            </a:r>
            <a:r>
              <a:rPr lang="en-US" dirty="0"/>
              <a:t>toàn vẹn dữ liệu(Data intergrity testing):</a:t>
            </a:r>
          </a:p>
          <a:p>
            <a:pPr lvl="1" algn="just" eaLnBrk="0" fontAlgn="base" hangingPunct="0">
              <a:spcBef>
                <a:spcPct val="0"/>
              </a:spcBef>
              <a:spcAft>
                <a:spcPct val="0"/>
              </a:spcAft>
            </a:pPr>
            <a:r>
              <a:rPr lang="en-US" sz="2200" dirty="0"/>
              <a:t>Kiểm tra tính toàn vẹn dữ liệu là rất quan trọng vì nó liên quan đến lượng dữ liệu lớn và các ứng dụng rất đa dạng.</a:t>
            </a:r>
          </a:p>
          <a:p>
            <a:pPr lvl="0" algn="just" eaLnBrk="0" fontAlgn="base" hangingPunct="0">
              <a:spcBef>
                <a:spcPct val="0"/>
              </a:spcBef>
              <a:spcAft>
                <a:spcPct val="0"/>
              </a:spcAft>
            </a:pPr>
            <a:endParaRPr lang="en-US" dirty="0" smtClean="0"/>
          </a:p>
        </p:txBody>
      </p:sp>
    </p:spTree>
    <p:extLst>
      <p:ext uri="{BB962C8B-B14F-4D97-AF65-F5344CB8AC3E}">
        <p14:creationId xmlns:p14="http://schemas.microsoft.com/office/powerpoint/2010/main" val="22397915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62463" y="466343"/>
            <a:ext cx="11836400" cy="1362113"/>
          </a:xfrm>
        </p:spPr>
        <p:txBody>
          <a:bodyPr>
            <a:normAutofit/>
          </a:bodyPr>
          <a:lstStyle/>
          <a:p>
            <a:pPr marL="857250" lvl="0" indent="-857250">
              <a:buFont typeface="+mj-lt"/>
              <a:buAutoNum type="romanUcPeriod"/>
            </a:pPr>
            <a:r>
              <a:rPr lang="en-US" sz="3600" dirty="0"/>
              <a:t>IoT </a:t>
            </a:r>
            <a:r>
              <a:rPr lang="en-US" sz="3600" dirty="0" smtClean="0"/>
              <a:t>Testing (Tiếp theo)</a:t>
            </a:r>
            <a:endParaRPr lang="en-US" sz="3600" dirty="0"/>
          </a:p>
        </p:txBody>
      </p:sp>
      <p:sp>
        <p:nvSpPr>
          <p:cNvPr id="4" name="Content Placeholder 2"/>
          <p:cNvSpPr txBox="1">
            <a:spLocks/>
          </p:cNvSpPr>
          <p:nvPr/>
        </p:nvSpPr>
        <p:spPr>
          <a:xfrm>
            <a:off x="1280160" y="2190749"/>
            <a:ext cx="9628632" cy="440478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a:t>2</a:t>
            </a:r>
            <a:r>
              <a:rPr lang="en-US" sz="3200" dirty="0" smtClean="0"/>
              <a:t>.  </a:t>
            </a:r>
            <a:r>
              <a:rPr lang="en-US" sz="3200" dirty="0"/>
              <a:t>Các loại test type trong </a:t>
            </a:r>
            <a:r>
              <a:rPr lang="en-US" sz="3200" dirty="0" smtClean="0"/>
              <a:t>IoT(tt)</a:t>
            </a:r>
            <a:endParaRPr lang="en-US" sz="2400" dirty="0"/>
          </a:p>
          <a:p>
            <a:pPr lvl="0" algn="just" eaLnBrk="0" fontAlgn="base" hangingPunct="0">
              <a:spcBef>
                <a:spcPct val="0"/>
              </a:spcBef>
              <a:spcAft>
                <a:spcPct val="0"/>
              </a:spcAft>
              <a:buFont typeface="Wingdings" pitchFamily="2" charset="2"/>
              <a:buChar char="v"/>
            </a:pPr>
            <a:r>
              <a:rPr lang="en-US" dirty="0" smtClean="0"/>
              <a:t>Kiểm thử </a:t>
            </a:r>
            <a:r>
              <a:rPr lang="en-US" dirty="0"/>
              <a:t>bảo mật(Security testing</a:t>
            </a:r>
            <a:r>
              <a:rPr lang="en-US" dirty="0" smtClean="0"/>
              <a:t>):</a:t>
            </a:r>
          </a:p>
          <a:p>
            <a:pPr lvl="1" algn="just" eaLnBrk="0" fontAlgn="base" hangingPunct="0">
              <a:spcBef>
                <a:spcPct val="0"/>
              </a:spcBef>
              <a:spcAft>
                <a:spcPct val="0"/>
              </a:spcAft>
              <a:buFont typeface="Arial" pitchFamily="34" charset="0"/>
              <a:buChar char="•"/>
            </a:pPr>
            <a:r>
              <a:rPr lang="en-US" sz="2200" dirty="0" smtClean="0"/>
              <a:t>Trong </a:t>
            </a:r>
            <a:r>
              <a:rPr lang="en-US" sz="2200" dirty="0"/>
              <a:t>môi trường IoT, có rất nhiều người dùng đang truy cập một lượng lớn dữ liệu cùng một lúc. Do đó, việc xác thực người dùng thông qua xác thực , có kiểm soát quyền riêng tư dữ liệu như một phần của kiểm tra bảo </a:t>
            </a:r>
            <a:r>
              <a:rPr lang="en-US" sz="2200" dirty="0" smtClean="0"/>
              <a:t>mật</a:t>
            </a:r>
          </a:p>
          <a:p>
            <a:pPr lvl="0" algn="just" eaLnBrk="0" fontAlgn="base" hangingPunct="0">
              <a:spcBef>
                <a:spcPct val="0"/>
              </a:spcBef>
              <a:spcAft>
                <a:spcPct val="0"/>
              </a:spcAft>
              <a:buFont typeface="Wingdings" pitchFamily="2" charset="2"/>
              <a:buChar char="v"/>
            </a:pPr>
            <a:r>
              <a:rPr lang="en-US" dirty="0" smtClean="0"/>
              <a:t>Kiểm thử h</a:t>
            </a:r>
            <a:r>
              <a:rPr lang="en-US" dirty="0" smtClean="0"/>
              <a:t>iệu </a:t>
            </a:r>
            <a:r>
              <a:rPr lang="en-US" dirty="0"/>
              <a:t>suất(Performance testing):</a:t>
            </a:r>
            <a:endParaRPr lang="en-US" dirty="0" smtClean="0"/>
          </a:p>
          <a:p>
            <a:pPr lvl="1" algn="just" eaLnBrk="0" fontAlgn="base" hangingPunct="0">
              <a:spcBef>
                <a:spcPct val="0"/>
              </a:spcBef>
              <a:spcAft>
                <a:spcPct val="0"/>
              </a:spcAft>
              <a:buFont typeface="Arial" pitchFamily="34" charset="0"/>
              <a:buChar char="•"/>
            </a:pPr>
            <a:r>
              <a:rPr lang="en-US" sz="2200" dirty="0" smtClean="0"/>
              <a:t>Kiểm </a:t>
            </a:r>
            <a:r>
              <a:rPr lang="en-US" sz="2200" dirty="0"/>
              <a:t>tra hiệu suất là quan trọng để tạo ra cách tiếp cận chiến lược để phát triển và thực hiện kế hoạch IoT testing</a:t>
            </a:r>
            <a:r>
              <a:rPr lang="en-US" sz="2200" dirty="0" smtClean="0"/>
              <a:t>.</a:t>
            </a:r>
            <a:endParaRPr lang="en-US" sz="2200" dirty="0"/>
          </a:p>
          <a:p>
            <a:pPr marL="0" lvl="0" indent="0" algn="just" eaLnBrk="0" fontAlgn="base" hangingPunct="0">
              <a:spcBef>
                <a:spcPct val="0"/>
              </a:spcBef>
              <a:spcAft>
                <a:spcPct val="0"/>
              </a:spcAft>
              <a:buNone/>
            </a:pPr>
            <a:endParaRPr lang="en-US" dirty="0" smtClean="0"/>
          </a:p>
        </p:txBody>
      </p:sp>
    </p:spTree>
    <p:extLst>
      <p:ext uri="{BB962C8B-B14F-4D97-AF65-F5344CB8AC3E}">
        <p14:creationId xmlns:p14="http://schemas.microsoft.com/office/powerpoint/2010/main" val="202122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62463" y="466343"/>
            <a:ext cx="11836400" cy="1362113"/>
          </a:xfrm>
        </p:spPr>
        <p:txBody>
          <a:bodyPr>
            <a:normAutofit/>
          </a:bodyPr>
          <a:lstStyle/>
          <a:p>
            <a:pPr marL="857250" lvl="0" indent="-857250">
              <a:buFont typeface="+mj-lt"/>
              <a:buAutoNum type="romanUcPeriod"/>
            </a:pPr>
            <a:r>
              <a:rPr lang="en-US" sz="3600" dirty="0"/>
              <a:t>IoT </a:t>
            </a:r>
            <a:r>
              <a:rPr lang="en-US" sz="3600" dirty="0" smtClean="0"/>
              <a:t>Testing (Tiếp theo)</a:t>
            </a:r>
            <a:endParaRPr lang="en-US" sz="3600" dirty="0"/>
          </a:p>
        </p:txBody>
      </p:sp>
      <p:sp>
        <p:nvSpPr>
          <p:cNvPr id="4" name="Content Placeholder 2"/>
          <p:cNvSpPr txBox="1">
            <a:spLocks/>
          </p:cNvSpPr>
          <p:nvPr/>
        </p:nvSpPr>
        <p:spPr>
          <a:xfrm>
            <a:off x="1280160" y="2190749"/>
            <a:ext cx="9628632" cy="4404784"/>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a:t>2.  Các loại test type trong IoT(tt)</a:t>
            </a:r>
            <a:endParaRPr lang="en-US" sz="2400" dirty="0"/>
          </a:p>
          <a:p>
            <a:pPr lvl="0" algn="just" eaLnBrk="0" fontAlgn="base" hangingPunct="0">
              <a:spcBef>
                <a:spcPct val="0"/>
              </a:spcBef>
              <a:spcAft>
                <a:spcPct val="0"/>
              </a:spcAft>
              <a:buFont typeface="Wingdings" pitchFamily="2" charset="2"/>
              <a:buChar char="Ø"/>
            </a:pPr>
            <a:r>
              <a:rPr lang="en-US" dirty="0" smtClean="0"/>
              <a:t>Kiểm </a:t>
            </a:r>
            <a:r>
              <a:rPr lang="en-US" dirty="0"/>
              <a:t>thử trong các thiết bị IoT:</a:t>
            </a:r>
          </a:p>
          <a:p>
            <a:pPr algn="just" eaLnBrk="0" fontAlgn="base" hangingPunct="0">
              <a:spcBef>
                <a:spcPct val="0"/>
              </a:spcBef>
              <a:spcAft>
                <a:spcPct val="0"/>
              </a:spcAft>
              <a:buFont typeface="Wingdings" pitchFamily="2" charset="2"/>
              <a:buChar char="Ø"/>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779740836"/>
              </p:ext>
            </p:extLst>
          </p:nvPr>
        </p:nvGraphicFramePr>
        <p:xfrm>
          <a:off x="3460327" y="3148552"/>
          <a:ext cx="4726305" cy="3391408"/>
        </p:xfrm>
        <a:graphic>
          <a:graphicData uri="http://schemas.openxmlformats.org/drawingml/2006/table">
            <a:tbl>
              <a:tblPr firstRow="1" firstCol="1" bandRow="1">
                <a:tableStyleId>{3B4B98B0-60AC-42C2-AFA5-B58CD77FA1E5}</a:tableStyleId>
              </a:tblPr>
              <a:tblGrid>
                <a:gridCol w="944880"/>
                <a:gridCol w="944880"/>
                <a:gridCol w="945515"/>
                <a:gridCol w="945515"/>
                <a:gridCol w="945515"/>
              </a:tblGrid>
              <a:tr h="0">
                <a:tc>
                  <a:txBody>
                    <a:bodyPr/>
                    <a:lstStyle/>
                    <a:p>
                      <a:pPr marL="0" marR="0">
                        <a:lnSpc>
                          <a:spcPct val="107000"/>
                        </a:lnSpc>
                        <a:spcBef>
                          <a:spcPts val="0"/>
                        </a:spcBef>
                        <a:spcAft>
                          <a:spcPts val="800"/>
                        </a:spcAft>
                      </a:pPr>
                      <a:r>
                        <a:rPr lang="en-US" sz="1300">
                          <a:effectLst/>
                        </a:rPr>
                        <a:t>Các loại phần tử IoT</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Sensor</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Application</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Netwwork</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Backend(Data center)</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Funtional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Usability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Security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Performance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Text</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Compatibility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Text</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Services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r>
              <a:tr h="0">
                <a:tc>
                  <a:txBody>
                    <a:bodyPr/>
                    <a:lstStyle/>
                    <a:p>
                      <a:pPr marL="0" marR="0">
                        <a:lnSpc>
                          <a:spcPct val="107000"/>
                        </a:lnSpc>
                        <a:spcBef>
                          <a:spcPts val="0"/>
                        </a:spcBef>
                        <a:spcAft>
                          <a:spcPts val="800"/>
                        </a:spcAft>
                      </a:pPr>
                      <a:r>
                        <a:rPr lang="en-US" sz="1300">
                          <a:effectLst/>
                        </a:rPr>
                        <a:t>Operational testing</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True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a:effectLst/>
                        </a:rPr>
                        <a:t>False</a:t>
                      </a:r>
                      <a:endParaRPr lang="en-US" sz="1400">
                        <a:effectLst/>
                        <a:latin typeface="Times New Roman"/>
                        <a:ea typeface="Calibri"/>
                        <a:cs typeface="Times New Roman"/>
                      </a:endParaRPr>
                    </a:p>
                  </a:txBody>
                  <a:tcPr marL="68580" marR="68580" marT="0" marB="0"/>
                </a:tc>
                <a:tc>
                  <a:txBody>
                    <a:bodyPr/>
                    <a:lstStyle/>
                    <a:p>
                      <a:pPr marL="0" marR="0">
                        <a:lnSpc>
                          <a:spcPct val="107000"/>
                        </a:lnSpc>
                        <a:spcBef>
                          <a:spcPts val="0"/>
                        </a:spcBef>
                        <a:spcAft>
                          <a:spcPts val="800"/>
                        </a:spcAft>
                      </a:pPr>
                      <a:r>
                        <a:rPr lang="en-US" sz="1300" dirty="0">
                          <a:effectLst/>
                        </a:rPr>
                        <a:t>Text</a:t>
                      </a:r>
                      <a:endParaRPr lang="en-US" sz="1400" dirty="0">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8188686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a:pPr>
            <a:r>
              <a:rPr lang="en-US" sz="3600" dirty="0"/>
              <a:t>IoT Testing (Tiếp theo)</a:t>
            </a:r>
          </a:p>
        </p:txBody>
      </p:sp>
      <p:sp>
        <p:nvSpPr>
          <p:cNvPr id="4" name="Content Placeholder 2"/>
          <p:cNvSpPr txBox="1">
            <a:spLocks/>
          </p:cNvSpPr>
          <p:nvPr/>
        </p:nvSpPr>
        <p:spPr>
          <a:xfrm>
            <a:off x="1280160" y="2190749"/>
            <a:ext cx="9628632" cy="3986213"/>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a:t>4</a:t>
            </a:r>
            <a:r>
              <a:rPr lang="en-US" sz="3200" dirty="0" smtClean="0"/>
              <a:t>.  Thách </a:t>
            </a:r>
            <a:r>
              <a:rPr lang="en-US" sz="3200" dirty="0"/>
              <a:t>thức trong kiểm thử IoT</a:t>
            </a:r>
          </a:p>
          <a:p>
            <a:pPr lvl="0"/>
            <a:r>
              <a:rPr lang="en-US" dirty="0" smtClean="0"/>
              <a:t>Bạn cần kiểm tra cả mạng và liên lạc nội bộ</a:t>
            </a:r>
          </a:p>
          <a:p>
            <a:pPr lvl="0"/>
            <a:r>
              <a:rPr lang="en-US" dirty="0" smtClean="0"/>
              <a:t>Bảo </a:t>
            </a:r>
            <a:r>
              <a:rPr lang="en-US" dirty="0"/>
              <a:t>mật là mối quan tâm lớn nhất trong nền tảng IoT và tất cả các tác vụ được vận hành bằng Internet.</a:t>
            </a:r>
          </a:p>
          <a:p>
            <a:pPr lvl="0"/>
            <a:r>
              <a:rPr lang="en-US" dirty="0"/>
              <a:t>Sự phức tạp của phần mềm và hệ thống có thể che giấu lỗi có trong công nghệ IoT.</a:t>
            </a:r>
          </a:p>
          <a:p>
            <a:pPr lvl="0"/>
            <a:r>
              <a:rPr lang="en-US" dirty="0"/>
              <a:t>Các cân nhắc về tài nguyên như các hạn chế về bộ nhớ, sức mạnh xử lý, băng thông, tuổi thọ pin,…</a:t>
            </a:r>
          </a:p>
          <a:p>
            <a:pPr algn="just" eaLnBrk="0" fontAlgn="base" hangingPunct="0">
              <a:spcBef>
                <a:spcPct val="0"/>
              </a:spcBef>
              <a:spcAft>
                <a:spcPct val="0"/>
              </a:spcAft>
              <a:buFont typeface="Wingdings" pitchFamily="2" charset="2"/>
              <a:buChar char="v"/>
            </a:pPr>
            <a:endParaRPr lang="en-US" dirty="0"/>
          </a:p>
          <a:p>
            <a:pPr marL="457200" lvl="0" indent="-457200" algn="just" eaLnBrk="0" fontAlgn="base" hangingPunct="0">
              <a:spcBef>
                <a:spcPct val="0"/>
              </a:spcBef>
              <a:spcAft>
                <a:spcPct val="0"/>
              </a:spcAft>
              <a:buFont typeface="+mj-lt"/>
              <a:buAutoNum type="arabicPeriod"/>
            </a:pPr>
            <a:endParaRPr lang="en-US" dirty="0"/>
          </a:p>
        </p:txBody>
      </p:sp>
    </p:spTree>
    <p:extLst>
      <p:ext uri="{BB962C8B-B14F-4D97-AF65-F5344CB8AC3E}">
        <p14:creationId xmlns:p14="http://schemas.microsoft.com/office/powerpoint/2010/main" val="4864539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a:pPr>
            <a:r>
              <a:rPr lang="en-US" sz="3600" dirty="0"/>
              <a:t>IoT Testing (Tiếp theo)</a:t>
            </a:r>
          </a:p>
        </p:txBody>
      </p:sp>
      <p:sp>
        <p:nvSpPr>
          <p:cNvPr id="4" name="Content Placeholder 2"/>
          <p:cNvSpPr txBox="1">
            <a:spLocks/>
          </p:cNvSpPr>
          <p:nvPr/>
        </p:nvSpPr>
        <p:spPr>
          <a:xfrm>
            <a:off x="1280160" y="2190749"/>
            <a:ext cx="9628632" cy="3986213"/>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smtClean="0"/>
              <a:t>5.  Một số </a:t>
            </a:r>
            <a:r>
              <a:rPr lang="en-US" sz="3200" dirty="0"/>
              <a:t>tip</a:t>
            </a:r>
            <a:endParaRPr lang="en-US" sz="3200" dirty="0" smtClean="0"/>
          </a:p>
          <a:p>
            <a:pPr lvl="0"/>
            <a:r>
              <a:rPr lang="en-US" dirty="0" smtClean="0"/>
              <a:t>Kiểm thử hộp xám nên đươc sử dụng với kiểm thử Iot vì nó cho phép thiết kế trường hợp kiểm thử hiệu quả. Điều này cho phép bạn biết hệ điều hành, kiếm trúc, phần cứng của bên thứ ba, kế nối mới và giới hạn thiết bị phần cứng.</a:t>
            </a:r>
          </a:p>
          <a:p>
            <a:pPr lvl="0"/>
            <a:r>
              <a:rPr lang="en-US" dirty="0" smtClean="0"/>
              <a:t>Hệ </a:t>
            </a:r>
            <a:r>
              <a:rPr lang="en-US" dirty="0"/>
              <a:t>điều hành thời gian thực rất quan trọng để cung cấp khả năng mở rộng, mô đun hóa, kết nối, bảo mật, điều này rất quan trọng đối với IoT.</a:t>
            </a:r>
          </a:p>
          <a:p>
            <a:r>
              <a:rPr lang="en-US" dirty="0"/>
              <a:t>Kiểm tra IoT nên được tự động hóa</a:t>
            </a:r>
          </a:p>
          <a:p>
            <a:pPr marL="457200" lvl="0" indent="-457200" algn="just" eaLnBrk="0" fontAlgn="base" hangingPunct="0">
              <a:spcBef>
                <a:spcPct val="0"/>
              </a:spcBef>
              <a:spcAft>
                <a:spcPct val="0"/>
              </a:spcAft>
              <a:buFont typeface="+mj-lt"/>
              <a:buAutoNum type="arabicPeriod"/>
            </a:pPr>
            <a:endParaRPr lang="en-US" dirty="0"/>
          </a:p>
        </p:txBody>
      </p:sp>
    </p:spTree>
    <p:extLst>
      <p:ext uri="{BB962C8B-B14F-4D97-AF65-F5344CB8AC3E}">
        <p14:creationId xmlns:p14="http://schemas.microsoft.com/office/powerpoint/2010/main" val="2359230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a:pPr>
            <a:r>
              <a:rPr lang="en-US" sz="3600" dirty="0"/>
              <a:t>IoT Testing (Tiếp theo)</a:t>
            </a:r>
          </a:p>
        </p:txBody>
      </p:sp>
      <p:sp>
        <p:nvSpPr>
          <p:cNvPr id="4" name="Content Placeholder 2"/>
          <p:cNvSpPr txBox="1">
            <a:spLocks/>
          </p:cNvSpPr>
          <p:nvPr/>
        </p:nvSpPr>
        <p:spPr>
          <a:xfrm>
            <a:off x="1280160" y="2190749"/>
            <a:ext cx="9628632" cy="44640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smtClean="0"/>
              <a:t>6.  </a:t>
            </a:r>
            <a:r>
              <a:rPr lang="en-US" sz="3200" dirty="0"/>
              <a:t>Một số </a:t>
            </a:r>
            <a:r>
              <a:rPr lang="en-US" sz="3200" dirty="0" smtClean="0"/>
              <a:t>tool</a:t>
            </a:r>
            <a:endParaRPr lang="en-US" sz="3200" dirty="0"/>
          </a:p>
          <a:p>
            <a:pPr lvl="0"/>
            <a:r>
              <a:rPr lang="en-US" dirty="0" smtClean="0"/>
              <a:t>Shodan</a:t>
            </a:r>
            <a:r>
              <a:rPr lang="en-US" dirty="0"/>
              <a:t>: </a:t>
            </a:r>
            <a:endParaRPr lang="en-US" dirty="0" smtClean="0"/>
          </a:p>
          <a:p>
            <a:pPr lvl="1">
              <a:buFont typeface="Arial" pitchFamily="34" charset="0"/>
              <a:buChar char="•"/>
            </a:pPr>
            <a:r>
              <a:rPr lang="en-US" dirty="0"/>
              <a:t>Shodan là một công cụ kiểm tra IoT mà bạn có thể sử dụng để khám phá thiết bị nào của bạn được kết nối với Internet. Nó cho phép bạn theo dõi tất cả các máy tính có thể truy cập trực tiếp từ Internet</a:t>
            </a:r>
            <a:r>
              <a:rPr lang="en-US" dirty="0" smtClean="0"/>
              <a:t>.</a:t>
            </a:r>
            <a:endParaRPr lang="en-US" dirty="0"/>
          </a:p>
          <a:p>
            <a:pPr lvl="0"/>
            <a:r>
              <a:rPr lang="en-US" dirty="0" smtClean="0"/>
              <a:t>Thingful</a:t>
            </a:r>
            <a:r>
              <a:rPr lang="en-US" dirty="0"/>
              <a:t>:</a:t>
            </a:r>
          </a:p>
          <a:p>
            <a:pPr lvl="1">
              <a:buFont typeface="Arial" pitchFamily="34" charset="0"/>
              <a:buChar char="•"/>
            </a:pPr>
            <a:r>
              <a:rPr lang="en-US" dirty="0" smtClean="0"/>
              <a:t>Thingful </a:t>
            </a:r>
            <a:r>
              <a:rPr lang="en-US" dirty="0"/>
              <a:t>là một công cụ tìm kiếm cho Internet of Things. Nó cho phép khả năng tương tác an toàn giữa hàng triệu đối tượng thông qua Internet. Công cụ kiểm tra IoT này cũng để kiểm soát cách sử dụng dữ liệu và trao quyền để đưa ra quyết định có giá trị.</a:t>
            </a:r>
          </a:p>
          <a:p>
            <a:pPr>
              <a:buFont typeface="Arial" pitchFamily="34" charset="0"/>
              <a:buChar char="•"/>
            </a:pPr>
            <a:endParaRPr lang="en-US" dirty="0"/>
          </a:p>
        </p:txBody>
      </p:sp>
    </p:spTree>
    <p:extLst>
      <p:ext uri="{BB962C8B-B14F-4D97-AF65-F5344CB8AC3E}">
        <p14:creationId xmlns:p14="http://schemas.microsoft.com/office/powerpoint/2010/main" val="37980206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262463" y="466343"/>
            <a:ext cx="11836400" cy="1362113"/>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857250" indent="-857250">
              <a:buFont typeface="+mj-lt"/>
              <a:buAutoNum type="romanUcPeriod" startAt="2"/>
            </a:pPr>
            <a:r>
              <a:rPr lang="en-US" sz="3600" dirty="0"/>
              <a:t>Big data testing</a:t>
            </a:r>
          </a:p>
        </p:txBody>
      </p:sp>
      <p:sp>
        <p:nvSpPr>
          <p:cNvPr id="4" name="Content Placeholder 2"/>
          <p:cNvSpPr txBox="1">
            <a:spLocks/>
          </p:cNvSpPr>
          <p:nvPr/>
        </p:nvSpPr>
        <p:spPr>
          <a:xfrm>
            <a:off x="1280159" y="2190749"/>
            <a:ext cx="9912773" cy="5200651"/>
          </a:xfrm>
          <a:prstGeom prst="rect">
            <a:avLst/>
          </a:prstGeom>
        </p:spPr>
        <p:txBody>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sz="3200" dirty="0" smtClean="0"/>
              <a:t>1. Big </a:t>
            </a:r>
            <a:r>
              <a:rPr lang="en-US" sz="3200" dirty="0"/>
              <a:t>data là </a:t>
            </a:r>
            <a:r>
              <a:rPr lang="en-US" sz="3200" dirty="0" smtClean="0"/>
              <a:t>gì?</a:t>
            </a:r>
          </a:p>
          <a:p>
            <a:pPr lvl="0" algn="just" eaLnBrk="0" fontAlgn="base" hangingPunct="0">
              <a:spcBef>
                <a:spcPct val="0"/>
              </a:spcBef>
              <a:spcAft>
                <a:spcPct val="0"/>
              </a:spcAft>
            </a:pPr>
            <a:r>
              <a:rPr lang="en-US" dirty="0" smtClean="0"/>
              <a:t>Big data đề cập đến khối dữ liệu lớn, không thể được lưu trữ bằng cơ sở dữ liệu truyền thống. Thường các doanh nghiệp sử dụng các cơ sở dữ liệu truyền thống như Oracle, MySQL, SQL Server để lưu  trữ cà xử lý dữ liệu.</a:t>
            </a:r>
          </a:p>
          <a:p>
            <a:pPr marL="0" indent="0">
              <a:buNone/>
            </a:pPr>
            <a:r>
              <a:rPr lang="en-US" sz="3200" dirty="0" smtClean="0"/>
              <a:t>2. </a:t>
            </a:r>
            <a:r>
              <a:rPr lang="en-US" sz="3200" dirty="0"/>
              <a:t>Chiến lược kiểm thử Big </a:t>
            </a:r>
            <a:r>
              <a:rPr lang="en-US" sz="3200" dirty="0" smtClean="0"/>
              <a:t>Data</a:t>
            </a:r>
            <a:endParaRPr lang="en-US" sz="3200" dirty="0"/>
          </a:p>
          <a:p>
            <a:pPr algn="just" eaLnBrk="0" fontAlgn="base" hangingPunct="0">
              <a:spcBef>
                <a:spcPct val="0"/>
              </a:spcBef>
              <a:spcAft>
                <a:spcPct val="0"/>
              </a:spcAft>
            </a:pPr>
            <a:r>
              <a:rPr lang="en-US" dirty="0" smtClean="0"/>
              <a:t>Việc </a:t>
            </a:r>
            <a:r>
              <a:rPr lang="en-US" dirty="0"/>
              <a:t>kiểm thử một ứng dụng Big data thường tập trung vào các tiến trình xử </a:t>
            </a:r>
            <a:r>
              <a:rPr lang="en-US" dirty="0" smtClean="0"/>
              <a:t>lý </a:t>
            </a:r>
            <a:r>
              <a:rPr lang="en-US" dirty="0"/>
              <a:t>phân tích dữ liệu hơn là tập trung vào các tính năng của ứng dụng. Vì thế khi nói đến kiểm thử Big data là nhắc đến kiểm thử chức năng và kiểm thử hiệu năng</a:t>
            </a:r>
            <a:r>
              <a:rPr lang="en-US" dirty="0" smtClean="0"/>
              <a:t>.</a:t>
            </a:r>
            <a:endParaRPr lang="en-US" sz="3200" dirty="0"/>
          </a:p>
          <a:p>
            <a:pPr lvl="0" algn="just" eaLnBrk="0" fontAlgn="base" hangingPunct="0">
              <a:spcBef>
                <a:spcPct val="0"/>
              </a:spcBef>
              <a:spcAft>
                <a:spcPct val="0"/>
              </a:spcAft>
            </a:pPr>
            <a:endParaRPr lang="en-US" dirty="0" smtClean="0"/>
          </a:p>
          <a:p>
            <a:pPr marL="457200" lvl="0" indent="-457200" algn="just" eaLnBrk="0" fontAlgn="base" hangingPunct="0">
              <a:spcBef>
                <a:spcPct val="0"/>
              </a:spcBef>
              <a:spcAft>
                <a:spcPct val="0"/>
              </a:spcAft>
              <a:buFont typeface="+mj-lt"/>
              <a:buAutoNum type="arabicPeriod"/>
            </a:pPr>
            <a:endParaRPr lang="en-US" dirty="0" smtClean="0"/>
          </a:p>
        </p:txBody>
      </p:sp>
    </p:spTree>
    <p:extLst>
      <p:ext uri="{BB962C8B-B14F-4D97-AF65-F5344CB8AC3E}">
        <p14:creationId xmlns:p14="http://schemas.microsoft.com/office/powerpoint/2010/main" val="29446100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tf03462902_win3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tf03462902_win32</Template>
  <TotalTime>605</TotalTime>
  <Words>2585</Words>
  <Application>Microsoft Office PowerPoint</Application>
  <PresentationFormat>Custom</PresentationFormat>
  <Paragraphs>200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tf03462902_win32</vt:lpstr>
      <vt:lpstr>HỌC PHẦN KIỂM THỬ VÀ ĐẢM BẢO CHẤT LƯỢNG PHẦN MỀM</vt:lpstr>
      <vt:lpstr>IoT Testing</vt:lpstr>
      <vt:lpstr>IoT Testing (Tiếp theo)</vt:lpstr>
      <vt:lpstr>IoT Testing (Tiếp theo)</vt:lpstr>
      <vt:lpstr>IoT Testing (Tiếp theo)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1: NHỮNG VẤN ĐỀ HIỆN ĐẠI CỦA CÔNG NGHỆ THÔNG TIN</dc:title>
  <dc:creator>Trung Chien</dc:creator>
  <cp:lastModifiedBy>Trung Chien</cp:lastModifiedBy>
  <cp:revision>73</cp:revision>
  <dcterms:created xsi:type="dcterms:W3CDTF">2020-12-04T15:37:09Z</dcterms:created>
  <dcterms:modified xsi:type="dcterms:W3CDTF">2020-12-10T02:26:48Z</dcterms:modified>
</cp:coreProperties>
</file>