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Nunito" pitchFamily="2" charset="0"/>
      <p:regular r:id="rId15"/>
    </p:embeddedFont>
    <p:embeddedFont>
      <p:font typeface="PT Sans" panose="020B0503020203020204"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52828-97F9-4C9E-A6B5-66874DC05033}" v="10" dt="2024-09-27T11:17:0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ddha kashid" userId="ed5de89e5317f721" providerId="LiveId" clId="{13B52828-97F9-4C9E-A6B5-66874DC05033}"/>
    <pc:docChg chg="custSel addSld modSld">
      <pc:chgData name="Shraddha kashid" userId="ed5de89e5317f721" providerId="LiveId" clId="{13B52828-97F9-4C9E-A6B5-66874DC05033}" dt="2024-09-27T11:17:07.583" v="73"/>
      <pc:docMkLst>
        <pc:docMk/>
      </pc:docMkLst>
      <pc:sldChg chg="addSp delSp modSp new mod">
        <pc:chgData name="Shraddha kashid" userId="ed5de89e5317f721" providerId="LiveId" clId="{13B52828-97F9-4C9E-A6B5-66874DC05033}" dt="2024-09-27T11:11:15.218" v="24" actId="14100"/>
        <pc:sldMkLst>
          <pc:docMk/>
          <pc:sldMk cId="160546916" sldId="264"/>
        </pc:sldMkLst>
        <pc:picChg chg="add del mod">
          <ac:chgData name="Shraddha kashid" userId="ed5de89e5317f721" providerId="LiveId" clId="{13B52828-97F9-4C9E-A6B5-66874DC05033}" dt="2024-09-27T11:09:07.872" v="2" actId="478"/>
          <ac:picMkLst>
            <pc:docMk/>
            <pc:sldMk cId="160546916" sldId="264"/>
            <ac:picMk id="3" creationId="{156B4F31-F519-F867-919B-12060DC8705A}"/>
          </ac:picMkLst>
        </pc:picChg>
        <pc:picChg chg="add mod">
          <ac:chgData name="Shraddha kashid" userId="ed5de89e5317f721" providerId="LiveId" clId="{13B52828-97F9-4C9E-A6B5-66874DC05033}" dt="2024-09-27T11:11:15.218" v="24" actId="14100"/>
          <ac:picMkLst>
            <pc:docMk/>
            <pc:sldMk cId="160546916" sldId="264"/>
            <ac:picMk id="5" creationId="{84648930-F5E8-61B1-7844-30D243067D3A}"/>
          </ac:picMkLst>
        </pc:picChg>
        <pc:picChg chg="add del mod">
          <ac:chgData name="Shraddha kashid" userId="ed5de89e5317f721" providerId="LiveId" clId="{13B52828-97F9-4C9E-A6B5-66874DC05033}" dt="2024-09-27T11:10:59.098" v="20" actId="478"/>
          <ac:picMkLst>
            <pc:docMk/>
            <pc:sldMk cId="160546916" sldId="264"/>
            <ac:picMk id="7" creationId="{C949E445-64E1-E854-08C1-0C2378EE90FB}"/>
          </ac:picMkLst>
        </pc:picChg>
      </pc:sldChg>
      <pc:sldChg chg="addSp modSp new mod">
        <pc:chgData name="Shraddha kashid" userId="ed5de89e5317f721" providerId="LiveId" clId="{13B52828-97F9-4C9E-A6B5-66874DC05033}" dt="2024-09-27T11:14:49.243" v="55" actId="14100"/>
        <pc:sldMkLst>
          <pc:docMk/>
          <pc:sldMk cId="625109671" sldId="265"/>
        </pc:sldMkLst>
        <pc:picChg chg="add mod">
          <ac:chgData name="Shraddha kashid" userId="ed5de89e5317f721" providerId="LiveId" clId="{13B52828-97F9-4C9E-A6B5-66874DC05033}" dt="2024-09-27T11:13:18.084" v="36" actId="14100"/>
          <ac:picMkLst>
            <pc:docMk/>
            <pc:sldMk cId="625109671" sldId="265"/>
            <ac:picMk id="3" creationId="{51BE3CF8-13ED-57CD-2771-63B9D542D3B4}"/>
          </ac:picMkLst>
        </pc:picChg>
        <pc:picChg chg="add mod">
          <ac:chgData name="Shraddha kashid" userId="ed5de89e5317f721" providerId="LiveId" clId="{13B52828-97F9-4C9E-A6B5-66874DC05033}" dt="2024-09-27T11:13:25.025" v="38" actId="1076"/>
          <ac:picMkLst>
            <pc:docMk/>
            <pc:sldMk cId="625109671" sldId="265"/>
            <ac:picMk id="5" creationId="{14CD8B8C-D47E-7D01-5A66-7C95CB98B2E0}"/>
          </ac:picMkLst>
        </pc:picChg>
        <pc:picChg chg="add mod">
          <ac:chgData name="Shraddha kashid" userId="ed5de89e5317f721" providerId="LiveId" clId="{13B52828-97F9-4C9E-A6B5-66874DC05033}" dt="2024-09-27T11:14:19.576" v="49" actId="14100"/>
          <ac:picMkLst>
            <pc:docMk/>
            <pc:sldMk cId="625109671" sldId="265"/>
            <ac:picMk id="7" creationId="{0956410B-CD63-E07B-C746-8C88AFAA0ED4}"/>
          </ac:picMkLst>
        </pc:picChg>
        <pc:picChg chg="add mod">
          <ac:chgData name="Shraddha kashid" userId="ed5de89e5317f721" providerId="LiveId" clId="{13B52828-97F9-4C9E-A6B5-66874DC05033}" dt="2024-09-27T11:14:49.243" v="55" actId="14100"/>
          <ac:picMkLst>
            <pc:docMk/>
            <pc:sldMk cId="625109671" sldId="265"/>
            <ac:picMk id="9" creationId="{123D08CA-2FC7-8156-E425-C6FE5977D443}"/>
          </ac:picMkLst>
        </pc:picChg>
      </pc:sldChg>
      <pc:sldChg chg="addSp modSp new mod">
        <pc:chgData name="Shraddha kashid" userId="ed5de89e5317f721" providerId="LiveId" clId="{13B52828-97F9-4C9E-A6B5-66874DC05033}" dt="2024-09-27T11:16:49.280" v="72" actId="14100"/>
        <pc:sldMkLst>
          <pc:docMk/>
          <pc:sldMk cId="1280113714" sldId="266"/>
        </pc:sldMkLst>
        <pc:picChg chg="add mod">
          <ac:chgData name="Shraddha kashid" userId="ed5de89e5317f721" providerId="LiveId" clId="{13B52828-97F9-4C9E-A6B5-66874DC05033}" dt="2024-09-27T11:16:49.280" v="72" actId="14100"/>
          <ac:picMkLst>
            <pc:docMk/>
            <pc:sldMk cId="1280113714" sldId="266"/>
            <ac:picMk id="3" creationId="{DDDDA80B-AAD8-759C-61E8-E36A9730E586}"/>
          </ac:picMkLst>
        </pc:picChg>
        <pc:picChg chg="add mod">
          <ac:chgData name="Shraddha kashid" userId="ed5de89e5317f721" providerId="LiveId" clId="{13B52828-97F9-4C9E-A6B5-66874DC05033}" dt="2024-09-27T11:16:42.470" v="70" actId="14100"/>
          <ac:picMkLst>
            <pc:docMk/>
            <pc:sldMk cId="1280113714" sldId="266"/>
            <ac:picMk id="5" creationId="{FBEEC993-2E6A-D019-114C-FB3D368B1E33}"/>
          </ac:picMkLst>
        </pc:picChg>
      </pc:sldChg>
      <pc:sldChg chg="addSp modSp new">
        <pc:chgData name="Shraddha kashid" userId="ed5de89e5317f721" providerId="LiveId" clId="{13B52828-97F9-4C9E-A6B5-66874DC05033}" dt="2024-09-27T11:17:07.583" v="73"/>
        <pc:sldMkLst>
          <pc:docMk/>
          <pc:sldMk cId="3223012168" sldId="267"/>
        </pc:sldMkLst>
        <pc:picChg chg="add mod">
          <ac:chgData name="Shraddha kashid" userId="ed5de89e5317f721" providerId="LiveId" clId="{13B52828-97F9-4C9E-A6B5-66874DC05033}" dt="2024-09-27T11:17:07.583" v="73"/>
          <ac:picMkLst>
            <pc:docMk/>
            <pc:sldMk cId="3223012168" sldId="267"/>
            <ac:picMk id="3" creationId="{00B23CE5-C29E-4C4F-0C4A-DECEECB9A0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94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339459"/>
            <a:ext cx="7468553" cy="971550"/>
          </a:xfrm>
          <a:prstGeom prst="rect">
            <a:avLst/>
          </a:prstGeom>
          <a:noFill/>
          <a:ln/>
        </p:spPr>
        <p:txBody>
          <a:bodyPr wrap="none" lIns="0" tIns="0" rIns="0" bIns="0" rtlCol="0" anchor="t"/>
          <a:lstStyle/>
          <a:p>
            <a:pPr marL="0" indent="0">
              <a:lnSpc>
                <a:spcPts val="7650"/>
              </a:lnSpc>
              <a:buNone/>
            </a:pPr>
            <a:r>
              <a:rPr lang="en-US" sz="6100" dirty="0">
                <a:solidFill>
                  <a:srgbClr val="00002E"/>
                </a:solidFill>
                <a:latin typeface="Nunito" pitchFamily="34" charset="0"/>
                <a:ea typeface="Nunito" pitchFamily="34" charset="-122"/>
                <a:cs typeface="Nunito" pitchFamily="34" charset="-120"/>
              </a:rPr>
              <a:t>Marks Entry App</a:t>
            </a:r>
            <a:endParaRPr lang="en-US" sz="6100" dirty="0"/>
          </a:p>
        </p:txBody>
      </p:sp>
      <p:sp>
        <p:nvSpPr>
          <p:cNvPr id="4" name="Text 1"/>
          <p:cNvSpPr/>
          <p:nvPr/>
        </p:nvSpPr>
        <p:spPr>
          <a:xfrm>
            <a:off x="837724" y="3669982"/>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This presentation provides an overview of the Marks Entry App, a Node.js-based web application developed during my internship at Sunbeam Institute. This project aimed to streamline the process of entering and managing student marks for the institute.</a:t>
            </a:r>
            <a:endParaRPr lang="en-US" sz="1850" dirty="0"/>
          </a:p>
        </p:txBody>
      </p:sp>
      <p:sp>
        <p:nvSpPr>
          <p:cNvPr id="5" name="Shape 2"/>
          <p:cNvSpPr/>
          <p:nvPr/>
        </p:nvSpPr>
        <p:spPr>
          <a:xfrm>
            <a:off x="837724" y="5489138"/>
            <a:ext cx="382905" cy="382905"/>
          </a:xfrm>
          <a:prstGeom prst="roundRect">
            <a:avLst>
              <a:gd name="adj" fmla="val 23878209"/>
            </a:avLst>
          </a:prstGeom>
          <a:noFill/>
          <a:ln w="7620">
            <a:solidFill>
              <a:srgbClr val="FFFFFF"/>
            </a:solidFill>
            <a:prstDash val="solid"/>
          </a:ln>
        </p:spPr>
      </p:sp>
      <p:sp>
        <p:nvSpPr>
          <p:cNvPr id="7" name="Text 3"/>
          <p:cNvSpPr/>
          <p:nvPr/>
        </p:nvSpPr>
        <p:spPr>
          <a:xfrm>
            <a:off x="1340287" y="5471279"/>
            <a:ext cx="2524958" cy="418862"/>
          </a:xfrm>
          <a:prstGeom prst="rect">
            <a:avLst/>
          </a:prstGeom>
          <a:noFill/>
          <a:ln/>
        </p:spPr>
        <p:txBody>
          <a:bodyPr wrap="none" lIns="0" tIns="0" rIns="0" bIns="0" rtlCol="0" anchor="t"/>
          <a:lstStyle/>
          <a:p>
            <a:pPr marL="0" indent="0" algn="l">
              <a:lnSpc>
                <a:spcPts val="3250"/>
              </a:lnSpc>
              <a:buNone/>
            </a:pPr>
            <a:endParaRPr lang="en-US" sz="2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BE3CF8-13ED-57CD-2771-63B9D542D3B4}"/>
              </a:ext>
            </a:extLst>
          </p:cNvPr>
          <p:cNvPicPr>
            <a:picLocks noChangeAspect="1"/>
          </p:cNvPicPr>
          <p:nvPr/>
        </p:nvPicPr>
        <p:blipFill>
          <a:blip r:embed="rId2"/>
          <a:stretch>
            <a:fillRect/>
          </a:stretch>
        </p:blipFill>
        <p:spPr>
          <a:xfrm>
            <a:off x="234462" y="170717"/>
            <a:ext cx="6893170" cy="4225437"/>
          </a:xfrm>
          <a:prstGeom prst="rect">
            <a:avLst/>
          </a:prstGeom>
        </p:spPr>
      </p:pic>
      <p:pic>
        <p:nvPicPr>
          <p:cNvPr id="5" name="Picture 4">
            <a:extLst>
              <a:ext uri="{FF2B5EF4-FFF2-40B4-BE49-F238E27FC236}">
                <a16:creationId xmlns:a16="http://schemas.microsoft.com/office/drawing/2014/main" id="{14CD8B8C-D47E-7D01-5A66-7C95CB98B2E0}"/>
              </a:ext>
            </a:extLst>
          </p:cNvPr>
          <p:cNvPicPr>
            <a:picLocks noChangeAspect="1"/>
          </p:cNvPicPr>
          <p:nvPr/>
        </p:nvPicPr>
        <p:blipFill>
          <a:blip r:embed="rId3"/>
          <a:stretch>
            <a:fillRect/>
          </a:stretch>
        </p:blipFill>
        <p:spPr>
          <a:xfrm>
            <a:off x="7502770" y="170717"/>
            <a:ext cx="6564923" cy="4138246"/>
          </a:xfrm>
          <a:prstGeom prst="rect">
            <a:avLst/>
          </a:prstGeom>
        </p:spPr>
      </p:pic>
      <p:pic>
        <p:nvPicPr>
          <p:cNvPr id="7" name="Picture 6">
            <a:extLst>
              <a:ext uri="{FF2B5EF4-FFF2-40B4-BE49-F238E27FC236}">
                <a16:creationId xmlns:a16="http://schemas.microsoft.com/office/drawing/2014/main" id="{0956410B-CD63-E07B-C746-8C88AFAA0ED4}"/>
              </a:ext>
            </a:extLst>
          </p:cNvPr>
          <p:cNvPicPr>
            <a:picLocks noChangeAspect="1"/>
          </p:cNvPicPr>
          <p:nvPr/>
        </p:nvPicPr>
        <p:blipFill>
          <a:blip r:embed="rId4"/>
          <a:stretch>
            <a:fillRect/>
          </a:stretch>
        </p:blipFill>
        <p:spPr>
          <a:xfrm>
            <a:off x="0" y="4540858"/>
            <a:ext cx="7127632" cy="3688741"/>
          </a:xfrm>
          <a:prstGeom prst="rect">
            <a:avLst/>
          </a:prstGeom>
        </p:spPr>
      </p:pic>
      <p:pic>
        <p:nvPicPr>
          <p:cNvPr id="9" name="Picture 8">
            <a:extLst>
              <a:ext uri="{FF2B5EF4-FFF2-40B4-BE49-F238E27FC236}">
                <a16:creationId xmlns:a16="http://schemas.microsoft.com/office/drawing/2014/main" id="{123D08CA-2FC7-8156-E425-C6FE5977D443}"/>
              </a:ext>
            </a:extLst>
          </p:cNvPr>
          <p:cNvPicPr>
            <a:picLocks noChangeAspect="1"/>
          </p:cNvPicPr>
          <p:nvPr/>
        </p:nvPicPr>
        <p:blipFill>
          <a:blip r:embed="rId5"/>
          <a:stretch>
            <a:fillRect/>
          </a:stretch>
        </p:blipFill>
        <p:spPr>
          <a:xfrm>
            <a:off x="7502770" y="4549652"/>
            <a:ext cx="6564923" cy="3679948"/>
          </a:xfrm>
          <a:prstGeom prst="rect">
            <a:avLst/>
          </a:prstGeom>
        </p:spPr>
      </p:pic>
    </p:spTree>
    <p:extLst>
      <p:ext uri="{BB962C8B-B14F-4D97-AF65-F5344CB8AC3E}">
        <p14:creationId xmlns:p14="http://schemas.microsoft.com/office/powerpoint/2010/main" val="62510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DDA80B-AAD8-759C-61E8-E36A9730E586}"/>
              </a:ext>
            </a:extLst>
          </p:cNvPr>
          <p:cNvPicPr>
            <a:picLocks noChangeAspect="1"/>
          </p:cNvPicPr>
          <p:nvPr/>
        </p:nvPicPr>
        <p:blipFill>
          <a:blip r:embed="rId2"/>
          <a:stretch>
            <a:fillRect/>
          </a:stretch>
        </p:blipFill>
        <p:spPr>
          <a:xfrm>
            <a:off x="187570" y="0"/>
            <a:ext cx="8452338" cy="3808801"/>
          </a:xfrm>
          <a:prstGeom prst="rect">
            <a:avLst/>
          </a:prstGeom>
        </p:spPr>
      </p:pic>
      <p:pic>
        <p:nvPicPr>
          <p:cNvPr id="5" name="Picture 4">
            <a:extLst>
              <a:ext uri="{FF2B5EF4-FFF2-40B4-BE49-F238E27FC236}">
                <a16:creationId xmlns:a16="http://schemas.microsoft.com/office/drawing/2014/main" id="{FBEEC993-2E6A-D019-114C-FB3D368B1E33}"/>
              </a:ext>
            </a:extLst>
          </p:cNvPr>
          <p:cNvPicPr>
            <a:picLocks noChangeAspect="1"/>
          </p:cNvPicPr>
          <p:nvPr/>
        </p:nvPicPr>
        <p:blipFill>
          <a:blip r:embed="rId3"/>
          <a:stretch>
            <a:fillRect/>
          </a:stretch>
        </p:blipFill>
        <p:spPr>
          <a:xfrm>
            <a:off x="5884984" y="4114799"/>
            <a:ext cx="8616461" cy="3789301"/>
          </a:xfrm>
          <a:prstGeom prst="rect">
            <a:avLst/>
          </a:prstGeom>
        </p:spPr>
      </p:pic>
    </p:spTree>
    <p:extLst>
      <p:ext uri="{BB962C8B-B14F-4D97-AF65-F5344CB8AC3E}">
        <p14:creationId xmlns:p14="http://schemas.microsoft.com/office/powerpoint/2010/main" val="128011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B23CE5-C29E-4C4F-0C4A-DECEECB9A0D2}"/>
              </a:ext>
            </a:extLst>
          </p:cNvPr>
          <p:cNvPicPr>
            <a:picLocks noChangeAspect="1"/>
          </p:cNvPicPr>
          <p:nvPr/>
        </p:nvPicPr>
        <p:blipFill>
          <a:blip r:embed="rId2"/>
          <a:stretch>
            <a:fillRect/>
          </a:stretch>
        </p:blipFill>
        <p:spPr>
          <a:xfrm>
            <a:off x="2952750" y="1033462"/>
            <a:ext cx="8724900" cy="6162675"/>
          </a:xfrm>
          <a:prstGeom prst="rect">
            <a:avLst/>
          </a:prstGeom>
        </p:spPr>
      </p:pic>
    </p:spTree>
    <p:extLst>
      <p:ext uri="{BB962C8B-B14F-4D97-AF65-F5344CB8AC3E}">
        <p14:creationId xmlns:p14="http://schemas.microsoft.com/office/powerpoint/2010/main" val="32230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759143"/>
            <a:ext cx="8566904" cy="704017"/>
          </a:xfrm>
          <a:prstGeom prst="rect">
            <a:avLst/>
          </a:prstGeom>
          <a:noFill/>
          <a:ln/>
        </p:spPr>
        <p:txBody>
          <a:bodyPr wrap="none" lIns="0" tIns="0" rIns="0" bIns="0" rtlCol="0" anchor="t"/>
          <a:lstStyle/>
          <a:p>
            <a:pPr marL="0" indent="0">
              <a:lnSpc>
                <a:spcPts val="5500"/>
              </a:lnSpc>
              <a:buNone/>
            </a:pPr>
            <a:r>
              <a:rPr lang="en-US" sz="4400" dirty="0">
                <a:solidFill>
                  <a:srgbClr val="00002E"/>
                </a:solidFill>
                <a:latin typeface="Nunito" pitchFamily="34" charset="0"/>
                <a:ea typeface="Nunito" pitchFamily="34" charset="-122"/>
                <a:cs typeface="Nunito" pitchFamily="34" charset="-120"/>
              </a:rPr>
              <a:t>Overview of the Marks Entry App</a:t>
            </a:r>
            <a:endParaRPr lang="en-US" sz="4400" dirty="0"/>
          </a:p>
        </p:txBody>
      </p:sp>
      <p:sp>
        <p:nvSpPr>
          <p:cNvPr id="3" name="Text 1"/>
          <p:cNvSpPr/>
          <p:nvPr/>
        </p:nvSpPr>
        <p:spPr>
          <a:xfrm>
            <a:off x="837724" y="1941909"/>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Marks Entry App is a user-friendly web application that simplifies the task of entering and managing student marks. Its intuitive interface allows users to easily input, edit, and view student performance data, making it a valuable tool for educators and administrators.</a:t>
            </a:r>
            <a:endParaRPr lang="en-US" sz="1850" dirty="0"/>
          </a:p>
        </p:txBody>
      </p:sp>
      <p:sp>
        <p:nvSpPr>
          <p:cNvPr id="4" name="Text 2"/>
          <p:cNvSpPr/>
          <p:nvPr/>
        </p:nvSpPr>
        <p:spPr>
          <a:xfrm>
            <a:off x="837724" y="3599497"/>
            <a:ext cx="2952869"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User-Friendly Interface</a:t>
            </a:r>
            <a:endParaRPr lang="en-US" sz="2200" dirty="0"/>
          </a:p>
        </p:txBody>
      </p:sp>
      <p:sp>
        <p:nvSpPr>
          <p:cNvPr id="5" name="Text 3"/>
          <p:cNvSpPr/>
          <p:nvPr/>
        </p:nvSpPr>
        <p:spPr>
          <a:xfrm>
            <a:off x="837724" y="4190762"/>
            <a:ext cx="3928586" cy="2298144"/>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app boasts a user-friendly interface, designed for ease of use and navigation. It provides clear and intuitive input fields, dropdown menus, and interactive elements to make data entry smooth and efficient.</a:t>
            </a:r>
            <a:endParaRPr lang="en-US" sz="1850" dirty="0"/>
          </a:p>
        </p:txBody>
      </p:sp>
      <p:sp>
        <p:nvSpPr>
          <p:cNvPr id="6" name="Text 4"/>
          <p:cNvSpPr/>
          <p:nvPr/>
        </p:nvSpPr>
        <p:spPr>
          <a:xfrm>
            <a:off x="5357813" y="359949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Data Security</a:t>
            </a:r>
            <a:endParaRPr lang="en-US" sz="2200" dirty="0"/>
          </a:p>
        </p:txBody>
      </p:sp>
      <p:sp>
        <p:nvSpPr>
          <p:cNvPr id="7" name="Text 5"/>
          <p:cNvSpPr/>
          <p:nvPr/>
        </p:nvSpPr>
        <p:spPr>
          <a:xfrm>
            <a:off x="5357813" y="4190762"/>
            <a:ext cx="3928586" cy="3064193"/>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Data security is paramount. The app employs robust security measures to protect sensitive student information. Secure authentication protocols and data encryption ensure that information is kept confidential and accessible only to authorized personnel.</a:t>
            </a:r>
            <a:endParaRPr lang="en-US" sz="1850" dirty="0"/>
          </a:p>
        </p:txBody>
      </p:sp>
      <p:sp>
        <p:nvSpPr>
          <p:cNvPr id="8" name="Text 6"/>
          <p:cNvSpPr/>
          <p:nvPr/>
        </p:nvSpPr>
        <p:spPr>
          <a:xfrm>
            <a:off x="9877901" y="3599497"/>
            <a:ext cx="2816185"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Scalability</a:t>
            </a:r>
            <a:endParaRPr lang="en-US" sz="2200" dirty="0"/>
          </a:p>
        </p:txBody>
      </p:sp>
      <p:sp>
        <p:nvSpPr>
          <p:cNvPr id="9" name="Text 7"/>
          <p:cNvSpPr/>
          <p:nvPr/>
        </p:nvSpPr>
        <p:spPr>
          <a:xfrm>
            <a:off x="9877901" y="4190762"/>
            <a:ext cx="3928586" cy="2298144"/>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Designed for scalability, the app can accommodate increasing volumes of data and user activity. It has been architectured to handle large datasets efficiently and provide a smooth user experience even during peak usage.</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972264"/>
            <a:ext cx="6647140" cy="704017"/>
          </a:xfrm>
          <a:prstGeom prst="rect">
            <a:avLst/>
          </a:prstGeom>
          <a:noFill/>
          <a:ln/>
        </p:spPr>
        <p:txBody>
          <a:bodyPr wrap="none" lIns="0" tIns="0" rIns="0" bIns="0" rtlCol="0" anchor="t"/>
          <a:lstStyle/>
          <a:p>
            <a:pPr marL="0" indent="0">
              <a:lnSpc>
                <a:spcPts val="5500"/>
              </a:lnSpc>
              <a:buNone/>
            </a:pPr>
            <a:r>
              <a:rPr lang="en-US" sz="4400" dirty="0">
                <a:solidFill>
                  <a:srgbClr val="00002E"/>
                </a:solidFill>
                <a:latin typeface="Nunito" pitchFamily="34" charset="0"/>
                <a:ea typeface="Nunito" pitchFamily="34" charset="-122"/>
                <a:cs typeface="Nunito" pitchFamily="34" charset="-120"/>
              </a:rPr>
              <a:t>Significance of the Project</a:t>
            </a:r>
            <a:endParaRPr lang="en-US" sz="4400" dirty="0"/>
          </a:p>
        </p:txBody>
      </p:sp>
      <p:sp>
        <p:nvSpPr>
          <p:cNvPr id="3" name="Text 1"/>
          <p:cNvSpPr/>
          <p:nvPr/>
        </p:nvSpPr>
        <p:spPr>
          <a:xfrm>
            <a:off x="837724" y="2155031"/>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Marks Entry App significantly improves the efficiency and accuracy of student mark management. Its automation reduces manual data entry errors, freeing up valuable time for educators to focus on teaching and student development.</a:t>
            </a:r>
            <a:endParaRPr lang="en-US" sz="1850" dirty="0"/>
          </a:p>
        </p:txBody>
      </p:sp>
      <p:sp>
        <p:nvSpPr>
          <p:cNvPr id="4" name="Shape 2"/>
          <p:cNvSpPr/>
          <p:nvPr/>
        </p:nvSpPr>
        <p:spPr>
          <a:xfrm>
            <a:off x="837724" y="3459480"/>
            <a:ext cx="538520" cy="538520"/>
          </a:xfrm>
          <a:prstGeom prst="roundRect">
            <a:avLst>
              <a:gd name="adj" fmla="val 66677"/>
            </a:avLst>
          </a:prstGeom>
          <a:solidFill>
            <a:srgbClr val="F3F3FF"/>
          </a:solidFill>
          <a:ln w="22860">
            <a:solidFill>
              <a:srgbClr val="2D4DF2"/>
            </a:solidFill>
            <a:prstDash val="solid"/>
          </a:ln>
        </p:spPr>
      </p:sp>
      <p:sp>
        <p:nvSpPr>
          <p:cNvPr id="5" name="Text 3"/>
          <p:cNvSpPr/>
          <p:nvPr/>
        </p:nvSpPr>
        <p:spPr>
          <a:xfrm>
            <a:off x="1005602" y="3559731"/>
            <a:ext cx="202763" cy="337899"/>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pitchFamily="34" charset="0"/>
                <a:ea typeface="Nunito" pitchFamily="34" charset="-122"/>
                <a:cs typeface="Nunito" pitchFamily="34" charset="-120"/>
              </a:rPr>
              <a:t>1</a:t>
            </a:r>
            <a:endParaRPr lang="en-US" sz="2650" dirty="0"/>
          </a:p>
        </p:txBody>
      </p:sp>
      <p:sp>
        <p:nvSpPr>
          <p:cNvPr id="6" name="Text 4"/>
          <p:cNvSpPr/>
          <p:nvPr/>
        </p:nvSpPr>
        <p:spPr>
          <a:xfrm>
            <a:off x="1615559" y="3459480"/>
            <a:ext cx="2915126"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Streamlined Workflow</a:t>
            </a:r>
            <a:endParaRPr lang="en-US" sz="2200" dirty="0"/>
          </a:p>
        </p:txBody>
      </p:sp>
      <p:sp>
        <p:nvSpPr>
          <p:cNvPr id="7" name="Text 5"/>
          <p:cNvSpPr/>
          <p:nvPr/>
        </p:nvSpPr>
        <p:spPr>
          <a:xfrm>
            <a:off x="1615559" y="3955018"/>
            <a:ext cx="5579983" cy="1149072"/>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app automates the process of entering and managing student marks, simplifying the workflow and eliminating manual errors.</a:t>
            </a:r>
            <a:endParaRPr lang="en-US" sz="1850" dirty="0"/>
          </a:p>
        </p:txBody>
      </p:sp>
      <p:sp>
        <p:nvSpPr>
          <p:cNvPr id="8" name="Shape 6"/>
          <p:cNvSpPr/>
          <p:nvPr/>
        </p:nvSpPr>
        <p:spPr>
          <a:xfrm>
            <a:off x="7434858" y="3459480"/>
            <a:ext cx="538520" cy="538520"/>
          </a:xfrm>
          <a:prstGeom prst="roundRect">
            <a:avLst>
              <a:gd name="adj" fmla="val 66677"/>
            </a:avLst>
          </a:prstGeom>
          <a:solidFill>
            <a:srgbClr val="F3F3FF"/>
          </a:solidFill>
          <a:ln w="22860">
            <a:solidFill>
              <a:srgbClr val="018CE1"/>
            </a:solidFill>
            <a:prstDash val="solid"/>
          </a:ln>
        </p:spPr>
      </p:sp>
      <p:sp>
        <p:nvSpPr>
          <p:cNvPr id="9" name="Text 7"/>
          <p:cNvSpPr/>
          <p:nvPr/>
        </p:nvSpPr>
        <p:spPr>
          <a:xfrm>
            <a:off x="7602736" y="3559731"/>
            <a:ext cx="202763" cy="337899"/>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pitchFamily="34" charset="0"/>
                <a:ea typeface="Nunito" pitchFamily="34" charset="-122"/>
                <a:cs typeface="Nunito" pitchFamily="34" charset="-120"/>
              </a:rPr>
              <a:t>2</a:t>
            </a:r>
            <a:endParaRPr lang="en-US" sz="2650" dirty="0"/>
          </a:p>
        </p:txBody>
      </p:sp>
      <p:sp>
        <p:nvSpPr>
          <p:cNvPr id="10" name="Text 8"/>
          <p:cNvSpPr/>
          <p:nvPr/>
        </p:nvSpPr>
        <p:spPr>
          <a:xfrm>
            <a:off x="8212693" y="345948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Enhanced Accuracy</a:t>
            </a:r>
            <a:endParaRPr lang="en-US" sz="2200" dirty="0"/>
          </a:p>
        </p:txBody>
      </p:sp>
      <p:sp>
        <p:nvSpPr>
          <p:cNvPr id="11" name="Text 9"/>
          <p:cNvSpPr/>
          <p:nvPr/>
        </p:nvSpPr>
        <p:spPr>
          <a:xfrm>
            <a:off x="8212693" y="3955018"/>
            <a:ext cx="5579983" cy="1149072"/>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app reduces the risk of human error in data entry, ensuring the accuracy and reliability of student performance data.</a:t>
            </a:r>
            <a:endParaRPr lang="en-US" sz="1850" dirty="0"/>
          </a:p>
        </p:txBody>
      </p:sp>
      <p:sp>
        <p:nvSpPr>
          <p:cNvPr id="12" name="Shape 10"/>
          <p:cNvSpPr/>
          <p:nvPr/>
        </p:nvSpPr>
        <p:spPr>
          <a:xfrm>
            <a:off x="837724" y="5612606"/>
            <a:ext cx="538520" cy="538520"/>
          </a:xfrm>
          <a:prstGeom prst="roundRect">
            <a:avLst>
              <a:gd name="adj" fmla="val 66677"/>
            </a:avLst>
          </a:prstGeom>
          <a:solidFill>
            <a:srgbClr val="F3F3FF"/>
          </a:solidFill>
          <a:ln w="22860">
            <a:solidFill>
              <a:srgbClr val="DA33BF"/>
            </a:solidFill>
            <a:prstDash val="solid"/>
          </a:ln>
        </p:spPr>
      </p:sp>
      <p:sp>
        <p:nvSpPr>
          <p:cNvPr id="13" name="Text 11"/>
          <p:cNvSpPr/>
          <p:nvPr/>
        </p:nvSpPr>
        <p:spPr>
          <a:xfrm>
            <a:off x="1005602" y="5712857"/>
            <a:ext cx="202763" cy="337899"/>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pitchFamily="34" charset="0"/>
                <a:ea typeface="Nunito" pitchFamily="34" charset="-122"/>
                <a:cs typeface="Nunito" pitchFamily="34" charset="-120"/>
              </a:rPr>
              <a:t>3</a:t>
            </a:r>
            <a:endParaRPr lang="en-US" sz="2650" dirty="0"/>
          </a:p>
        </p:txBody>
      </p:sp>
      <p:sp>
        <p:nvSpPr>
          <p:cNvPr id="14" name="Text 12"/>
          <p:cNvSpPr/>
          <p:nvPr/>
        </p:nvSpPr>
        <p:spPr>
          <a:xfrm>
            <a:off x="1615559" y="5612606"/>
            <a:ext cx="2816185"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Improved Efficiency</a:t>
            </a:r>
            <a:endParaRPr lang="en-US" sz="2200" dirty="0"/>
          </a:p>
        </p:txBody>
      </p:sp>
      <p:sp>
        <p:nvSpPr>
          <p:cNvPr id="15" name="Text 13"/>
          <p:cNvSpPr/>
          <p:nvPr/>
        </p:nvSpPr>
        <p:spPr>
          <a:xfrm>
            <a:off x="1615559" y="6108144"/>
            <a:ext cx="5579983" cy="1149072"/>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Automation streamlines the mark management process, freeing up valuable time for educators and administrators to focus on other important tasks.</a:t>
            </a:r>
            <a:endParaRPr lang="en-US" sz="1850" dirty="0"/>
          </a:p>
        </p:txBody>
      </p:sp>
      <p:sp>
        <p:nvSpPr>
          <p:cNvPr id="16" name="Shape 14"/>
          <p:cNvSpPr/>
          <p:nvPr/>
        </p:nvSpPr>
        <p:spPr>
          <a:xfrm>
            <a:off x="7434858" y="5612606"/>
            <a:ext cx="538520" cy="538520"/>
          </a:xfrm>
          <a:prstGeom prst="roundRect">
            <a:avLst>
              <a:gd name="adj" fmla="val 66677"/>
            </a:avLst>
          </a:prstGeom>
          <a:solidFill>
            <a:srgbClr val="F3F3FF"/>
          </a:solidFill>
          <a:ln w="22860">
            <a:solidFill>
              <a:srgbClr val="2D4DF2"/>
            </a:solidFill>
            <a:prstDash val="solid"/>
          </a:ln>
        </p:spPr>
      </p:sp>
      <p:sp>
        <p:nvSpPr>
          <p:cNvPr id="17" name="Text 15"/>
          <p:cNvSpPr/>
          <p:nvPr/>
        </p:nvSpPr>
        <p:spPr>
          <a:xfrm>
            <a:off x="7602736" y="5712857"/>
            <a:ext cx="202763" cy="337899"/>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pitchFamily="34" charset="0"/>
                <a:ea typeface="Nunito" pitchFamily="34" charset="-122"/>
                <a:cs typeface="Nunito" pitchFamily="34" charset="-120"/>
              </a:rPr>
              <a:t>4</a:t>
            </a:r>
            <a:endParaRPr lang="en-US" sz="2650" dirty="0"/>
          </a:p>
        </p:txBody>
      </p:sp>
      <p:sp>
        <p:nvSpPr>
          <p:cNvPr id="18" name="Text 16"/>
          <p:cNvSpPr/>
          <p:nvPr/>
        </p:nvSpPr>
        <p:spPr>
          <a:xfrm>
            <a:off x="8212693" y="5612606"/>
            <a:ext cx="2816185" cy="351949"/>
          </a:xfrm>
          <a:prstGeom prst="rect">
            <a:avLst/>
          </a:prstGeom>
          <a:noFill/>
          <a:ln/>
        </p:spPr>
        <p:txBody>
          <a:bodyPr wrap="none" lIns="0" tIns="0" rIns="0" bIns="0" rtlCol="0" anchor="t"/>
          <a:lstStyle/>
          <a:p>
            <a:pPr marL="0" indent="0">
              <a:lnSpc>
                <a:spcPts val="2750"/>
              </a:lnSpc>
              <a:buNone/>
            </a:pPr>
            <a:r>
              <a:rPr lang="en-US" sz="2200" dirty="0">
                <a:solidFill>
                  <a:srgbClr val="00002E"/>
                </a:solidFill>
                <a:latin typeface="Nunito" pitchFamily="34" charset="0"/>
                <a:ea typeface="Nunito" pitchFamily="34" charset="-122"/>
                <a:cs typeface="Nunito" pitchFamily="34" charset="-120"/>
              </a:rPr>
              <a:t>Better Data Insights</a:t>
            </a:r>
            <a:endParaRPr lang="en-US" sz="2200" dirty="0"/>
          </a:p>
        </p:txBody>
      </p:sp>
      <p:sp>
        <p:nvSpPr>
          <p:cNvPr id="19" name="Text 17"/>
          <p:cNvSpPr/>
          <p:nvPr/>
        </p:nvSpPr>
        <p:spPr>
          <a:xfrm>
            <a:off x="8212693" y="6108144"/>
            <a:ext cx="5579983" cy="1149072"/>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app provides valuable insights into student performance, allowing educators to identify areas where students may need additional support.</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45319" y="784741"/>
            <a:ext cx="7853362" cy="1084659"/>
          </a:xfrm>
          <a:prstGeom prst="rect">
            <a:avLst/>
          </a:prstGeom>
          <a:noFill/>
          <a:ln/>
        </p:spPr>
        <p:txBody>
          <a:bodyPr wrap="square" lIns="0" tIns="0" rIns="0" bIns="0" rtlCol="0" anchor="t"/>
          <a:lstStyle/>
          <a:p>
            <a:pPr marL="0" indent="0">
              <a:lnSpc>
                <a:spcPts val="4250"/>
              </a:lnSpc>
              <a:buNone/>
            </a:pPr>
            <a:r>
              <a:rPr lang="en-US" sz="3400" dirty="0">
                <a:solidFill>
                  <a:srgbClr val="00002E"/>
                </a:solidFill>
                <a:latin typeface="Nunito" pitchFamily="34" charset="0"/>
                <a:ea typeface="Nunito" pitchFamily="34" charset="-122"/>
                <a:cs typeface="Nunito" pitchFamily="34" charset="-120"/>
              </a:rPr>
              <a:t>Technologies Used: Node.js, RESTful APIs, Database Management</a:t>
            </a:r>
            <a:endParaRPr lang="en-US" sz="3400" dirty="0"/>
          </a:p>
        </p:txBody>
      </p:sp>
      <p:sp>
        <p:nvSpPr>
          <p:cNvPr id="4" name="Text 1"/>
          <p:cNvSpPr/>
          <p:nvPr/>
        </p:nvSpPr>
        <p:spPr>
          <a:xfrm>
            <a:off x="645319" y="2145863"/>
            <a:ext cx="7853362" cy="1180148"/>
          </a:xfrm>
          <a:prstGeom prst="rect">
            <a:avLst/>
          </a:prstGeom>
          <a:noFill/>
          <a:ln/>
        </p:spPr>
        <p:txBody>
          <a:bodyPr wrap="squar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The Marks Entry App leverages a powerful combination of technologies to ensure its functionality and reliability. The app is built on the Node.js framework, which is known for its speed and scalability, and utilizes RESTful APIs to facilitate communication between different parts of the application.</a:t>
            </a:r>
            <a:endParaRPr lang="en-US" sz="1450" dirty="0"/>
          </a:p>
        </p:txBody>
      </p:sp>
      <p:sp>
        <p:nvSpPr>
          <p:cNvPr id="5" name="Shape 2"/>
          <p:cNvSpPr/>
          <p:nvPr/>
        </p:nvSpPr>
        <p:spPr>
          <a:xfrm>
            <a:off x="645319" y="3533418"/>
            <a:ext cx="7853362" cy="3911441"/>
          </a:xfrm>
          <a:prstGeom prst="roundRect">
            <a:avLst>
              <a:gd name="adj" fmla="val 7071"/>
            </a:avLst>
          </a:prstGeom>
          <a:noFill/>
          <a:ln w="7620">
            <a:solidFill>
              <a:srgbClr val="000000">
                <a:alpha val="8000"/>
              </a:srgbClr>
            </a:solidFill>
            <a:prstDash val="solid"/>
          </a:ln>
        </p:spPr>
      </p:sp>
      <p:sp>
        <p:nvSpPr>
          <p:cNvPr id="6" name="Shape 3"/>
          <p:cNvSpPr/>
          <p:nvPr/>
        </p:nvSpPr>
        <p:spPr>
          <a:xfrm>
            <a:off x="652939" y="3541038"/>
            <a:ext cx="7838123" cy="531495"/>
          </a:xfrm>
          <a:prstGeom prst="rect">
            <a:avLst/>
          </a:prstGeom>
          <a:solidFill>
            <a:srgbClr val="FFFFFF">
              <a:alpha val="4000"/>
            </a:srgbClr>
          </a:solidFill>
          <a:ln/>
        </p:spPr>
      </p:sp>
      <p:sp>
        <p:nvSpPr>
          <p:cNvPr id="7" name="Text 4"/>
          <p:cNvSpPr/>
          <p:nvPr/>
        </p:nvSpPr>
        <p:spPr>
          <a:xfrm>
            <a:off x="837248" y="3659267"/>
            <a:ext cx="3546634" cy="295037"/>
          </a:xfrm>
          <a:prstGeom prst="rect">
            <a:avLst/>
          </a:prstGeom>
          <a:noFill/>
          <a:ln/>
        </p:spPr>
        <p:txBody>
          <a:bodyPr wrap="non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Technology</a:t>
            </a:r>
            <a:endParaRPr lang="en-US" sz="1450" dirty="0"/>
          </a:p>
        </p:txBody>
      </p:sp>
      <p:sp>
        <p:nvSpPr>
          <p:cNvPr id="8" name="Text 5"/>
          <p:cNvSpPr/>
          <p:nvPr/>
        </p:nvSpPr>
        <p:spPr>
          <a:xfrm>
            <a:off x="4760119" y="3659267"/>
            <a:ext cx="3546634" cy="295037"/>
          </a:xfrm>
          <a:prstGeom prst="rect">
            <a:avLst/>
          </a:prstGeom>
          <a:noFill/>
          <a:ln/>
        </p:spPr>
        <p:txBody>
          <a:bodyPr wrap="non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Description</a:t>
            </a:r>
            <a:endParaRPr lang="en-US" sz="1450" dirty="0"/>
          </a:p>
        </p:txBody>
      </p:sp>
      <p:sp>
        <p:nvSpPr>
          <p:cNvPr id="9" name="Shape 6"/>
          <p:cNvSpPr/>
          <p:nvPr/>
        </p:nvSpPr>
        <p:spPr>
          <a:xfrm>
            <a:off x="652939" y="4072533"/>
            <a:ext cx="7838123" cy="1121569"/>
          </a:xfrm>
          <a:prstGeom prst="rect">
            <a:avLst/>
          </a:prstGeom>
          <a:solidFill>
            <a:srgbClr val="000000">
              <a:alpha val="4000"/>
            </a:srgbClr>
          </a:solidFill>
          <a:ln/>
        </p:spPr>
      </p:sp>
      <p:sp>
        <p:nvSpPr>
          <p:cNvPr id="10" name="Text 7"/>
          <p:cNvSpPr/>
          <p:nvPr/>
        </p:nvSpPr>
        <p:spPr>
          <a:xfrm>
            <a:off x="837248" y="4190762"/>
            <a:ext cx="3546634" cy="295037"/>
          </a:xfrm>
          <a:prstGeom prst="rect">
            <a:avLst/>
          </a:prstGeom>
          <a:noFill/>
          <a:ln/>
        </p:spPr>
        <p:txBody>
          <a:bodyPr wrap="non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Node.js</a:t>
            </a:r>
            <a:endParaRPr lang="en-US" sz="1450" dirty="0"/>
          </a:p>
        </p:txBody>
      </p:sp>
      <p:sp>
        <p:nvSpPr>
          <p:cNvPr id="11" name="Text 8"/>
          <p:cNvSpPr/>
          <p:nvPr/>
        </p:nvSpPr>
        <p:spPr>
          <a:xfrm>
            <a:off x="4760119" y="4190762"/>
            <a:ext cx="3546634" cy="885111"/>
          </a:xfrm>
          <a:prstGeom prst="rect">
            <a:avLst/>
          </a:prstGeom>
          <a:noFill/>
          <a:ln/>
        </p:spPr>
        <p:txBody>
          <a:bodyPr wrap="squar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A JavaScript runtime environment that enables building fast and scalable web applications.</a:t>
            </a:r>
            <a:endParaRPr lang="en-US" sz="1450" dirty="0"/>
          </a:p>
        </p:txBody>
      </p:sp>
      <p:sp>
        <p:nvSpPr>
          <p:cNvPr id="12" name="Shape 9"/>
          <p:cNvSpPr/>
          <p:nvPr/>
        </p:nvSpPr>
        <p:spPr>
          <a:xfrm>
            <a:off x="652939" y="5194102"/>
            <a:ext cx="7838123" cy="1121569"/>
          </a:xfrm>
          <a:prstGeom prst="rect">
            <a:avLst/>
          </a:prstGeom>
          <a:solidFill>
            <a:srgbClr val="FFFFFF">
              <a:alpha val="4000"/>
            </a:srgbClr>
          </a:solidFill>
          <a:ln/>
        </p:spPr>
      </p:sp>
      <p:sp>
        <p:nvSpPr>
          <p:cNvPr id="13" name="Text 10"/>
          <p:cNvSpPr/>
          <p:nvPr/>
        </p:nvSpPr>
        <p:spPr>
          <a:xfrm>
            <a:off x="837248" y="5312331"/>
            <a:ext cx="3546634" cy="295037"/>
          </a:xfrm>
          <a:prstGeom prst="rect">
            <a:avLst/>
          </a:prstGeom>
          <a:noFill/>
          <a:ln/>
        </p:spPr>
        <p:txBody>
          <a:bodyPr wrap="non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RESTful APIs</a:t>
            </a:r>
            <a:endParaRPr lang="en-US" sz="1450" dirty="0"/>
          </a:p>
        </p:txBody>
      </p:sp>
      <p:sp>
        <p:nvSpPr>
          <p:cNvPr id="14" name="Text 11"/>
          <p:cNvSpPr/>
          <p:nvPr/>
        </p:nvSpPr>
        <p:spPr>
          <a:xfrm>
            <a:off x="4760119" y="5312331"/>
            <a:ext cx="3546634" cy="885111"/>
          </a:xfrm>
          <a:prstGeom prst="rect">
            <a:avLst/>
          </a:prstGeom>
          <a:noFill/>
          <a:ln/>
        </p:spPr>
        <p:txBody>
          <a:bodyPr wrap="squar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A set of rules for building web services that allow different parts of the application to communicate and exchange data.</a:t>
            </a:r>
            <a:endParaRPr lang="en-US" sz="1450" dirty="0"/>
          </a:p>
        </p:txBody>
      </p:sp>
      <p:sp>
        <p:nvSpPr>
          <p:cNvPr id="15" name="Shape 12"/>
          <p:cNvSpPr/>
          <p:nvPr/>
        </p:nvSpPr>
        <p:spPr>
          <a:xfrm>
            <a:off x="652939" y="6315670"/>
            <a:ext cx="7838123" cy="1121569"/>
          </a:xfrm>
          <a:prstGeom prst="rect">
            <a:avLst/>
          </a:prstGeom>
          <a:solidFill>
            <a:srgbClr val="000000">
              <a:alpha val="4000"/>
            </a:srgbClr>
          </a:solidFill>
          <a:ln/>
        </p:spPr>
      </p:sp>
      <p:sp>
        <p:nvSpPr>
          <p:cNvPr id="16" name="Text 13"/>
          <p:cNvSpPr/>
          <p:nvPr/>
        </p:nvSpPr>
        <p:spPr>
          <a:xfrm>
            <a:off x="837248" y="6433899"/>
            <a:ext cx="3546634" cy="295037"/>
          </a:xfrm>
          <a:prstGeom prst="rect">
            <a:avLst/>
          </a:prstGeom>
          <a:noFill/>
          <a:ln/>
        </p:spPr>
        <p:txBody>
          <a:bodyPr wrap="non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Database Management</a:t>
            </a:r>
            <a:endParaRPr lang="en-US" sz="1450" dirty="0"/>
          </a:p>
        </p:txBody>
      </p:sp>
      <p:sp>
        <p:nvSpPr>
          <p:cNvPr id="17" name="Text 14"/>
          <p:cNvSpPr/>
          <p:nvPr/>
        </p:nvSpPr>
        <p:spPr>
          <a:xfrm>
            <a:off x="4760119" y="6433899"/>
            <a:ext cx="3546634" cy="885111"/>
          </a:xfrm>
          <a:prstGeom prst="rect">
            <a:avLst/>
          </a:prstGeom>
          <a:noFill/>
          <a:ln/>
        </p:spPr>
        <p:txBody>
          <a:bodyPr wrap="square" lIns="0" tIns="0" rIns="0" bIns="0" rtlCol="0" anchor="t"/>
          <a:lstStyle/>
          <a:p>
            <a:pPr marL="0" indent="0">
              <a:lnSpc>
                <a:spcPts val="2300"/>
              </a:lnSpc>
              <a:buNone/>
            </a:pPr>
            <a:r>
              <a:rPr lang="en-US" sz="1450" dirty="0">
                <a:solidFill>
                  <a:srgbClr val="00002E"/>
                </a:solidFill>
                <a:latin typeface="PT Sans" pitchFamily="34" charset="0"/>
                <a:ea typeface="PT Sans" pitchFamily="34" charset="-122"/>
                <a:cs typeface="PT Sans" pitchFamily="34" charset="-120"/>
              </a:rPr>
              <a:t>A system for storing and managing student data, ensuring data integrity and accessibility.</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5930" y="611267"/>
            <a:ext cx="5216962" cy="652105"/>
          </a:xfrm>
          <a:prstGeom prst="rect">
            <a:avLst/>
          </a:prstGeom>
          <a:noFill/>
          <a:ln/>
        </p:spPr>
        <p:txBody>
          <a:bodyPr wrap="none" lIns="0" tIns="0" rIns="0" bIns="0" rtlCol="0" anchor="t"/>
          <a:lstStyle/>
          <a:p>
            <a:pPr marL="0" indent="0">
              <a:lnSpc>
                <a:spcPts val="5100"/>
              </a:lnSpc>
              <a:buNone/>
            </a:pPr>
            <a:r>
              <a:rPr lang="en-US" sz="4100" dirty="0">
                <a:solidFill>
                  <a:srgbClr val="00002E"/>
                </a:solidFill>
                <a:latin typeface="Nunito" pitchFamily="34" charset="0"/>
                <a:ea typeface="Nunito" pitchFamily="34" charset="-122"/>
                <a:cs typeface="Nunito" pitchFamily="34" charset="-120"/>
              </a:rPr>
              <a:t>Project Details</a:t>
            </a:r>
            <a:endParaRPr lang="en-US" sz="4100" dirty="0"/>
          </a:p>
        </p:txBody>
      </p:sp>
      <p:sp>
        <p:nvSpPr>
          <p:cNvPr id="3" name="Text 1"/>
          <p:cNvSpPr/>
          <p:nvPr/>
        </p:nvSpPr>
        <p:spPr>
          <a:xfrm>
            <a:off x="775930" y="1706761"/>
            <a:ext cx="13078539" cy="709374"/>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Marks Entry App is a robust web application that includes various features for efficient student mark management. It has been designed with a focus on user experience, data security, and scalability to meet the evolving needs of the institute.</a:t>
            </a:r>
            <a:endParaRPr lang="en-US" sz="1700" dirty="0"/>
          </a:p>
        </p:txBody>
      </p:sp>
      <p:sp>
        <p:nvSpPr>
          <p:cNvPr id="4" name="Shape 2"/>
          <p:cNvSpPr/>
          <p:nvPr/>
        </p:nvSpPr>
        <p:spPr>
          <a:xfrm>
            <a:off x="775930" y="2998113"/>
            <a:ext cx="13078539" cy="30480"/>
          </a:xfrm>
          <a:prstGeom prst="roundRect">
            <a:avLst>
              <a:gd name="adj" fmla="val 1091166"/>
            </a:avLst>
          </a:prstGeom>
          <a:solidFill>
            <a:srgbClr val="000000">
              <a:alpha val="8000"/>
            </a:srgbClr>
          </a:solidFill>
          <a:ln/>
        </p:spPr>
      </p:sp>
      <p:sp>
        <p:nvSpPr>
          <p:cNvPr id="5" name="Shape 3"/>
          <p:cNvSpPr/>
          <p:nvPr/>
        </p:nvSpPr>
        <p:spPr>
          <a:xfrm>
            <a:off x="2312313" y="2998113"/>
            <a:ext cx="30480" cy="775930"/>
          </a:xfrm>
          <a:prstGeom prst="roundRect">
            <a:avLst>
              <a:gd name="adj" fmla="val 1091166"/>
            </a:avLst>
          </a:prstGeom>
          <a:solidFill>
            <a:srgbClr val="2D4DF2"/>
          </a:solidFill>
          <a:ln/>
        </p:spPr>
      </p:sp>
      <p:sp>
        <p:nvSpPr>
          <p:cNvPr id="6" name="Shape 4"/>
          <p:cNvSpPr/>
          <p:nvPr/>
        </p:nvSpPr>
        <p:spPr>
          <a:xfrm>
            <a:off x="2078117" y="2748677"/>
            <a:ext cx="498872" cy="498872"/>
          </a:xfrm>
          <a:prstGeom prst="roundRect">
            <a:avLst>
              <a:gd name="adj" fmla="val 66668"/>
            </a:avLst>
          </a:prstGeom>
          <a:solidFill>
            <a:srgbClr val="F3F3FF"/>
          </a:solidFill>
          <a:ln w="22860">
            <a:solidFill>
              <a:srgbClr val="2D4DF2"/>
            </a:solidFill>
            <a:prstDash val="solid"/>
          </a:ln>
        </p:spPr>
      </p:sp>
      <p:sp>
        <p:nvSpPr>
          <p:cNvPr id="7" name="Text 5"/>
          <p:cNvSpPr/>
          <p:nvPr/>
        </p:nvSpPr>
        <p:spPr>
          <a:xfrm>
            <a:off x="2233613" y="2841546"/>
            <a:ext cx="187762" cy="313015"/>
          </a:xfrm>
          <a:prstGeom prst="rect">
            <a:avLst/>
          </a:prstGeom>
          <a:noFill/>
          <a:ln/>
        </p:spPr>
        <p:txBody>
          <a:bodyPr wrap="none" lIns="0" tIns="0" rIns="0" bIns="0" rtlCol="0" anchor="t"/>
          <a:lstStyle/>
          <a:p>
            <a:pPr marL="0" indent="0" algn="ctr">
              <a:lnSpc>
                <a:spcPts val="2450"/>
              </a:lnSpc>
              <a:buNone/>
            </a:pPr>
            <a:r>
              <a:rPr lang="en-US" sz="2450" dirty="0">
                <a:solidFill>
                  <a:srgbClr val="00002E"/>
                </a:solidFill>
                <a:latin typeface="Nunito" pitchFamily="34" charset="0"/>
                <a:ea typeface="Nunito" pitchFamily="34" charset="-122"/>
                <a:cs typeface="Nunito" pitchFamily="34" charset="-120"/>
              </a:rPr>
              <a:t>1</a:t>
            </a:r>
            <a:endParaRPr lang="en-US" sz="2450" dirty="0"/>
          </a:p>
        </p:txBody>
      </p:sp>
      <p:sp>
        <p:nvSpPr>
          <p:cNvPr id="8" name="Text 6"/>
          <p:cNvSpPr/>
          <p:nvPr/>
        </p:nvSpPr>
        <p:spPr>
          <a:xfrm>
            <a:off x="1023342" y="3995857"/>
            <a:ext cx="2608421" cy="325993"/>
          </a:xfrm>
          <a:prstGeom prst="rect">
            <a:avLst/>
          </a:prstGeom>
          <a:noFill/>
          <a:ln/>
        </p:spPr>
        <p:txBody>
          <a:bodyPr wrap="none" lIns="0" tIns="0" rIns="0" bIns="0" rtlCol="0" anchor="t"/>
          <a:lstStyle/>
          <a:p>
            <a:pPr marL="0" indent="0" algn="ctr">
              <a:lnSpc>
                <a:spcPts val="2550"/>
              </a:lnSpc>
              <a:buNone/>
            </a:pPr>
            <a:r>
              <a:rPr lang="en-US" sz="2050" dirty="0">
                <a:solidFill>
                  <a:srgbClr val="00002E"/>
                </a:solidFill>
                <a:latin typeface="Nunito" pitchFamily="34" charset="0"/>
                <a:ea typeface="Nunito" pitchFamily="34" charset="-122"/>
                <a:cs typeface="Nunito" pitchFamily="34" charset="-120"/>
              </a:rPr>
              <a:t>User Authentication</a:t>
            </a:r>
            <a:endParaRPr lang="en-US" sz="2050" dirty="0"/>
          </a:p>
        </p:txBody>
      </p:sp>
      <p:sp>
        <p:nvSpPr>
          <p:cNvPr id="9" name="Text 7"/>
          <p:cNvSpPr/>
          <p:nvPr/>
        </p:nvSpPr>
        <p:spPr>
          <a:xfrm>
            <a:off x="997625" y="4454843"/>
            <a:ext cx="2659975" cy="2482810"/>
          </a:xfrm>
          <a:prstGeom prst="rect">
            <a:avLst/>
          </a:prstGeom>
          <a:noFill/>
          <a:ln/>
        </p:spPr>
        <p:txBody>
          <a:bodyPr wrap="square" lIns="0" tIns="0" rIns="0" bIns="0" rtlCol="0" anchor="t"/>
          <a:lstStyle/>
          <a:p>
            <a:pPr marL="0" indent="0" algn="ctr">
              <a:lnSpc>
                <a:spcPts val="2750"/>
              </a:lnSpc>
              <a:buNone/>
            </a:pPr>
            <a:r>
              <a:rPr lang="en-US" sz="1700" dirty="0">
                <a:solidFill>
                  <a:srgbClr val="00002E"/>
                </a:solidFill>
                <a:latin typeface="PT Sans" pitchFamily="34" charset="0"/>
                <a:ea typeface="PT Sans" pitchFamily="34" charset="-122"/>
                <a:cs typeface="PT Sans" pitchFamily="34" charset="-120"/>
              </a:rPr>
              <a:t>The app utilizes a secure authentication system to protect sensitive student data. It allows authorized users to access the application and manage student marks.</a:t>
            </a:r>
            <a:endParaRPr lang="en-US" sz="1700" dirty="0"/>
          </a:p>
        </p:txBody>
      </p:sp>
      <p:sp>
        <p:nvSpPr>
          <p:cNvPr id="10" name="Shape 8"/>
          <p:cNvSpPr/>
          <p:nvPr/>
        </p:nvSpPr>
        <p:spPr>
          <a:xfrm>
            <a:off x="5637371" y="2998113"/>
            <a:ext cx="30480" cy="775930"/>
          </a:xfrm>
          <a:prstGeom prst="roundRect">
            <a:avLst>
              <a:gd name="adj" fmla="val 1091166"/>
            </a:avLst>
          </a:prstGeom>
          <a:solidFill>
            <a:srgbClr val="018CE1"/>
          </a:solidFill>
          <a:ln/>
        </p:spPr>
      </p:sp>
      <p:sp>
        <p:nvSpPr>
          <p:cNvPr id="11" name="Shape 9"/>
          <p:cNvSpPr/>
          <p:nvPr/>
        </p:nvSpPr>
        <p:spPr>
          <a:xfrm>
            <a:off x="5403175" y="2748677"/>
            <a:ext cx="498872" cy="498872"/>
          </a:xfrm>
          <a:prstGeom prst="roundRect">
            <a:avLst>
              <a:gd name="adj" fmla="val 66668"/>
            </a:avLst>
          </a:prstGeom>
          <a:solidFill>
            <a:srgbClr val="F3F3FF"/>
          </a:solidFill>
          <a:ln w="22860">
            <a:solidFill>
              <a:srgbClr val="018CE1"/>
            </a:solidFill>
            <a:prstDash val="solid"/>
          </a:ln>
        </p:spPr>
      </p:sp>
      <p:sp>
        <p:nvSpPr>
          <p:cNvPr id="12" name="Text 10"/>
          <p:cNvSpPr/>
          <p:nvPr/>
        </p:nvSpPr>
        <p:spPr>
          <a:xfrm>
            <a:off x="5558671" y="2841546"/>
            <a:ext cx="187762" cy="313015"/>
          </a:xfrm>
          <a:prstGeom prst="rect">
            <a:avLst/>
          </a:prstGeom>
          <a:noFill/>
          <a:ln/>
        </p:spPr>
        <p:txBody>
          <a:bodyPr wrap="none" lIns="0" tIns="0" rIns="0" bIns="0" rtlCol="0" anchor="t"/>
          <a:lstStyle/>
          <a:p>
            <a:pPr marL="0" indent="0" algn="ctr">
              <a:lnSpc>
                <a:spcPts val="2450"/>
              </a:lnSpc>
              <a:buNone/>
            </a:pPr>
            <a:r>
              <a:rPr lang="en-US" sz="2450" dirty="0">
                <a:solidFill>
                  <a:srgbClr val="00002E"/>
                </a:solidFill>
                <a:latin typeface="Nunito" pitchFamily="34" charset="0"/>
                <a:ea typeface="Nunito" pitchFamily="34" charset="-122"/>
                <a:cs typeface="Nunito" pitchFamily="34" charset="-120"/>
              </a:rPr>
              <a:t>2</a:t>
            </a:r>
            <a:endParaRPr lang="en-US" sz="2450" dirty="0"/>
          </a:p>
        </p:txBody>
      </p:sp>
      <p:sp>
        <p:nvSpPr>
          <p:cNvPr id="13" name="Text 11"/>
          <p:cNvSpPr/>
          <p:nvPr/>
        </p:nvSpPr>
        <p:spPr>
          <a:xfrm>
            <a:off x="4322683" y="3995857"/>
            <a:ext cx="2659975" cy="651986"/>
          </a:xfrm>
          <a:prstGeom prst="rect">
            <a:avLst/>
          </a:prstGeom>
          <a:noFill/>
          <a:ln/>
        </p:spPr>
        <p:txBody>
          <a:bodyPr wrap="square" lIns="0" tIns="0" rIns="0" bIns="0" rtlCol="0" anchor="t"/>
          <a:lstStyle/>
          <a:p>
            <a:pPr marL="0" indent="0" algn="ctr">
              <a:lnSpc>
                <a:spcPts val="2550"/>
              </a:lnSpc>
              <a:buNone/>
            </a:pPr>
            <a:r>
              <a:rPr lang="en-US" sz="2050" dirty="0">
                <a:solidFill>
                  <a:srgbClr val="00002E"/>
                </a:solidFill>
                <a:latin typeface="Nunito" pitchFamily="34" charset="0"/>
                <a:ea typeface="Nunito" pitchFamily="34" charset="-122"/>
                <a:cs typeface="Nunito" pitchFamily="34" charset="-120"/>
              </a:rPr>
              <a:t>Data Input and Editing</a:t>
            </a:r>
            <a:endParaRPr lang="en-US" sz="2050" dirty="0"/>
          </a:p>
        </p:txBody>
      </p:sp>
      <p:sp>
        <p:nvSpPr>
          <p:cNvPr id="14" name="Text 12"/>
          <p:cNvSpPr/>
          <p:nvPr/>
        </p:nvSpPr>
        <p:spPr>
          <a:xfrm>
            <a:off x="4322683" y="4780836"/>
            <a:ext cx="2659975" cy="2482810"/>
          </a:xfrm>
          <a:prstGeom prst="rect">
            <a:avLst/>
          </a:prstGeom>
          <a:noFill/>
          <a:ln/>
        </p:spPr>
        <p:txBody>
          <a:bodyPr wrap="square" lIns="0" tIns="0" rIns="0" bIns="0" rtlCol="0" anchor="t"/>
          <a:lstStyle/>
          <a:p>
            <a:pPr marL="0" indent="0" algn="ctr">
              <a:lnSpc>
                <a:spcPts val="2750"/>
              </a:lnSpc>
              <a:buNone/>
            </a:pPr>
            <a:r>
              <a:rPr lang="en-US" sz="1700" dirty="0">
                <a:solidFill>
                  <a:srgbClr val="00002E"/>
                </a:solidFill>
                <a:latin typeface="PT Sans" pitchFamily="34" charset="0"/>
                <a:ea typeface="PT Sans" pitchFamily="34" charset="-122"/>
                <a:cs typeface="PT Sans" pitchFamily="34" charset="-120"/>
              </a:rPr>
              <a:t>The app provides a user-friendly interface for entering and editing student marks. It allows users to input grades, attendance records, and other performance data.</a:t>
            </a:r>
            <a:endParaRPr lang="en-US" sz="1700" dirty="0"/>
          </a:p>
        </p:txBody>
      </p:sp>
      <p:sp>
        <p:nvSpPr>
          <p:cNvPr id="15" name="Shape 13"/>
          <p:cNvSpPr/>
          <p:nvPr/>
        </p:nvSpPr>
        <p:spPr>
          <a:xfrm>
            <a:off x="8962430" y="2998113"/>
            <a:ext cx="30480" cy="775930"/>
          </a:xfrm>
          <a:prstGeom prst="roundRect">
            <a:avLst>
              <a:gd name="adj" fmla="val 1091166"/>
            </a:avLst>
          </a:prstGeom>
          <a:solidFill>
            <a:srgbClr val="DA33BF"/>
          </a:solidFill>
          <a:ln/>
        </p:spPr>
      </p:sp>
      <p:sp>
        <p:nvSpPr>
          <p:cNvPr id="16" name="Shape 14"/>
          <p:cNvSpPr/>
          <p:nvPr/>
        </p:nvSpPr>
        <p:spPr>
          <a:xfrm>
            <a:off x="8728234" y="2748677"/>
            <a:ext cx="498872" cy="498872"/>
          </a:xfrm>
          <a:prstGeom prst="roundRect">
            <a:avLst>
              <a:gd name="adj" fmla="val 66668"/>
            </a:avLst>
          </a:prstGeom>
          <a:solidFill>
            <a:srgbClr val="F3F3FF"/>
          </a:solidFill>
          <a:ln w="22860">
            <a:solidFill>
              <a:srgbClr val="DA33BF"/>
            </a:solidFill>
            <a:prstDash val="solid"/>
          </a:ln>
        </p:spPr>
      </p:sp>
      <p:sp>
        <p:nvSpPr>
          <p:cNvPr id="17" name="Text 15"/>
          <p:cNvSpPr/>
          <p:nvPr/>
        </p:nvSpPr>
        <p:spPr>
          <a:xfrm>
            <a:off x="8883729" y="2841546"/>
            <a:ext cx="187762" cy="313015"/>
          </a:xfrm>
          <a:prstGeom prst="rect">
            <a:avLst/>
          </a:prstGeom>
          <a:noFill/>
          <a:ln/>
        </p:spPr>
        <p:txBody>
          <a:bodyPr wrap="none" lIns="0" tIns="0" rIns="0" bIns="0" rtlCol="0" anchor="t"/>
          <a:lstStyle/>
          <a:p>
            <a:pPr marL="0" indent="0" algn="ctr">
              <a:lnSpc>
                <a:spcPts val="2450"/>
              </a:lnSpc>
              <a:buNone/>
            </a:pPr>
            <a:r>
              <a:rPr lang="en-US" sz="2450" dirty="0">
                <a:solidFill>
                  <a:srgbClr val="00002E"/>
                </a:solidFill>
                <a:latin typeface="Nunito" pitchFamily="34" charset="0"/>
                <a:ea typeface="Nunito" pitchFamily="34" charset="-122"/>
                <a:cs typeface="Nunito" pitchFamily="34" charset="-120"/>
              </a:rPr>
              <a:t>3</a:t>
            </a:r>
            <a:endParaRPr lang="en-US" sz="2450" dirty="0"/>
          </a:p>
        </p:txBody>
      </p:sp>
      <p:sp>
        <p:nvSpPr>
          <p:cNvPr id="18" name="Text 16"/>
          <p:cNvSpPr/>
          <p:nvPr/>
        </p:nvSpPr>
        <p:spPr>
          <a:xfrm>
            <a:off x="7673459" y="3995857"/>
            <a:ext cx="2608421" cy="325993"/>
          </a:xfrm>
          <a:prstGeom prst="rect">
            <a:avLst/>
          </a:prstGeom>
          <a:noFill/>
          <a:ln/>
        </p:spPr>
        <p:txBody>
          <a:bodyPr wrap="none" lIns="0" tIns="0" rIns="0" bIns="0" rtlCol="0" anchor="t"/>
          <a:lstStyle/>
          <a:p>
            <a:pPr marL="0" indent="0" algn="ctr">
              <a:lnSpc>
                <a:spcPts val="2550"/>
              </a:lnSpc>
              <a:buNone/>
            </a:pPr>
            <a:r>
              <a:rPr lang="en-US" sz="2050" dirty="0">
                <a:solidFill>
                  <a:srgbClr val="00002E"/>
                </a:solidFill>
                <a:latin typeface="Nunito" pitchFamily="34" charset="0"/>
                <a:ea typeface="Nunito" pitchFamily="34" charset="-122"/>
                <a:cs typeface="Nunito" pitchFamily="34" charset="-120"/>
              </a:rPr>
              <a:t>Data Visualization</a:t>
            </a:r>
            <a:endParaRPr lang="en-US" sz="2050" dirty="0"/>
          </a:p>
        </p:txBody>
      </p:sp>
      <p:sp>
        <p:nvSpPr>
          <p:cNvPr id="19" name="Text 17"/>
          <p:cNvSpPr/>
          <p:nvPr/>
        </p:nvSpPr>
        <p:spPr>
          <a:xfrm>
            <a:off x="7647742" y="4454843"/>
            <a:ext cx="2659975" cy="2837498"/>
          </a:xfrm>
          <a:prstGeom prst="rect">
            <a:avLst/>
          </a:prstGeom>
          <a:noFill/>
          <a:ln/>
        </p:spPr>
        <p:txBody>
          <a:bodyPr wrap="square" lIns="0" tIns="0" rIns="0" bIns="0" rtlCol="0" anchor="t"/>
          <a:lstStyle/>
          <a:p>
            <a:pPr marL="0" indent="0" algn="ctr">
              <a:lnSpc>
                <a:spcPts val="2750"/>
              </a:lnSpc>
              <a:buNone/>
            </a:pPr>
            <a:r>
              <a:rPr lang="en-US" sz="1700" dirty="0">
                <a:solidFill>
                  <a:srgbClr val="00002E"/>
                </a:solidFill>
                <a:latin typeface="PT Sans" pitchFamily="34" charset="0"/>
                <a:ea typeface="PT Sans" pitchFamily="34" charset="-122"/>
                <a:cs typeface="PT Sans" pitchFamily="34" charset="-120"/>
              </a:rPr>
              <a:t>The app features data visualization tools to provide insightful summaries of student performance. It allows users to generate charts, graphs, and reports to track student progress.</a:t>
            </a:r>
            <a:endParaRPr lang="en-US" sz="1700" dirty="0"/>
          </a:p>
        </p:txBody>
      </p:sp>
      <p:sp>
        <p:nvSpPr>
          <p:cNvPr id="20" name="Shape 18"/>
          <p:cNvSpPr/>
          <p:nvPr/>
        </p:nvSpPr>
        <p:spPr>
          <a:xfrm>
            <a:off x="12287488" y="2998113"/>
            <a:ext cx="30480" cy="775930"/>
          </a:xfrm>
          <a:prstGeom prst="roundRect">
            <a:avLst>
              <a:gd name="adj" fmla="val 1091166"/>
            </a:avLst>
          </a:prstGeom>
          <a:solidFill>
            <a:srgbClr val="2D4DF2"/>
          </a:solidFill>
          <a:ln/>
        </p:spPr>
      </p:sp>
      <p:sp>
        <p:nvSpPr>
          <p:cNvPr id="21" name="Shape 19"/>
          <p:cNvSpPr/>
          <p:nvPr/>
        </p:nvSpPr>
        <p:spPr>
          <a:xfrm>
            <a:off x="12053292" y="2748677"/>
            <a:ext cx="498872" cy="498872"/>
          </a:xfrm>
          <a:prstGeom prst="roundRect">
            <a:avLst>
              <a:gd name="adj" fmla="val 66668"/>
            </a:avLst>
          </a:prstGeom>
          <a:solidFill>
            <a:srgbClr val="F3F3FF"/>
          </a:solidFill>
          <a:ln w="22860">
            <a:solidFill>
              <a:srgbClr val="2D4DF2"/>
            </a:solidFill>
            <a:prstDash val="solid"/>
          </a:ln>
        </p:spPr>
      </p:sp>
      <p:sp>
        <p:nvSpPr>
          <p:cNvPr id="22" name="Text 20"/>
          <p:cNvSpPr/>
          <p:nvPr/>
        </p:nvSpPr>
        <p:spPr>
          <a:xfrm>
            <a:off x="12208788" y="2841546"/>
            <a:ext cx="187762" cy="313015"/>
          </a:xfrm>
          <a:prstGeom prst="rect">
            <a:avLst/>
          </a:prstGeom>
          <a:noFill/>
          <a:ln/>
        </p:spPr>
        <p:txBody>
          <a:bodyPr wrap="none" lIns="0" tIns="0" rIns="0" bIns="0" rtlCol="0" anchor="t"/>
          <a:lstStyle/>
          <a:p>
            <a:pPr marL="0" indent="0" algn="ctr">
              <a:lnSpc>
                <a:spcPts val="2450"/>
              </a:lnSpc>
              <a:buNone/>
            </a:pPr>
            <a:r>
              <a:rPr lang="en-US" sz="2450" dirty="0">
                <a:solidFill>
                  <a:srgbClr val="00002E"/>
                </a:solidFill>
                <a:latin typeface="Nunito" pitchFamily="34" charset="0"/>
                <a:ea typeface="Nunito" pitchFamily="34" charset="-122"/>
                <a:cs typeface="Nunito" pitchFamily="34" charset="-120"/>
              </a:rPr>
              <a:t>4</a:t>
            </a:r>
            <a:endParaRPr lang="en-US" sz="2450" dirty="0"/>
          </a:p>
        </p:txBody>
      </p:sp>
      <p:sp>
        <p:nvSpPr>
          <p:cNvPr id="23" name="Text 21"/>
          <p:cNvSpPr/>
          <p:nvPr/>
        </p:nvSpPr>
        <p:spPr>
          <a:xfrm>
            <a:off x="10972800" y="3995857"/>
            <a:ext cx="2659975" cy="651986"/>
          </a:xfrm>
          <a:prstGeom prst="rect">
            <a:avLst/>
          </a:prstGeom>
          <a:noFill/>
          <a:ln/>
        </p:spPr>
        <p:txBody>
          <a:bodyPr wrap="square" lIns="0" tIns="0" rIns="0" bIns="0" rtlCol="0" anchor="t"/>
          <a:lstStyle/>
          <a:p>
            <a:pPr marL="0" indent="0" algn="ctr">
              <a:lnSpc>
                <a:spcPts val="2550"/>
              </a:lnSpc>
              <a:buNone/>
            </a:pPr>
            <a:r>
              <a:rPr lang="en-US" sz="2050" dirty="0">
                <a:solidFill>
                  <a:srgbClr val="00002E"/>
                </a:solidFill>
                <a:latin typeface="Nunito" pitchFamily="34" charset="0"/>
                <a:ea typeface="Nunito" pitchFamily="34" charset="-122"/>
                <a:cs typeface="Nunito" pitchFamily="34" charset="-120"/>
              </a:rPr>
              <a:t>Reporting and Analytics</a:t>
            </a:r>
            <a:endParaRPr lang="en-US" sz="2050" dirty="0"/>
          </a:p>
        </p:txBody>
      </p:sp>
      <p:sp>
        <p:nvSpPr>
          <p:cNvPr id="24" name="Text 22"/>
          <p:cNvSpPr/>
          <p:nvPr/>
        </p:nvSpPr>
        <p:spPr>
          <a:xfrm>
            <a:off x="10972800" y="4780836"/>
            <a:ext cx="2659975" cy="2837498"/>
          </a:xfrm>
          <a:prstGeom prst="rect">
            <a:avLst/>
          </a:prstGeom>
          <a:noFill/>
          <a:ln/>
        </p:spPr>
        <p:txBody>
          <a:bodyPr wrap="square" lIns="0" tIns="0" rIns="0" bIns="0" rtlCol="0" anchor="t"/>
          <a:lstStyle/>
          <a:p>
            <a:pPr marL="0" indent="0" algn="ctr">
              <a:lnSpc>
                <a:spcPts val="2750"/>
              </a:lnSpc>
              <a:buNone/>
            </a:pPr>
            <a:r>
              <a:rPr lang="en-US" sz="1700" dirty="0">
                <a:solidFill>
                  <a:srgbClr val="00002E"/>
                </a:solidFill>
                <a:latin typeface="PT Sans" pitchFamily="34" charset="0"/>
                <a:ea typeface="PT Sans" pitchFamily="34" charset="-122"/>
                <a:cs typeface="PT Sans" pitchFamily="34" charset="-120"/>
              </a:rPr>
              <a:t>The app offers advanced reporting and analytics features. Users can generate customized reports to analyze student performance trends and identify areas for improvement.</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6645" y="784384"/>
            <a:ext cx="6774180" cy="652701"/>
          </a:xfrm>
          <a:prstGeom prst="rect">
            <a:avLst/>
          </a:prstGeom>
          <a:noFill/>
          <a:ln/>
        </p:spPr>
        <p:txBody>
          <a:bodyPr wrap="none" lIns="0" tIns="0" rIns="0" bIns="0" rtlCol="0" anchor="t"/>
          <a:lstStyle/>
          <a:p>
            <a:pPr marL="0" indent="0">
              <a:lnSpc>
                <a:spcPts val="5100"/>
              </a:lnSpc>
              <a:buNone/>
            </a:pPr>
            <a:r>
              <a:rPr lang="en-US" sz="4100" dirty="0">
                <a:solidFill>
                  <a:srgbClr val="00002E"/>
                </a:solidFill>
                <a:latin typeface="Nunito" pitchFamily="34" charset="0"/>
                <a:ea typeface="Nunito" pitchFamily="34" charset="-122"/>
                <a:cs typeface="Nunito" pitchFamily="34" charset="-120"/>
              </a:rPr>
              <a:t>Explanation of App Features</a:t>
            </a:r>
            <a:endParaRPr lang="en-US" sz="4100" dirty="0"/>
          </a:p>
        </p:txBody>
      </p:sp>
      <p:sp>
        <p:nvSpPr>
          <p:cNvPr id="3" name="Text 1"/>
          <p:cNvSpPr/>
          <p:nvPr/>
        </p:nvSpPr>
        <p:spPr>
          <a:xfrm>
            <a:off x="776645" y="1880830"/>
            <a:ext cx="13077111" cy="710089"/>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app offers a comprehensive suite of features designed to streamline student mark management. The app allows users to easily enter and edit student data, generate insightful reports, and track student progress over time.</a:t>
            </a:r>
            <a:endParaRPr lang="en-US" sz="1700" dirty="0"/>
          </a:p>
        </p:txBody>
      </p:sp>
      <p:sp>
        <p:nvSpPr>
          <p:cNvPr id="4" name="Shape 2"/>
          <p:cNvSpPr/>
          <p:nvPr/>
        </p:nvSpPr>
        <p:spPr>
          <a:xfrm>
            <a:off x="776645" y="2840474"/>
            <a:ext cx="6427708" cy="2013942"/>
          </a:xfrm>
          <a:prstGeom prst="roundRect">
            <a:avLst>
              <a:gd name="adj" fmla="val 16528"/>
            </a:avLst>
          </a:prstGeom>
          <a:solidFill>
            <a:srgbClr val="F3F3FF"/>
          </a:solidFill>
          <a:ln w="22860">
            <a:solidFill>
              <a:srgbClr val="2D4DF2"/>
            </a:solidFill>
            <a:prstDash val="solid"/>
          </a:ln>
        </p:spPr>
      </p:sp>
      <p:sp>
        <p:nvSpPr>
          <p:cNvPr id="5" name="Text 3"/>
          <p:cNvSpPr/>
          <p:nvPr/>
        </p:nvSpPr>
        <p:spPr>
          <a:xfrm>
            <a:off x="1021318" y="3085147"/>
            <a:ext cx="2610683" cy="326350"/>
          </a:xfrm>
          <a:prstGeom prst="rect">
            <a:avLst/>
          </a:prstGeom>
          <a:noFill/>
          <a:ln/>
        </p:spPr>
        <p:txBody>
          <a:bodyPr wrap="none" lIns="0" tIns="0" rIns="0" bIns="0" rtlCol="0" anchor="t"/>
          <a:lstStyle/>
          <a:p>
            <a:pPr marL="0" indent="0">
              <a:lnSpc>
                <a:spcPts val="2550"/>
              </a:lnSpc>
              <a:buNone/>
            </a:pPr>
            <a:r>
              <a:rPr lang="en-US" sz="2050" dirty="0">
                <a:solidFill>
                  <a:srgbClr val="00002E"/>
                </a:solidFill>
                <a:latin typeface="Nunito" pitchFamily="34" charset="0"/>
                <a:ea typeface="Nunito" pitchFamily="34" charset="-122"/>
                <a:cs typeface="Nunito" pitchFamily="34" charset="-120"/>
              </a:rPr>
              <a:t>Student Data Entry</a:t>
            </a:r>
            <a:endParaRPr lang="en-US" sz="2050" dirty="0"/>
          </a:p>
        </p:txBody>
      </p:sp>
      <p:sp>
        <p:nvSpPr>
          <p:cNvPr id="6" name="Text 4"/>
          <p:cNvSpPr/>
          <p:nvPr/>
        </p:nvSpPr>
        <p:spPr>
          <a:xfrm>
            <a:off x="1021318" y="3544610"/>
            <a:ext cx="5938361" cy="1065133"/>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app provides a simple and intuitive form for entering student marks. Users can easily input grades, attendance records, and other performance data for each student.</a:t>
            </a:r>
            <a:endParaRPr lang="en-US" sz="1700" dirty="0"/>
          </a:p>
        </p:txBody>
      </p:sp>
      <p:sp>
        <p:nvSpPr>
          <p:cNvPr id="7" name="Shape 5"/>
          <p:cNvSpPr/>
          <p:nvPr/>
        </p:nvSpPr>
        <p:spPr>
          <a:xfrm>
            <a:off x="7426166" y="2840474"/>
            <a:ext cx="6427708" cy="2013942"/>
          </a:xfrm>
          <a:prstGeom prst="roundRect">
            <a:avLst>
              <a:gd name="adj" fmla="val 16528"/>
            </a:avLst>
          </a:prstGeom>
          <a:solidFill>
            <a:srgbClr val="F3F3FF"/>
          </a:solidFill>
          <a:ln w="22860">
            <a:solidFill>
              <a:srgbClr val="018CE1"/>
            </a:solidFill>
            <a:prstDash val="solid"/>
          </a:ln>
        </p:spPr>
      </p:sp>
      <p:sp>
        <p:nvSpPr>
          <p:cNvPr id="8" name="Text 6"/>
          <p:cNvSpPr/>
          <p:nvPr/>
        </p:nvSpPr>
        <p:spPr>
          <a:xfrm>
            <a:off x="7670840" y="3085147"/>
            <a:ext cx="2610683" cy="326350"/>
          </a:xfrm>
          <a:prstGeom prst="rect">
            <a:avLst/>
          </a:prstGeom>
          <a:noFill/>
          <a:ln/>
        </p:spPr>
        <p:txBody>
          <a:bodyPr wrap="none" lIns="0" tIns="0" rIns="0" bIns="0" rtlCol="0" anchor="t"/>
          <a:lstStyle/>
          <a:p>
            <a:pPr marL="0" indent="0">
              <a:lnSpc>
                <a:spcPts val="2550"/>
              </a:lnSpc>
              <a:buNone/>
            </a:pPr>
            <a:r>
              <a:rPr lang="en-US" sz="2050" dirty="0">
                <a:solidFill>
                  <a:srgbClr val="00002E"/>
                </a:solidFill>
                <a:latin typeface="Nunito" pitchFamily="34" charset="0"/>
                <a:ea typeface="Nunito" pitchFamily="34" charset="-122"/>
                <a:cs typeface="Nunito" pitchFamily="34" charset="-120"/>
              </a:rPr>
              <a:t>Data Validation</a:t>
            </a:r>
            <a:endParaRPr lang="en-US" sz="2050" dirty="0"/>
          </a:p>
        </p:txBody>
      </p:sp>
      <p:sp>
        <p:nvSpPr>
          <p:cNvPr id="9" name="Text 7"/>
          <p:cNvSpPr/>
          <p:nvPr/>
        </p:nvSpPr>
        <p:spPr>
          <a:xfrm>
            <a:off x="7670840" y="3544610"/>
            <a:ext cx="5938361" cy="1065133"/>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app includes data validation rules to ensure the accuracy and consistency of student marks. It verifies data input to prevent errors and maintain the integrity of the data.</a:t>
            </a:r>
            <a:endParaRPr lang="en-US" sz="1700" dirty="0"/>
          </a:p>
        </p:txBody>
      </p:sp>
      <p:sp>
        <p:nvSpPr>
          <p:cNvPr id="10" name="Shape 8"/>
          <p:cNvSpPr/>
          <p:nvPr/>
        </p:nvSpPr>
        <p:spPr>
          <a:xfrm>
            <a:off x="776645" y="5076230"/>
            <a:ext cx="6427708" cy="2368987"/>
          </a:xfrm>
          <a:prstGeom prst="roundRect">
            <a:avLst>
              <a:gd name="adj" fmla="val 14051"/>
            </a:avLst>
          </a:prstGeom>
          <a:solidFill>
            <a:srgbClr val="F3F3FF"/>
          </a:solidFill>
          <a:ln w="22860">
            <a:solidFill>
              <a:srgbClr val="DA33BF"/>
            </a:solidFill>
            <a:prstDash val="solid"/>
          </a:ln>
        </p:spPr>
      </p:sp>
      <p:sp>
        <p:nvSpPr>
          <p:cNvPr id="11" name="Text 9"/>
          <p:cNvSpPr/>
          <p:nvPr/>
        </p:nvSpPr>
        <p:spPr>
          <a:xfrm>
            <a:off x="1021318" y="5320903"/>
            <a:ext cx="2610683" cy="326350"/>
          </a:xfrm>
          <a:prstGeom prst="rect">
            <a:avLst/>
          </a:prstGeom>
          <a:noFill/>
          <a:ln/>
        </p:spPr>
        <p:txBody>
          <a:bodyPr wrap="none" lIns="0" tIns="0" rIns="0" bIns="0" rtlCol="0" anchor="t"/>
          <a:lstStyle/>
          <a:p>
            <a:pPr marL="0" indent="0">
              <a:lnSpc>
                <a:spcPts val="2550"/>
              </a:lnSpc>
              <a:buNone/>
            </a:pPr>
            <a:r>
              <a:rPr lang="en-US" sz="2050" dirty="0">
                <a:solidFill>
                  <a:srgbClr val="00002E"/>
                </a:solidFill>
                <a:latin typeface="Nunito" pitchFamily="34" charset="0"/>
                <a:ea typeface="Nunito" pitchFamily="34" charset="-122"/>
                <a:cs typeface="Nunito" pitchFamily="34" charset="-120"/>
              </a:rPr>
              <a:t>Data Visualization</a:t>
            </a:r>
            <a:endParaRPr lang="en-US" sz="2050" dirty="0"/>
          </a:p>
        </p:txBody>
      </p:sp>
      <p:sp>
        <p:nvSpPr>
          <p:cNvPr id="12" name="Text 10"/>
          <p:cNvSpPr/>
          <p:nvPr/>
        </p:nvSpPr>
        <p:spPr>
          <a:xfrm>
            <a:off x="1021318" y="5780365"/>
            <a:ext cx="5938361" cy="1420178"/>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app offers various data visualization tools to provide insights into student performance. Users can generate charts, graphs, and reports to track student progress and identify areas for improvement.</a:t>
            </a:r>
            <a:endParaRPr lang="en-US" sz="1700" dirty="0"/>
          </a:p>
        </p:txBody>
      </p:sp>
      <p:sp>
        <p:nvSpPr>
          <p:cNvPr id="13" name="Shape 11"/>
          <p:cNvSpPr/>
          <p:nvPr/>
        </p:nvSpPr>
        <p:spPr>
          <a:xfrm>
            <a:off x="7426166" y="5076230"/>
            <a:ext cx="6427708" cy="2368987"/>
          </a:xfrm>
          <a:prstGeom prst="roundRect">
            <a:avLst>
              <a:gd name="adj" fmla="val 14051"/>
            </a:avLst>
          </a:prstGeom>
          <a:solidFill>
            <a:srgbClr val="F3F3FF"/>
          </a:solidFill>
          <a:ln w="22860">
            <a:solidFill>
              <a:srgbClr val="2D4DF2"/>
            </a:solidFill>
            <a:prstDash val="solid"/>
          </a:ln>
        </p:spPr>
      </p:sp>
      <p:sp>
        <p:nvSpPr>
          <p:cNvPr id="14" name="Text 12"/>
          <p:cNvSpPr/>
          <p:nvPr/>
        </p:nvSpPr>
        <p:spPr>
          <a:xfrm>
            <a:off x="7670840" y="5320903"/>
            <a:ext cx="2876074" cy="326350"/>
          </a:xfrm>
          <a:prstGeom prst="rect">
            <a:avLst/>
          </a:prstGeom>
          <a:noFill/>
          <a:ln/>
        </p:spPr>
        <p:txBody>
          <a:bodyPr wrap="none" lIns="0" tIns="0" rIns="0" bIns="0" rtlCol="0" anchor="t"/>
          <a:lstStyle/>
          <a:p>
            <a:pPr marL="0" indent="0">
              <a:lnSpc>
                <a:spcPts val="2550"/>
              </a:lnSpc>
              <a:buNone/>
            </a:pPr>
            <a:r>
              <a:rPr lang="en-US" sz="2050" dirty="0">
                <a:solidFill>
                  <a:srgbClr val="00002E"/>
                </a:solidFill>
                <a:latin typeface="Nunito" pitchFamily="34" charset="0"/>
                <a:ea typeface="Nunito" pitchFamily="34" charset="-122"/>
                <a:cs typeface="Nunito" pitchFamily="34" charset="-120"/>
              </a:rPr>
              <a:t>Reporting and Analytics</a:t>
            </a:r>
            <a:endParaRPr lang="en-US" sz="2050" dirty="0"/>
          </a:p>
        </p:txBody>
      </p:sp>
      <p:sp>
        <p:nvSpPr>
          <p:cNvPr id="15" name="Text 13"/>
          <p:cNvSpPr/>
          <p:nvPr/>
        </p:nvSpPr>
        <p:spPr>
          <a:xfrm>
            <a:off x="7670840" y="5780365"/>
            <a:ext cx="5938361" cy="1420178"/>
          </a:xfrm>
          <a:prstGeom prst="rect">
            <a:avLst/>
          </a:prstGeom>
          <a:noFill/>
          <a:ln/>
        </p:spPr>
        <p:txBody>
          <a:bodyPr wrap="square" lIns="0" tIns="0" rIns="0" bIns="0" rtlCol="0" anchor="t"/>
          <a:lstStyle/>
          <a:p>
            <a:pPr marL="0" indent="0">
              <a:lnSpc>
                <a:spcPts val="2750"/>
              </a:lnSpc>
              <a:buNone/>
            </a:pPr>
            <a:r>
              <a:rPr lang="en-US" sz="1700" dirty="0">
                <a:solidFill>
                  <a:srgbClr val="00002E"/>
                </a:solidFill>
                <a:latin typeface="PT Sans" pitchFamily="34" charset="0"/>
                <a:ea typeface="PT Sans" pitchFamily="34" charset="-122"/>
                <a:cs typeface="PT Sans" pitchFamily="34" charset="-120"/>
              </a:rPr>
              <a:t>The app includes robust reporting and analytics features. Users can generate customized reports to analyze student performance trends and identify patterns that may indicate areas for intervention.</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15910" y="483989"/>
            <a:ext cx="5102781" cy="517565"/>
          </a:xfrm>
          <a:prstGeom prst="rect">
            <a:avLst/>
          </a:prstGeom>
          <a:noFill/>
          <a:ln/>
        </p:spPr>
        <p:txBody>
          <a:bodyPr wrap="none" lIns="0" tIns="0" rIns="0" bIns="0" rtlCol="0" anchor="t"/>
          <a:lstStyle/>
          <a:p>
            <a:pPr marL="0" indent="0">
              <a:lnSpc>
                <a:spcPts val="4050"/>
              </a:lnSpc>
              <a:buNone/>
            </a:pPr>
            <a:r>
              <a:rPr lang="en-US" sz="3250" dirty="0">
                <a:solidFill>
                  <a:srgbClr val="00002E"/>
                </a:solidFill>
                <a:latin typeface="Nunito" pitchFamily="34" charset="0"/>
                <a:ea typeface="Nunito" pitchFamily="34" charset="-122"/>
                <a:cs typeface="Nunito" pitchFamily="34" charset="-120"/>
              </a:rPr>
              <a:t>Student Data Management</a:t>
            </a:r>
            <a:endParaRPr lang="en-US" sz="3250" dirty="0"/>
          </a:p>
        </p:txBody>
      </p:sp>
      <p:sp>
        <p:nvSpPr>
          <p:cNvPr id="3" name="Text 1"/>
          <p:cNvSpPr/>
          <p:nvPr/>
        </p:nvSpPr>
        <p:spPr>
          <a:xfrm>
            <a:off x="615910" y="1353503"/>
            <a:ext cx="13398579" cy="562927"/>
          </a:xfrm>
          <a:prstGeom prst="rect">
            <a:avLst/>
          </a:prstGeom>
          <a:noFill/>
          <a:ln/>
        </p:spPr>
        <p:txBody>
          <a:bodyPr wrap="square" lIns="0" tIns="0" rIns="0" bIns="0" rtlCol="0" anchor="t"/>
          <a:lstStyle/>
          <a:p>
            <a:pPr marL="0" indent="0">
              <a:lnSpc>
                <a:spcPts val="2200"/>
              </a:lnSpc>
              <a:buNone/>
            </a:pPr>
            <a:r>
              <a:rPr lang="en-US" sz="1350" dirty="0">
                <a:solidFill>
                  <a:srgbClr val="00002E"/>
                </a:solidFill>
                <a:latin typeface="PT Sans" pitchFamily="34" charset="0"/>
                <a:ea typeface="PT Sans" pitchFamily="34" charset="-122"/>
                <a:cs typeface="PT Sans" pitchFamily="34" charset="-120"/>
              </a:rPr>
              <a:t>The Marks Entry App effectively manages student data, ensuring data security, accuracy, and accessibility. The app utilizes a robust database management system to store and organize student information, ensuring that data is easily accessible and reliable.</a:t>
            </a:r>
            <a:endParaRPr lang="en-US" sz="1350" dirty="0"/>
          </a:p>
        </p:txBody>
      </p:sp>
      <p:pic>
        <p:nvPicPr>
          <p:cNvPr id="4" name="Image 0" descr="preencoded.png"/>
          <p:cNvPicPr>
            <a:picLocks noChangeAspect="1"/>
          </p:cNvPicPr>
          <p:nvPr/>
        </p:nvPicPr>
        <p:blipFill>
          <a:blip r:embed="rId3"/>
          <a:stretch>
            <a:fillRect/>
          </a:stretch>
        </p:blipFill>
        <p:spPr>
          <a:xfrm>
            <a:off x="615910" y="2114312"/>
            <a:ext cx="879872" cy="1407795"/>
          </a:xfrm>
          <a:prstGeom prst="rect">
            <a:avLst/>
          </a:prstGeom>
        </p:spPr>
      </p:pic>
      <p:sp>
        <p:nvSpPr>
          <p:cNvPr id="5" name="Text 2"/>
          <p:cNvSpPr/>
          <p:nvPr/>
        </p:nvSpPr>
        <p:spPr>
          <a:xfrm>
            <a:off x="1759744" y="2290286"/>
            <a:ext cx="2070378" cy="258723"/>
          </a:xfrm>
          <a:prstGeom prst="rect">
            <a:avLst/>
          </a:prstGeom>
          <a:noFill/>
          <a:ln/>
        </p:spPr>
        <p:txBody>
          <a:bodyPr wrap="none" lIns="0" tIns="0" rIns="0" bIns="0" rtlCol="0" anchor="t"/>
          <a:lstStyle/>
          <a:p>
            <a:pPr marL="0" indent="0" algn="l">
              <a:lnSpc>
                <a:spcPts val="2000"/>
              </a:lnSpc>
              <a:buNone/>
            </a:pPr>
            <a:r>
              <a:rPr lang="en-US" sz="1600" dirty="0">
                <a:solidFill>
                  <a:srgbClr val="00002E"/>
                </a:solidFill>
                <a:latin typeface="Nunito" pitchFamily="34" charset="0"/>
                <a:ea typeface="Nunito" pitchFamily="34" charset="-122"/>
                <a:cs typeface="Nunito" pitchFamily="34" charset="-120"/>
              </a:rPr>
              <a:t>Data Input</a:t>
            </a:r>
            <a:endParaRPr lang="en-US" sz="1600" dirty="0"/>
          </a:p>
        </p:txBody>
      </p:sp>
      <p:sp>
        <p:nvSpPr>
          <p:cNvPr id="6" name="Text 3"/>
          <p:cNvSpPr/>
          <p:nvPr/>
        </p:nvSpPr>
        <p:spPr>
          <a:xfrm>
            <a:off x="1759744" y="2654498"/>
            <a:ext cx="12254746" cy="281464"/>
          </a:xfrm>
          <a:prstGeom prst="rect">
            <a:avLst/>
          </a:prstGeom>
          <a:noFill/>
          <a:ln/>
        </p:spPr>
        <p:txBody>
          <a:bodyPr wrap="none" lIns="0" tIns="0" rIns="0" bIns="0" rtlCol="0" anchor="t"/>
          <a:lstStyle/>
          <a:p>
            <a:pPr marL="0" indent="0" algn="l">
              <a:lnSpc>
                <a:spcPts val="2200"/>
              </a:lnSpc>
              <a:buNone/>
            </a:pPr>
            <a:r>
              <a:rPr lang="en-US" sz="1350" dirty="0">
                <a:solidFill>
                  <a:srgbClr val="00002E"/>
                </a:solidFill>
                <a:latin typeface="PT Sans" pitchFamily="34" charset="0"/>
                <a:ea typeface="PT Sans" pitchFamily="34" charset="-122"/>
                <a:cs typeface="PT Sans" pitchFamily="34" charset="-120"/>
              </a:rPr>
              <a:t>The app allows authorized users to input student data, including personal information, marks, and attendance records.</a:t>
            </a:r>
            <a:endParaRPr lang="en-US" sz="1350" dirty="0"/>
          </a:p>
        </p:txBody>
      </p:sp>
      <p:pic>
        <p:nvPicPr>
          <p:cNvPr id="7" name="Image 1" descr="preencoded.png"/>
          <p:cNvPicPr>
            <a:picLocks noChangeAspect="1"/>
          </p:cNvPicPr>
          <p:nvPr/>
        </p:nvPicPr>
        <p:blipFill>
          <a:blip r:embed="rId4"/>
          <a:stretch>
            <a:fillRect/>
          </a:stretch>
        </p:blipFill>
        <p:spPr>
          <a:xfrm>
            <a:off x="615910" y="3522107"/>
            <a:ext cx="879872" cy="1407795"/>
          </a:xfrm>
          <a:prstGeom prst="rect">
            <a:avLst/>
          </a:prstGeom>
        </p:spPr>
      </p:pic>
      <p:sp>
        <p:nvSpPr>
          <p:cNvPr id="8" name="Text 4"/>
          <p:cNvSpPr/>
          <p:nvPr/>
        </p:nvSpPr>
        <p:spPr>
          <a:xfrm>
            <a:off x="1759744" y="3698081"/>
            <a:ext cx="2070378" cy="258723"/>
          </a:xfrm>
          <a:prstGeom prst="rect">
            <a:avLst/>
          </a:prstGeom>
          <a:noFill/>
          <a:ln/>
        </p:spPr>
        <p:txBody>
          <a:bodyPr wrap="none" lIns="0" tIns="0" rIns="0" bIns="0" rtlCol="0" anchor="t"/>
          <a:lstStyle/>
          <a:p>
            <a:pPr marL="0" indent="0" algn="l">
              <a:lnSpc>
                <a:spcPts val="2000"/>
              </a:lnSpc>
              <a:buNone/>
            </a:pPr>
            <a:r>
              <a:rPr lang="en-US" sz="1600" dirty="0">
                <a:solidFill>
                  <a:srgbClr val="00002E"/>
                </a:solidFill>
                <a:latin typeface="Nunito" pitchFamily="34" charset="0"/>
                <a:ea typeface="Nunito" pitchFamily="34" charset="-122"/>
                <a:cs typeface="Nunito" pitchFamily="34" charset="-120"/>
              </a:rPr>
              <a:t>Data Validation</a:t>
            </a:r>
            <a:endParaRPr lang="en-US" sz="1600" dirty="0"/>
          </a:p>
        </p:txBody>
      </p:sp>
      <p:sp>
        <p:nvSpPr>
          <p:cNvPr id="9" name="Text 5"/>
          <p:cNvSpPr/>
          <p:nvPr/>
        </p:nvSpPr>
        <p:spPr>
          <a:xfrm>
            <a:off x="1759744" y="4062293"/>
            <a:ext cx="12254746" cy="281464"/>
          </a:xfrm>
          <a:prstGeom prst="rect">
            <a:avLst/>
          </a:prstGeom>
          <a:noFill/>
          <a:ln/>
        </p:spPr>
        <p:txBody>
          <a:bodyPr wrap="none" lIns="0" tIns="0" rIns="0" bIns="0" rtlCol="0" anchor="t"/>
          <a:lstStyle/>
          <a:p>
            <a:pPr marL="0" indent="0" algn="l">
              <a:lnSpc>
                <a:spcPts val="2200"/>
              </a:lnSpc>
              <a:buNone/>
            </a:pPr>
            <a:r>
              <a:rPr lang="en-US" sz="1350" dirty="0">
                <a:solidFill>
                  <a:srgbClr val="00002E"/>
                </a:solidFill>
                <a:latin typeface="PT Sans" pitchFamily="34" charset="0"/>
                <a:ea typeface="PT Sans" pitchFamily="34" charset="-122"/>
                <a:cs typeface="PT Sans" pitchFamily="34" charset="-120"/>
              </a:rPr>
              <a:t>The app validates data input to ensure its accuracy and consistency. It implements rules to prevent errors and maintain the integrity of the data.</a:t>
            </a:r>
            <a:endParaRPr lang="en-US" sz="1350" dirty="0"/>
          </a:p>
        </p:txBody>
      </p:sp>
      <p:pic>
        <p:nvPicPr>
          <p:cNvPr id="10" name="Image 2" descr="preencoded.png"/>
          <p:cNvPicPr>
            <a:picLocks noChangeAspect="1"/>
          </p:cNvPicPr>
          <p:nvPr/>
        </p:nvPicPr>
        <p:blipFill>
          <a:blip r:embed="rId5"/>
          <a:stretch>
            <a:fillRect/>
          </a:stretch>
        </p:blipFill>
        <p:spPr>
          <a:xfrm>
            <a:off x="615910" y="4929902"/>
            <a:ext cx="879872" cy="1407795"/>
          </a:xfrm>
          <a:prstGeom prst="rect">
            <a:avLst/>
          </a:prstGeom>
        </p:spPr>
      </p:pic>
      <p:sp>
        <p:nvSpPr>
          <p:cNvPr id="11" name="Text 6"/>
          <p:cNvSpPr/>
          <p:nvPr/>
        </p:nvSpPr>
        <p:spPr>
          <a:xfrm>
            <a:off x="1759744" y="5105876"/>
            <a:ext cx="2070378" cy="258723"/>
          </a:xfrm>
          <a:prstGeom prst="rect">
            <a:avLst/>
          </a:prstGeom>
          <a:noFill/>
          <a:ln/>
        </p:spPr>
        <p:txBody>
          <a:bodyPr wrap="none" lIns="0" tIns="0" rIns="0" bIns="0" rtlCol="0" anchor="t"/>
          <a:lstStyle/>
          <a:p>
            <a:pPr marL="0" indent="0" algn="l">
              <a:lnSpc>
                <a:spcPts val="2000"/>
              </a:lnSpc>
              <a:buNone/>
            </a:pPr>
            <a:r>
              <a:rPr lang="en-US" sz="1600" dirty="0">
                <a:solidFill>
                  <a:srgbClr val="00002E"/>
                </a:solidFill>
                <a:latin typeface="Nunito" pitchFamily="34" charset="0"/>
                <a:ea typeface="Nunito" pitchFamily="34" charset="-122"/>
                <a:cs typeface="Nunito" pitchFamily="34" charset="-120"/>
              </a:rPr>
              <a:t>Data Storage</a:t>
            </a:r>
            <a:endParaRPr lang="en-US" sz="1600" dirty="0"/>
          </a:p>
        </p:txBody>
      </p:sp>
      <p:sp>
        <p:nvSpPr>
          <p:cNvPr id="12" name="Text 7"/>
          <p:cNvSpPr/>
          <p:nvPr/>
        </p:nvSpPr>
        <p:spPr>
          <a:xfrm>
            <a:off x="1759744" y="5470088"/>
            <a:ext cx="12254746" cy="281464"/>
          </a:xfrm>
          <a:prstGeom prst="rect">
            <a:avLst/>
          </a:prstGeom>
          <a:noFill/>
          <a:ln/>
        </p:spPr>
        <p:txBody>
          <a:bodyPr wrap="none" lIns="0" tIns="0" rIns="0" bIns="0" rtlCol="0" anchor="t"/>
          <a:lstStyle/>
          <a:p>
            <a:pPr marL="0" indent="0" algn="l">
              <a:lnSpc>
                <a:spcPts val="2200"/>
              </a:lnSpc>
              <a:buNone/>
            </a:pPr>
            <a:r>
              <a:rPr lang="en-US" sz="1350" dirty="0">
                <a:solidFill>
                  <a:srgbClr val="00002E"/>
                </a:solidFill>
                <a:latin typeface="PT Sans" pitchFamily="34" charset="0"/>
                <a:ea typeface="PT Sans" pitchFamily="34" charset="-122"/>
                <a:cs typeface="PT Sans" pitchFamily="34" charset="-120"/>
              </a:rPr>
              <a:t>The app utilizes a secure database system to store student data, protecting it from unauthorized access and ensuring its reliability.</a:t>
            </a:r>
            <a:endParaRPr lang="en-US" sz="1350" dirty="0"/>
          </a:p>
        </p:txBody>
      </p:sp>
      <p:pic>
        <p:nvPicPr>
          <p:cNvPr id="13" name="Image 3" descr="preencoded.png"/>
          <p:cNvPicPr>
            <a:picLocks noChangeAspect="1"/>
          </p:cNvPicPr>
          <p:nvPr/>
        </p:nvPicPr>
        <p:blipFill>
          <a:blip r:embed="rId6"/>
          <a:stretch>
            <a:fillRect/>
          </a:stretch>
        </p:blipFill>
        <p:spPr>
          <a:xfrm>
            <a:off x="615910" y="6337697"/>
            <a:ext cx="879872" cy="1407795"/>
          </a:xfrm>
          <a:prstGeom prst="rect">
            <a:avLst/>
          </a:prstGeom>
        </p:spPr>
      </p:pic>
      <p:sp>
        <p:nvSpPr>
          <p:cNvPr id="14" name="Text 8"/>
          <p:cNvSpPr/>
          <p:nvPr/>
        </p:nvSpPr>
        <p:spPr>
          <a:xfrm>
            <a:off x="1759744" y="6513671"/>
            <a:ext cx="2070378" cy="258723"/>
          </a:xfrm>
          <a:prstGeom prst="rect">
            <a:avLst/>
          </a:prstGeom>
          <a:noFill/>
          <a:ln/>
        </p:spPr>
        <p:txBody>
          <a:bodyPr wrap="none" lIns="0" tIns="0" rIns="0" bIns="0" rtlCol="0" anchor="t"/>
          <a:lstStyle/>
          <a:p>
            <a:pPr marL="0" indent="0" algn="l">
              <a:lnSpc>
                <a:spcPts val="2000"/>
              </a:lnSpc>
              <a:buNone/>
            </a:pPr>
            <a:r>
              <a:rPr lang="en-US" sz="1600" dirty="0">
                <a:solidFill>
                  <a:srgbClr val="00002E"/>
                </a:solidFill>
                <a:latin typeface="Nunito" pitchFamily="34" charset="0"/>
                <a:ea typeface="Nunito" pitchFamily="34" charset="-122"/>
                <a:cs typeface="Nunito" pitchFamily="34" charset="-120"/>
              </a:rPr>
              <a:t>Data Retrieval</a:t>
            </a:r>
            <a:endParaRPr lang="en-US" sz="1600" dirty="0"/>
          </a:p>
        </p:txBody>
      </p:sp>
      <p:sp>
        <p:nvSpPr>
          <p:cNvPr id="15" name="Text 9"/>
          <p:cNvSpPr/>
          <p:nvPr/>
        </p:nvSpPr>
        <p:spPr>
          <a:xfrm>
            <a:off x="1759744" y="6877883"/>
            <a:ext cx="12254746" cy="562927"/>
          </a:xfrm>
          <a:prstGeom prst="rect">
            <a:avLst/>
          </a:prstGeom>
          <a:noFill/>
          <a:ln/>
        </p:spPr>
        <p:txBody>
          <a:bodyPr wrap="square" lIns="0" tIns="0" rIns="0" bIns="0" rtlCol="0" anchor="t"/>
          <a:lstStyle/>
          <a:p>
            <a:pPr marL="0" indent="0" algn="l">
              <a:lnSpc>
                <a:spcPts val="2200"/>
              </a:lnSpc>
              <a:buNone/>
            </a:pPr>
            <a:r>
              <a:rPr lang="en-US" sz="1350" dirty="0">
                <a:solidFill>
                  <a:srgbClr val="00002E"/>
                </a:solidFill>
                <a:latin typeface="PT Sans" pitchFamily="34" charset="0"/>
                <a:ea typeface="PT Sans" pitchFamily="34" charset="-122"/>
                <a:cs typeface="PT Sans" pitchFamily="34" charset="-120"/>
              </a:rPr>
              <a:t>The app provides easy access to student data. Users can quickly retrieve and view student records for various purposes, such as generating reports or tracking progress.</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838081"/>
            <a:ext cx="9636919" cy="704017"/>
          </a:xfrm>
          <a:prstGeom prst="rect">
            <a:avLst/>
          </a:prstGeom>
          <a:noFill/>
          <a:ln/>
        </p:spPr>
        <p:txBody>
          <a:bodyPr wrap="none" lIns="0" tIns="0" rIns="0" bIns="0" rtlCol="0" anchor="t"/>
          <a:lstStyle/>
          <a:p>
            <a:pPr marL="0" indent="0">
              <a:lnSpc>
                <a:spcPts val="5500"/>
              </a:lnSpc>
              <a:buNone/>
            </a:pPr>
            <a:r>
              <a:rPr lang="en-US" sz="4400" dirty="0">
                <a:solidFill>
                  <a:srgbClr val="00002E"/>
                </a:solidFill>
                <a:latin typeface="Nunito" pitchFamily="34" charset="0"/>
                <a:ea typeface="Nunito" pitchFamily="34" charset="-122"/>
                <a:cs typeface="Nunito" pitchFamily="34" charset="-120"/>
              </a:rPr>
              <a:t>Conclusion and Future Enhancements</a:t>
            </a:r>
            <a:endParaRPr lang="en-US" sz="4400" dirty="0"/>
          </a:p>
        </p:txBody>
      </p:sp>
      <p:sp>
        <p:nvSpPr>
          <p:cNvPr id="3" name="Text 1"/>
          <p:cNvSpPr/>
          <p:nvPr/>
        </p:nvSpPr>
        <p:spPr>
          <a:xfrm>
            <a:off x="837724" y="2020848"/>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00002E"/>
                </a:solidFill>
                <a:latin typeface="PT Sans" pitchFamily="34" charset="0"/>
                <a:ea typeface="PT Sans" pitchFamily="34" charset="-122"/>
                <a:cs typeface="PT Sans" pitchFamily="34" charset="-120"/>
              </a:rPr>
              <a:t>The Marks Entry App provides a valuable solution for managing student marks at Sunbeam Institute. Its user-friendly interface, data security features, and robust reporting capabilities make it a valuable tool for educators and administrators.</a:t>
            </a:r>
            <a:endParaRPr lang="en-US" sz="1850" dirty="0"/>
          </a:p>
        </p:txBody>
      </p:sp>
      <p:pic>
        <p:nvPicPr>
          <p:cNvPr id="4" name="Image 0" descr="preencoded.png"/>
          <p:cNvPicPr>
            <a:picLocks noChangeAspect="1"/>
          </p:cNvPicPr>
          <p:nvPr/>
        </p:nvPicPr>
        <p:blipFill>
          <a:blip r:embed="rId3"/>
          <a:stretch>
            <a:fillRect/>
          </a:stretch>
        </p:blipFill>
        <p:spPr>
          <a:xfrm>
            <a:off x="837724" y="3056096"/>
            <a:ext cx="598408" cy="598408"/>
          </a:xfrm>
          <a:prstGeom prst="rect">
            <a:avLst/>
          </a:prstGeom>
        </p:spPr>
      </p:pic>
      <p:sp>
        <p:nvSpPr>
          <p:cNvPr id="5" name="Text 2"/>
          <p:cNvSpPr/>
          <p:nvPr/>
        </p:nvSpPr>
        <p:spPr>
          <a:xfrm>
            <a:off x="837724" y="3893820"/>
            <a:ext cx="2969419" cy="1055846"/>
          </a:xfrm>
          <a:prstGeom prst="rect">
            <a:avLst/>
          </a:prstGeom>
          <a:noFill/>
          <a:ln/>
        </p:spPr>
        <p:txBody>
          <a:bodyPr wrap="square" lIns="0" tIns="0" rIns="0" bIns="0" rtlCol="0" anchor="t"/>
          <a:lstStyle/>
          <a:p>
            <a:pPr marL="0" indent="0" algn="l">
              <a:lnSpc>
                <a:spcPts val="2750"/>
              </a:lnSpc>
              <a:buNone/>
            </a:pPr>
            <a:r>
              <a:rPr lang="en-US" sz="2200" dirty="0">
                <a:solidFill>
                  <a:srgbClr val="00002E"/>
                </a:solidFill>
                <a:latin typeface="Nunito" pitchFamily="34" charset="0"/>
                <a:ea typeface="Nunito" pitchFamily="34" charset="-122"/>
                <a:cs typeface="Nunito" pitchFamily="34" charset="-120"/>
              </a:rPr>
              <a:t>Integration with Learning Management Systems</a:t>
            </a:r>
            <a:endParaRPr lang="en-US" sz="2200" dirty="0"/>
          </a:p>
        </p:txBody>
      </p:sp>
      <p:sp>
        <p:nvSpPr>
          <p:cNvPr id="6" name="Text 3"/>
          <p:cNvSpPr/>
          <p:nvPr/>
        </p:nvSpPr>
        <p:spPr>
          <a:xfrm>
            <a:off x="837724" y="5093256"/>
            <a:ext cx="2969419" cy="2298144"/>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Integrating the app with existing learning management systems would streamline data flow and provide a more holistic view of student performance.</a:t>
            </a:r>
            <a:endParaRPr lang="en-US" sz="1850" dirty="0"/>
          </a:p>
        </p:txBody>
      </p:sp>
      <p:pic>
        <p:nvPicPr>
          <p:cNvPr id="7" name="Image 1" descr="preencoded.png"/>
          <p:cNvPicPr>
            <a:picLocks noChangeAspect="1"/>
          </p:cNvPicPr>
          <p:nvPr/>
        </p:nvPicPr>
        <p:blipFill>
          <a:blip r:embed="rId4"/>
          <a:stretch>
            <a:fillRect/>
          </a:stretch>
        </p:blipFill>
        <p:spPr>
          <a:xfrm>
            <a:off x="4166116" y="3056096"/>
            <a:ext cx="598408" cy="598408"/>
          </a:xfrm>
          <a:prstGeom prst="rect">
            <a:avLst/>
          </a:prstGeom>
        </p:spPr>
      </p:pic>
      <p:sp>
        <p:nvSpPr>
          <p:cNvPr id="8" name="Text 4"/>
          <p:cNvSpPr/>
          <p:nvPr/>
        </p:nvSpPr>
        <p:spPr>
          <a:xfrm>
            <a:off x="4166116" y="3893820"/>
            <a:ext cx="2969538" cy="1055846"/>
          </a:xfrm>
          <a:prstGeom prst="rect">
            <a:avLst/>
          </a:prstGeom>
          <a:noFill/>
          <a:ln/>
        </p:spPr>
        <p:txBody>
          <a:bodyPr wrap="square" lIns="0" tIns="0" rIns="0" bIns="0" rtlCol="0" anchor="t"/>
          <a:lstStyle/>
          <a:p>
            <a:pPr marL="0" indent="0" algn="l">
              <a:lnSpc>
                <a:spcPts val="2750"/>
              </a:lnSpc>
              <a:buNone/>
            </a:pPr>
            <a:r>
              <a:rPr lang="en-US" sz="2200" dirty="0">
                <a:solidFill>
                  <a:srgbClr val="00002E"/>
                </a:solidFill>
                <a:latin typeface="Nunito" pitchFamily="34" charset="0"/>
                <a:ea typeface="Nunito" pitchFamily="34" charset="-122"/>
                <a:cs typeface="Nunito" pitchFamily="34" charset="-120"/>
              </a:rPr>
              <a:t>Advanced Analytics and Predictive Modeling</a:t>
            </a:r>
            <a:endParaRPr lang="en-US" sz="2200" dirty="0"/>
          </a:p>
        </p:txBody>
      </p:sp>
      <p:sp>
        <p:nvSpPr>
          <p:cNvPr id="9" name="Text 5"/>
          <p:cNvSpPr/>
          <p:nvPr/>
        </p:nvSpPr>
        <p:spPr>
          <a:xfrm>
            <a:off x="4166116" y="5093256"/>
            <a:ext cx="2969538" cy="2298144"/>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Implementing advanced analytics and predictive modeling capabilities would enable educators to identify students at risk and provide targeted support.</a:t>
            </a:r>
            <a:endParaRPr lang="en-US" sz="1850" dirty="0"/>
          </a:p>
        </p:txBody>
      </p:sp>
      <p:pic>
        <p:nvPicPr>
          <p:cNvPr id="10" name="Image 2" descr="preencoded.png"/>
          <p:cNvPicPr>
            <a:picLocks noChangeAspect="1"/>
          </p:cNvPicPr>
          <p:nvPr/>
        </p:nvPicPr>
        <p:blipFill>
          <a:blip r:embed="rId5"/>
          <a:stretch>
            <a:fillRect/>
          </a:stretch>
        </p:blipFill>
        <p:spPr>
          <a:xfrm>
            <a:off x="7494627" y="3056096"/>
            <a:ext cx="598408" cy="598408"/>
          </a:xfrm>
          <a:prstGeom prst="rect">
            <a:avLst/>
          </a:prstGeom>
        </p:spPr>
      </p:pic>
      <p:sp>
        <p:nvSpPr>
          <p:cNvPr id="11" name="Text 6"/>
          <p:cNvSpPr/>
          <p:nvPr/>
        </p:nvSpPr>
        <p:spPr>
          <a:xfrm>
            <a:off x="7494627" y="3893820"/>
            <a:ext cx="2969538" cy="703898"/>
          </a:xfrm>
          <a:prstGeom prst="rect">
            <a:avLst/>
          </a:prstGeom>
          <a:noFill/>
          <a:ln/>
        </p:spPr>
        <p:txBody>
          <a:bodyPr wrap="square" lIns="0" tIns="0" rIns="0" bIns="0" rtlCol="0" anchor="t"/>
          <a:lstStyle/>
          <a:p>
            <a:pPr marL="0" indent="0" algn="l">
              <a:lnSpc>
                <a:spcPts val="2750"/>
              </a:lnSpc>
              <a:buNone/>
            </a:pPr>
            <a:r>
              <a:rPr lang="en-US" sz="2200" dirty="0">
                <a:solidFill>
                  <a:srgbClr val="00002E"/>
                </a:solidFill>
                <a:latin typeface="Nunito" pitchFamily="34" charset="0"/>
                <a:ea typeface="Nunito" pitchFamily="34" charset="-122"/>
                <a:cs typeface="Nunito" pitchFamily="34" charset="-120"/>
              </a:rPr>
              <a:t>Mobile App Development</a:t>
            </a:r>
            <a:endParaRPr lang="en-US" sz="2200" dirty="0"/>
          </a:p>
        </p:txBody>
      </p:sp>
      <p:sp>
        <p:nvSpPr>
          <p:cNvPr id="12" name="Text 7"/>
          <p:cNvSpPr/>
          <p:nvPr/>
        </p:nvSpPr>
        <p:spPr>
          <a:xfrm>
            <a:off x="7494627" y="4741307"/>
            <a:ext cx="2969538" cy="1915120"/>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Developing a mobile app version would allow users to access the app from anywhere, providing greater flexibility and accessibility.</a:t>
            </a:r>
            <a:endParaRPr lang="en-US" sz="1850" dirty="0"/>
          </a:p>
        </p:txBody>
      </p:sp>
      <p:pic>
        <p:nvPicPr>
          <p:cNvPr id="13" name="Image 3" descr="preencoded.png"/>
          <p:cNvPicPr>
            <a:picLocks noChangeAspect="1"/>
          </p:cNvPicPr>
          <p:nvPr/>
        </p:nvPicPr>
        <p:blipFill>
          <a:blip r:embed="rId6"/>
          <a:stretch>
            <a:fillRect/>
          </a:stretch>
        </p:blipFill>
        <p:spPr>
          <a:xfrm>
            <a:off x="10823138" y="3056096"/>
            <a:ext cx="598408" cy="598408"/>
          </a:xfrm>
          <a:prstGeom prst="rect">
            <a:avLst/>
          </a:prstGeom>
        </p:spPr>
      </p:pic>
      <p:sp>
        <p:nvSpPr>
          <p:cNvPr id="14" name="Text 8"/>
          <p:cNvSpPr/>
          <p:nvPr/>
        </p:nvSpPr>
        <p:spPr>
          <a:xfrm>
            <a:off x="10823138" y="3893820"/>
            <a:ext cx="2969538" cy="1055846"/>
          </a:xfrm>
          <a:prstGeom prst="rect">
            <a:avLst/>
          </a:prstGeom>
          <a:noFill/>
          <a:ln/>
        </p:spPr>
        <p:txBody>
          <a:bodyPr wrap="square" lIns="0" tIns="0" rIns="0" bIns="0" rtlCol="0" anchor="t"/>
          <a:lstStyle/>
          <a:p>
            <a:pPr marL="0" indent="0" algn="l">
              <a:lnSpc>
                <a:spcPts val="2750"/>
              </a:lnSpc>
              <a:buNone/>
            </a:pPr>
            <a:r>
              <a:rPr lang="en-US" sz="2200" dirty="0">
                <a:solidFill>
                  <a:srgbClr val="00002E"/>
                </a:solidFill>
                <a:latin typeface="Nunito" pitchFamily="34" charset="0"/>
                <a:ea typeface="Nunito" pitchFamily="34" charset="-122"/>
                <a:cs typeface="Nunito" pitchFamily="34" charset="-120"/>
              </a:rPr>
              <a:t>User Feedback and Continuous Improvement</a:t>
            </a:r>
            <a:endParaRPr lang="en-US" sz="2200" dirty="0"/>
          </a:p>
        </p:txBody>
      </p:sp>
      <p:sp>
        <p:nvSpPr>
          <p:cNvPr id="15" name="Text 9"/>
          <p:cNvSpPr/>
          <p:nvPr/>
        </p:nvSpPr>
        <p:spPr>
          <a:xfrm>
            <a:off x="10823138" y="5093256"/>
            <a:ext cx="2969538" cy="2298144"/>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Regularly gathering user feedback and implementing improvements based on user suggestions would ensure the app remains user-friendly and effective.</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648930-F5E8-61B1-7844-30D243067D3A}"/>
              </a:ext>
            </a:extLst>
          </p:cNvPr>
          <p:cNvPicPr>
            <a:picLocks noChangeAspect="1"/>
          </p:cNvPicPr>
          <p:nvPr/>
        </p:nvPicPr>
        <p:blipFill>
          <a:blip r:embed="rId2"/>
          <a:stretch>
            <a:fillRect/>
          </a:stretch>
        </p:blipFill>
        <p:spPr>
          <a:xfrm>
            <a:off x="1066800" y="1042709"/>
            <a:ext cx="13211907" cy="6038029"/>
          </a:xfrm>
          <a:prstGeom prst="rect">
            <a:avLst/>
          </a:prstGeom>
        </p:spPr>
      </p:pic>
    </p:spTree>
    <p:extLst>
      <p:ext uri="{BB962C8B-B14F-4D97-AF65-F5344CB8AC3E}">
        <p14:creationId xmlns:p14="http://schemas.microsoft.com/office/powerpoint/2010/main" val="16054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1118</Words>
  <Application>Microsoft Office PowerPoint</Application>
  <PresentationFormat>Custom</PresentationFormat>
  <Paragraphs>86</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Nunito</vt:lpstr>
      <vt:lpstr>Arial</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Shraddha kashid</cp:lastModifiedBy>
  <cp:revision>3</cp:revision>
  <dcterms:created xsi:type="dcterms:W3CDTF">2024-09-27T10:16:53Z</dcterms:created>
  <dcterms:modified xsi:type="dcterms:W3CDTF">2025-01-21T05:36:48Z</dcterms:modified>
</cp:coreProperties>
</file>