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58" r:id="rId5"/>
    <p:sldId id="260" r:id="rId6"/>
    <p:sldId id="261" r:id="rId7"/>
    <p:sldId id="262" r:id="rId8"/>
    <p:sldId id="269" r:id="rId9"/>
    <p:sldId id="263" r:id="rId10"/>
    <p:sldId id="264" r:id="rId11"/>
    <p:sldId id="265" r:id="rId12"/>
    <p:sldId id="270"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3A140603-BB2A-46CD-8230-20D9BC12A176}" type="datetimeFigureOut">
              <a:rPr lang="en-IN" smtClean="0"/>
              <a:t>22-04-2024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304819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40603-BB2A-46CD-8230-20D9BC12A176}"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1130434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140603-BB2A-46CD-8230-20D9BC12A17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3654688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140603-BB2A-46CD-8230-20D9BC12A17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2325978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40603-BB2A-46CD-8230-20D9BC12A17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81431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A140603-BB2A-46CD-8230-20D9BC12A176}"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1291676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A140603-BB2A-46CD-8230-20D9BC12A176}" type="datetimeFigureOut">
              <a:rPr lang="en-IN" smtClean="0"/>
              <a:t>22-04-2024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1488611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3A140603-BB2A-46CD-8230-20D9BC12A17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419576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A140603-BB2A-46CD-8230-20D9BC12A17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417121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140603-BB2A-46CD-8230-20D9BC12A17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306521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140603-BB2A-46CD-8230-20D9BC12A176}" type="datetimeFigureOut">
              <a:rPr lang="en-IN" smtClean="0"/>
              <a:t>22-04-2024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45094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140603-BB2A-46CD-8230-20D9BC12A176}"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102827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140603-BB2A-46CD-8230-20D9BC12A176}" type="datetimeFigureOut">
              <a:rPr lang="en-IN" smtClean="0"/>
              <a:t>22-04-2024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69991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140603-BB2A-46CD-8230-20D9BC12A176}" type="datetimeFigureOut">
              <a:rPr lang="en-IN" smtClean="0"/>
              <a:t>22-04-2024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424512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140603-BB2A-46CD-8230-20D9BC12A176}" type="datetimeFigureOut">
              <a:rPr lang="en-IN" smtClean="0"/>
              <a:t>22-04-2024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847175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40603-BB2A-46CD-8230-20D9BC12A176}"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245284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140603-BB2A-46CD-8230-20D9BC12A176}" type="datetimeFigureOut">
              <a:rPr lang="en-IN" smtClean="0"/>
              <a:t>22-04-2024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4412E36-80E8-4ABF-B9FE-DF65D11DF889}" type="slidenum">
              <a:rPr lang="en-IN" smtClean="0"/>
              <a:t>‹#›</a:t>
            </a:fld>
            <a:endParaRPr lang="en-IN"/>
          </a:p>
        </p:txBody>
      </p:sp>
    </p:spTree>
    <p:extLst>
      <p:ext uri="{BB962C8B-B14F-4D97-AF65-F5344CB8AC3E}">
        <p14:creationId xmlns:p14="http://schemas.microsoft.com/office/powerpoint/2010/main" val="4105904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3A140603-BB2A-46CD-8230-20D9BC12A176}" type="datetimeFigureOut">
              <a:rPr lang="en-IN" smtClean="0"/>
              <a:t>22-04-2024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4412E36-80E8-4ABF-B9FE-DF65D11DF889}" type="slidenum">
              <a:rPr lang="en-IN" smtClean="0"/>
              <a:t>‹#›</a:t>
            </a:fld>
            <a:endParaRPr lang="en-IN"/>
          </a:p>
        </p:txBody>
      </p:sp>
    </p:spTree>
    <p:extLst>
      <p:ext uri="{BB962C8B-B14F-4D97-AF65-F5344CB8AC3E}">
        <p14:creationId xmlns:p14="http://schemas.microsoft.com/office/powerpoint/2010/main" val="28463165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132C9-100B-7852-DF91-CE40989A249A}"/>
              </a:ext>
            </a:extLst>
          </p:cNvPr>
          <p:cNvSpPr>
            <a:spLocks noGrp="1"/>
          </p:cNvSpPr>
          <p:nvPr>
            <p:ph type="ctrTitle"/>
          </p:nvPr>
        </p:nvSpPr>
        <p:spPr>
          <a:xfrm>
            <a:off x="1899672" y="1618966"/>
            <a:ext cx="8825658" cy="2677648"/>
          </a:xfrm>
        </p:spPr>
        <p:txBody>
          <a:bodyPr/>
          <a:lstStyle/>
          <a:p>
            <a:r>
              <a:rPr lang="en-IN" sz="11500" dirty="0"/>
              <a:t>WELCOME</a:t>
            </a:r>
          </a:p>
        </p:txBody>
      </p:sp>
    </p:spTree>
    <p:extLst>
      <p:ext uri="{BB962C8B-B14F-4D97-AF65-F5344CB8AC3E}">
        <p14:creationId xmlns:p14="http://schemas.microsoft.com/office/powerpoint/2010/main" val="451260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F14D-56E3-D77F-D1D6-60D991F3EDF7}"/>
              </a:ext>
            </a:extLst>
          </p:cNvPr>
          <p:cNvSpPr>
            <a:spLocks noGrp="1"/>
          </p:cNvSpPr>
          <p:nvPr>
            <p:ph type="title"/>
          </p:nvPr>
        </p:nvSpPr>
        <p:spPr/>
        <p:txBody>
          <a:bodyPr/>
          <a:lstStyle/>
          <a:p>
            <a:pPr algn="ctr"/>
            <a:r>
              <a:rPr lang="en-IN" dirty="0"/>
              <a:t>BLOCK DIAGRAM</a:t>
            </a:r>
          </a:p>
        </p:txBody>
      </p:sp>
      <p:pic>
        <p:nvPicPr>
          <p:cNvPr id="7" name="Picture 6">
            <a:extLst>
              <a:ext uri="{FF2B5EF4-FFF2-40B4-BE49-F238E27FC236}">
                <a16:creationId xmlns:a16="http://schemas.microsoft.com/office/drawing/2014/main" id="{0E4F1A10-7456-82E9-E45C-CE642A7654ED}"/>
              </a:ext>
            </a:extLst>
          </p:cNvPr>
          <p:cNvPicPr>
            <a:picLocks noChangeAspect="1"/>
          </p:cNvPicPr>
          <p:nvPr/>
        </p:nvPicPr>
        <p:blipFill rotWithShape="1">
          <a:blip r:embed="rId2"/>
          <a:srcRect t="9981"/>
          <a:stretch/>
        </p:blipFill>
        <p:spPr>
          <a:xfrm>
            <a:off x="2375555" y="2403836"/>
            <a:ext cx="6948862" cy="4204354"/>
          </a:xfrm>
          <a:prstGeom prst="rect">
            <a:avLst/>
          </a:prstGeom>
        </p:spPr>
      </p:pic>
    </p:spTree>
    <p:extLst>
      <p:ext uri="{BB962C8B-B14F-4D97-AF65-F5344CB8AC3E}">
        <p14:creationId xmlns:p14="http://schemas.microsoft.com/office/powerpoint/2010/main" val="353980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0D2FA-CA60-2CF8-4732-E7DD4FF231D3}"/>
              </a:ext>
            </a:extLst>
          </p:cNvPr>
          <p:cNvSpPr>
            <a:spLocks noGrp="1"/>
          </p:cNvSpPr>
          <p:nvPr>
            <p:ph type="title"/>
          </p:nvPr>
        </p:nvSpPr>
        <p:spPr/>
        <p:txBody>
          <a:bodyPr/>
          <a:lstStyle/>
          <a:p>
            <a:pPr algn="ctr"/>
            <a:r>
              <a:rPr lang="en-IN" dirty="0"/>
              <a:t>IMPLEMENTATION / SNAPSHOTS</a:t>
            </a:r>
          </a:p>
        </p:txBody>
      </p:sp>
      <p:pic>
        <p:nvPicPr>
          <p:cNvPr id="4" name="Content Placeholder 3">
            <a:extLst>
              <a:ext uri="{FF2B5EF4-FFF2-40B4-BE49-F238E27FC236}">
                <a16:creationId xmlns:a16="http://schemas.microsoft.com/office/drawing/2014/main" id="{EEC0B8CC-852A-CDF4-D599-4E5AD56759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2188972"/>
            <a:ext cx="2018839" cy="4261995"/>
          </a:xfrm>
          <a:prstGeom prst="rect">
            <a:avLst/>
          </a:prstGeom>
          <a:ln>
            <a:solidFill>
              <a:schemeClr val="tx1"/>
            </a:solidFill>
          </a:ln>
        </p:spPr>
      </p:pic>
      <p:pic>
        <p:nvPicPr>
          <p:cNvPr id="5" name="Picture 4">
            <a:extLst>
              <a:ext uri="{FF2B5EF4-FFF2-40B4-BE49-F238E27FC236}">
                <a16:creationId xmlns:a16="http://schemas.microsoft.com/office/drawing/2014/main" id="{9ACF90A5-A65A-CD82-D613-40F66D8B1C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9827" y="2186176"/>
            <a:ext cx="2180022" cy="4267589"/>
          </a:xfrm>
          <a:prstGeom prst="rect">
            <a:avLst/>
          </a:prstGeom>
          <a:ln>
            <a:solidFill>
              <a:schemeClr val="tx1"/>
            </a:solidFill>
          </a:ln>
        </p:spPr>
      </p:pic>
      <p:pic>
        <p:nvPicPr>
          <p:cNvPr id="6" name="Picture 5">
            <a:extLst>
              <a:ext uri="{FF2B5EF4-FFF2-40B4-BE49-F238E27FC236}">
                <a16:creationId xmlns:a16="http://schemas.microsoft.com/office/drawing/2014/main" id="{D3A0A73B-B7D8-338A-F5F8-E03B2615384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37678" y="2192552"/>
            <a:ext cx="2263152" cy="4254838"/>
          </a:xfrm>
          <a:prstGeom prst="rect">
            <a:avLst/>
          </a:prstGeom>
          <a:noFill/>
          <a:ln>
            <a:solidFill>
              <a:schemeClr val="tx1"/>
            </a:solidFill>
          </a:ln>
        </p:spPr>
      </p:pic>
    </p:spTree>
    <p:extLst>
      <p:ext uri="{BB962C8B-B14F-4D97-AF65-F5344CB8AC3E}">
        <p14:creationId xmlns:p14="http://schemas.microsoft.com/office/powerpoint/2010/main" val="4215927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A5BB9A-2AB7-C24B-351B-E757275A88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7411" y="820132"/>
            <a:ext cx="3012739" cy="5470051"/>
          </a:xfrm>
          <a:prstGeom prst="rect">
            <a:avLst/>
          </a:prstGeom>
          <a:noFill/>
          <a:ln>
            <a:solidFill>
              <a:schemeClr val="tx1"/>
            </a:solidFill>
          </a:ln>
        </p:spPr>
      </p:pic>
      <p:pic>
        <p:nvPicPr>
          <p:cNvPr id="5" name="Picture 4">
            <a:extLst>
              <a:ext uri="{FF2B5EF4-FFF2-40B4-BE49-F238E27FC236}">
                <a16:creationId xmlns:a16="http://schemas.microsoft.com/office/drawing/2014/main" id="{62758F99-1DD2-63F8-F7A5-FB37F3D775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7732" y="880427"/>
            <a:ext cx="2916208" cy="5409756"/>
          </a:xfrm>
          <a:prstGeom prst="rect">
            <a:avLst/>
          </a:prstGeom>
          <a:noFill/>
          <a:ln>
            <a:solidFill>
              <a:schemeClr val="tx1"/>
            </a:solidFill>
          </a:ln>
        </p:spPr>
      </p:pic>
      <p:pic>
        <p:nvPicPr>
          <p:cNvPr id="6" name="Picture 5">
            <a:extLst>
              <a:ext uri="{FF2B5EF4-FFF2-40B4-BE49-F238E27FC236}">
                <a16:creationId xmlns:a16="http://schemas.microsoft.com/office/drawing/2014/main" id="{4ADE9EA0-14FF-09AF-C566-3935BD68B99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950635" y="880745"/>
            <a:ext cx="3012738" cy="5384154"/>
          </a:xfrm>
          <a:prstGeom prst="rect">
            <a:avLst/>
          </a:prstGeom>
          <a:noFill/>
          <a:ln>
            <a:solidFill>
              <a:schemeClr val="tx1"/>
            </a:solidFill>
          </a:ln>
        </p:spPr>
      </p:pic>
    </p:spTree>
    <p:extLst>
      <p:ext uri="{BB962C8B-B14F-4D97-AF65-F5344CB8AC3E}">
        <p14:creationId xmlns:p14="http://schemas.microsoft.com/office/powerpoint/2010/main" val="295076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D08D-A64E-1709-D76A-BC39D5DAB708}"/>
              </a:ext>
            </a:extLst>
          </p:cNvPr>
          <p:cNvSpPr>
            <a:spLocks noGrp="1"/>
          </p:cNvSpPr>
          <p:nvPr>
            <p:ph type="title"/>
          </p:nvPr>
        </p:nvSpPr>
        <p:spPr/>
        <p:txBody>
          <a:bodyPr/>
          <a:lstStyle/>
          <a:p>
            <a:pPr algn="ctr"/>
            <a:r>
              <a:rPr lang="en-IN" dirty="0"/>
              <a:t>FUTURE SCOPE</a:t>
            </a:r>
          </a:p>
        </p:txBody>
      </p:sp>
      <p:sp>
        <p:nvSpPr>
          <p:cNvPr id="3" name="Content Placeholder 2">
            <a:extLst>
              <a:ext uri="{FF2B5EF4-FFF2-40B4-BE49-F238E27FC236}">
                <a16:creationId xmlns:a16="http://schemas.microsoft.com/office/drawing/2014/main" id="{2D7825CF-F06D-C817-2F8D-14062A6970AA}"/>
              </a:ext>
            </a:extLst>
          </p:cNvPr>
          <p:cNvSpPr>
            <a:spLocks noGrp="1"/>
          </p:cNvSpPr>
          <p:nvPr>
            <p:ph idx="1"/>
          </p:nvPr>
        </p:nvSpPr>
        <p:spPr>
          <a:xfrm>
            <a:off x="1154954" y="2468032"/>
            <a:ext cx="9751858" cy="3416300"/>
          </a:xfrm>
        </p:spPr>
        <p:txBody>
          <a:bodyPr>
            <a:normAutofit/>
          </a:bodyPr>
          <a:lstStyle/>
          <a:p>
            <a:pPr algn="just"/>
            <a:r>
              <a:rPr lang="en-IN" sz="2400" b="1" dirty="0">
                <a:latin typeface="Times New Roman" panose="02020603050405020304" pitchFamily="18" charset="0"/>
                <a:cs typeface="Times New Roman" panose="02020603050405020304" pitchFamily="18" charset="0"/>
              </a:rPr>
              <a:t>Real time Tracking </a:t>
            </a:r>
            <a:r>
              <a:rPr lang="en-IN" sz="2400" dirty="0">
                <a:latin typeface="Times New Roman" panose="02020603050405020304" pitchFamily="18" charset="0"/>
                <a:cs typeface="Times New Roman" panose="02020603050405020304" pitchFamily="18" charset="0"/>
              </a:rPr>
              <a:t>: Implementation of real time tracking of users location.</a:t>
            </a:r>
          </a:p>
          <a:p>
            <a:pPr marL="0" indent="0" algn="just">
              <a:buNone/>
            </a:pPr>
            <a:endParaRPr lang="en-IN" sz="1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Voice Activation </a:t>
            </a:r>
            <a:r>
              <a:rPr lang="en-IN" sz="2400" dirty="0">
                <a:latin typeface="Times New Roman" panose="02020603050405020304" pitchFamily="18" charset="0"/>
                <a:cs typeface="Times New Roman" panose="02020603050405020304" pitchFamily="18" charset="0"/>
              </a:rPr>
              <a:t>: Implementation of voice activation for sending alerts.</a:t>
            </a:r>
          </a:p>
          <a:p>
            <a:pPr marL="0" indent="0" algn="just">
              <a:buNone/>
            </a:pPr>
            <a:endParaRPr lang="en-IN" sz="20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Offline Mode </a:t>
            </a:r>
            <a:r>
              <a:rPr lang="en-IN" sz="2400" dirty="0">
                <a:latin typeface="Times New Roman" panose="02020603050405020304" pitchFamily="18" charset="0"/>
                <a:cs typeface="Times New Roman" panose="02020603050405020304" pitchFamily="18" charset="0"/>
              </a:rPr>
              <a:t>: Develop an offline mode that enables app to function even when there is no internet connection.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977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F480-206D-1956-507A-451013A55B71}"/>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6E494C84-2332-5FDD-CED7-A02F21738937}"/>
              </a:ext>
            </a:extLst>
          </p:cNvPr>
          <p:cNvSpPr>
            <a:spLocks noGrp="1"/>
          </p:cNvSpPr>
          <p:nvPr>
            <p:ph idx="1"/>
          </p:nvPr>
        </p:nvSpPr>
        <p:spPr>
          <a:xfrm>
            <a:off x="1304912" y="3074840"/>
            <a:ext cx="9582176" cy="3416300"/>
          </a:xfrm>
        </p:spPr>
        <p:txBody>
          <a:bodyPr>
            <a:normAutofit/>
          </a:bodyPr>
          <a:lstStyle/>
          <a:p>
            <a:pPr marL="0" indent="0" algn="just">
              <a:buNone/>
            </a:pPr>
            <a:r>
              <a:rPr lang="en-US" sz="2400" dirty="0">
                <a:effectLst/>
                <a:latin typeface="Times New Roman" panose="02020603050405020304" pitchFamily="18" charset="0"/>
                <a:ea typeface="Times New Roman" panose="02020603050405020304" pitchFamily="18" charset="0"/>
              </a:rPr>
              <a:t>In conclusion, the “Women Safety App Android Application” is the best app to inform and update your close ones if you are in an unsafe place. The app is the fastest and easiest way to update your close ones about your location. You will never feel unsafe with this app. Keep it installed and stay alert. </a:t>
            </a:r>
            <a:endParaRPr lang="en-IN" sz="2400" dirty="0"/>
          </a:p>
        </p:txBody>
      </p:sp>
    </p:spTree>
    <p:extLst>
      <p:ext uri="{BB962C8B-B14F-4D97-AF65-F5344CB8AC3E}">
        <p14:creationId xmlns:p14="http://schemas.microsoft.com/office/powerpoint/2010/main" val="857195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096FA-5E7C-0571-1A9D-6DF480C53FA3}"/>
              </a:ext>
            </a:extLst>
          </p:cNvPr>
          <p:cNvSpPr>
            <a:spLocks noGrp="1"/>
          </p:cNvSpPr>
          <p:nvPr>
            <p:ph idx="1"/>
          </p:nvPr>
        </p:nvSpPr>
        <p:spPr>
          <a:xfrm>
            <a:off x="1522599" y="2688341"/>
            <a:ext cx="8825659" cy="3416300"/>
          </a:xfrm>
        </p:spPr>
        <p:txBody>
          <a:bodyPr>
            <a:normAutofit/>
          </a:bodyPr>
          <a:lstStyle/>
          <a:p>
            <a:pPr marL="0" indent="0" algn="ctr">
              <a:buNone/>
            </a:pPr>
            <a:r>
              <a:rPr lang="en-IN" sz="11500" dirty="0"/>
              <a:t>THANK YOU</a:t>
            </a:r>
          </a:p>
        </p:txBody>
      </p:sp>
    </p:spTree>
    <p:extLst>
      <p:ext uri="{BB962C8B-B14F-4D97-AF65-F5344CB8AC3E}">
        <p14:creationId xmlns:p14="http://schemas.microsoft.com/office/powerpoint/2010/main" val="323317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E2E8-1CC2-1301-DB1E-6F0817C0D337}"/>
              </a:ext>
            </a:extLst>
          </p:cNvPr>
          <p:cNvSpPr>
            <a:spLocks noGrp="1"/>
          </p:cNvSpPr>
          <p:nvPr>
            <p:ph type="title"/>
          </p:nvPr>
        </p:nvSpPr>
        <p:spPr>
          <a:xfrm>
            <a:off x="1154954" y="973668"/>
            <a:ext cx="9261665" cy="706964"/>
          </a:xfrm>
        </p:spPr>
        <p:txBody>
          <a:bodyPr/>
          <a:lstStyle/>
          <a:p>
            <a:r>
              <a:rPr lang="en-IN" sz="2800" dirty="0"/>
              <a:t>DOMAIN SPECIFIC MINI PROJECT PRESENTATION ON - </a:t>
            </a:r>
          </a:p>
        </p:txBody>
      </p:sp>
      <p:sp>
        <p:nvSpPr>
          <p:cNvPr id="3" name="Content Placeholder 2">
            <a:extLst>
              <a:ext uri="{FF2B5EF4-FFF2-40B4-BE49-F238E27FC236}">
                <a16:creationId xmlns:a16="http://schemas.microsoft.com/office/drawing/2014/main" id="{780C08F6-0DF9-424C-B1DE-B0C9177F5992}"/>
              </a:ext>
            </a:extLst>
          </p:cNvPr>
          <p:cNvSpPr>
            <a:spLocks noGrp="1"/>
          </p:cNvSpPr>
          <p:nvPr>
            <p:ph idx="1"/>
          </p:nvPr>
        </p:nvSpPr>
        <p:spPr>
          <a:xfrm>
            <a:off x="636481" y="2754328"/>
            <a:ext cx="6188526" cy="3416300"/>
          </a:xfrm>
        </p:spPr>
        <p:txBody>
          <a:bodyPr>
            <a:normAutofit/>
          </a:bodyPr>
          <a:lstStyle/>
          <a:p>
            <a:pPr marL="0" indent="0" algn="ctr">
              <a:buNone/>
            </a:pPr>
            <a:r>
              <a:rPr lang="en-IN" sz="5400" dirty="0">
                <a:latin typeface="Times New Roman" panose="02020603050405020304" pitchFamily="18" charset="0"/>
                <a:cs typeface="Times New Roman" panose="02020603050405020304" pitchFamily="18" charset="0"/>
              </a:rPr>
              <a:t>WOMEN SAFETY APP ANDROID APPLICATION</a:t>
            </a:r>
          </a:p>
        </p:txBody>
      </p:sp>
      <p:pic>
        <p:nvPicPr>
          <p:cNvPr id="5" name="Picture 4">
            <a:extLst>
              <a:ext uri="{FF2B5EF4-FFF2-40B4-BE49-F238E27FC236}">
                <a16:creationId xmlns:a16="http://schemas.microsoft.com/office/drawing/2014/main" id="{E7C0036C-3201-BA5B-E0BE-E8B50934D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406" y="2364130"/>
            <a:ext cx="5595594" cy="4196695"/>
          </a:xfrm>
          <a:prstGeom prst="rect">
            <a:avLst/>
          </a:prstGeom>
        </p:spPr>
      </p:pic>
    </p:spTree>
    <p:extLst>
      <p:ext uri="{BB962C8B-B14F-4D97-AF65-F5344CB8AC3E}">
        <p14:creationId xmlns:p14="http://schemas.microsoft.com/office/powerpoint/2010/main" val="2223809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C72262-BC8F-5285-2A01-ED22907F791E}"/>
              </a:ext>
            </a:extLst>
          </p:cNvPr>
          <p:cNvSpPr txBox="1"/>
          <p:nvPr/>
        </p:nvSpPr>
        <p:spPr>
          <a:xfrm>
            <a:off x="1099792" y="2742430"/>
            <a:ext cx="388384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Presented By </a:t>
            </a:r>
          </a:p>
        </p:txBody>
      </p:sp>
      <p:sp>
        <p:nvSpPr>
          <p:cNvPr id="5" name="TextBox 4">
            <a:extLst>
              <a:ext uri="{FF2B5EF4-FFF2-40B4-BE49-F238E27FC236}">
                <a16:creationId xmlns:a16="http://schemas.microsoft.com/office/drawing/2014/main" id="{BB0F262F-2482-ED3E-65F9-6286DBBCF959}"/>
              </a:ext>
            </a:extLst>
          </p:cNvPr>
          <p:cNvSpPr txBox="1"/>
          <p:nvPr/>
        </p:nvSpPr>
        <p:spPr>
          <a:xfrm>
            <a:off x="6661607" y="2742430"/>
            <a:ext cx="3883844"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Guided By </a:t>
            </a:r>
          </a:p>
        </p:txBody>
      </p:sp>
      <p:sp>
        <p:nvSpPr>
          <p:cNvPr id="6" name="TextBox 5">
            <a:extLst>
              <a:ext uri="{FF2B5EF4-FFF2-40B4-BE49-F238E27FC236}">
                <a16:creationId xmlns:a16="http://schemas.microsoft.com/office/drawing/2014/main" id="{A6268AA8-894A-45A6-69CF-27D280038E40}"/>
              </a:ext>
            </a:extLst>
          </p:cNvPr>
          <p:cNvSpPr txBox="1"/>
          <p:nvPr/>
        </p:nvSpPr>
        <p:spPr>
          <a:xfrm>
            <a:off x="538898" y="3527576"/>
            <a:ext cx="5005633" cy="1869743"/>
          </a:xfrm>
          <a:prstGeom prst="rect">
            <a:avLst/>
          </a:prstGeom>
          <a:noFill/>
        </p:spPr>
        <p:txBody>
          <a:bodyPr wrap="square" rtlCol="0">
            <a:spAutoFit/>
          </a:bodyPr>
          <a:lstStyle/>
          <a:p>
            <a:pPr marL="800100" lvl="1" indent="-342900">
              <a:spcBef>
                <a:spcPts val="700"/>
              </a:spcBef>
              <a:spcAft>
                <a:spcPts val="0"/>
              </a:spcAft>
              <a:buSzPts val="1200"/>
              <a:buFont typeface="Arial" panose="020B0604020202020204" pitchFamily="34" charset="0"/>
              <a:buChar char="•"/>
              <a:tabLst>
                <a:tab pos="1054100" algn="l"/>
                <a:tab pos="1054735" algn="l"/>
              </a:tabLst>
            </a:pPr>
            <a:r>
              <a:rPr lang="en-US" sz="2000" dirty="0">
                <a:effectLst/>
                <a:latin typeface="Times New Roman" panose="02020603050405020304" pitchFamily="18" charset="0"/>
                <a:ea typeface="Times New Roman" panose="02020603050405020304" pitchFamily="18" charset="0"/>
              </a:rPr>
              <a:t>Shraddha Shekhar </a:t>
            </a:r>
            <a:r>
              <a:rPr lang="en-US" sz="2000" dirty="0" err="1">
                <a:effectLst/>
                <a:latin typeface="Times New Roman" panose="02020603050405020304" pitchFamily="18" charset="0"/>
                <a:ea typeface="Times New Roman" panose="02020603050405020304" pitchFamily="18" charset="0"/>
              </a:rPr>
              <a:t>Kashid</a:t>
            </a:r>
            <a:r>
              <a:rPr lang="en-US" sz="2000" dirty="0">
                <a:effectLst/>
                <a:latin typeface="Times New Roman" panose="02020603050405020304" pitchFamily="18" charset="0"/>
                <a:ea typeface="Times New Roman" panose="02020603050405020304" pitchFamily="18" charset="0"/>
              </a:rPr>
              <a:t>          23066</a:t>
            </a:r>
            <a:endParaRPr lang="en-IN" sz="2000" dirty="0">
              <a:effectLst/>
              <a:latin typeface="Times New Roman" panose="02020603050405020304" pitchFamily="18" charset="0"/>
              <a:ea typeface="Times New Roman" panose="02020603050405020304" pitchFamily="18" charset="0"/>
            </a:endParaRPr>
          </a:p>
          <a:p>
            <a:pPr marL="800100" lvl="1" indent="-342900">
              <a:spcBef>
                <a:spcPts val="670"/>
              </a:spcBef>
              <a:buSzPts val="1200"/>
              <a:buFont typeface="Arial" panose="020B0604020202020204" pitchFamily="34" charset="0"/>
              <a:buChar char="•"/>
              <a:tabLst>
                <a:tab pos="1054100" algn="l"/>
                <a:tab pos="1054735" algn="l"/>
              </a:tabLst>
            </a:pPr>
            <a:r>
              <a:rPr lang="en-US" sz="2000" dirty="0">
                <a:effectLst/>
                <a:latin typeface="Times New Roman" panose="02020603050405020304" pitchFamily="18" charset="0"/>
                <a:ea typeface="Times New Roman" panose="02020603050405020304" pitchFamily="18" charset="0"/>
              </a:rPr>
              <a:t>Vaishnavi Pravin Patil                23068</a:t>
            </a:r>
            <a:endParaRPr lang="en-IN" sz="2000" dirty="0">
              <a:effectLst/>
              <a:latin typeface="Times New Roman" panose="02020603050405020304" pitchFamily="18" charset="0"/>
              <a:ea typeface="Times New Roman" panose="02020603050405020304" pitchFamily="18" charset="0"/>
            </a:endParaRPr>
          </a:p>
          <a:p>
            <a:pPr marL="800100" lvl="1" indent="-342900">
              <a:spcBef>
                <a:spcPts val="670"/>
              </a:spcBef>
              <a:buSzPts val="1200"/>
              <a:buFont typeface="Arial" panose="020B0604020202020204" pitchFamily="34" charset="0"/>
              <a:buChar char="•"/>
              <a:tabLst>
                <a:tab pos="1054100" algn="l"/>
                <a:tab pos="1054735" algn="l"/>
              </a:tabLst>
            </a:pPr>
            <a:r>
              <a:rPr lang="en-US" sz="2000" dirty="0">
                <a:effectLst/>
                <a:latin typeface="Times New Roman" panose="02020603050405020304" pitchFamily="18" charset="0"/>
                <a:ea typeface="Times New Roman" panose="02020603050405020304" pitchFamily="18" charset="0"/>
              </a:rPr>
              <a:t>Vaishnavi Shashikant Shinde     23071</a:t>
            </a:r>
            <a:endParaRPr lang="en-IN" sz="2000" dirty="0">
              <a:effectLst/>
              <a:latin typeface="Times New Roman" panose="02020603050405020304" pitchFamily="18" charset="0"/>
              <a:ea typeface="Times New Roman" panose="02020603050405020304" pitchFamily="18" charset="0"/>
            </a:endParaRPr>
          </a:p>
          <a:p>
            <a:pPr marL="800100" lvl="1" indent="-342900">
              <a:spcBef>
                <a:spcPts val="670"/>
              </a:spcBef>
              <a:buSzPts val="1200"/>
              <a:buFont typeface="Arial" panose="020B0604020202020204" pitchFamily="34" charset="0"/>
              <a:buChar char="•"/>
              <a:tabLst>
                <a:tab pos="1054100" algn="l"/>
                <a:tab pos="1054735" algn="l"/>
              </a:tabLst>
            </a:pPr>
            <a:r>
              <a:rPr lang="en-US" sz="2000" dirty="0">
                <a:effectLst/>
                <a:latin typeface="Times New Roman" panose="02020603050405020304" pitchFamily="18" charset="0"/>
                <a:ea typeface="Times New Roman" panose="02020603050405020304" pitchFamily="18" charset="0"/>
              </a:rPr>
              <a:t>Vaishnavi Vishnu Patil               23073</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6B1434A0-670D-14A4-0D12-4BB3013C2592}"/>
              </a:ext>
            </a:extLst>
          </p:cNvPr>
          <p:cNvSpPr txBox="1"/>
          <p:nvPr/>
        </p:nvSpPr>
        <p:spPr>
          <a:xfrm>
            <a:off x="6749592" y="3527576"/>
            <a:ext cx="4289196"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Mrs. </a:t>
            </a:r>
            <a:r>
              <a:rPr lang="en-US" sz="2000" spc="10" dirty="0">
                <a:effectLst/>
                <a:latin typeface="Times New Roman" panose="02020603050405020304" pitchFamily="18" charset="0"/>
                <a:ea typeface="Times New Roman" panose="02020603050405020304" pitchFamily="18" charset="0"/>
                <a:cs typeface="Times New Roman" panose="02020603050405020304" pitchFamily="18" charset="0"/>
              </a:rPr>
              <a:t>T. R. Shinde</a:t>
            </a:r>
            <a:endParaRPr lang="en-IN" sz="2000" dirty="0">
              <a:latin typeface="Times New Roman" panose="02020603050405020304" pitchFamily="18" charset="0"/>
              <a:cs typeface="Times New Roman" panose="02020603050405020304" pitchFamily="18" charset="0"/>
            </a:endParaRPr>
          </a:p>
        </p:txBody>
      </p:sp>
      <p:pic>
        <p:nvPicPr>
          <p:cNvPr id="8" name="Picture 7" descr="Daulatrao AHER Symbol 2014">
            <a:extLst>
              <a:ext uri="{FF2B5EF4-FFF2-40B4-BE49-F238E27FC236}">
                <a16:creationId xmlns:a16="http://schemas.microsoft.com/office/drawing/2014/main" id="{C53E38AF-783D-CA7F-6966-36F454297125}"/>
              </a:ext>
            </a:extLst>
          </p:cNvPr>
          <p:cNvPicPr>
            <a:picLocks noChangeAspect="1"/>
          </p:cNvPicPr>
          <p:nvPr/>
        </p:nvPicPr>
        <p:blipFill>
          <a:blip r:embed="rId2" cstate="print"/>
          <a:srcRect/>
          <a:stretch>
            <a:fillRect/>
          </a:stretch>
        </p:blipFill>
        <p:spPr bwMode="auto">
          <a:xfrm>
            <a:off x="810866" y="623579"/>
            <a:ext cx="1309826" cy="1194450"/>
          </a:xfrm>
          <a:prstGeom prst="rect">
            <a:avLst/>
          </a:prstGeom>
          <a:noFill/>
          <a:ln w="9525">
            <a:noFill/>
            <a:miter lim="800000"/>
            <a:headEnd/>
            <a:tailEnd/>
          </a:ln>
        </p:spPr>
      </p:pic>
      <p:sp>
        <p:nvSpPr>
          <p:cNvPr id="11" name="TextBox 10">
            <a:extLst>
              <a:ext uri="{FF2B5EF4-FFF2-40B4-BE49-F238E27FC236}">
                <a16:creationId xmlns:a16="http://schemas.microsoft.com/office/drawing/2014/main" id="{388038F6-B3BA-40D0-7D44-44CAACAD014B}"/>
              </a:ext>
            </a:extLst>
          </p:cNvPr>
          <p:cNvSpPr txBox="1"/>
          <p:nvPr/>
        </p:nvSpPr>
        <p:spPr>
          <a:xfrm>
            <a:off x="2296998" y="959194"/>
            <a:ext cx="7598004" cy="523220"/>
          </a:xfrm>
          <a:prstGeom prst="rect">
            <a:avLst/>
          </a:prstGeom>
          <a:noFill/>
        </p:spPr>
        <p:txBody>
          <a:bodyPr wrap="square" rtlCol="0">
            <a:spAutoFit/>
          </a:bodyPr>
          <a:lstStyle/>
          <a:p>
            <a:r>
              <a:rPr lang="en-IN" sz="2800" dirty="0" err="1">
                <a:solidFill>
                  <a:schemeClr val="bg1"/>
                </a:solidFill>
                <a:latin typeface="Times New Roman" panose="02020603050405020304" pitchFamily="18" charset="0"/>
                <a:cs typeface="Times New Roman" panose="02020603050405020304" pitchFamily="18" charset="0"/>
              </a:rPr>
              <a:t>Dr.</a:t>
            </a:r>
            <a:r>
              <a:rPr lang="en-IN" sz="2800" dirty="0">
                <a:solidFill>
                  <a:schemeClr val="bg1"/>
                </a:solidFill>
                <a:latin typeface="Times New Roman" panose="02020603050405020304" pitchFamily="18" charset="0"/>
                <a:cs typeface="Times New Roman" panose="02020603050405020304" pitchFamily="18" charset="0"/>
              </a:rPr>
              <a:t> </a:t>
            </a:r>
            <a:r>
              <a:rPr lang="en-IN" sz="2800" dirty="0" err="1">
                <a:solidFill>
                  <a:schemeClr val="bg1"/>
                </a:solidFill>
                <a:latin typeface="Times New Roman" panose="02020603050405020304" pitchFamily="18" charset="0"/>
                <a:cs typeface="Times New Roman" panose="02020603050405020304" pitchFamily="18" charset="0"/>
              </a:rPr>
              <a:t>Daulatrao</a:t>
            </a:r>
            <a:r>
              <a:rPr lang="en-IN" sz="2800" dirty="0">
                <a:solidFill>
                  <a:schemeClr val="bg1"/>
                </a:solidFill>
                <a:latin typeface="Times New Roman" panose="02020603050405020304" pitchFamily="18" charset="0"/>
                <a:cs typeface="Times New Roman" panose="02020603050405020304" pitchFamily="18" charset="0"/>
              </a:rPr>
              <a:t> </a:t>
            </a:r>
            <a:r>
              <a:rPr lang="en-IN" sz="2800" dirty="0" err="1">
                <a:solidFill>
                  <a:schemeClr val="bg1"/>
                </a:solidFill>
                <a:latin typeface="Times New Roman" panose="02020603050405020304" pitchFamily="18" charset="0"/>
                <a:cs typeface="Times New Roman" panose="02020603050405020304" pitchFamily="18" charset="0"/>
              </a:rPr>
              <a:t>Aher</a:t>
            </a:r>
            <a:r>
              <a:rPr lang="en-IN" sz="2800" dirty="0">
                <a:solidFill>
                  <a:schemeClr val="bg1"/>
                </a:solidFill>
                <a:latin typeface="Times New Roman" panose="02020603050405020304" pitchFamily="18" charset="0"/>
                <a:cs typeface="Times New Roman" panose="02020603050405020304" pitchFamily="18" charset="0"/>
              </a:rPr>
              <a:t> College Of  Engineering, </a:t>
            </a:r>
            <a:r>
              <a:rPr lang="en-IN" sz="2800" dirty="0" err="1">
                <a:solidFill>
                  <a:schemeClr val="bg1"/>
                </a:solidFill>
                <a:latin typeface="Times New Roman" panose="02020603050405020304" pitchFamily="18" charset="0"/>
                <a:cs typeface="Times New Roman" panose="02020603050405020304" pitchFamily="18" charset="0"/>
              </a:rPr>
              <a:t>Karad</a:t>
            </a:r>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254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6FF62-8A18-19FD-CD88-A3F5FF3E4450}"/>
              </a:ext>
            </a:extLst>
          </p:cNvPr>
          <p:cNvSpPr>
            <a:spLocks noGrp="1"/>
          </p:cNvSpPr>
          <p:nvPr>
            <p:ph type="title"/>
          </p:nvPr>
        </p:nvSpPr>
        <p:spPr/>
        <p:txBody>
          <a:bodyPr/>
          <a:lstStyle/>
          <a:p>
            <a:pPr algn="ctr"/>
            <a:r>
              <a:rPr lang="en-IN" dirty="0"/>
              <a:t>CONTENT</a:t>
            </a:r>
          </a:p>
        </p:txBody>
      </p:sp>
      <p:sp>
        <p:nvSpPr>
          <p:cNvPr id="3" name="Content Placeholder 2">
            <a:extLst>
              <a:ext uri="{FF2B5EF4-FFF2-40B4-BE49-F238E27FC236}">
                <a16:creationId xmlns:a16="http://schemas.microsoft.com/office/drawing/2014/main" id="{29137ECA-8305-D565-E4E7-427E75BAB275}"/>
              </a:ext>
            </a:extLst>
          </p:cNvPr>
          <p:cNvSpPr>
            <a:spLocks noGrp="1"/>
          </p:cNvSpPr>
          <p:nvPr>
            <p:ph idx="1"/>
          </p:nvPr>
        </p:nvSpPr>
        <p:spPr/>
        <p:txBody>
          <a:bodyPr/>
          <a:lstStyle/>
          <a:p>
            <a:r>
              <a:rPr lang="en-IN" dirty="0"/>
              <a:t>Introduction</a:t>
            </a:r>
          </a:p>
          <a:p>
            <a:r>
              <a:rPr lang="en-IN" dirty="0"/>
              <a:t>Problem statement</a:t>
            </a:r>
          </a:p>
          <a:p>
            <a:r>
              <a:rPr lang="en-IN" dirty="0"/>
              <a:t>Scope and Objective</a:t>
            </a:r>
          </a:p>
          <a:p>
            <a:r>
              <a:rPr lang="en-IN" dirty="0"/>
              <a:t>Software and Hardware Requirement </a:t>
            </a:r>
          </a:p>
          <a:p>
            <a:r>
              <a:rPr lang="en-IN" dirty="0"/>
              <a:t>Block diagram</a:t>
            </a:r>
          </a:p>
          <a:p>
            <a:r>
              <a:rPr lang="en-IN" dirty="0"/>
              <a:t>Implementation / Snapshots</a:t>
            </a:r>
          </a:p>
          <a:p>
            <a:r>
              <a:rPr lang="en-IN" dirty="0"/>
              <a:t>Future Scope</a:t>
            </a:r>
          </a:p>
          <a:p>
            <a:r>
              <a:rPr lang="en-IN" dirty="0"/>
              <a:t>Conclusion</a:t>
            </a:r>
          </a:p>
          <a:p>
            <a:pPr marL="0" indent="0">
              <a:buNone/>
            </a:pPr>
            <a:endParaRPr lang="en-IN" dirty="0"/>
          </a:p>
          <a:p>
            <a:endParaRPr lang="en-IN" dirty="0"/>
          </a:p>
        </p:txBody>
      </p:sp>
    </p:spTree>
    <p:extLst>
      <p:ext uri="{BB962C8B-B14F-4D97-AF65-F5344CB8AC3E}">
        <p14:creationId xmlns:p14="http://schemas.microsoft.com/office/powerpoint/2010/main" val="221929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2F6A-7124-4603-4BAE-48FBA378B0F0}"/>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5DDC8CD7-5BB9-1A50-ADE9-EF1110621CD8}"/>
              </a:ext>
            </a:extLst>
          </p:cNvPr>
          <p:cNvSpPr>
            <a:spLocks noGrp="1"/>
          </p:cNvSpPr>
          <p:nvPr>
            <p:ph idx="1"/>
          </p:nvPr>
        </p:nvSpPr>
        <p:spPr>
          <a:xfrm>
            <a:off x="1013551" y="2631779"/>
            <a:ext cx="9987528" cy="3416300"/>
          </a:xfrm>
        </p:spPr>
        <p:txBody>
          <a:bodyPr>
            <a:normAutofit fontScale="92500" lnSpcReduction="20000"/>
          </a:bodyPr>
          <a:lstStyle/>
          <a:p>
            <a:pPr algn="just">
              <a:lnSpc>
                <a:spcPct val="110000"/>
              </a:lnSpc>
            </a:pP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Safety </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domain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especially</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India,</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most of the women’s are</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worried</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about</a:t>
            </a:r>
            <a:r>
              <a:rPr lang="en-US" sz="2400" spc="5" dirty="0">
                <a:effectLst/>
                <a:latin typeface="Times New Roman" panose="02020603050405020304" pitchFamily="18" charset="0"/>
                <a:ea typeface="Times New Roman" panose="02020603050405020304" pitchFamily="18" charset="0"/>
              </a:rPr>
              <a:t> their safety </a:t>
            </a:r>
            <a:r>
              <a:rPr lang="en-US" sz="2400" dirty="0">
                <a:effectLst/>
                <a:latin typeface="Times New Roman" panose="02020603050405020304" pitchFamily="18" charset="0"/>
                <a:ea typeface="Times New Roman" panose="02020603050405020304" pitchFamily="18" charset="0"/>
              </a:rPr>
              <a:t>during any situations. </a:t>
            </a:r>
            <a:r>
              <a:rPr lang="en-US" sz="2400" dirty="0">
                <a:solidFill>
                  <a:srgbClr val="202124"/>
                </a:solidFill>
                <a:effectLst/>
                <a:highlight>
                  <a:srgbClr val="FFFFFF"/>
                </a:highlight>
                <a:latin typeface="Times New Roman" panose="02020603050405020304" pitchFamily="18" charset="0"/>
                <a:ea typeface="Times New Roman" panose="02020603050405020304" pitchFamily="18" charset="0"/>
              </a:rPr>
              <a:t>This is achieved by addressing the circumstances that compromise the safety of women in today's day and age. </a:t>
            </a:r>
            <a:r>
              <a:rPr lang="en-US" sz="2400" dirty="0">
                <a:solidFill>
                  <a:srgbClr val="0D0D0D"/>
                </a:solidFill>
                <a:effectLst/>
                <a:highlight>
                  <a:srgbClr val="FFFFFF"/>
                </a:highlight>
                <a:latin typeface="Times New Roman" panose="02020603050405020304" pitchFamily="18" charset="0"/>
                <a:ea typeface="Times New Roman" panose="02020603050405020304" pitchFamily="18" charset="0"/>
              </a:rPr>
              <a:t>Sadly, sometimes women face dangerous situations, and this app aims to give them tools to protect themselves. The features like showing where you are, sending out alerts with your current location if you're in trouble.</a:t>
            </a:r>
            <a:r>
              <a:rPr lang="en-US" sz="1800" dirty="0">
                <a:effectLst/>
                <a:latin typeface="Times New Roman" panose="02020603050405020304" pitchFamily="18" charset="0"/>
                <a:ea typeface="Times New Roman" panose="02020603050405020304" pitchFamily="18" charset="0"/>
              </a:rPr>
              <a:t> </a:t>
            </a:r>
            <a:r>
              <a:rPr lang="en-US" sz="2600" dirty="0">
                <a:latin typeface="Times New Roman" panose="02020603050405020304" pitchFamily="18" charset="0"/>
                <a:ea typeface="Times New Roman" panose="02020603050405020304" pitchFamily="18" charset="0"/>
              </a:rPr>
              <a:t>T</a:t>
            </a:r>
            <a:r>
              <a:rPr lang="en-US" sz="2600" dirty="0">
                <a:effectLst/>
                <a:latin typeface="Times New Roman" panose="02020603050405020304" pitchFamily="18" charset="0"/>
                <a:ea typeface="Times New Roman" panose="02020603050405020304" pitchFamily="18" charset="0"/>
              </a:rPr>
              <a:t>he user selects the contacts to which the alert message and location has to be sent and save it. So, when she is in some danger by just opening the app and pressing the some key button and shaking the phone, the message containing her current location will be sent to the number she has added in this application.</a:t>
            </a:r>
            <a:endParaRPr lang="en-IN" sz="2400" dirty="0"/>
          </a:p>
        </p:txBody>
      </p:sp>
    </p:spTree>
    <p:extLst>
      <p:ext uri="{BB962C8B-B14F-4D97-AF65-F5344CB8AC3E}">
        <p14:creationId xmlns:p14="http://schemas.microsoft.com/office/powerpoint/2010/main" val="1864311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2D7FF-7DC5-F86C-E305-69D7C9B1CFE7}"/>
              </a:ext>
            </a:extLst>
          </p:cNvPr>
          <p:cNvSpPr>
            <a:spLocks noGrp="1"/>
          </p:cNvSpPr>
          <p:nvPr>
            <p:ph type="title"/>
          </p:nvPr>
        </p:nvSpPr>
        <p:spPr>
          <a:xfrm>
            <a:off x="1219200" y="1322460"/>
            <a:ext cx="8761413" cy="706964"/>
          </a:xfrm>
        </p:spPr>
        <p:txBody>
          <a:bodyPr/>
          <a:lstStyle/>
          <a:p>
            <a:pPr algn="ctr"/>
            <a:r>
              <a:rPr lang="en-IN" dirty="0"/>
              <a:t>PROBLEM STATEMENT</a:t>
            </a:r>
            <a:br>
              <a:rPr lang="en-IN" dirty="0"/>
            </a:br>
            <a:endParaRPr lang="en-IN" dirty="0"/>
          </a:p>
        </p:txBody>
      </p:sp>
      <p:sp>
        <p:nvSpPr>
          <p:cNvPr id="3" name="Content Placeholder 2">
            <a:extLst>
              <a:ext uri="{FF2B5EF4-FFF2-40B4-BE49-F238E27FC236}">
                <a16:creationId xmlns:a16="http://schemas.microsoft.com/office/drawing/2014/main" id="{EA65277C-1D05-8128-BA22-6B8F99684B1A}"/>
              </a:ext>
            </a:extLst>
          </p:cNvPr>
          <p:cNvSpPr>
            <a:spLocks noGrp="1"/>
          </p:cNvSpPr>
          <p:nvPr>
            <p:ph idx="1"/>
          </p:nvPr>
        </p:nvSpPr>
        <p:spPr>
          <a:xfrm>
            <a:off x="1296356" y="2999426"/>
            <a:ext cx="9450201" cy="3416300"/>
          </a:xfrm>
        </p:spPr>
        <p:txBody>
          <a:bodyPr/>
          <a:lstStyle/>
          <a:p>
            <a:pPr marL="0" indent="0" algn="just">
              <a:buNone/>
            </a:pPr>
            <a:r>
              <a:rPr lang="en-US" sz="2400" b="0" dirty="0">
                <a:effectLst/>
                <a:latin typeface="Times New Roman" panose="02020603050405020304" pitchFamily="18" charset="0"/>
                <a:ea typeface="Times New Roman" panose="02020603050405020304" pitchFamily="18" charset="0"/>
              </a:rPr>
              <a:t>Women’s safety in India is a widely discussed and serious problem.  Now a days Sadly, Many women encounter dangerous situations like harassment, assault, and discrimination. As travel safety has been a major concern with respect to women. Some women don't know how to protect themselves or what to do in emergencies. </a:t>
            </a:r>
            <a:endParaRPr lang="en-IN" dirty="0"/>
          </a:p>
        </p:txBody>
      </p:sp>
    </p:spTree>
    <p:extLst>
      <p:ext uri="{BB962C8B-B14F-4D97-AF65-F5344CB8AC3E}">
        <p14:creationId xmlns:p14="http://schemas.microsoft.com/office/powerpoint/2010/main" val="374694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80B2-5C37-7FEC-CC30-4EB2EDBD0398}"/>
              </a:ext>
            </a:extLst>
          </p:cNvPr>
          <p:cNvSpPr>
            <a:spLocks noGrp="1"/>
          </p:cNvSpPr>
          <p:nvPr>
            <p:ph type="title"/>
          </p:nvPr>
        </p:nvSpPr>
        <p:spPr/>
        <p:txBody>
          <a:bodyPr/>
          <a:lstStyle/>
          <a:p>
            <a:pPr algn="ctr"/>
            <a:r>
              <a:rPr lang="en-IN" dirty="0"/>
              <a:t>SCOPE AND OBJECTIVE</a:t>
            </a:r>
          </a:p>
        </p:txBody>
      </p:sp>
      <p:sp>
        <p:nvSpPr>
          <p:cNvPr id="3" name="Content Placeholder 2">
            <a:extLst>
              <a:ext uri="{FF2B5EF4-FFF2-40B4-BE49-F238E27FC236}">
                <a16:creationId xmlns:a16="http://schemas.microsoft.com/office/drawing/2014/main" id="{BD505A46-528F-2344-4A9E-D3883C7ECCE7}"/>
              </a:ext>
            </a:extLst>
          </p:cNvPr>
          <p:cNvSpPr>
            <a:spLocks noGrp="1"/>
          </p:cNvSpPr>
          <p:nvPr>
            <p:ph idx="1"/>
          </p:nvPr>
        </p:nvSpPr>
        <p:spPr>
          <a:xfrm>
            <a:off x="1154954" y="2980572"/>
            <a:ext cx="10138357" cy="3416300"/>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 </a:t>
            </a:r>
          </a:p>
          <a:p>
            <a:pPr marL="342900" marR="601345" lvl="0" indent="-342900" algn="just">
              <a:spcBef>
                <a:spcPts val="110"/>
              </a:spcBef>
              <a:spcAft>
                <a:spcPts val="0"/>
              </a:spcAft>
              <a:buFont typeface="Arial" panose="020B0604020202020204" pitchFamily="34" charset="0"/>
              <a:buChar char="•"/>
              <a:tabLst>
                <a:tab pos="1422400" algn="l"/>
                <a:tab pos="1423035" algn="l"/>
              </a:tabLst>
            </a:pPr>
            <a:r>
              <a:rPr lang="en-US" sz="2400" dirty="0">
                <a:effectLst/>
                <a:latin typeface="Times New Roman" panose="02020603050405020304" pitchFamily="18" charset="0"/>
                <a:ea typeface="Times New Roman" panose="02020603050405020304" pitchFamily="18" charset="0"/>
              </a:rPr>
              <a:t>The scope of a women's safety app can encompass a wide range of features and functionalities like Location and SOS alerts aimed at addressing the safety concerns.</a:t>
            </a:r>
          </a:p>
          <a:p>
            <a:pPr marL="0" marR="601345" lvl="0" indent="0" algn="just">
              <a:spcBef>
                <a:spcPts val="110"/>
              </a:spcBef>
              <a:spcAft>
                <a:spcPts val="0"/>
              </a:spcAft>
              <a:buNone/>
              <a:tabLst>
                <a:tab pos="1422400" algn="l"/>
                <a:tab pos="1423035" algn="l"/>
              </a:tabLst>
            </a:pPr>
            <a:endParaRPr lang="en-IN" sz="2400" dirty="0">
              <a:effectLst/>
              <a:latin typeface="Times New Roman" panose="02020603050405020304" pitchFamily="18" charset="0"/>
              <a:ea typeface="Times New Roman" panose="02020603050405020304" pitchFamily="18" charset="0"/>
            </a:endParaRPr>
          </a:p>
          <a:p>
            <a:pPr marL="342900" marR="625475" lvl="0" indent="-342900" algn="just">
              <a:spcBef>
                <a:spcPts val="135"/>
              </a:spcBef>
              <a:spcAft>
                <a:spcPts val="0"/>
              </a:spcAft>
              <a:buFont typeface="Arial" panose="020B0604020202020204" pitchFamily="34" charset="0"/>
              <a:buChar char="•"/>
              <a:tabLst>
                <a:tab pos="1422400" algn="l"/>
                <a:tab pos="1423035" algn="l"/>
              </a:tabLst>
            </a:pPr>
            <a:r>
              <a:rPr lang="en-US" sz="2400" dirty="0">
                <a:effectLst/>
                <a:latin typeface="Times New Roman" panose="02020603050405020304" pitchFamily="18" charset="0"/>
                <a:ea typeface="Times New Roman" panose="02020603050405020304" pitchFamily="18" charset="0"/>
              </a:rPr>
              <a:t>The app should provide quick and easy access to emergency contacts and also provide information about basic women’s related laws.</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E5FF15C-3CD5-CFA7-F48D-333C71CD2D58}"/>
              </a:ext>
            </a:extLst>
          </p:cNvPr>
          <p:cNvSpPr txBox="1"/>
          <p:nvPr/>
        </p:nvSpPr>
        <p:spPr>
          <a:xfrm>
            <a:off x="1456612" y="2395797"/>
            <a:ext cx="214442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Scope</a:t>
            </a:r>
            <a:endParaRPr lang="en-IN" sz="3200" dirty="0"/>
          </a:p>
        </p:txBody>
      </p:sp>
    </p:spTree>
    <p:extLst>
      <p:ext uri="{BB962C8B-B14F-4D97-AF65-F5344CB8AC3E}">
        <p14:creationId xmlns:p14="http://schemas.microsoft.com/office/powerpoint/2010/main" val="481877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5A6622-86DA-07A2-45F5-9D2E0D1789D9}"/>
              </a:ext>
            </a:extLst>
          </p:cNvPr>
          <p:cNvSpPr txBox="1"/>
          <p:nvPr/>
        </p:nvSpPr>
        <p:spPr>
          <a:xfrm>
            <a:off x="1305784" y="2188407"/>
            <a:ext cx="214442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Objective</a:t>
            </a:r>
            <a:endParaRPr lang="en-IN" sz="3200" dirty="0"/>
          </a:p>
        </p:txBody>
      </p:sp>
      <p:sp>
        <p:nvSpPr>
          <p:cNvPr id="5" name="TextBox 4">
            <a:extLst>
              <a:ext uri="{FF2B5EF4-FFF2-40B4-BE49-F238E27FC236}">
                <a16:creationId xmlns:a16="http://schemas.microsoft.com/office/drawing/2014/main" id="{0B155E87-899E-37F1-967D-18A3DC650CAB}"/>
              </a:ext>
            </a:extLst>
          </p:cNvPr>
          <p:cNvSpPr txBox="1"/>
          <p:nvPr/>
        </p:nvSpPr>
        <p:spPr>
          <a:xfrm>
            <a:off x="904973" y="3233394"/>
            <a:ext cx="10048973" cy="2841804"/>
          </a:xfrm>
          <a:prstGeom prst="rect">
            <a:avLst/>
          </a:prstGeom>
          <a:noFill/>
        </p:spPr>
        <p:txBody>
          <a:bodyPr wrap="square" rtlCol="0">
            <a:spAutoFit/>
          </a:bodyPr>
          <a:lstStyle/>
          <a:p>
            <a:pPr marL="342900" lvl="0" indent="-342900" algn="just">
              <a:spcBef>
                <a:spcPts val="540"/>
              </a:spcBef>
              <a:spcAft>
                <a:spcPts val="0"/>
              </a:spcAft>
              <a:buFont typeface="Arial" panose="020B0604020202020204" pitchFamily="34" charset="0"/>
              <a:buChar char="•"/>
              <a:tabLst>
                <a:tab pos="1422400" algn="l"/>
                <a:tab pos="1423035" algn="l"/>
              </a:tabLst>
            </a:pPr>
            <a:r>
              <a:rPr lang="en-US" sz="2400" dirty="0">
                <a:effectLst/>
                <a:latin typeface="Times New Roman" panose="02020603050405020304" pitchFamily="18" charset="0"/>
                <a:ea typeface="Times New Roman" panose="02020603050405020304" pitchFamily="18" charset="0"/>
              </a:rPr>
              <a:t>Enable users to share their real-time location with trusted contacts raise awareness about women's safety issues, educate users about preventive measures.</a:t>
            </a:r>
          </a:p>
          <a:p>
            <a:pPr marL="342900" lvl="0" indent="-342900" algn="just">
              <a:spcBef>
                <a:spcPts val="540"/>
              </a:spcBef>
              <a:spcAft>
                <a:spcPts val="0"/>
              </a:spcAft>
              <a:buFont typeface="Arial" panose="020B0604020202020204" pitchFamily="34" charset="0"/>
              <a:buChar char="•"/>
              <a:tabLst>
                <a:tab pos="1422400" algn="l"/>
                <a:tab pos="1423035" algn="l"/>
              </a:tabLst>
            </a:pPr>
            <a:endParaRPr lang="en-US" sz="2400" dirty="0">
              <a:latin typeface="Times New Roman" panose="02020603050405020304" pitchFamily="18" charset="0"/>
              <a:ea typeface="Times New Roman" panose="02020603050405020304" pitchFamily="18" charset="0"/>
            </a:endParaRPr>
          </a:p>
          <a:p>
            <a:pPr marL="342900" lvl="0" indent="-342900" algn="just">
              <a:spcBef>
                <a:spcPts val="540"/>
              </a:spcBef>
              <a:spcAft>
                <a:spcPts val="0"/>
              </a:spcAft>
              <a:buFont typeface="Arial" panose="020B0604020202020204" pitchFamily="34" charset="0"/>
              <a:buChar char="•"/>
              <a:tabLst>
                <a:tab pos="1422400" algn="l"/>
                <a:tab pos="1423035" algn="l"/>
              </a:tabLst>
            </a:pPr>
            <a:r>
              <a:rPr lang="en-US" sz="2400" dirty="0">
                <a:effectLst/>
                <a:latin typeface="Times New Roman" panose="02020603050405020304" pitchFamily="18" charset="0"/>
                <a:ea typeface="Times New Roman" panose="02020603050405020304" pitchFamily="18" charset="0"/>
              </a:rPr>
              <a:t>Create User Interface design </a:t>
            </a:r>
            <a:r>
              <a:rPr lang="en-US" sz="2400" dirty="0">
                <a:latin typeface="Times New Roman" panose="02020603050405020304" pitchFamily="18" charset="0"/>
                <a:ea typeface="Times New Roman" panose="02020603050405020304" pitchFamily="18" charset="0"/>
              </a:rPr>
              <a:t>f</a:t>
            </a:r>
            <a:r>
              <a:rPr lang="en-US" sz="2400" dirty="0">
                <a:effectLst/>
                <a:latin typeface="Times New Roman" panose="02020603050405020304" pitchFamily="18" charset="0"/>
                <a:ea typeface="Times New Roman" panose="02020603050405020304" pitchFamily="18" charset="0"/>
              </a:rPr>
              <a:t>or easy accessibility for women users.</a:t>
            </a:r>
          </a:p>
          <a:p>
            <a:pPr marL="342900" lvl="0" indent="-342900" algn="just">
              <a:spcBef>
                <a:spcPts val="540"/>
              </a:spcBef>
              <a:spcAft>
                <a:spcPts val="0"/>
              </a:spcAft>
              <a:buFont typeface="Arial" panose="020B0604020202020204" pitchFamily="34" charset="0"/>
              <a:buChar char="•"/>
              <a:tabLst>
                <a:tab pos="1422400" algn="l"/>
                <a:tab pos="1423035" algn="l"/>
              </a:tabLst>
            </a:pPr>
            <a:endParaRPr lang="en-US" sz="2400" dirty="0">
              <a:latin typeface="Times New Roman" panose="02020603050405020304" pitchFamily="18" charset="0"/>
              <a:ea typeface="Times New Roman" panose="02020603050405020304" pitchFamily="18" charset="0"/>
            </a:endParaRPr>
          </a:p>
          <a:p>
            <a:pPr marL="342900" indent="-342900" algn="just">
              <a:spcBef>
                <a:spcPts val="540"/>
              </a:spcBef>
              <a:buFont typeface="Arial" panose="020B0604020202020204" pitchFamily="34" charset="0"/>
              <a:buChar char="•"/>
              <a:tabLst>
                <a:tab pos="1422400" algn="l"/>
                <a:tab pos="1423035" algn="l"/>
              </a:tabLst>
            </a:pPr>
            <a:endParaRPr lang="en-IN" dirty="0"/>
          </a:p>
        </p:txBody>
      </p:sp>
    </p:spTree>
    <p:extLst>
      <p:ext uri="{BB962C8B-B14F-4D97-AF65-F5344CB8AC3E}">
        <p14:creationId xmlns:p14="http://schemas.microsoft.com/office/powerpoint/2010/main" val="855690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852C-8599-378B-5A50-23D58CB984A7}"/>
              </a:ext>
            </a:extLst>
          </p:cNvPr>
          <p:cNvSpPr>
            <a:spLocks noGrp="1"/>
          </p:cNvSpPr>
          <p:nvPr>
            <p:ph type="title"/>
          </p:nvPr>
        </p:nvSpPr>
        <p:spPr>
          <a:xfrm>
            <a:off x="1013552" y="1086789"/>
            <a:ext cx="9770712" cy="706964"/>
          </a:xfrm>
        </p:spPr>
        <p:txBody>
          <a:bodyPr/>
          <a:lstStyle/>
          <a:p>
            <a:pPr algn="ctr"/>
            <a:r>
              <a:rPr lang="en-IN" dirty="0"/>
              <a:t>SOFTWARE AND HARDWARE REQUIREMENT </a:t>
            </a:r>
          </a:p>
        </p:txBody>
      </p:sp>
      <p:sp>
        <p:nvSpPr>
          <p:cNvPr id="3" name="Content Placeholder 2">
            <a:extLst>
              <a:ext uri="{FF2B5EF4-FFF2-40B4-BE49-F238E27FC236}">
                <a16:creationId xmlns:a16="http://schemas.microsoft.com/office/drawing/2014/main" id="{5D8DD454-CF3E-D926-6D13-F9B06C7162A8}"/>
              </a:ext>
            </a:extLst>
          </p:cNvPr>
          <p:cNvSpPr>
            <a:spLocks noGrp="1"/>
          </p:cNvSpPr>
          <p:nvPr>
            <p:ph idx="1"/>
          </p:nvPr>
        </p:nvSpPr>
        <p:spPr>
          <a:xfrm>
            <a:off x="1145527" y="2534020"/>
            <a:ext cx="8825659" cy="3416300"/>
          </a:xfrm>
        </p:spPr>
        <p:txBody>
          <a:bodyPr>
            <a:normAutofit fontScale="92500" lnSpcReduction="20000"/>
          </a:bodyPr>
          <a:lstStyle/>
          <a:p>
            <a:r>
              <a:rPr lang="en-IN" sz="2800" dirty="0">
                <a:latin typeface="Times New Roman" panose="02020603050405020304" pitchFamily="18" charset="0"/>
                <a:cs typeface="Times New Roman" panose="02020603050405020304" pitchFamily="18" charset="0"/>
              </a:rPr>
              <a:t>Software</a:t>
            </a:r>
          </a:p>
          <a:p>
            <a:endParaRPr lang="en-IN" sz="5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Android Studio </a:t>
            </a:r>
            <a:r>
              <a:rPr lang="en-IN" sz="2400" dirty="0" err="1">
                <a:latin typeface="Times New Roman" panose="02020603050405020304" pitchFamily="18" charset="0"/>
                <a:cs typeface="Times New Roman" panose="02020603050405020304" pitchFamily="18" charset="0"/>
              </a:rPr>
              <a:t>lguana</a:t>
            </a:r>
            <a:r>
              <a:rPr lang="en-IN" sz="2400" dirty="0">
                <a:latin typeface="Times New Roman" panose="02020603050405020304" pitchFamily="18" charset="0"/>
                <a:cs typeface="Times New Roman" panose="02020603050405020304" pitchFamily="18" charset="0"/>
              </a:rPr>
              <a:t> 2023.2.1 version</a:t>
            </a:r>
          </a:p>
          <a:p>
            <a:pPr>
              <a:buFont typeface="Arial" panose="020B0604020202020204" pitchFamily="34" charset="0"/>
              <a:buChar char="•"/>
            </a:pPr>
            <a:r>
              <a:rPr lang="en-IN" sz="2400" dirty="0" err="1">
                <a:latin typeface="Times New Roman" panose="02020603050405020304" pitchFamily="18" charset="0"/>
                <a:cs typeface="Times New Roman" panose="02020603050405020304" pitchFamily="18" charset="0"/>
              </a:rPr>
              <a:t>Sqlite</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Hardware</a:t>
            </a:r>
          </a:p>
          <a:p>
            <a:endParaRPr lang="en-IN" sz="5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HP Laptop i5 x64 based processor 8 GB RAM</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Android Mobile Device  </a:t>
            </a:r>
          </a:p>
        </p:txBody>
      </p:sp>
    </p:spTree>
    <p:extLst>
      <p:ext uri="{BB962C8B-B14F-4D97-AF65-F5344CB8AC3E}">
        <p14:creationId xmlns:p14="http://schemas.microsoft.com/office/powerpoint/2010/main" val="665708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86</TotalTime>
  <Words>502</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Ion Boardroom</vt:lpstr>
      <vt:lpstr>WELCOME</vt:lpstr>
      <vt:lpstr>DOMAIN SPECIFIC MINI PROJECT PRESENTATION ON - </vt:lpstr>
      <vt:lpstr>PowerPoint Presentation</vt:lpstr>
      <vt:lpstr>CONTENT</vt:lpstr>
      <vt:lpstr>INTRODUCTION</vt:lpstr>
      <vt:lpstr>PROBLEM STATEMENT </vt:lpstr>
      <vt:lpstr>SCOPE AND OBJECTIVE</vt:lpstr>
      <vt:lpstr>PowerPoint Presentation</vt:lpstr>
      <vt:lpstr>SOFTWARE AND HARDWARE REQUIREMENT </vt:lpstr>
      <vt:lpstr>BLOCK DIAGRAM</vt:lpstr>
      <vt:lpstr>IMPLEMENTATION / SNAPSHOTS</vt:lpstr>
      <vt:lpstr>PowerPoint Presentation</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Vaishnavi Patil</dc:creator>
  <cp:lastModifiedBy>Vaishnavi Patil</cp:lastModifiedBy>
  <cp:revision>1</cp:revision>
  <dcterms:created xsi:type="dcterms:W3CDTF">2024-04-22T10:25:09Z</dcterms:created>
  <dcterms:modified xsi:type="dcterms:W3CDTF">2024-04-22T11:51:32Z</dcterms:modified>
</cp:coreProperties>
</file>