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62" r:id="rId2"/>
    <p:sldId id="263" r:id="rId3"/>
    <p:sldId id="265" r:id="rId4"/>
    <p:sldId id="261" r:id="rId5"/>
    <p:sldId id="257" r:id="rId6"/>
    <p:sldId id="268" r:id="rId7"/>
    <p:sldId id="269" r:id="rId8"/>
    <p:sldId id="259" r:id="rId9"/>
    <p:sldId id="258" r:id="rId10"/>
    <p:sldId id="267" r:id="rId11"/>
    <p:sldId id="270" r:id="rId12"/>
    <p:sldId id="271" r:id="rId13"/>
    <p:sldId id="266" r:id="rId14"/>
    <p:sldId id="272" r:id="rId15"/>
    <p:sldId id="264" r:id="rId16"/>
    <p:sldId id="273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99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2F76-BA85-4E11-9242-FDB91710CBFC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819D-3411-48EF-81F0-63BE47FB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7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6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9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04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6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1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F755-99BD-4ED3-8F30-A3A3DE7BD5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22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6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3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1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2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2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7819D-3411-48EF-81F0-63BE47FBDA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4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0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004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100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315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0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053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5E6CF-9214-4BF8-AA33-B877043957C8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FF7A31-75FB-4BFD-9255-341D2CCBF19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1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www.teachyourmonstertoread.com/?gclid=CjwKCAjwq4fsBRBnEiwANTahcOp6XNrxw9HcGNcbE6p2Wy476ZcDYN3RAhjiN9jdCRUCNcT9yhZiXBoCAnEQAvD_BwE" TargetMode="External"/><Relationship Id="rId7" Type="http://schemas.openxmlformats.org/officeDocument/2006/relationships/hyperlink" Target="https://www.oxfordowl.co.uk/for-home/kids-activities/games--1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https://www.roythezebra.com/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Year 1 English</a:t>
            </a:r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Meeting For Parents</a:t>
            </a:r>
            <a:endParaRPr lang="en-GB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5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1496" y="451262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6699"/>
                </a:solidFill>
              </a:rPr>
              <a:t>Composition</a:t>
            </a:r>
            <a:endParaRPr lang="en-GB" dirty="0">
              <a:solidFill>
                <a:srgbClr val="FF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427" y="1141228"/>
            <a:ext cx="159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Working at the expected standard for Year 1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81" y="1314218"/>
            <a:ext cx="8480576" cy="20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48997" y="818062"/>
            <a:ext cx="228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Grammar and Punctuation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427" y="1141228"/>
            <a:ext cx="159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Working at the expected standard for Year 1</a:t>
            </a:r>
            <a:endParaRPr lang="en-GB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99" y="1969154"/>
            <a:ext cx="8808577" cy="39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20841" y="5447655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Transcription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427" y="1141228"/>
            <a:ext cx="159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Working at the expected standard for Year 1</a:t>
            </a:r>
            <a:endParaRPr lang="en-GB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33" y="1345498"/>
            <a:ext cx="8039683" cy="37965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1933" y="4465122"/>
            <a:ext cx="8179625" cy="816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5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925" y="30282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rgbClr val="00B0F0"/>
                </a:solidFill>
                <a:latin typeface="Garamond" panose="02020404030301010803" pitchFamily="18" charset="0"/>
              </a:rPr>
              <a:t>So how can you help your child?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67543" y="1472540"/>
            <a:ext cx="78614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Encourage speaking in full sentences.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Practise pencil grip and fine motor skills.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Practise letter and number formation.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Encourage </a:t>
            </a:r>
            <a:r>
              <a:rPr lang="en-GB" sz="2800" dirty="0" err="1" smtClean="0"/>
              <a:t>fred</a:t>
            </a:r>
            <a:r>
              <a:rPr lang="en-GB" sz="2800" dirty="0" smtClean="0"/>
              <a:t> talk when they are trying to write a word.</a:t>
            </a:r>
          </a:p>
          <a:p>
            <a:r>
              <a:rPr lang="en-GB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Oval Callout 4"/>
          <p:cNvSpPr/>
          <p:nvPr/>
        </p:nvSpPr>
        <p:spPr>
          <a:xfrm>
            <a:off x="8014044" y="4486556"/>
            <a:ext cx="3699164" cy="1876301"/>
          </a:xfrm>
          <a:prstGeom prst="wedgeEllipseCallout">
            <a:avLst>
              <a:gd name="adj1" fmla="val -64814"/>
              <a:gd name="adj2" fmla="val -46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07958" y="5066131"/>
            <a:ext cx="311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What sounds can you hear?</a:t>
            </a:r>
            <a:endParaRPr lang="en-GB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911" y="1561097"/>
            <a:ext cx="1988847" cy="1077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689" y="2519217"/>
            <a:ext cx="1766243" cy="14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6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6338" y="877278"/>
            <a:ext cx="82533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hlinkClick r:id="rId3"/>
              </a:rPr>
              <a:t>https://www.teachyourmonstertoread.com/?gclid=CjwKCAjwq4fsBRBnEiwANTahcOp6XNrxw9HcGNcbE6p2Wy476ZcDYN3RAhjiN9jdCRUCNcT9yhZiXBoCAnEQAvD_BwE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073" y="1004466"/>
            <a:ext cx="1722090" cy="7961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13160" y="3160853"/>
            <a:ext cx="4596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5"/>
              </a:rPr>
              <a:t>https://www.roythezebra.com/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460" y="3098427"/>
            <a:ext cx="1028700" cy="790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08163" y="4469082"/>
            <a:ext cx="8721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hlinkClick r:id="rId7"/>
              </a:rPr>
              <a:t>https://www.oxfordowl.co.uk/for-home/kids-activities/games--1/</a:t>
            </a:r>
            <a:endParaRPr lang="en-GB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519" y="4621109"/>
            <a:ext cx="1712644" cy="6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9900CC"/>
                </a:solidFill>
              </a:rPr>
              <a:t>Questions</a:t>
            </a:r>
            <a:endParaRPr lang="en-GB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5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819" y="1249825"/>
            <a:ext cx="6725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9900CC"/>
                </a:solidFill>
              </a:rPr>
              <a:t>Time to look at resources</a:t>
            </a:r>
            <a:endParaRPr lang="en-GB" sz="7200" dirty="0">
              <a:solidFill>
                <a:srgbClr val="9900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2403987"/>
            <a:ext cx="3558048" cy="35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331" y="1087821"/>
            <a:ext cx="8056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Aim of the meeting – help you understand the expectations in English and how you can support your child.</a:t>
            </a:r>
          </a:p>
          <a:p>
            <a:endParaRPr lang="en-GB" sz="2800" dirty="0" smtClean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9900CC"/>
                </a:solidFill>
                <a:latin typeface="Comic Sans MS" panose="030F0702030302020204" pitchFamily="66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838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30" y="2488881"/>
            <a:ext cx="6175169" cy="46956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9409"/>
            <a:ext cx="10178322" cy="4680184"/>
          </a:xfrm>
        </p:spPr>
        <p:txBody>
          <a:bodyPr/>
          <a:lstStyle/>
          <a:p>
            <a:r>
              <a:rPr lang="en-GB" dirty="0" smtClean="0"/>
              <a:t>We teach reading through a mixture of phonics and whole word recognition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rgbClr val="990099"/>
                </a:solidFill>
                <a:latin typeface="Comic Sans MS" panose="030F0702030302020204" pitchFamily="66" charset="0"/>
              </a:rPr>
              <a:t>Whole Word Recognition</a:t>
            </a:r>
            <a:endParaRPr lang="en-GB" sz="2400" dirty="0">
              <a:solidFill>
                <a:srgbClr val="990099"/>
              </a:solidFill>
              <a:latin typeface="Comic Sans MS" panose="030F0702030302020204" pitchFamily="66" charset="0"/>
            </a:endParaRPr>
          </a:p>
          <a:p>
            <a:r>
              <a:rPr lang="en-GB" dirty="0" smtClean="0"/>
              <a:t>We call them ‘tricky red words’</a:t>
            </a:r>
          </a:p>
          <a:p>
            <a:r>
              <a:rPr lang="en-GB" dirty="0" smtClean="0"/>
              <a:t>Children need to learn to read them on sight</a:t>
            </a:r>
          </a:p>
          <a:p>
            <a:pPr marL="0" indent="0">
              <a:buNone/>
            </a:pPr>
            <a:r>
              <a:rPr lang="en-GB" dirty="0" smtClean="0"/>
              <a:t>not blend the sounds.</a:t>
            </a:r>
          </a:p>
          <a:p>
            <a:r>
              <a:rPr lang="en-GB" dirty="0" smtClean="0"/>
              <a:t>We will be learning to read and write at least </a:t>
            </a:r>
          </a:p>
          <a:p>
            <a:pPr marL="0" indent="0">
              <a:buNone/>
            </a:pPr>
            <a:r>
              <a:rPr lang="en-GB" dirty="0" smtClean="0"/>
              <a:t>one new word a week.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57" y="-123538"/>
            <a:ext cx="8155464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142" y="359855"/>
            <a:ext cx="788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990099"/>
                </a:solidFill>
                <a:latin typeface="Comic Sans MS" panose="030F0702030302020204" pitchFamily="66" charset="0"/>
              </a:rPr>
              <a:t>Phonics</a:t>
            </a:r>
            <a:endParaRPr lang="en-GB" sz="4000" dirty="0">
              <a:solidFill>
                <a:srgbClr val="99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8821" y="71379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00" dirty="0">
              <a:latin typeface="Verdana" panose="020B0604030504040204" pitchFamily="34" charset="0"/>
            </a:endParaRPr>
          </a:p>
          <a:p>
            <a:r>
              <a:rPr lang="en-GB" sz="2800" dirty="0" smtClean="0">
                <a:latin typeface="Verdana" panose="020B0604030504040204" pitchFamily="34" charset="0"/>
              </a:rPr>
              <a:t>Children learn </a:t>
            </a:r>
            <a:r>
              <a:rPr lang="en-GB" sz="2800" dirty="0">
                <a:latin typeface="Verdana" panose="020B0604030504040204" pitchFamily="34" charset="0"/>
              </a:rPr>
              <a:t>44 sounds and matching letters/letter groups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85" y="107195"/>
            <a:ext cx="2831784" cy="1299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9031" y="3027181"/>
            <a:ext cx="537410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GB" sz="2800" dirty="0">
                <a:solidFill>
                  <a:srgbClr val="00B0F0"/>
                </a:solidFill>
                <a:latin typeface="Garamond" panose="02020404030301010803" pitchFamily="18" charset="0"/>
              </a:rPr>
              <a:t>Fred... </a:t>
            </a:r>
            <a:endParaRPr lang="en-GB" sz="2800" dirty="0" smtClean="0">
              <a:solidFill>
                <a:srgbClr val="00B0F0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</a:rPr>
              <a:t>Fred </a:t>
            </a:r>
            <a:r>
              <a:rPr lang="en-GB" sz="2000" dirty="0">
                <a:latin typeface="Verdana" panose="020B0604030504040204" pitchFamily="34" charset="0"/>
              </a:rPr>
              <a:t>helps children learn to spell as well!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</a:rPr>
              <a:t>Children convert words into sounds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</a:rPr>
              <a:t>They press the sounds they hear on to their fingers... </a:t>
            </a:r>
            <a:endParaRPr lang="en-GB" sz="2000" dirty="0" smtClean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</a:rPr>
              <a:t>We call this </a:t>
            </a:r>
            <a:r>
              <a:rPr lang="en-GB" sz="2000" i="1" dirty="0">
                <a:latin typeface="Verdana" panose="020B0604030504040204" pitchFamily="34" charset="0"/>
              </a:rPr>
              <a:t>Fred Fingers </a:t>
            </a:r>
            <a:endParaRPr lang="en-GB" sz="2000" dirty="0">
              <a:latin typeface="Verdana" panose="020B0604030504040204" pitchFamily="34" charset="0"/>
            </a:endParaRP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88142" y="3027181"/>
            <a:ext cx="494743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GB" sz="2800" dirty="0">
                <a:solidFill>
                  <a:srgbClr val="00B0F0"/>
                </a:solidFill>
                <a:latin typeface="Garamond" panose="02020404030301010803" pitchFamily="18" charset="0"/>
              </a:rPr>
              <a:t>Fred...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</a:rPr>
              <a:t>Fred </a:t>
            </a:r>
            <a:r>
              <a:rPr lang="en-GB" sz="2000" dirty="0">
                <a:latin typeface="Verdana" panose="020B0604030504040204" pitchFamily="34" charset="0"/>
              </a:rPr>
              <a:t>helps children learn to read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</a:rPr>
              <a:t>Fred can </a:t>
            </a:r>
            <a:r>
              <a:rPr lang="en-GB" sz="2000" i="1" dirty="0">
                <a:latin typeface="Verdana" panose="020B0604030504040204" pitchFamily="34" charset="0"/>
              </a:rPr>
              <a:t>only </a:t>
            </a:r>
            <a:r>
              <a:rPr lang="en-GB" sz="2000" dirty="0">
                <a:latin typeface="Verdana" panose="020B0604030504040204" pitchFamily="34" charset="0"/>
              </a:rPr>
              <a:t>talk in sounds...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</a:rPr>
              <a:t>(Fred can only say </a:t>
            </a:r>
            <a:r>
              <a:rPr lang="en-GB" sz="2000" i="1" dirty="0" err="1">
                <a:latin typeface="Verdana" panose="020B0604030504040204" pitchFamily="34" charset="0"/>
              </a:rPr>
              <a:t>c_a_t</a:t>
            </a:r>
            <a:r>
              <a:rPr lang="en-GB" sz="2000" i="1" dirty="0">
                <a:latin typeface="Verdana" panose="020B0604030504040204" pitchFamily="34" charset="0"/>
              </a:rPr>
              <a:t>, </a:t>
            </a:r>
            <a:r>
              <a:rPr lang="en-GB" sz="2000" dirty="0">
                <a:latin typeface="Verdana" panose="020B0604030504040204" pitchFamily="34" charset="0"/>
              </a:rPr>
              <a:t>he can’t say </a:t>
            </a:r>
            <a:r>
              <a:rPr lang="en-GB" sz="2000" b="1" dirty="0">
                <a:latin typeface="Verdana" panose="020B0604030504040204" pitchFamily="34" charset="0"/>
              </a:rPr>
              <a:t>cat</a:t>
            </a:r>
            <a:r>
              <a:rPr lang="en-GB" sz="2000" dirty="0">
                <a:latin typeface="Verdana" panose="020B0604030504040204" pitchFamily="34" charset="0"/>
              </a:rPr>
              <a:t>) </a:t>
            </a:r>
          </a:p>
          <a:p>
            <a:endParaRPr lang="en-GB" sz="2000" dirty="0" smtClean="0">
              <a:latin typeface="Verdana" panose="020B0604030504040204" pitchFamily="34" charset="0"/>
            </a:endParaRPr>
          </a:p>
          <a:p>
            <a:r>
              <a:rPr lang="en-GB" sz="2000" dirty="0" smtClean="0">
                <a:latin typeface="Verdana" panose="020B0604030504040204" pitchFamily="34" charset="0"/>
              </a:rPr>
              <a:t>We </a:t>
            </a:r>
            <a:r>
              <a:rPr lang="en-GB" sz="2000" dirty="0">
                <a:latin typeface="Verdana" panose="020B0604030504040204" pitchFamily="34" charset="0"/>
              </a:rPr>
              <a:t>call this </a:t>
            </a:r>
            <a:r>
              <a:rPr lang="en-GB" sz="2000" i="1" dirty="0">
                <a:latin typeface="Verdana" panose="020B0604030504040204" pitchFamily="34" charset="0"/>
              </a:rPr>
              <a:t>Fred Talk 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03" y="2505338"/>
            <a:ext cx="1564085" cy="1043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78" y="2505338"/>
            <a:ext cx="1564085" cy="1043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381" y="5009899"/>
            <a:ext cx="1171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1814" y="1984376"/>
            <a:ext cx="159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Working at the expected standard for Year 1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1371661"/>
            <a:ext cx="7834529" cy="467287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541814" y="380010"/>
            <a:ext cx="1593272" cy="617517"/>
          </a:xfrm>
          <a:prstGeom prst="wedgeRoundRectCallout">
            <a:avLst>
              <a:gd name="adj1" fmla="val 57791"/>
              <a:gd name="adj2" fmla="val 1311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59428" y="51130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Fred talk</a:t>
            </a:r>
            <a:endParaRPr lang="en-GB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376342" y="3090584"/>
            <a:ext cx="2083345" cy="626394"/>
          </a:xfrm>
          <a:prstGeom prst="wedgeRoundRectCallout">
            <a:avLst>
              <a:gd name="adj1" fmla="val -116619"/>
              <a:gd name="adj2" fmla="val -45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24007" y="3219115"/>
            <a:ext cx="19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Tricky red 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6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1814" y="1984376"/>
            <a:ext cx="1593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Working at the expected standard for Year 1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808758"/>
            <a:ext cx="7394426" cy="52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1" y="1563275"/>
            <a:ext cx="9125048" cy="1583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2628" y="581891"/>
            <a:ext cx="282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Book Bands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20" y="3420459"/>
            <a:ext cx="2559143" cy="25032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73184" y="2957139"/>
            <a:ext cx="11875" cy="6531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822" y="3420459"/>
            <a:ext cx="2338135" cy="3200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430" y="3322182"/>
            <a:ext cx="2502883" cy="33967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866409" y="2925177"/>
            <a:ext cx="319507" cy="6531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73074" y="2893216"/>
            <a:ext cx="123718" cy="7170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4860" y="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en-GB" sz="3600" dirty="0">
                <a:solidFill>
                  <a:srgbClr val="00B0F0"/>
                </a:solidFill>
                <a:latin typeface="Garamond" panose="02020404030301010803" pitchFamily="18" charset="0"/>
              </a:rPr>
              <a:t>So how can you help your child? 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8082" y="809447"/>
            <a:ext cx="972951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50" dirty="0">
              <a:latin typeface="Verdana" panose="020B0604030504040204" pitchFamily="34" charset="0"/>
            </a:endParaRPr>
          </a:p>
          <a:p>
            <a:r>
              <a:rPr lang="en-GB" sz="2800" dirty="0">
                <a:latin typeface="Verdana" panose="020B0604030504040204" pitchFamily="34" charset="0"/>
              </a:rPr>
              <a:t>By </a:t>
            </a:r>
            <a:r>
              <a:rPr lang="en-GB" sz="2800" dirty="0" smtClean="0">
                <a:latin typeface="Verdana" panose="020B0604030504040204" pitchFamily="34" charset="0"/>
              </a:rPr>
              <a:t>learning the sounds and words that come home each week.</a:t>
            </a:r>
            <a:endParaRPr lang="en-GB" dirty="0"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8082" y="2022492"/>
            <a:ext cx="971948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50" dirty="0">
              <a:latin typeface="Verdana" panose="020B0604030504040204" pitchFamily="34" charset="0"/>
            </a:endParaRPr>
          </a:p>
          <a:p>
            <a:r>
              <a:rPr lang="en-GB" sz="2800" dirty="0">
                <a:latin typeface="Verdana" panose="020B0604030504040204" pitchFamily="34" charset="0"/>
              </a:rPr>
              <a:t>By </a:t>
            </a:r>
            <a:r>
              <a:rPr lang="en-GB" sz="2800" dirty="0" smtClean="0">
                <a:latin typeface="Verdana" panose="020B0604030504040204" pitchFamily="34" charset="0"/>
              </a:rPr>
              <a:t>encouraging blending new words </a:t>
            </a:r>
            <a:r>
              <a:rPr lang="en-GB" sz="2800" dirty="0">
                <a:latin typeface="Verdana" panose="020B0604030504040204" pitchFamily="34" charset="0"/>
              </a:rPr>
              <a:t>using Fred Talk for reading </a:t>
            </a:r>
            <a:r>
              <a:rPr lang="en-GB" sz="2800" dirty="0" smtClean="0">
                <a:latin typeface="Verdana" panose="020B0604030504040204" pitchFamily="34" charset="0"/>
              </a:rPr>
              <a:t>               </a:t>
            </a:r>
            <a:r>
              <a:rPr lang="en-GB" sz="2800" b="1" dirty="0" err="1" smtClean="0">
                <a:latin typeface="Comic Sans MS" panose="030F0702030302020204" pitchFamily="66" charset="0"/>
              </a:rPr>
              <a:t>m_a_t</a:t>
            </a:r>
            <a:r>
              <a:rPr lang="en-GB" sz="2800" b="1" dirty="0" smtClean="0">
                <a:latin typeface="Comic Sans MS" panose="030F0702030302020204" pitchFamily="66" charset="0"/>
              </a:rPr>
              <a:t> 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77" y="2823894"/>
            <a:ext cx="1564085" cy="1043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8082" y="3322771"/>
            <a:ext cx="82576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50" dirty="0">
              <a:latin typeface="Verdana" panose="020B0604030504040204" pitchFamily="34" charset="0"/>
            </a:endParaRPr>
          </a:p>
          <a:p>
            <a:r>
              <a:rPr lang="en-GB" sz="2800" dirty="0">
                <a:latin typeface="Verdana" panose="020B0604030504040204" pitchFamily="34" charset="0"/>
              </a:rPr>
              <a:t>By </a:t>
            </a:r>
            <a:r>
              <a:rPr lang="en-GB" sz="2800" dirty="0" smtClean="0">
                <a:latin typeface="Verdana" panose="020B0604030504040204" pitchFamily="34" charset="0"/>
              </a:rPr>
              <a:t>encouraging Fred </a:t>
            </a:r>
            <a:r>
              <a:rPr lang="en-GB" sz="2800" dirty="0">
                <a:latin typeface="Verdana" panose="020B0604030504040204" pitchFamily="34" charset="0"/>
              </a:rPr>
              <a:t>Fingers for spelling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8082" y="4299472"/>
            <a:ext cx="96165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1050" dirty="0">
              <a:latin typeface="Verdana" panose="020B0604030504040204" pitchFamily="34" charset="0"/>
            </a:endParaRPr>
          </a:p>
          <a:p>
            <a:r>
              <a:rPr lang="en-GB" sz="2800" dirty="0" smtClean="0">
                <a:latin typeface="Verdana" panose="020B0604030504040204" pitchFamily="34" charset="0"/>
              </a:rPr>
              <a:t>By practising they’re reading every day.</a:t>
            </a:r>
          </a:p>
          <a:p>
            <a:endParaRPr lang="en-GB" sz="2800" dirty="0">
              <a:latin typeface="Verdana" panose="020B0604030504040204" pitchFamily="34" charset="0"/>
            </a:endParaRPr>
          </a:p>
          <a:p>
            <a:r>
              <a:rPr lang="en-GB" sz="2800" dirty="0" smtClean="0">
                <a:latin typeface="Verdana" panose="020B0604030504040204" pitchFamily="34" charset="0"/>
              </a:rPr>
              <a:t>Talk about what you are reading.</a:t>
            </a:r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559" y="3430080"/>
            <a:ext cx="910379" cy="12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55" y="-132735"/>
            <a:ext cx="10760373" cy="1329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73" y="1473307"/>
            <a:ext cx="6828813" cy="3439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403" y="1011642"/>
            <a:ext cx="756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Please encourage a good tripod grip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321" y="5026012"/>
            <a:ext cx="3694809" cy="1764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888" y="5035566"/>
            <a:ext cx="3394339" cy="1745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3985" y="5058705"/>
            <a:ext cx="3146959" cy="17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142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545</TotalTime>
  <Words>347</Words>
  <Application>Microsoft Office PowerPoint</Application>
  <PresentationFormat>Widescreen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Comic Sans MS</vt:lpstr>
      <vt:lpstr>Garamond</vt:lpstr>
      <vt:lpstr>Gill Sans MT</vt:lpstr>
      <vt:lpstr>Impact</vt:lpstr>
      <vt:lpstr>Verdana</vt:lpstr>
      <vt:lpstr>Badge</vt:lpstr>
      <vt:lpstr>Year 1 English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Company>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Court</dc:creator>
  <cp:lastModifiedBy>Lee McClure</cp:lastModifiedBy>
  <cp:revision>26</cp:revision>
  <cp:lastPrinted>2019-09-19T09:33:16Z</cp:lastPrinted>
  <dcterms:created xsi:type="dcterms:W3CDTF">2015-09-27T19:31:38Z</dcterms:created>
  <dcterms:modified xsi:type="dcterms:W3CDTF">2019-09-24T16:13:02Z</dcterms:modified>
</cp:coreProperties>
</file>