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62" r:id="rId2"/>
    <p:sldId id="265" r:id="rId3"/>
    <p:sldId id="261" r:id="rId4"/>
    <p:sldId id="263" r:id="rId5"/>
    <p:sldId id="269" r:id="rId6"/>
    <p:sldId id="273" r:id="rId7"/>
    <p:sldId id="257" r:id="rId8"/>
    <p:sldId id="268" r:id="rId9"/>
    <p:sldId id="259" r:id="rId10"/>
    <p:sldId id="258" r:id="rId11"/>
    <p:sldId id="267" r:id="rId12"/>
    <p:sldId id="270" r:id="rId13"/>
    <p:sldId id="271" r:id="rId14"/>
    <p:sldId id="266" r:id="rId15"/>
    <p:sldId id="272" r:id="rId1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9900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0" autoAdjust="0"/>
    <p:restoredTop sz="86410"/>
  </p:normalViewPr>
  <p:slideViewPr>
    <p:cSldViewPr snapToGrid="0">
      <p:cViewPr varScale="1">
        <p:scale>
          <a:sx n="66" d="100"/>
          <a:sy n="66" d="100"/>
        </p:scale>
        <p:origin x="102" y="2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18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D4A2F76-BA85-4E11-9242-FDB91710CBFC}" type="datetimeFigureOut">
              <a:rPr lang="en-GB" smtClean="0"/>
              <a:t>17/09/2020</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C77819D-3411-48EF-81F0-63BE47FBDA6C}" type="slidenum">
              <a:rPr lang="en-GB" smtClean="0"/>
              <a:t>‹#›</a:t>
            </a:fld>
            <a:endParaRPr lang="en-GB"/>
          </a:p>
        </p:txBody>
      </p:sp>
    </p:spTree>
    <p:extLst>
      <p:ext uri="{BB962C8B-B14F-4D97-AF65-F5344CB8AC3E}">
        <p14:creationId xmlns:p14="http://schemas.microsoft.com/office/powerpoint/2010/main" val="93177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768" y="5186596"/>
            <a:ext cx="5438140" cy="3499211"/>
          </a:xfrm>
        </p:spPr>
        <p:txBody>
          <a:bodyPr/>
          <a:lstStyle/>
          <a:p>
            <a:r>
              <a:rPr lang="en-GB" dirty="0" smtClean="0">
                <a:solidFill>
                  <a:srgbClr val="9900CC"/>
                </a:solidFill>
                <a:latin typeface="Comic Sans MS" panose="030F0702030302020204" pitchFamily="66" charset="0"/>
              </a:rPr>
              <a:t>Hello everyone and welcome.</a:t>
            </a:r>
          </a:p>
          <a:p>
            <a:endParaRPr lang="en-GB" dirty="0">
              <a:solidFill>
                <a:srgbClr val="9900CC"/>
              </a:solidFill>
              <a:latin typeface="Comic Sans MS" panose="030F0702030302020204" pitchFamily="66" charset="0"/>
            </a:endParaRPr>
          </a:p>
          <a:p>
            <a:endParaRPr lang="en-GB" dirty="0" smtClean="0">
              <a:solidFill>
                <a:srgbClr val="9900CC"/>
              </a:solidFill>
              <a:latin typeface="Comic Sans MS" panose="030F0702030302020204" pitchFamily="66" charset="0"/>
            </a:endParaRPr>
          </a:p>
          <a:p>
            <a:r>
              <a:rPr lang="en-GB" dirty="0" smtClean="0">
                <a:solidFill>
                  <a:srgbClr val="9900CC"/>
                </a:solidFill>
                <a:latin typeface="Comic Sans MS" panose="030F0702030302020204" pitchFamily="66" charset="0"/>
              </a:rPr>
              <a:t>Aim </a:t>
            </a:r>
            <a:r>
              <a:rPr lang="en-GB" dirty="0">
                <a:solidFill>
                  <a:srgbClr val="9900CC"/>
                </a:solidFill>
                <a:latin typeface="Comic Sans MS" panose="030F0702030302020204" pitchFamily="66" charset="0"/>
              </a:rPr>
              <a:t>of </a:t>
            </a:r>
            <a:r>
              <a:rPr lang="en-GB" dirty="0" smtClean="0">
                <a:solidFill>
                  <a:srgbClr val="9900CC"/>
                </a:solidFill>
                <a:latin typeface="Comic Sans MS" panose="030F0702030302020204" pitchFamily="66" charset="0"/>
              </a:rPr>
              <a:t>this part of the </a:t>
            </a:r>
            <a:r>
              <a:rPr lang="en-GB" dirty="0">
                <a:solidFill>
                  <a:srgbClr val="9900CC"/>
                </a:solidFill>
                <a:latin typeface="Comic Sans MS" panose="030F0702030302020204" pitchFamily="66" charset="0"/>
              </a:rPr>
              <a:t>meeting – help you understand how we teach English in Year 1 and how you can support your child.</a:t>
            </a:r>
          </a:p>
          <a:p>
            <a:endParaRPr lang="en-GB" dirty="0">
              <a:solidFill>
                <a:srgbClr val="9900CC"/>
              </a:solidFill>
              <a:latin typeface="Comic Sans MS" panose="030F0702030302020204" pitchFamily="66" charset="0"/>
            </a:endParaRPr>
          </a:p>
          <a:p>
            <a:pPr marL="171450" indent="-171450">
              <a:buFont typeface="Arial" panose="020B0604020202020204" pitchFamily="34" charset="0"/>
              <a:buChar char="•"/>
            </a:pPr>
            <a:r>
              <a:rPr lang="en-GB" dirty="0">
                <a:solidFill>
                  <a:srgbClr val="9900CC"/>
                </a:solidFill>
                <a:latin typeface="Comic Sans MS" panose="030F0702030302020204" pitchFamily="66" charset="0"/>
              </a:rPr>
              <a:t>Phonics</a:t>
            </a:r>
          </a:p>
          <a:p>
            <a:pPr marL="342900" indent="-342900">
              <a:buFont typeface="Arial" panose="020B0604020202020204" pitchFamily="34" charset="0"/>
              <a:buChar char="•"/>
            </a:pPr>
            <a:r>
              <a:rPr lang="en-GB" dirty="0">
                <a:solidFill>
                  <a:srgbClr val="9900CC"/>
                </a:solidFill>
                <a:latin typeface="Comic Sans MS" panose="030F0702030302020204" pitchFamily="66" charset="0"/>
              </a:rPr>
              <a:t>Reading</a:t>
            </a:r>
          </a:p>
          <a:p>
            <a:pPr marL="342900" indent="-342900">
              <a:buFont typeface="Arial" panose="020B0604020202020204" pitchFamily="34" charset="0"/>
              <a:buChar char="•"/>
            </a:pPr>
            <a:r>
              <a:rPr lang="en-GB" dirty="0">
                <a:solidFill>
                  <a:srgbClr val="9900CC"/>
                </a:solidFill>
                <a:latin typeface="Comic Sans MS" panose="030F0702030302020204" pitchFamily="66" charset="0"/>
              </a:rPr>
              <a:t>Writing</a:t>
            </a:r>
          </a:p>
          <a:p>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1</a:t>
            </a:fld>
            <a:endParaRPr lang="en-GB"/>
          </a:p>
        </p:txBody>
      </p:sp>
    </p:spTree>
    <p:extLst>
      <p:ext uri="{BB962C8B-B14F-4D97-AF65-F5344CB8AC3E}">
        <p14:creationId xmlns:p14="http://schemas.microsoft.com/office/powerpoint/2010/main" val="320996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term we will mainly be concentrating on phonics and reading.</a:t>
            </a:r>
          </a:p>
          <a:p>
            <a:r>
              <a:rPr lang="en-GB" dirty="0" smtClean="0"/>
              <a:t>Our writing teaching will focus on;</a:t>
            </a:r>
          </a:p>
          <a:p>
            <a:pPr marL="171450" indent="-171450">
              <a:buFont typeface="Arial" panose="020B0604020202020204" pitchFamily="34" charset="0"/>
              <a:buChar char="•"/>
            </a:pPr>
            <a:r>
              <a:rPr lang="en-GB" dirty="0" smtClean="0"/>
              <a:t>Speaking in whole sentences</a:t>
            </a:r>
          </a:p>
          <a:p>
            <a:pPr marL="171450" indent="-171450">
              <a:buFont typeface="Arial" panose="020B0604020202020204" pitchFamily="34" charset="0"/>
              <a:buChar char="•"/>
            </a:pPr>
            <a:r>
              <a:rPr lang="en-GB" dirty="0" smtClean="0"/>
              <a:t>Securing a good tripod grip</a:t>
            </a:r>
          </a:p>
          <a:p>
            <a:pPr marL="171450" indent="-171450">
              <a:buFont typeface="Arial" panose="020B0604020202020204" pitchFamily="34" charset="0"/>
              <a:buChar char="•"/>
            </a:pPr>
            <a:r>
              <a:rPr lang="en-GB" dirty="0" smtClean="0"/>
              <a:t>Letter formation</a:t>
            </a:r>
          </a:p>
          <a:p>
            <a:pPr marL="171450" indent="-171450">
              <a:buFont typeface="Arial" panose="020B0604020202020204" pitchFamily="34" charset="0"/>
              <a:buChar char="•"/>
            </a:pPr>
            <a:endParaRPr lang="en-GB" dirty="0"/>
          </a:p>
          <a:p>
            <a:r>
              <a:rPr lang="en-GB" dirty="0" smtClean="0"/>
              <a:t>Between 5 and 6 years old children gain the necessary physical ability to hold a pencil in a tripod grip rather than a fist hold or </a:t>
            </a:r>
            <a:r>
              <a:rPr lang="en-GB" dirty="0" err="1" smtClean="0"/>
              <a:t>quadropod</a:t>
            </a:r>
            <a:r>
              <a:rPr lang="en-GB" dirty="0" smtClean="0"/>
              <a:t> grip. The grip is important to allow them control of the pencil so they can write recognisable letters.</a:t>
            </a:r>
          </a:p>
          <a:p>
            <a:endParaRPr lang="en-GB" dirty="0"/>
          </a:p>
          <a:p>
            <a:r>
              <a:rPr lang="en-GB" dirty="0" smtClean="0"/>
              <a:t>We use the ‘nip, flip and grip method of teaching the tripod grip.</a:t>
            </a:r>
          </a:p>
          <a:p>
            <a:endParaRPr lang="en-GB" dirty="0"/>
          </a:p>
          <a:p>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10</a:t>
            </a:fld>
            <a:endParaRPr lang="en-GB"/>
          </a:p>
        </p:txBody>
      </p:sp>
    </p:spTree>
    <p:extLst>
      <p:ext uri="{BB962C8B-B14F-4D97-AF65-F5344CB8AC3E}">
        <p14:creationId xmlns:p14="http://schemas.microsoft.com/office/powerpoint/2010/main" val="1580441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11</a:t>
            </a:fld>
            <a:endParaRPr lang="en-GB"/>
          </a:p>
        </p:txBody>
      </p:sp>
    </p:spTree>
    <p:extLst>
      <p:ext uri="{BB962C8B-B14F-4D97-AF65-F5344CB8AC3E}">
        <p14:creationId xmlns:p14="http://schemas.microsoft.com/office/powerpoint/2010/main" val="563910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7819D-3411-48EF-81F0-63BE47FBDA6C}" type="slidenum">
              <a:rPr lang="en-GB" smtClean="0"/>
              <a:t>12</a:t>
            </a:fld>
            <a:endParaRPr lang="en-GB"/>
          </a:p>
        </p:txBody>
      </p:sp>
    </p:spTree>
    <p:extLst>
      <p:ext uri="{BB962C8B-B14F-4D97-AF65-F5344CB8AC3E}">
        <p14:creationId xmlns:p14="http://schemas.microsoft.com/office/powerpoint/2010/main" val="221911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C77819D-3411-48EF-81F0-63BE47FBDA6C}" type="slidenum">
              <a:rPr lang="en-GB" smtClean="0"/>
              <a:t>13</a:t>
            </a:fld>
            <a:endParaRPr lang="en-GB"/>
          </a:p>
        </p:txBody>
      </p:sp>
    </p:spTree>
    <p:extLst>
      <p:ext uri="{BB962C8B-B14F-4D97-AF65-F5344CB8AC3E}">
        <p14:creationId xmlns:p14="http://schemas.microsoft.com/office/powerpoint/2010/main" val="521590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Fine motor skills activities;</a:t>
            </a:r>
          </a:p>
          <a:p>
            <a:r>
              <a:rPr lang="en-GB" dirty="0" smtClean="0"/>
              <a:t>Playdough</a:t>
            </a:r>
          </a:p>
          <a:p>
            <a:r>
              <a:rPr lang="en-GB" dirty="0" smtClean="0"/>
              <a:t>Making crumble/pastry/bread</a:t>
            </a:r>
          </a:p>
          <a:p>
            <a:r>
              <a:rPr lang="en-GB" dirty="0" smtClean="0"/>
              <a:t>Cutting with scissors</a:t>
            </a:r>
          </a:p>
          <a:p>
            <a:r>
              <a:rPr lang="en-GB" dirty="0" smtClean="0"/>
              <a:t>Threading objects on laces or string</a:t>
            </a:r>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14</a:t>
            </a:fld>
            <a:endParaRPr lang="en-GB"/>
          </a:p>
        </p:txBody>
      </p:sp>
    </p:spTree>
    <p:extLst>
      <p:ext uri="{BB962C8B-B14F-4D97-AF65-F5344CB8AC3E}">
        <p14:creationId xmlns:p14="http://schemas.microsoft.com/office/powerpoint/2010/main" val="3277204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Ruth </a:t>
            </a:r>
            <a:r>
              <a:rPr lang="en-GB" dirty="0" err="1" smtClean="0"/>
              <a:t>Miskin</a:t>
            </a:r>
            <a:r>
              <a:rPr lang="en-GB" dirty="0" smtClean="0"/>
              <a:t> on </a:t>
            </a:r>
            <a:r>
              <a:rPr lang="en-GB" dirty="0" err="1" smtClean="0"/>
              <a:t>youtube</a:t>
            </a:r>
            <a:r>
              <a:rPr lang="en-GB" dirty="0" smtClean="0"/>
              <a:t> has video of speed sound pronunciation for parents.</a:t>
            </a:r>
          </a:p>
          <a:p>
            <a:r>
              <a:rPr lang="en-GB" dirty="0" smtClean="0"/>
              <a:t>Oxford owl have lots of helpful RWI phonics resources for parents.</a:t>
            </a:r>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15</a:t>
            </a:fld>
            <a:endParaRPr lang="en-GB"/>
          </a:p>
        </p:txBody>
      </p:sp>
    </p:spTree>
    <p:extLst>
      <p:ext uri="{BB962C8B-B14F-4D97-AF65-F5344CB8AC3E}">
        <p14:creationId xmlns:p14="http://schemas.microsoft.com/office/powerpoint/2010/main" val="293606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In Year 1 there is a focus on the teaching of reading mainly through phonics but there are some words that don’t make sense if you just read them by blending the sounds together. </a:t>
            </a:r>
          </a:p>
          <a:p>
            <a:r>
              <a:rPr lang="en-GB" dirty="0" smtClean="0"/>
              <a:t>E.G – if you look at the word ‘said’ if you blend the sounds that you can see in the word ‘s-a-</a:t>
            </a:r>
            <a:r>
              <a:rPr lang="en-GB" dirty="0" err="1" smtClean="0"/>
              <a:t>i</a:t>
            </a:r>
            <a:r>
              <a:rPr lang="en-GB" dirty="0" smtClean="0"/>
              <a:t>-d’ the word should be ‘</a:t>
            </a:r>
            <a:r>
              <a:rPr lang="en-GB" dirty="0" err="1" smtClean="0"/>
              <a:t>sa</a:t>
            </a:r>
            <a:r>
              <a:rPr lang="en-GB" dirty="0" smtClean="0"/>
              <a:t>-id’.</a:t>
            </a:r>
          </a:p>
          <a:p>
            <a:r>
              <a:rPr lang="en-GB" dirty="0" smtClean="0"/>
              <a:t>Because of these anomalies in our language we also teach the children to recognise and read some whole words.</a:t>
            </a:r>
          </a:p>
          <a:p>
            <a:r>
              <a:rPr lang="en-GB" dirty="0" smtClean="0"/>
              <a:t>With the children we call these words ‘tricky red words’</a:t>
            </a:r>
          </a:p>
          <a:p>
            <a:r>
              <a:rPr lang="en-GB" dirty="0" smtClean="0"/>
              <a:t>They may also be referred to as common exception words/ high frequency words </a:t>
            </a:r>
          </a:p>
          <a:p>
            <a:endParaRPr lang="en-GB" dirty="0"/>
          </a:p>
          <a:p>
            <a:r>
              <a:rPr lang="en-GB" dirty="0" smtClean="0"/>
              <a:t>On the slide you can see are all the tricky red words children are expected to be able to read by the end of Year 1. we also teach them more red words in addition to these through our phonics scheme.</a:t>
            </a:r>
          </a:p>
          <a:p>
            <a:endParaRPr lang="en-GB" dirty="0"/>
          </a:p>
          <a:p>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2</a:t>
            </a:fld>
            <a:endParaRPr lang="en-GB"/>
          </a:p>
        </p:txBody>
      </p:sp>
    </p:spTree>
    <p:extLst>
      <p:ext uri="{BB962C8B-B14F-4D97-AF65-F5344CB8AC3E}">
        <p14:creationId xmlns:p14="http://schemas.microsoft.com/office/powerpoint/2010/main" val="116376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quick overview of phonics.</a:t>
            </a:r>
          </a:p>
          <a:p>
            <a:endParaRPr lang="en-GB" dirty="0"/>
          </a:p>
          <a:p>
            <a:r>
              <a:rPr lang="en-GB" dirty="0" smtClean="0"/>
              <a:t>The </a:t>
            </a:r>
            <a:r>
              <a:rPr lang="en-GB" dirty="0"/>
              <a:t>children are split into groups </a:t>
            </a:r>
            <a:r>
              <a:rPr lang="en-GB" dirty="0" smtClean="0"/>
              <a:t>for a phonics lesson every day.</a:t>
            </a:r>
          </a:p>
          <a:p>
            <a:r>
              <a:rPr lang="en-GB" dirty="0" smtClean="0"/>
              <a:t>We use the Read Write Inc. phonics scheme.</a:t>
            </a:r>
          </a:p>
          <a:p>
            <a:endParaRPr lang="en-GB" dirty="0" smtClean="0"/>
          </a:p>
          <a:p>
            <a:r>
              <a:rPr lang="en-GB" dirty="0" smtClean="0"/>
              <a:t>During phonics lessons your child is learning letters and the matching sounds, learning to blend the sounds into words and applying this knowledge to reading and writing.</a:t>
            </a:r>
          </a:p>
          <a:p>
            <a:endParaRPr lang="en-GB" dirty="0"/>
          </a:p>
          <a:p>
            <a:r>
              <a:rPr lang="en-GB" dirty="0" smtClean="0"/>
              <a:t>Sounds are taught in sets. Set 1, 2 and 3 as you can see on the screen. </a:t>
            </a:r>
          </a:p>
          <a:p>
            <a:r>
              <a:rPr lang="en-GB" dirty="0" smtClean="0"/>
              <a:t>Once a set has been taught the sounds will be used to read and write words and sentences.</a:t>
            </a:r>
            <a:endParaRPr lang="en-GB" dirty="0"/>
          </a:p>
          <a:p>
            <a:r>
              <a:rPr lang="en-GB" dirty="0" smtClean="0"/>
              <a:t>2 letters together  make a new sound called a ‘special friend’ sound </a:t>
            </a:r>
            <a:r>
              <a:rPr lang="en-GB" dirty="0" err="1" smtClean="0"/>
              <a:t>e.g</a:t>
            </a:r>
            <a:r>
              <a:rPr lang="en-GB" dirty="0" smtClean="0"/>
              <a:t> s-h make the special friend sound sh.</a:t>
            </a:r>
          </a:p>
          <a:p>
            <a:endParaRPr lang="en-GB" dirty="0"/>
          </a:p>
          <a:p>
            <a:r>
              <a:rPr lang="en-GB" dirty="0" smtClean="0"/>
              <a:t>In order to blend the sounds together to read words it is important how we say them. We use the shortest possible sound and try not to put an uh on the end or elongate the sound </a:t>
            </a:r>
            <a:r>
              <a:rPr lang="en-GB" dirty="0" err="1" smtClean="0"/>
              <a:t>e.g</a:t>
            </a:r>
            <a:r>
              <a:rPr lang="en-GB" dirty="0" smtClean="0"/>
              <a:t>; c not </a:t>
            </a:r>
            <a:r>
              <a:rPr lang="en-GB" dirty="0" err="1" smtClean="0"/>
              <a:t>cuh</a:t>
            </a:r>
            <a:r>
              <a:rPr lang="en-GB" dirty="0" smtClean="0"/>
              <a:t> and t not </a:t>
            </a:r>
            <a:r>
              <a:rPr lang="en-GB" dirty="0" err="1" smtClean="0"/>
              <a:t>tuuuuuh</a:t>
            </a:r>
            <a:r>
              <a:rPr lang="en-GB" dirty="0" smtClean="0"/>
              <a:t>. To a child first learning to blend it makes all the difference.</a:t>
            </a:r>
          </a:p>
          <a:p>
            <a:endParaRPr lang="en-GB" dirty="0"/>
          </a:p>
          <a:p>
            <a:r>
              <a:rPr lang="en-GB" dirty="0" err="1" smtClean="0"/>
              <a:t>e.g</a:t>
            </a:r>
            <a:r>
              <a:rPr lang="en-GB" dirty="0" smtClean="0"/>
              <a:t>: </a:t>
            </a:r>
            <a:r>
              <a:rPr lang="en-GB" dirty="0" err="1" smtClean="0"/>
              <a:t>cuh-aaaaar-tuh</a:t>
            </a:r>
            <a:r>
              <a:rPr lang="en-GB" dirty="0" smtClean="0"/>
              <a:t> blended becomes the word </a:t>
            </a:r>
            <a:r>
              <a:rPr lang="en-GB" dirty="0" err="1" smtClean="0"/>
              <a:t>cuhaaartuh</a:t>
            </a:r>
            <a:r>
              <a:rPr lang="en-GB" dirty="0" smtClean="0"/>
              <a:t> </a:t>
            </a:r>
            <a:r>
              <a:rPr lang="en-GB" dirty="0" err="1" smtClean="0"/>
              <a:t>whe</a:t>
            </a:r>
            <a:r>
              <a:rPr lang="en-GB" dirty="0" smtClean="0"/>
              <a:t>. it should be c-a-t becomes cat.</a:t>
            </a:r>
          </a:p>
          <a:p>
            <a:endParaRPr lang="en-GB" dirty="0"/>
          </a:p>
          <a:p>
            <a:r>
              <a:rPr lang="en-GB" dirty="0" smtClean="0"/>
              <a:t>Oxford Owl website – under the reading tab. Search for RWI speed sounds;</a:t>
            </a:r>
          </a:p>
          <a:p>
            <a:r>
              <a:rPr lang="en-GB" dirty="0" smtClean="0"/>
              <a:t>Videos of how to pronounce the sounds in each set &amp; lots of other useful info and resources to support phonics.</a:t>
            </a:r>
          </a:p>
          <a:p>
            <a:endParaRPr lang="en-GB" dirty="0"/>
          </a:p>
          <a:p>
            <a:endParaRPr lang="en-GB" dirty="0" smtClean="0"/>
          </a:p>
        </p:txBody>
      </p:sp>
      <p:sp>
        <p:nvSpPr>
          <p:cNvPr id="4" name="Slide Number Placeholder 3"/>
          <p:cNvSpPr>
            <a:spLocks noGrp="1"/>
          </p:cNvSpPr>
          <p:nvPr>
            <p:ph type="sldNum" sz="quarter" idx="10"/>
          </p:nvPr>
        </p:nvSpPr>
        <p:spPr/>
        <p:txBody>
          <a:bodyPr/>
          <a:lstStyle/>
          <a:p>
            <a:fld id="{DC77819D-3411-48EF-81F0-63BE47FBDA6C}" type="slidenum">
              <a:rPr lang="en-GB" smtClean="0"/>
              <a:t>3</a:t>
            </a:fld>
            <a:endParaRPr lang="en-GB"/>
          </a:p>
        </p:txBody>
      </p:sp>
    </p:spTree>
    <p:extLst>
      <p:ext uri="{BB962C8B-B14F-4D97-AF65-F5344CB8AC3E}">
        <p14:creationId xmlns:p14="http://schemas.microsoft.com/office/powerpoint/2010/main" val="34619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part of the RWI scheme a character ‘Fred Frog’ helps the children blend the sounds together to read words, because he can’t. he can only say the sounds the children have to blend the sounds together from left to right to read the word for him. This is Fred talk.</a:t>
            </a:r>
          </a:p>
          <a:p>
            <a:endParaRPr lang="en-GB" dirty="0"/>
          </a:p>
          <a:p>
            <a:r>
              <a:rPr lang="en-GB" dirty="0" smtClean="0"/>
              <a:t>Children practise this skill in phonics lessons by reading storybooks.</a:t>
            </a:r>
          </a:p>
          <a:p>
            <a:endParaRPr lang="en-GB" dirty="0"/>
          </a:p>
          <a:p>
            <a:r>
              <a:rPr lang="en-GB" dirty="0" smtClean="0"/>
              <a:t>When your child comes across an unfamiliar word in their book encourage them to Fred talk it. Look out for those special friends sounds first.</a:t>
            </a:r>
          </a:p>
          <a:p>
            <a:endParaRPr lang="en-GB" dirty="0"/>
          </a:p>
          <a:p>
            <a:r>
              <a:rPr lang="en-GB" dirty="0" smtClean="0"/>
              <a:t>We use our Fred fingers to write words. Say the word you want to write, work out how many sounds you can hear in the word on your fingers then write the correct letter/letters for each sound in the right order.</a:t>
            </a:r>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4</a:t>
            </a:fld>
            <a:endParaRPr lang="en-GB"/>
          </a:p>
        </p:txBody>
      </p:sp>
    </p:spTree>
    <p:extLst>
      <p:ext uri="{BB962C8B-B14F-4D97-AF65-F5344CB8AC3E}">
        <p14:creationId xmlns:p14="http://schemas.microsoft.com/office/powerpoint/2010/main" val="115212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Daily practise of phonics and reading is essential so your child will be sent home with reading materials.</a:t>
            </a:r>
          </a:p>
          <a:p>
            <a:r>
              <a:rPr lang="en-GB" b="1" dirty="0" smtClean="0"/>
              <a:t>When</a:t>
            </a:r>
            <a:r>
              <a:rPr lang="en-GB" dirty="0" smtClean="0"/>
              <a:t> they learn new sounds in phonics they will be sent home with practise sheets to consolidate at home over the weekend. They will be stuck in their Phonics Home Learning book.</a:t>
            </a:r>
          </a:p>
          <a:p>
            <a:endParaRPr lang="en-GB" dirty="0"/>
          </a:p>
          <a:p>
            <a:r>
              <a:rPr lang="en-GB" dirty="0" smtClean="0"/>
              <a:t>They will also be sent home with at least on book to read. These will be a mixture of RWI book bag books and levelled reading scheme books.</a:t>
            </a:r>
          </a:p>
          <a:p>
            <a:endParaRPr lang="en-GB" dirty="0"/>
          </a:p>
          <a:p>
            <a:r>
              <a:rPr lang="en-GB" dirty="0" smtClean="0"/>
              <a:t>Please make sure phonics home learning books and reading logs and books are returned to school each day as we use them with the children daily.</a:t>
            </a:r>
          </a:p>
          <a:p>
            <a:endParaRPr lang="en-GB" dirty="0"/>
          </a:p>
          <a:p>
            <a:r>
              <a:rPr lang="en-GB" dirty="0" smtClean="0"/>
              <a:t>We will swap reading books when we see from their reading log that they have read it to someone at home.</a:t>
            </a:r>
          </a:p>
          <a:p>
            <a:endParaRPr lang="en-GB" dirty="0"/>
          </a:p>
          <a:p>
            <a:endParaRPr lang="en-GB" dirty="0" smtClean="0"/>
          </a:p>
          <a:p>
            <a:r>
              <a:rPr lang="en-GB" dirty="0" smtClean="0"/>
              <a:t>Children are assessed on their recall of sounds and word blending approximately every 6 weeks and their phonics group and reading level will be altered based on the outcome.</a:t>
            </a:r>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5</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68" y="2866231"/>
            <a:ext cx="2429323" cy="1724819"/>
          </a:xfrm>
          <a:prstGeom prst="rect">
            <a:avLst/>
          </a:prstGeom>
        </p:spPr>
      </p:pic>
    </p:spTree>
    <p:extLst>
      <p:ext uri="{BB962C8B-B14F-4D97-AF65-F5344CB8AC3E}">
        <p14:creationId xmlns:p14="http://schemas.microsoft.com/office/powerpoint/2010/main" val="1360623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91385" y="4777194"/>
            <a:ext cx="6273209" cy="3908614"/>
          </a:xfrm>
        </p:spPr>
        <p:txBody>
          <a:bodyPr/>
          <a:lstStyle/>
          <a:p>
            <a:r>
              <a:rPr lang="en-GB" dirty="0" smtClean="0"/>
              <a:t>I thought I would take this opportunity to show you how the books are levelled and how the sets of sounds fit in to this.</a:t>
            </a:r>
            <a:endParaRPr lang="en-GB" dirty="0"/>
          </a:p>
          <a:p>
            <a:r>
              <a:rPr lang="en-GB" dirty="0" smtClean="0"/>
              <a:t>1.Your child's reading journey begins with set 1 sounds and at this stage they will bring home sounds, words and ditties to read. Ditties are short sentences.</a:t>
            </a:r>
          </a:p>
          <a:p>
            <a:endParaRPr lang="en-GB" dirty="0"/>
          </a:p>
          <a:p>
            <a:r>
              <a:rPr lang="en-GB" dirty="0" smtClean="0"/>
              <a:t>2.Once children are confident blending set 1 sounds to read words and short sentences they will read red storybooks in their phonics lessons, and bring home red spot books to read and green and red words to practise.</a:t>
            </a:r>
          </a:p>
          <a:p>
            <a:endParaRPr lang="en-GB" dirty="0"/>
          </a:p>
          <a:p>
            <a:r>
              <a:rPr lang="en-GB" dirty="0" smtClean="0"/>
              <a:t>3.The next stage is for children to learn the set 2 sounds in phonics lessons and sound sheets will come home to practise. Then they will read green storybooks in phonics lessons and bring home green spot books and red and green words to practise.</a:t>
            </a:r>
          </a:p>
          <a:p>
            <a:endParaRPr lang="en-GB" dirty="0"/>
          </a:p>
          <a:p>
            <a:r>
              <a:rPr lang="en-GB" dirty="0" smtClean="0"/>
              <a:t>4.Purple storybooks next and purple spot books to read at home.</a:t>
            </a:r>
          </a:p>
          <a:p>
            <a:r>
              <a:rPr lang="en-GB" dirty="0" smtClean="0"/>
              <a:t>This is usually the expected level of attainment for the end of F2.</a:t>
            </a:r>
          </a:p>
          <a:p>
            <a:r>
              <a:rPr lang="en-GB" dirty="0"/>
              <a:t> </a:t>
            </a:r>
            <a:r>
              <a:rPr lang="en-GB" dirty="0" smtClean="0"/>
              <a:t>5.The next level is pink storybooks in phonics lessons and pink spot books to read at home and red and green words to practise.</a:t>
            </a:r>
          </a:p>
          <a:p>
            <a:endParaRPr lang="en-GB" dirty="0"/>
          </a:p>
          <a:p>
            <a:r>
              <a:rPr lang="en-GB" dirty="0" smtClean="0"/>
              <a:t>5.Next children learn the set 3 sounds and bring home pink/orange spot books to read.</a:t>
            </a:r>
          </a:p>
          <a:p>
            <a:endParaRPr lang="en-GB" dirty="0"/>
          </a:p>
          <a:p>
            <a:r>
              <a:rPr lang="en-GB" dirty="0" smtClean="0"/>
              <a:t>6.When children know their set 3 sounds fluently they will read orange storybooks in phonics and bring home orange spot books to read with green and red words to practise.</a:t>
            </a:r>
          </a:p>
          <a:p>
            <a:r>
              <a:rPr lang="en-GB" dirty="0" smtClean="0"/>
              <a:t>We aim to have children at this standard by the national phonics screen test in June.</a:t>
            </a:r>
          </a:p>
          <a:p>
            <a:endParaRPr lang="en-GB" dirty="0"/>
          </a:p>
          <a:p>
            <a:r>
              <a:rPr lang="en-GB" dirty="0" smtClean="0"/>
              <a:t>7. Yellow RWI – green book band</a:t>
            </a:r>
          </a:p>
          <a:p>
            <a:r>
              <a:rPr lang="en-GB" dirty="0" smtClean="0"/>
              <a:t>8.Blue RWI – orange book band then turquoise</a:t>
            </a:r>
            <a:endParaRPr lang="en-GB" dirty="0"/>
          </a:p>
          <a:p>
            <a:endParaRPr lang="en-GB" dirty="0" smtClean="0"/>
          </a:p>
          <a:p>
            <a:endParaRPr lang="en-GB" dirty="0"/>
          </a:p>
          <a:p>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6</a:t>
            </a:fld>
            <a:endParaRPr lang="en-GB"/>
          </a:p>
        </p:txBody>
      </p:sp>
    </p:spTree>
    <p:extLst>
      <p:ext uri="{BB962C8B-B14F-4D97-AF65-F5344CB8AC3E}">
        <p14:creationId xmlns:p14="http://schemas.microsoft.com/office/powerpoint/2010/main" val="281324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that’s how we teach phonics.</a:t>
            </a:r>
          </a:p>
          <a:p>
            <a:endParaRPr lang="en-GB" dirty="0" smtClean="0"/>
          </a:p>
          <a:p>
            <a:r>
              <a:rPr lang="en-GB" dirty="0" smtClean="0"/>
              <a:t>Your child will also do a mixture of reading 1:1 with an adult and participating in Group Reading with children at the same stage of reading and an adult.</a:t>
            </a:r>
          </a:p>
          <a:p>
            <a:endParaRPr lang="en-GB" dirty="0"/>
          </a:p>
          <a:p>
            <a:endParaRPr lang="en-GB" dirty="0"/>
          </a:p>
          <a:p>
            <a:r>
              <a:rPr lang="en-GB" dirty="0" smtClean="0"/>
              <a:t>These are the national expectations in Reading for the end of Year 1.</a:t>
            </a:r>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7</a:t>
            </a:fld>
            <a:endParaRPr lang="en-GB"/>
          </a:p>
        </p:txBody>
      </p:sp>
    </p:spTree>
    <p:extLst>
      <p:ext uri="{BB962C8B-B14F-4D97-AF65-F5344CB8AC3E}">
        <p14:creationId xmlns:p14="http://schemas.microsoft.com/office/powerpoint/2010/main" val="183543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expectations are for what a typical child should be able to do by the end of Year 1.</a:t>
            </a:r>
          </a:p>
          <a:p>
            <a:r>
              <a:rPr lang="en-GB" dirty="0" smtClean="0"/>
              <a:t>They can be found at the front of your child’s reading Log.</a:t>
            </a:r>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8</a:t>
            </a:fld>
            <a:endParaRPr lang="en-GB"/>
          </a:p>
        </p:txBody>
      </p:sp>
    </p:spTree>
    <p:extLst>
      <p:ext uri="{BB962C8B-B14F-4D97-AF65-F5344CB8AC3E}">
        <p14:creationId xmlns:p14="http://schemas.microsoft.com/office/powerpoint/2010/main" val="95301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77819D-3411-48EF-81F0-63BE47FBDA6C}" type="slidenum">
              <a:rPr lang="en-GB" smtClean="0"/>
              <a:t>9</a:t>
            </a:fld>
            <a:endParaRPr lang="en-GB"/>
          </a:p>
        </p:txBody>
      </p:sp>
    </p:spTree>
    <p:extLst>
      <p:ext uri="{BB962C8B-B14F-4D97-AF65-F5344CB8AC3E}">
        <p14:creationId xmlns:p14="http://schemas.microsoft.com/office/powerpoint/2010/main" val="128052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8FF7A31-75FB-4BFD-9255-341D2CCBF195}"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801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312339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94756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1168572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8FF7A31-75FB-4BFD-9255-341D2CCBF195}"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000417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55E6CF-9214-4BF8-AA33-B877043957C8}" type="datetimeFigureOut">
              <a:rPr lang="en-GB" smtClean="0"/>
              <a:t>17/09/2020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116621008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55E6CF-9214-4BF8-AA33-B877043957C8}" type="datetimeFigureOut">
              <a:rPr lang="en-GB" smtClean="0"/>
              <a:t>17/09/2020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402923152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55E6CF-9214-4BF8-AA33-B877043957C8}" type="datetimeFigureOut">
              <a:rPr lang="en-GB" smtClean="0"/>
              <a:t>17/09/2020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192470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5E6CF-9214-4BF8-AA33-B877043957C8}" type="datetimeFigureOut">
              <a:rPr lang="en-GB" smtClean="0"/>
              <a:t>17/09/2020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99161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455E6CF-9214-4BF8-AA33-B877043957C8}" type="datetimeFigureOut">
              <a:rPr lang="en-GB" smtClean="0"/>
              <a:t>17/09/2020</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88FF7A31-75FB-4BFD-9255-341D2CCBF195}"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605318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455E6CF-9214-4BF8-AA33-B877043957C8}" type="datetimeFigureOut">
              <a:rPr lang="en-GB" smtClean="0"/>
              <a:t>17/09/2020</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30127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5E6CF-9214-4BF8-AA33-B877043957C8}" type="datetimeFigureOut">
              <a:rPr lang="en-GB" smtClean="0"/>
              <a:t>17/09/2020</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8FF7A31-75FB-4BFD-9255-341D2CCBF195}"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41362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www.teachyourmonstertoread.com/?gclid=CjwKCAjwq4fsBRBnEiwANTahcOp6XNrxw9HcGNcbE6p2Wy476ZcDYN3RAhjiN9jdCRUCNcT9yhZiXBoCAnEQAvD_BwE" TargetMode="External"/><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7030A0"/>
                </a:solidFill>
                <a:latin typeface="Comic Sans MS" panose="030F0702030302020204" pitchFamily="66" charset="0"/>
              </a:rPr>
              <a:t>Year 1 English</a:t>
            </a:r>
            <a:endParaRPr lang="en-GB" dirty="0">
              <a:solidFill>
                <a:srgbClr val="7030A0"/>
              </a:solidFill>
              <a:latin typeface="Comic Sans MS" panose="030F0702030302020204" pitchFamily="66" charset="0"/>
            </a:endParaRPr>
          </a:p>
        </p:txBody>
      </p:sp>
      <p:sp>
        <p:nvSpPr>
          <p:cNvPr id="3" name="Subtitle 2"/>
          <p:cNvSpPr>
            <a:spLocks noGrp="1"/>
          </p:cNvSpPr>
          <p:nvPr>
            <p:ph type="subTitle" idx="1"/>
          </p:nvPr>
        </p:nvSpPr>
        <p:spPr/>
        <p:txBody>
          <a:bodyPr/>
          <a:lstStyle/>
          <a:p>
            <a:r>
              <a:rPr lang="en-GB" dirty="0" smtClean="0">
                <a:solidFill>
                  <a:srgbClr val="7030A0"/>
                </a:solidFill>
                <a:latin typeface="Comic Sans MS" panose="030F0702030302020204" pitchFamily="66" charset="0"/>
              </a:rPr>
              <a:t>Meeting For Parents</a:t>
            </a:r>
            <a:endParaRPr lang="en-GB" dirty="0">
              <a:solidFill>
                <a:srgbClr val="7030A0"/>
              </a:solidFill>
              <a:latin typeface="Comic Sans MS" panose="030F0702030302020204" pitchFamily="66" charset="0"/>
            </a:endParaRPr>
          </a:p>
        </p:txBody>
      </p:sp>
    </p:spTree>
    <p:extLst>
      <p:ext uri="{BB962C8B-B14F-4D97-AF65-F5344CB8AC3E}">
        <p14:creationId xmlns:p14="http://schemas.microsoft.com/office/powerpoint/2010/main" val="3729058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73040" y="-86569"/>
            <a:ext cx="10760373" cy="1329043"/>
          </a:xfrm>
          <a:prstGeom prst="rect">
            <a:avLst/>
          </a:prstGeom>
        </p:spPr>
      </p:pic>
      <p:pic>
        <p:nvPicPr>
          <p:cNvPr id="5" name="Picture 4"/>
          <p:cNvPicPr>
            <a:picLocks noChangeAspect="1"/>
          </p:cNvPicPr>
          <p:nvPr/>
        </p:nvPicPr>
        <p:blipFill>
          <a:blip r:embed="rId4"/>
          <a:stretch>
            <a:fillRect/>
          </a:stretch>
        </p:blipFill>
        <p:spPr>
          <a:xfrm>
            <a:off x="2751673" y="1473307"/>
            <a:ext cx="6828813" cy="3439824"/>
          </a:xfrm>
          <a:prstGeom prst="rect">
            <a:avLst/>
          </a:prstGeom>
        </p:spPr>
      </p:pic>
      <p:sp>
        <p:nvSpPr>
          <p:cNvPr id="6" name="TextBox 5"/>
          <p:cNvSpPr txBox="1"/>
          <p:nvPr/>
        </p:nvSpPr>
        <p:spPr>
          <a:xfrm>
            <a:off x="1009403" y="1011642"/>
            <a:ext cx="7564582" cy="461665"/>
          </a:xfrm>
          <a:prstGeom prst="rect">
            <a:avLst/>
          </a:prstGeom>
          <a:noFill/>
        </p:spPr>
        <p:txBody>
          <a:bodyPr wrap="square" rtlCol="0">
            <a:spAutoFit/>
          </a:bodyPr>
          <a:lstStyle/>
          <a:p>
            <a:r>
              <a:rPr lang="en-GB" sz="2400" dirty="0" smtClean="0"/>
              <a:t>Please encourage a good tripod grip</a:t>
            </a:r>
            <a:endParaRPr lang="en-GB" sz="2400" dirty="0"/>
          </a:p>
        </p:txBody>
      </p:sp>
      <p:pic>
        <p:nvPicPr>
          <p:cNvPr id="7" name="Picture 6"/>
          <p:cNvPicPr>
            <a:picLocks noChangeAspect="1"/>
          </p:cNvPicPr>
          <p:nvPr/>
        </p:nvPicPr>
        <p:blipFill>
          <a:blip r:embed="rId5"/>
          <a:stretch>
            <a:fillRect/>
          </a:stretch>
        </p:blipFill>
        <p:spPr>
          <a:xfrm>
            <a:off x="1243321" y="5026012"/>
            <a:ext cx="3694809" cy="1764685"/>
          </a:xfrm>
          <a:prstGeom prst="rect">
            <a:avLst/>
          </a:prstGeom>
        </p:spPr>
      </p:pic>
      <p:pic>
        <p:nvPicPr>
          <p:cNvPr id="8" name="Picture 7"/>
          <p:cNvPicPr>
            <a:picLocks noChangeAspect="1"/>
          </p:cNvPicPr>
          <p:nvPr/>
        </p:nvPicPr>
        <p:blipFill>
          <a:blip r:embed="rId6"/>
          <a:stretch>
            <a:fillRect/>
          </a:stretch>
        </p:blipFill>
        <p:spPr>
          <a:xfrm>
            <a:off x="5058888" y="5035566"/>
            <a:ext cx="3394339" cy="1745579"/>
          </a:xfrm>
          <a:prstGeom prst="rect">
            <a:avLst/>
          </a:prstGeom>
        </p:spPr>
      </p:pic>
      <p:pic>
        <p:nvPicPr>
          <p:cNvPr id="9" name="Picture 8"/>
          <p:cNvPicPr>
            <a:picLocks noChangeAspect="1"/>
          </p:cNvPicPr>
          <p:nvPr/>
        </p:nvPicPr>
        <p:blipFill>
          <a:blip r:embed="rId7"/>
          <a:stretch>
            <a:fillRect/>
          </a:stretch>
        </p:blipFill>
        <p:spPr>
          <a:xfrm>
            <a:off x="8573985" y="5058705"/>
            <a:ext cx="3146959" cy="1741546"/>
          </a:xfrm>
          <a:prstGeom prst="rect">
            <a:avLst/>
          </a:prstGeom>
        </p:spPr>
      </p:pic>
    </p:spTree>
    <p:extLst>
      <p:ext uri="{BB962C8B-B14F-4D97-AF65-F5344CB8AC3E}">
        <p14:creationId xmlns:p14="http://schemas.microsoft.com/office/powerpoint/2010/main" val="2178614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01496" y="451262"/>
            <a:ext cx="2280062" cy="369332"/>
          </a:xfrm>
          <a:prstGeom prst="rect">
            <a:avLst/>
          </a:prstGeom>
          <a:noFill/>
        </p:spPr>
        <p:txBody>
          <a:bodyPr wrap="square" rtlCol="0">
            <a:spAutoFit/>
          </a:bodyPr>
          <a:lstStyle/>
          <a:p>
            <a:r>
              <a:rPr lang="en-GB" dirty="0" smtClean="0">
                <a:solidFill>
                  <a:srgbClr val="FF6699"/>
                </a:solidFill>
              </a:rPr>
              <a:t>Composition</a:t>
            </a:r>
            <a:endParaRPr lang="en-GB" dirty="0">
              <a:solidFill>
                <a:srgbClr val="FF6699"/>
              </a:solidFill>
            </a:endParaRPr>
          </a:p>
        </p:txBody>
      </p:sp>
      <p:sp>
        <p:nvSpPr>
          <p:cNvPr id="8" name="TextBox 7"/>
          <p:cNvSpPr txBox="1"/>
          <p:nvPr/>
        </p:nvSpPr>
        <p:spPr>
          <a:xfrm>
            <a:off x="1102427" y="1141228"/>
            <a:ext cx="1593272" cy="2246769"/>
          </a:xfrm>
          <a:prstGeom prst="rect">
            <a:avLst/>
          </a:prstGeom>
          <a:noFill/>
        </p:spPr>
        <p:txBody>
          <a:bodyPr wrap="square" rtlCol="0">
            <a:spAutoFit/>
          </a:bodyPr>
          <a:lstStyle/>
          <a:p>
            <a:r>
              <a:rPr lang="en-GB" sz="2800" dirty="0" smtClean="0"/>
              <a:t>Working at the expected standard for Year 1</a:t>
            </a:r>
            <a:endParaRPr lang="en-GB" sz="2800" dirty="0"/>
          </a:p>
        </p:txBody>
      </p:sp>
      <p:pic>
        <p:nvPicPr>
          <p:cNvPr id="9" name="Picture 8"/>
          <p:cNvPicPr>
            <a:picLocks noChangeAspect="1"/>
          </p:cNvPicPr>
          <p:nvPr/>
        </p:nvPicPr>
        <p:blipFill>
          <a:blip r:embed="rId3"/>
          <a:stretch>
            <a:fillRect/>
          </a:stretch>
        </p:blipFill>
        <p:spPr>
          <a:xfrm>
            <a:off x="3049981" y="1314218"/>
            <a:ext cx="8480576" cy="2073779"/>
          </a:xfrm>
          <a:prstGeom prst="rect">
            <a:avLst/>
          </a:prstGeom>
        </p:spPr>
      </p:pic>
    </p:spTree>
    <p:extLst>
      <p:ext uri="{BB962C8B-B14F-4D97-AF65-F5344CB8AC3E}">
        <p14:creationId xmlns:p14="http://schemas.microsoft.com/office/powerpoint/2010/main" val="335304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48997" y="818062"/>
            <a:ext cx="2280062" cy="646331"/>
          </a:xfrm>
          <a:prstGeom prst="rect">
            <a:avLst/>
          </a:prstGeom>
          <a:noFill/>
        </p:spPr>
        <p:txBody>
          <a:bodyPr wrap="square" rtlCol="0">
            <a:spAutoFit/>
          </a:bodyPr>
          <a:lstStyle/>
          <a:p>
            <a:r>
              <a:rPr lang="en-GB" dirty="0" smtClean="0">
                <a:solidFill>
                  <a:srgbClr val="00B050"/>
                </a:solidFill>
              </a:rPr>
              <a:t>Grammar and Punctuation</a:t>
            </a:r>
            <a:endParaRPr lang="en-GB" dirty="0">
              <a:solidFill>
                <a:srgbClr val="00B050"/>
              </a:solidFill>
            </a:endParaRPr>
          </a:p>
        </p:txBody>
      </p:sp>
      <p:sp>
        <p:nvSpPr>
          <p:cNvPr id="8" name="TextBox 7"/>
          <p:cNvSpPr txBox="1"/>
          <p:nvPr/>
        </p:nvSpPr>
        <p:spPr>
          <a:xfrm>
            <a:off x="1102427" y="1141228"/>
            <a:ext cx="1593272" cy="2246769"/>
          </a:xfrm>
          <a:prstGeom prst="rect">
            <a:avLst/>
          </a:prstGeom>
          <a:noFill/>
        </p:spPr>
        <p:txBody>
          <a:bodyPr wrap="square" rtlCol="0">
            <a:spAutoFit/>
          </a:bodyPr>
          <a:lstStyle/>
          <a:p>
            <a:r>
              <a:rPr lang="en-GB" sz="2800" dirty="0" smtClean="0"/>
              <a:t>Working at the expected standard for Year 1</a:t>
            </a:r>
            <a:endParaRPr lang="en-GB" sz="2800" dirty="0"/>
          </a:p>
        </p:txBody>
      </p:sp>
      <p:pic>
        <p:nvPicPr>
          <p:cNvPr id="10" name="Picture 9"/>
          <p:cNvPicPr>
            <a:picLocks noChangeAspect="1"/>
          </p:cNvPicPr>
          <p:nvPr/>
        </p:nvPicPr>
        <p:blipFill>
          <a:blip r:embed="rId3"/>
          <a:stretch>
            <a:fillRect/>
          </a:stretch>
        </p:blipFill>
        <p:spPr>
          <a:xfrm>
            <a:off x="2695699" y="1969154"/>
            <a:ext cx="8808577" cy="3909132"/>
          </a:xfrm>
          <a:prstGeom prst="rect">
            <a:avLst/>
          </a:prstGeom>
        </p:spPr>
      </p:pic>
    </p:spTree>
    <p:extLst>
      <p:ext uri="{BB962C8B-B14F-4D97-AF65-F5344CB8AC3E}">
        <p14:creationId xmlns:p14="http://schemas.microsoft.com/office/powerpoint/2010/main" val="1188242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920841" y="5447655"/>
            <a:ext cx="2280062" cy="369332"/>
          </a:xfrm>
          <a:prstGeom prst="rect">
            <a:avLst/>
          </a:prstGeom>
          <a:noFill/>
        </p:spPr>
        <p:txBody>
          <a:bodyPr wrap="square" rtlCol="0">
            <a:spAutoFit/>
          </a:bodyPr>
          <a:lstStyle/>
          <a:p>
            <a:r>
              <a:rPr lang="en-GB" dirty="0" smtClean="0">
                <a:solidFill>
                  <a:srgbClr val="00B0F0"/>
                </a:solidFill>
              </a:rPr>
              <a:t>Transcription</a:t>
            </a:r>
            <a:endParaRPr lang="en-GB" dirty="0">
              <a:solidFill>
                <a:srgbClr val="00B0F0"/>
              </a:solidFill>
            </a:endParaRPr>
          </a:p>
        </p:txBody>
      </p:sp>
      <p:sp>
        <p:nvSpPr>
          <p:cNvPr id="8" name="TextBox 7"/>
          <p:cNvSpPr txBox="1"/>
          <p:nvPr/>
        </p:nvSpPr>
        <p:spPr>
          <a:xfrm>
            <a:off x="1102427" y="1141228"/>
            <a:ext cx="1593272" cy="2246769"/>
          </a:xfrm>
          <a:prstGeom prst="rect">
            <a:avLst/>
          </a:prstGeom>
          <a:noFill/>
        </p:spPr>
        <p:txBody>
          <a:bodyPr wrap="square" rtlCol="0">
            <a:spAutoFit/>
          </a:bodyPr>
          <a:lstStyle/>
          <a:p>
            <a:r>
              <a:rPr lang="en-GB" sz="2800" dirty="0" smtClean="0"/>
              <a:t>Working at the expected standard for Year 1</a:t>
            </a:r>
            <a:endParaRPr lang="en-GB" sz="2800" dirty="0"/>
          </a:p>
        </p:txBody>
      </p:sp>
      <p:pic>
        <p:nvPicPr>
          <p:cNvPr id="10" name="Picture 9"/>
          <p:cNvPicPr>
            <a:picLocks noChangeAspect="1"/>
          </p:cNvPicPr>
          <p:nvPr/>
        </p:nvPicPr>
        <p:blipFill>
          <a:blip r:embed="rId3"/>
          <a:stretch>
            <a:fillRect/>
          </a:stretch>
        </p:blipFill>
        <p:spPr>
          <a:xfrm>
            <a:off x="3101933" y="1345498"/>
            <a:ext cx="8039683" cy="3796517"/>
          </a:xfrm>
          <a:prstGeom prst="rect">
            <a:avLst/>
          </a:prstGeom>
        </p:spPr>
      </p:pic>
      <p:sp>
        <p:nvSpPr>
          <p:cNvPr id="11" name="Rectangle 10"/>
          <p:cNvSpPr/>
          <p:nvPr/>
        </p:nvSpPr>
        <p:spPr>
          <a:xfrm>
            <a:off x="3101933" y="4465122"/>
            <a:ext cx="8179625" cy="8162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0354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925" y="302821"/>
            <a:ext cx="10178322" cy="3593591"/>
          </a:xfrm>
        </p:spPr>
        <p:txBody>
          <a:bodyPr/>
          <a:lstStyle/>
          <a:p>
            <a:pPr marL="0" indent="0">
              <a:buNone/>
            </a:pPr>
            <a:r>
              <a:rPr lang="en-GB" sz="3600" dirty="0">
                <a:solidFill>
                  <a:srgbClr val="00B0F0"/>
                </a:solidFill>
                <a:latin typeface="Garamond" panose="02020404030301010803" pitchFamily="18" charset="0"/>
              </a:rPr>
              <a:t>So how can you help your child? </a:t>
            </a:r>
          </a:p>
          <a:p>
            <a:endParaRPr lang="en-GB" dirty="0"/>
          </a:p>
        </p:txBody>
      </p:sp>
      <p:sp>
        <p:nvSpPr>
          <p:cNvPr id="4" name="TextBox 3"/>
          <p:cNvSpPr txBox="1"/>
          <p:nvPr/>
        </p:nvSpPr>
        <p:spPr>
          <a:xfrm>
            <a:off x="1567543" y="1472540"/>
            <a:ext cx="7861465" cy="4401205"/>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Encourage speaking in full sentences.</a:t>
            </a:r>
          </a:p>
          <a:p>
            <a:endParaRPr lang="en-GB" sz="2800" dirty="0" smtClean="0"/>
          </a:p>
          <a:p>
            <a:pPr marL="285750" indent="-285750">
              <a:buFont typeface="Arial" panose="020B0604020202020204" pitchFamily="34" charset="0"/>
              <a:buChar char="•"/>
            </a:pPr>
            <a:r>
              <a:rPr lang="en-GB" sz="2800" dirty="0" smtClean="0"/>
              <a:t>Practise pencil grip and fine motor skills.</a:t>
            </a:r>
          </a:p>
          <a:p>
            <a:endParaRPr lang="en-GB" sz="2800" dirty="0" smtClean="0"/>
          </a:p>
          <a:p>
            <a:pPr marL="285750" indent="-285750">
              <a:buFont typeface="Arial" panose="020B0604020202020204" pitchFamily="34" charset="0"/>
              <a:buChar char="•"/>
            </a:pPr>
            <a:r>
              <a:rPr lang="en-GB" sz="2800" dirty="0" smtClean="0"/>
              <a:t>Practise letter and number formation.</a:t>
            </a:r>
          </a:p>
          <a:p>
            <a:endParaRPr lang="en-GB" sz="2800" dirty="0" smtClean="0"/>
          </a:p>
          <a:p>
            <a:pPr marL="285750" indent="-285750">
              <a:buFont typeface="Arial" panose="020B0604020202020204" pitchFamily="34" charset="0"/>
              <a:buChar char="•"/>
            </a:pPr>
            <a:r>
              <a:rPr lang="en-GB" sz="2800" dirty="0" smtClean="0"/>
              <a:t>Encourage </a:t>
            </a:r>
            <a:r>
              <a:rPr lang="en-GB" sz="2800" dirty="0" err="1" smtClean="0"/>
              <a:t>fred</a:t>
            </a:r>
            <a:r>
              <a:rPr lang="en-GB" sz="2800" dirty="0" smtClean="0"/>
              <a:t> talk when they are trying to write a word.</a:t>
            </a:r>
          </a:p>
          <a:p>
            <a:r>
              <a:rPr lang="en-GB" sz="2800" dirty="0" smtClean="0"/>
              <a:t> </a:t>
            </a:r>
          </a:p>
          <a:p>
            <a:pPr marL="285750" indent="-285750">
              <a:buFont typeface="Arial" panose="020B0604020202020204" pitchFamily="34" charset="0"/>
              <a:buChar char="•"/>
            </a:pPr>
            <a:endParaRPr lang="en-GB" sz="2800" dirty="0"/>
          </a:p>
        </p:txBody>
      </p:sp>
      <p:sp>
        <p:nvSpPr>
          <p:cNvPr id="5" name="Oval Callout 4"/>
          <p:cNvSpPr/>
          <p:nvPr/>
        </p:nvSpPr>
        <p:spPr>
          <a:xfrm>
            <a:off x="8014044" y="4486556"/>
            <a:ext cx="3699164" cy="1876301"/>
          </a:xfrm>
          <a:prstGeom prst="wedgeEllipseCallout">
            <a:avLst>
              <a:gd name="adj1" fmla="val -64814"/>
              <a:gd name="adj2" fmla="val -46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8307958" y="5066131"/>
            <a:ext cx="3111335" cy="954107"/>
          </a:xfrm>
          <a:prstGeom prst="rect">
            <a:avLst/>
          </a:prstGeom>
          <a:noFill/>
        </p:spPr>
        <p:txBody>
          <a:bodyPr wrap="square" rtlCol="0">
            <a:spAutoFit/>
          </a:bodyPr>
          <a:lstStyle/>
          <a:p>
            <a:pPr algn="ctr"/>
            <a:r>
              <a:rPr lang="en-GB" sz="2800" dirty="0" smtClean="0"/>
              <a:t>What sounds can you hear?</a:t>
            </a:r>
            <a:endParaRPr lang="en-GB" sz="2800" dirty="0"/>
          </a:p>
        </p:txBody>
      </p:sp>
      <p:pic>
        <p:nvPicPr>
          <p:cNvPr id="2" name="Picture 1"/>
          <p:cNvPicPr>
            <a:picLocks noChangeAspect="1"/>
          </p:cNvPicPr>
          <p:nvPr/>
        </p:nvPicPr>
        <p:blipFill>
          <a:blip r:embed="rId3"/>
          <a:stretch>
            <a:fillRect/>
          </a:stretch>
        </p:blipFill>
        <p:spPr>
          <a:xfrm>
            <a:off x="7899911" y="1561097"/>
            <a:ext cx="1988847" cy="1077037"/>
          </a:xfrm>
          <a:prstGeom prst="rect">
            <a:avLst/>
          </a:prstGeom>
        </p:spPr>
      </p:pic>
      <p:pic>
        <p:nvPicPr>
          <p:cNvPr id="7" name="Picture 6"/>
          <p:cNvPicPr>
            <a:picLocks noChangeAspect="1"/>
          </p:cNvPicPr>
          <p:nvPr/>
        </p:nvPicPr>
        <p:blipFill>
          <a:blip r:embed="rId4"/>
          <a:stretch>
            <a:fillRect/>
          </a:stretch>
        </p:blipFill>
        <p:spPr>
          <a:xfrm>
            <a:off x="9518689" y="2519217"/>
            <a:ext cx="1766243" cy="1496112"/>
          </a:xfrm>
          <a:prstGeom prst="rect">
            <a:avLst/>
          </a:prstGeom>
        </p:spPr>
      </p:pic>
    </p:spTree>
    <p:extLst>
      <p:ext uri="{BB962C8B-B14F-4D97-AF65-F5344CB8AC3E}">
        <p14:creationId xmlns:p14="http://schemas.microsoft.com/office/powerpoint/2010/main" val="1711462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6338" y="877278"/>
            <a:ext cx="8253349" cy="523220"/>
          </a:xfrm>
          <a:prstGeom prst="rect">
            <a:avLst/>
          </a:prstGeom>
        </p:spPr>
        <p:txBody>
          <a:bodyPr wrap="square">
            <a:spAutoFit/>
          </a:bodyPr>
          <a:lstStyle/>
          <a:p>
            <a:r>
              <a:rPr lang="en-GB" sz="2800" dirty="0">
                <a:hlinkClick r:id="rId3"/>
              </a:rPr>
              <a:t>https://</a:t>
            </a:r>
            <a:r>
              <a:rPr lang="en-GB" sz="2800" dirty="0" smtClean="0">
                <a:hlinkClick r:id="rId3"/>
              </a:rPr>
              <a:t>www.teachyourmonstertoread.com</a:t>
            </a:r>
            <a:endParaRPr lang="en-GB" sz="2800" dirty="0"/>
          </a:p>
        </p:txBody>
      </p:sp>
      <p:pic>
        <p:nvPicPr>
          <p:cNvPr id="3" name="Picture 2"/>
          <p:cNvPicPr>
            <a:picLocks noChangeAspect="1"/>
          </p:cNvPicPr>
          <p:nvPr/>
        </p:nvPicPr>
        <p:blipFill>
          <a:blip r:embed="rId4"/>
          <a:stretch>
            <a:fillRect/>
          </a:stretch>
        </p:blipFill>
        <p:spPr>
          <a:xfrm>
            <a:off x="1386073" y="1004466"/>
            <a:ext cx="1722090" cy="796142"/>
          </a:xfrm>
          <a:prstGeom prst="rect">
            <a:avLst/>
          </a:prstGeom>
        </p:spPr>
      </p:pic>
      <p:sp>
        <p:nvSpPr>
          <p:cNvPr id="4" name="Rectangle 3"/>
          <p:cNvSpPr/>
          <p:nvPr/>
        </p:nvSpPr>
        <p:spPr>
          <a:xfrm>
            <a:off x="3206338" y="2408681"/>
            <a:ext cx="4596964" cy="523220"/>
          </a:xfrm>
          <a:prstGeom prst="rect">
            <a:avLst/>
          </a:prstGeom>
        </p:spPr>
        <p:txBody>
          <a:bodyPr wrap="none">
            <a:spAutoFit/>
          </a:bodyPr>
          <a:lstStyle/>
          <a:p>
            <a:r>
              <a:rPr lang="en-GB" sz="2800" dirty="0"/>
              <a:t>https://</a:t>
            </a:r>
            <a:r>
              <a:rPr lang="en-GB" sz="2800" dirty="0" smtClean="0"/>
              <a:t>www.roythezebra.com</a:t>
            </a:r>
            <a:endParaRPr lang="en-GB" sz="2800" dirty="0"/>
          </a:p>
        </p:txBody>
      </p:sp>
      <p:pic>
        <p:nvPicPr>
          <p:cNvPr id="5" name="Picture 4"/>
          <p:cNvPicPr>
            <a:picLocks noChangeAspect="1"/>
          </p:cNvPicPr>
          <p:nvPr/>
        </p:nvPicPr>
        <p:blipFill>
          <a:blip r:embed="rId5"/>
          <a:stretch>
            <a:fillRect/>
          </a:stretch>
        </p:blipFill>
        <p:spPr>
          <a:xfrm>
            <a:off x="1984460" y="2275004"/>
            <a:ext cx="1028700" cy="790575"/>
          </a:xfrm>
          <a:prstGeom prst="rect">
            <a:avLst/>
          </a:prstGeom>
        </p:spPr>
      </p:pic>
      <p:sp>
        <p:nvSpPr>
          <p:cNvPr id="6" name="Rectangle 5"/>
          <p:cNvSpPr/>
          <p:nvPr/>
        </p:nvSpPr>
        <p:spPr>
          <a:xfrm>
            <a:off x="3206338" y="3796473"/>
            <a:ext cx="8721782" cy="523220"/>
          </a:xfrm>
          <a:prstGeom prst="rect">
            <a:avLst/>
          </a:prstGeom>
        </p:spPr>
        <p:txBody>
          <a:bodyPr wrap="square">
            <a:spAutoFit/>
          </a:bodyPr>
          <a:lstStyle/>
          <a:p>
            <a:r>
              <a:rPr lang="en-GB" sz="2800" dirty="0"/>
              <a:t>https://</a:t>
            </a:r>
            <a:r>
              <a:rPr lang="en-GB" sz="2800" dirty="0" smtClean="0"/>
              <a:t>www.oxfordowl.co.uk</a:t>
            </a:r>
            <a:endParaRPr lang="en-GB" sz="2800" dirty="0"/>
          </a:p>
        </p:txBody>
      </p:sp>
      <p:pic>
        <p:nvPicPr>
          <p:cNvPr id="7" name="Picture 6"/>
          <p:cNvPicPr>
            <a:picLocks noChangeAspect="1"/>
          </p:cNvPicPr>
          <p:nvPr/>
        </p:nvPicPr>
        <p:blipFill>
          <a:blip r:embed="rId6"/>
          <a:stretch>
            <a:fillRect/>
          </a:stretch>
        </p:blipFill>
        <p:spPr>
          <a:xfrm>
            <a:off x="1386073" y="3669638"/>
            <a:ext cx="1712644" cy="650055"/>
          </a:xfrm>
          <a:prstGeom prst="rect">
            <a:avLst/>
          </a:prstGeom>
        </p:spPr>
      </p:pic>
      <p:sp>
        <p:nvSpPr>
          <p:cNvPr id="8" name="Title 7"/>
          <p:cNvSpPr>
            <a:spLocks noGrp="1"/>
          </p:cNvSpPr>
          <p:nvPr>
            <p:ph type="title" idx="4294967295"/>
          </p:nvPr>
        </p:nvSpPr>
        <p:spPr/>
        <p:txBody>
          <a:bodyPr/>
          <a:lstStyle/>
          <a:p>
            <a:endParaRPr lang="en-GB" dirty="0"/>
          </a:p>
        </p:txBody>
      </p:sp>
      <p:pic>
        <p:nvPicPr>
          <p:cNvPr id="9" name="Picture 8"/>
          <p:cNvPicPr>
            <a:picLocks noChangeAspect="1"/>
          </p:cNvPicPr>
          <p:nvPr/>
        </p:nvPicPr>
        <p:blipFill>
          <a:blip r:embed="rId7"/>
          <a:stretch>
            <a:fillRect/>
          </a:stretch>
        </p:blipFill>
        <p:spPr>
          <a:xfrm>
            <a:off x="1386073" y="4774799"/>
            <a:ext cx="2505075" cy="1466850"/>
          </a:xfrm>
          <a:prstGeom prst="rect">
            <a:avLst/>
          </a:prstGeom>
        </p:spPr>
      </p:pic>
      <p:sp>
        <p:nvSpPr>
          <p:cNvPr id="10" name="Rectangle 9"/>
          <p:cNvSpPr/>
          <p:nvPr/>
        </p:nvSpPr>
        <p:spPr>
          <a:xfrm>
            <a:off x="4038359" y="5184265"/>
            <a:ext cx="8721782" cy="523220"/>
          </a:xfrm>
          <a:prstGeom prst="rect">
            <a:avLst/>
          </a:prstGeom>
        </p:spPr>
        <p:txBody>
          <a:bodyPr wrap="square">
            <a:spAutoFit/>
          </a:bodyPr>
          <a:lstStyle/>
          <a:p>
            <a:r>
              <a:rPr lang="en-GB" sz="2800" dirty="0" err="1" smtClean="0"/>
              <a:t>Youtube</a:t>
            </a:r>
            <a:r>
              <a:rPr lang="en-GB" sz="2800" dirty="0" smtClean="0"/>
              <a:t> – search: Ruth </a:t>
            </a:r>
            <a:r>
              <a:rPr lang="en-GB" sz="2800" dirty="0" err="1" smtClean="0"/>
              <a:t>Miskin</a:t>
            </a:r>
            <a:endParaRPr lang="en-GB" sz="2800" dirty="0"/>
          </a:p>
        </p:txBody>
      </p:sp>
    </p:spTree>
    <p:extLst>
      <p:ext uri="{BB962C8B-B14F-4D97-AF65-F5344CB8AC3E}">
        <p14:creationId xmlns:p14="http://schemas.microsoft.com/office/powerpoint/2010/main" val="3086714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4530" y="2488881"/>
            <a:ext cx="6175169" cy="4695690"/>
          </a:xfrm>
          <a:prstGeom prst="rect">
            <a:avLst/>
          </a:prstGeom>
        </p:spPr>
      </p:pic>
      <p:sp>
        <p:nvSpPr>
          <p:cNvPr id="3" name="Content Placeholder 2"/>
          <p:cNvSpPr>
            <a:spLocks noGrp="1"/>
          </p:cNvSpPr>
          <p:nvPr>
            <p:ph idx="1"/>
          </p:nvPr>
        </p:nvSpPr>
        <p:spPr>
          <a:xfrm>
            <a:off x="1251678" y="1199409"/>
            <a:ext cx="10178322" cy="4680184"/>
          </a:xfrm>
        </p:spPr>
        <p:txBody>
          <a:bodyPr/>
          <a:lstStyle/>
          <a:p>
            <a:r>
              <a:rPr lang="en-GB" dirty="0" smtClean="0"/>
              <a:t>We teach reading through a mixture of phonics and whole word recognition</a:t>
            </a:r>
          </a:p>
          <a:p>
            <a:endParaRPr lang="en-GB" dirty="0" smtClean="0"/>
          </a:p>
          <a:p>
            <a:pPr marL="0" indent="0">
              <a:buNone/>
            </a:pPr>
            <a:r>
              <a:rPr lang="en-GB" sz="2400" dirty="0" smtClean="0">
                <a:solidFill>
                  <a:srgbClr val="990099"/>
                </a:solidFill>
                <a:latin typeface="Comic Sans MS" panose="030F0702030302020204" pitchFamily="66" charset="0"/>
              </a:rPr>
              <a:t>Whole Word Recognition</a:t>
            </a:r>
            <a:endParaRPr lang="en-GB" sz="2400" dirty="0">
              <a:solidFill>
                <a:srgbClr val="990099"/>
              </a:solidFill>
              <a:latin typeface="Comic Sans MS" panose="030F0702030302020204" pitchFamily="66" charset="0"/>
            </a:endParaRPr>
          </a:p>
          <a:p>
            <a:r>
              <a:rPr lang="en-GB" dirty="0" smtClean="0"/>
              <a:t>We call them ‘tricky red words’</a:t>
            </a:r>
          </a:p>
          <a:p>
            <a:r>
              <a:rPr lang="en-GB" dirty="0" smtClean="0"/>
              <a:t>Children need to learn to read them on sight</a:t>
            </a:r>
          </a:p>
          <a:p>
            <a:pPr marL="0" indent="0">
              <a:buNone/>
            </a:pPr>
            <a:r>
              <a:rPr lang="en-GB" dirty="0" smtClean="0"/>
              <a:t>not blend the sounds.</a:t>
            </a:r>
          </a:p>
          <a:p>
            <a:r>
              <a:rPr lang="en-GB" dirty="0" smtClean="0"/>
              <a:t>We will be learning to read and write at least </a:t>
            </a:r>
          </a:p>
          <a:p>
            <a:pPr marL="0" indent="0">
              <a:buNone/>
            </a:pPr>
            <a:r>
              <a:rPr lang="en-GB" dirty="0" smtClean="0"/>
              <a:t>one new word a week.</a:t>
            </a:r>
          </a:p>
          <a:p>
            <a:pPr marL="0" indent="0">
              <a:buNone/>
            </a:pPr>
            <a:endParaRPr lang="en-GB" dirty="0" smtClean="0"/>
          </a:p>
          <a:p>
            <a:pPr marL="0" indent="0">
              <a:buNone/>
            </a:pPr>
            <a:endParaRPr lang="en-GB" dirty="0"/>
          </a:p>
        </p:txBody>
      </p:sp>
      <p:pic>
        <p:nvPicPr>
          <p:cNvPr id="5" name="Picture 4"/>
          <p:cNvPicPr>
            <a:picLocks noChangeAspect="1"/>
          </p:cNvPicPr>
          <p:nvPr/>
        </p:nvPicPr>
        <p:blipFill>
          <a:blip r:embed="rId4"/>
          <a:stretch>
            <a:fillRect/>
          </a:stretch>
        </p:blipFill>
        <p:spPr>
          <a:xfrm>
            <a:off x="3588657" y="-123538"/>
            <a:ext cx="8155464" cy="1322947"/>
          </a:xfrm>
          <a:prstGeom prst="rect">
            <a:avLst/>
          </a:prstGeom>
        </p:spPr>
      </p:pic>
    </p:spTree>
    <p:extLst>
      <p:ext uri="{BB962C8B-B14F-4D97-AF65-F5344CB8AC3E}">
        <p14:creationId xmlns:p14="http://schemas.microsoft.com/office/powerpoint/2010/main" val="3087660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77331" y="-23204"/>
            <a:ext cx="7883143" cy="707886"/>
          </a:xfrm>
          <a:prstGeom prst="rect">
            <a:avLst/>
          </a:prstGeom>
          <a:noFill/>
        </p:spPr>
        <p:txBody>
          <a:bodyPr wrap="square" rtlCol="0">
            <a:spAutoFit/>
          </a:bodyPr>
          <a:lstStyle/>
          <a:p>
            <a:r>
              <a:rPr lang="en-GB" sz="4000" dirty="0" smtClean="0">
                <a:solidFill>
                  <a:srgbClr val="990099"/>
                </a:solidFill>
                <a:latin typeface="Comic Sans MS" panose="030F0702030302020204" pitchFamily="66" charset="0"/>
              </a:rPr>
              <a:t>Phonics</a:t>
            </a:r>
            <a:endParaRPr lang="en-GB" sz="4000" dirty="0">
              <a:solidFill>
                <a:srgbClr val="990099"/>
              </a:solidFill>
              <a:latin typeface="Comic Sans MS" panose="030F0702030302020204" pitchFamily="66" charset="0"/>
            </a:endParaRPr>
          </a:p>
        </p:txBody>
      </p:sp>
      <p:sp>
        <p:nvSpPr>
          <p:cNvPr id="2" name="Rectangle 1"/>
          <p:cNvSpPr/>
          <p:nvPr/>
        </p:nvSpPr>
        <p:spPr>
          <a:xfrm>
            <a:off x="9982260" y="1775275"/>
            <a:ext cx="1812119" cy="2246769"/>
          </a:xfrm>
          <a:prstGeom prst="rect">
            <a:avLst/>
          </a:prstGeom>
        </p:spPr>
        <p:txBody>
          <a:bodyPr wrap="square">
            <a:spAutoFit/>
          </a:bodyPr>
          <a:lstStyle/>
          <a:p>
            <a:endParaRPr lang="en-GB" sz="1000" dirty="0">
              <a:solidFill>
                <a:srgbClr val="000000"/>
              </a:solidFill>
              <a:latin typeface="Verdana" panose="020B0604030504040204" pitchFamily="34" charset="0"/>
            </a:endParaRPr>
          </a:p>
          <a:p>
            <a:endParaRPr lang="en-GB" sz="1000" dirty="0">
              <a:latin typeface="Verdana" panose="020B0604030504040204" pitchFamily="34" charset="0"/>
            </a:endParaRPr>
          </a:p>
          <a:p>
            <a:r>
              <a:rPr lang="en-GB" sz="2000" dirty="0" smtClean="0">
                <a:latin typeface="Verdana" panose="020B0604030504040204" pitchFamily="34" charset="0"/>
              </a:rPr>
              <a:t>Children learn </a:t>
            </a:r>
            <a:r>
              <a:rPr lang="en-GB" sz="2000" dirty="0">
                <a:latin typeface="Verdana" panose="020B0604030504040204" pitchFamily="34" charset="0"/>
              </a:rPr>
              <a:t>44 sounds and matching letters/letter groups </a:t>
            </a:r>
          </a:p>
        </p:txBody>
      </p:sp>
      <p:pic>
        <p:nvPicPr>
          <p:cNvPr id="6" name="Picture 5"/>
          <p:cNvPicPr>
            <a:picLocks noChangeAspect="1"/>
          </p:cNvPicPr>
          <p:nvPr/>
        </p:nvPicPr>
        <p:blipFill>
          <a:blip r:embed="rId3"/>
          <a:stretch>
            <a:fillRect/>
          </a:stretch>
        </p:blipFill>
        <p:spPr>
          <a:xfrm>
            <a:off x="9982260" y="178264"/>
            <a:ext cx="1755880" cy="805522"/>
          </a:xfrm>
          <a:prstGeom prst="rect">
            <a:avLst/>
          </a:prstGeom>
        </p:spPr>
      </p:pic>
      <p:pic>
        <p:nvPicPr>
          <p:cNvPr id="3" name="Picture 2"/>
          <p:cNvPicPr>
            <a:picLocks noChangeAspect="1"/>
          </p:cNvPicPr>
          <p:nvPr/>
        </p:nvPicPr>
        <p:blipFill>
          <a:blip r:embed="rId4"/>
          <a:stretch>
            <a:fillRect/>
          </a:stretch>
        </p:blipFill>
        <p:spPr>
          <a:xfrm>
            <a:off x="988142" y="581025"/>
            <a:ext cx="4352925" cy="6276975"/>
          </a:xfrm>
          <a:prstGeom prst="rect">
            <a:avLst/>
          </a:prstGeom>
        </p:spPr>
      </p:pic>
      <p:pic>
        <p:nvPicPr>
          <p:cNvPr id="4" name="Picture 3"/>
          <p:cNvPicPr>
            <a:picLocks noChangeAspect="1"/>
          </p:cNvPicPr>
          <p:nvPr/>
        </p:nvPicPr>
        <p:blipFill>
          <a:blip r:embed="rId5"/>
          <a:stretch>
            <a:fillRect/>
          </a:stretch>
        </p:blipFill>
        <p:spPr>
          <a:xfrm>
            <a:off x="5504236" y="581025"/>
            <a:ext cx="4352925" cy="6257925"/>
          </a:xfrm>
          <a:prstGeom prst="rect">
            <a:avLst/>
          </a:prstGeom>
        </p:spPr>
      </p:pic>
    </p:spTree>
    <p:extLst>
      <p:ext uri="{BB962C8B-B14F-4D97-AF65-F5344CB8AC3E}">
        <p14:creationId xmlns:p14="http://schemas.microsoft.com/office/powerpoint/2010/main" val="359398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39967" y="1033149"/>
            <a:ext cx="1564085" cy="1043686"/>
          </a:xfrm>
          <a:prstGeom prst="rect">
            <a:avLst/>
          </a:prstGeom>
        </p:spPr>
      </p:pic>
      <p:sp>
        <p:nvSpPr>
          <p:cNvPr id="4" name="Rectangle 3"/>
          <p:cNvSpPr/>
          <p:nvPr/>
        </p:nvSpPr>
        <p:spPr>
          <a:xfrm>
            <a:off x="1038229" y="1554992"/>
            <a:ext cx="4947436" cy="2816156"/>
          </a:xfrm>
          <a:prstGeom prst="rect">
            <a:avLst/>
          </a:prstGeom>
        </p:spPr>
        <p:txBody>
          <a:bodyPr wrap="square">
            <a:spAutoFit/>
          </a:bodyPr>
          <a:lstStyle/>
          <a:p>
            <a:endParaRPr lang="en-GB" sz="900" dirty="0">
              <a:solidFill>
                <a:srgbClr val="000000"/>
              </a:solidFill>
              <a:latin typeface="Garamond" panose="02020404030301010803" pitchFamily="18" charset="0"/>
            </a:endParaRPr>
          </a:p>
          <a:p>
            <a:r>
              <a:rPr lang="en-GB" sz="2800" dirty="0">
                <a:solidFill>
                  <a:srgbClr val="00B0F0"/>
                </a:solidFill>
                <a:latin typeface="Garamond" panose="02020404030301010803" pitchFamily="18" charset="0"/>
              </a:rPr>
              <a:t>Fred... </a:t>
            </a:r>
          </a:p>
          <a:p>
            <a:pPr marL="342900" indent="-342900">
              <a:buFont typeface="Arial" panose="020B0604020202020204" pitchFamily="34" charset="0"/>
              <a:buChar char="•"/>
            </a:pPr>
            <a:r>
              <a:rPr lang="en-GB" sz="2000" dirty="0" smtClean="0">
                <a:latin typeface="Verdana" panose="020B0604030504040204" pitchFamily="34" charset="0"/>
              </a:rPr>
              <a:t>Fred </a:t>
            </a:r>
            <a:r>
              <a:rPr lang="en-GB" sz="2000" dirty="0">
                <a:latin typeface="Verdana" panose="020B0604030504040204" pitchFamily="34" charset="0"/>
              </a:rPr>
              <a:t>helps children learn to read </a:t>
            </a:r>
          </a:p>
          <a:p>
            <a:pPr marL="342900" indent="-342900">
              <a:buFont typeface="Arial" panose="020B0604020202020204" pitchFamily="34" charset="0"/>
              <a:buChar char="•"/>
            </a:pPr>
            <a:endParaRPr lang="en-GB" sz="2000" dirty="0">
              <a:latin typeface="Verdana" panose="020B0604030504040204" pitchFamily="34" charset="0"/>
            </a:endParaRPr>
          </a:p>
          <a:p>
            <a:pPr marL="342900" indent="-342900">
              <a:buFont typeface="Arial" panose="020B0604020202020204" pitchFamily="34" charset="0"/>
              <a:buChar char="•"/>
            </a:pPr>
            <a:r>
              <a:rPr lang="en-GB" sz="2000" dirty="0">
                <a:latin typeface="Verdana" panose="020B0604030504040204" pitchFamily="34" charset="0"/>
              </a:rPr>
              <a:t>Fred can </a:t>
            </a:r>
            <a:r>
              <a:rPr lang="en-GB" sz="2000" i="1" dirty="0">
                <a:latin typeface="Verdana" panose="020B0604030504040204" pitchFamily="34" charset="0"/>
              </a:rPr>
              <a:t>only </a:t>
            </a:r>
            <a:r>
              <a:rPr lang="en-GB" sz="2000" dirty="0">
                <a:latin typeface="Verdana" panose="020B0604030504040204" pitchFamily="34" charset="0"/>
              </a:rPr>
              <a:t>talk in sounds... </a:t>
            </a:r>
          </a:p>
          <a:p>
            <a:pPr marL="342900" indent="-342900">
              <a:buFont typeface="Arial" panose="020B0604020202020204" pitchFamily="34" charset="0"/>
              <a:buChar char="•"/>
            </a:pPr>
            <a:r>
              <a:rPr lang="en-GB" sz="2000" dirty="0">
                <a:latin typeface="Verdana" panose="020B0604030504040204" pitchFamily="34" charset="0"/>
              </a:rPr>
              <a:t>(Fred can only say </a:t>
            </a:r>
            <a:r>
              <a:rPr lang="en-GB" sz="2000" i="1" dirty="0" err="1">
                <a:latin typeface="Verdana" panose="020B0604030504040204" pitchFamily="34" charset="0"/>
              </a:rPr>
              <a:t>c_a_t</a:t>
            </a:r>
            <a:r>
              <a:rPr lang="en-GB" sz="2000" i="1" dirty="0">
                <a:latin typeface="Verdana" panose="020B0604030504040204" pitchFamily="34" charset="0"/>
              </a:rPr>
              <a:t>, </a:t>
            </a:r>
            <a:r>
              <a:rPr lang="en-GB" sz="2000" dirty="0">
                <a:latin typeface="Verdana" panose="020B0604030504040204" pitchFamily="34" charset="0"/>
              </a:rPr>
              <a:t>he can’t say </a:t>
            </a:r>
            <a:r>
              <a:rPr lang="en-GB" sz="2000" b="1" dirty="0">
                <a:latin typeface="Verdana" panose="020B0604030504040204" pitchFamily="34" charset="0"/>
              </a:rPr>
              <a:t>cat</a:t>
            </a:r>
            <a:r>
              <a:rPr lang="en-GB" sz="2000" dirty="0">
                <a:latin typeface="Verdana" panose="020B0604030504040204" pitchFamily="34" charset="0"/>
              </a:rPr>
              <a:t>) </a:t>
            </a:r>
          </a:p>
          <a:p>
            <a:endParaRPr lang="en-GB" sz="2000" dirty="0" smtClean="0">
              <a:latin typeface="Verdana" panose="020B0604030504040204" pitchFamily="34" charset="0"/>
            </a:endParaRPr>
          </a:p>
          <a:p>
            <a:r>
              <a:rPr lang="en-GB" sz="2000" dirty="0" smtClean="0">
                <a:latin typeface="Verdana" panose="020B0604030504040204" pitchFamily="34" charset="0"/>
              </a:rPr>
              <a:t>We </a:t>
            </a:r>
            <a:r>
              <a:rPr lang="en-GB" sz="2000" dirty="0">
                <a:latin typeface="Verdana" panose="020B0604030504040204" pitchFamily="34" charset="0"/>
              </a:rPr>
              <a:t>call this </a:t>
            </a:r>
            <a:r>
              <a:rPr lang="en-GB" sz="2000" i="1" dirty="0">
                <a:latin typeface="Verdana" panose="020B0604030504040204" pitchFamily="34" charset="0"/>
              </a:rPr>
              <a:t>Fred Talk </a:t>
            </a:r>
            <a:endParaRPr lang="en-GB" sz="2000" dirty="0"/>
          </a:p>
        </p:txBody>
      </p:sp>
      <p:pic>
        <p:nvPicPr>
          <p:cNvPr id="5" name="Picture 4"/>
          <p:cNvPicPr>
            <a:picLocks noChangeAspect="1"/>
          </p:cNvPicPr>
          <p:nvPr/>
        </p:nvPicPr>
        <p:blipFill>
          <a:blip r:embed="rId3"/>
          <a:stretch>
            <a:fillRect/>
          </a:stretch>
        </p:blipFill>
        <p:spPr>
          <a:xfrm>
            <a:off x="7809706" y="1924345"/>
            <a:ext cx="1564085" cy="1043686"/>
          </a:xfrm>
          <a:prstGeom prst="rect">
            <a:avLst/>
          </a:prstGeom>
        </p:spPr>
      </p:pic>
      <p:sp>
        <p:nvSpPr>
          <p:cNvPr id="6" name="Rectangle 5"/>
          <p:cNvSpPr/>
          <p:nvPr/>
        </p:nvSpPr>
        <p:spPr>
          <a:xfrm>
            <a:off x="6817895" y="2446413"/>
            <a:ext cx="5374105" cy="3093154"/>
          </a:xfrm>
          <a:prstGeom prst="rect">
            <a:avLst/>
          </a:prstGeom>
        </p:spPr>
        <p:txBody>
          <a:bodyPr wrap="square">
            <a:spAutoFit/>
          </a:bodyPr>
          <a:lstStyle/>
          <a:p>
            <a:endParaRPr lang="en-GB" sz="900" dirty="0">
              <a:solidFill>
                <a:srgbClr val="000000"/>
              </a:solidFill>
              <a:latin typeface="Garamond" panose="02020404030301010803" pitchFamily="18" charset="0"/>
            </a:endParaRPr>
          </a:p>
          <a:p>
            <a:r>
              <a:rPr lang="en-GB" sz="2800" dirty="0">
                <a:solidFill>
                  <a:srgbClr val="00B0F0"/>
                </a:solidFill>
                <a:latin typeface="Garamond" panose="02020404030301010803" pitchFamily="18" charset="0"/>
              </a:rPr>
              <a:t>Fred... </a:t>
            </a:r>
            <a:endParaRPr lang="en-GB" sz="2800" dirty="0" smtClean="0">
              <a:solidFill>
                <a:srgbClr val="00B0F0"/>
              </a:solidFill>
              <a:latin typeface="Garamond" panose="02020404030301010803" pitchFamily="18" charset="0"/>
            </a:endParaRPr>
          </a:p>
          <a:p>
            <a:pPr marL="285750" indent="-285750">
              <a:buFont typeface="Arial" panose="020B0604020202020204" pitchFamily="34" charset="0"/>
              <a:buChar char="•"/>
            </a:pPr>
            <a:r>
              <a:rPr lang="en-GB" sz="2000" dirty="0" smtClean="0">
                <a:latin typeface="Verdana" panose="020B0604030504040204" pitchFamily="34" charset="0"/>
              </a:rPr>
              <a:t>Fred </a:t>
            </a:r>
            <a:r>
              <a:rPr lang="en-GB" sz="2000" dirty="0">
                <a:latin typeface="Verdana" panose="020B0604030504040204" pitchFamily="34" charset="0"/>
              </a:rPr>
              <a:t>helps children learn to spell as well! </a:t>
            </a:r>
          </a:p>
          <a:p>
            <a:pPr marL="285750" indent="-285750">
              <a:buFont typeface="Arial" panose="020B0604020202020204" pitchFamily="34" charset="0"/>
              <a:buChar char="•"/>
            </a:pPr>
            <a:r>
              <a:rPr lang="en-GB" sz="2000" dirty="0">
                <a:latin typeface="Verdana" panose="020B0604030504040204" pitchFamily="34" charset="0"/>
              </a:rPr>
              <a:t>Children convert words into sounds </a:t>
            </a:r>
          </a:p>
          <a:p>
            <a:pPr marL="285750" indent="-285750">
              <a:buFont typeface="Arial" panose="020B0604020202020204" pitchFamily="34" charset="0"/>
              <a:buChar char="•"/>
            </a:pPr>
            <a:r>
              <a:rPr lang="en-GB" sz="2000" dirty="0">
                <a:latin typeface="Verdana" panose="020B0604030504040204" pitchFamily="34" charset="0"/>
              </a:rPr>
              <a:t>They press the sounds they hear on to their fingers... </a:t>
            </a:r>
            <a:endParaRPr lang="en-GB" sz="2000" dirty="0" smtClean="0">
              <a:latin typeface="Verdana" panose="020B0604030504040204" pitchFamily="34" charset="0"/>
            </a:endParaRPr>
          </a:p>
          <a:p>
            <a:pPr marL="285750" indent="-285750">
              <a:buFont typeface="Arial" panose="020B0604020202020204" pitchFamily="34" charset="0"/>
              <a:buChar char="•"/>
            </a:pPr>
            <a:endParaRPr lang="en-GB" sz="2000" dirty="0">
              <a:latin typeface="Verdana" panose="020B0604030504040204" pitchFamily="34" charset="0"/>
            </a:endParaRPr>
          </a:p>
          <a:p>
            <a:r>
              <a:rPr lang="en-GB" sz="2000" dirty="0">
                <a:latin typeface="Verdana" panose="020B0604030504040204" pitchFamily="34" charset="0"/>
              </a:rPr>
              <a:t>We call this </a:t>
            </a:r>
            <a:r>
              <a:rPr lang="en-GB" sz="2000" i="1" dirty="0">
                <a:latin typeface="Verdana" panose="020B0604030504040204" pitchFamily="34" charset="0"/>
              </a:rPr>
              <a:t>Fred Fingers </a:t>
            </a:r>
            <a:endParaRPr lang="en-GB" sz="2000" dirty="0">
              <a:latin typeface="Verdana" panose="020B0604030504040204" pitchFamily="34" charset="0"/>
            </a:endParaRPr>
          </a:p>
          <a:p>
            <a:endParaRPr lang="en-GB" dirty="0"/>
          </a:p>
        </p:txBody>
      </p:sp>
      <p:pic>
        <p:nvPicPr>
          <p:cNvPr id="7" name="Picture 6"/>
          <p:cNvPicPr>
            <a:picLocks noChangeAspect="1"/>
          </p:cNvPicPr>
          <p:nvPr/>
        </p:nvPicPr>
        <p:blipFill>
          <a:blip r:embed="rId4"/>
          <a:stretch>
            <a:fillRect/>
          </a:stretch>
        </p:blipFill>
        <p:spPr>
          <a:xfrm>
            <a:off x="10158738" y="4565056"/>
            <a:ext cx="1171575" cy="1666875"/>
          </a:xfrm>
          <a:prstGeom prst="rect">
            <a:avLst/>
          </a:prstGeom>
        </p:spPr>
      </p:pic>
      <p:sp>
        <p:nvSpPr>
          <p:cNvPr id="8" name="TextBox 7"/>
          <p:cNvSpPr txBox="1"/>
          <p:nvPr/>
        </p:nvSpPr>
        <p:spPr>
          <a:xfrm>
            <a:off x="2596887" y="325263"/>
            <a:ext cx="7883143" cy="707886"/>
          </a:xfrm>
          <a:prstGeom prst="rect">
            <a:avLst/>
          </a:prstGeom>
          <a:noFill/>
        </p:spPr>
        <p:txBody>
          <a:bodyPr wrap="square" rtlCol="0">
            <a:spAutoFit/>
          </a:bodyPr>
          <a:lstStyle/>
          <a:p>
            <a:r>
              <a:rPr lang="en-GB" sz="4000" dirty="0" smtClean="0">
                <a:solidFill>
                  <a:srgbClr val="990099"/>
                </a:solidFill>
                <a:latin typeface="Comic Sans MS" panose="030F0702030302020204" pitchFamily="66" charset="0"/>
              </a:rPr>
              <a:t>Reading and Writing words</a:t>
            </a:r>
            <a:endParaRPr lang="en-GB" sz="4000" dirty="0">
              <a:solidFill>
                <a:srgbClr val="990099"/>
              </a:solidFill>
              <a:latin typeface="Comic Sans MS" panose="030F0702030302020204" pitchFamily="66" charset="0"/>
            </a:endParaRPr>
          </a:p>
        </p:txBody>
      </p:sp>
      <p:sp>
        <p:nvSpPr>
          <p:cNvPr id="9" name="TextBox 8"/>
          <p:cNvSpPr txBox="1"/>
          <p:nvPr/>
        </p:nvSpPr>
        <p:spPr>
          <a:xfrm>
            <a:off x="849160" y="6303368"/>
            <a:ext cx="3945698" cy="369332"/>
          </a:xfrm>
          <a:prstGeom prst="rect">
            <a:avLst/>
          </a:prstGeom>
          <a:noFill/>
        </p:spPr>
        <p:txBody>
          <a:bodyPr wrap="square" rtlCol="0">
            <a:spAutoFit/>
          </a:bodyPr>
          <a:lstStyle/>
          <a:p>
            <a:r>
              <a:rPr lang="en-GB" dirty="0" smtClean="0"/>
              <a:t>RWI Storybooks used in Phonics lessons</a:t>
            </a:r>
            <a:endParaRPr lang="en-GB"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1540" y="4493618"/>
            <a:ext cx="2524125" cy="1809750"/>
          </a:xfrm>
          <a:prstGeom prst="rect">
            <a:avLst/>
          </a:prstGeom>
        </p:spPr>
      </p:pic>
    </p:spTree>
    <p:extLst>
      <p:ext uri="{BB962C8B-B14F-4D97-AF65-F5344CB8AC3E}">
        <p14:creationId xmlns:p14="http://schemas.microsoft.com/office/powerpoint/2010/main" val="383820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1712" y="0"/>
            <a:ext cx="3414238" cy="707886"/>
          </a:xfrm>
          <a:prstGeom prst="rect">
            <a:avLst/>
          </a:prstGeom>
          <a:noFill/>
        </p:spPr>
        <p:txBody>
          <a:bodyPr wrap="square" rtlCol="0">
            <a:spAutoFit/>
          </a:bodyPr>
          <a:lstStyle/>
          <a:p>
            <a:r>
              <a:rPr lang="en-GB" sz="4000" dirty="0" smtClean="0"/>
              <a:t>Reading Books</a:t>
            </a:r>
            <a:endParaRPr lang="en-GB" sz="4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512" y="707886"/>
            <a:ext cx="4752975" cy="333375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0779" y="3965215"/>
            <a:ext cx="3860263" cy="2892785"/>
          </a:xfrm>
          <a:prstGeom prst="rect">
            <a:avLst/>
          </a:prstGeom>
        </p:spPr>
      </p:pic>
      <p:sp>
        <p:nvSpPr>
          <p:cNvPr id="14" name="TextBox 13"/>
          <p:cNvSpPr txBox="1"/>
          <p:nvPr/>
        </p:nvSpPr>
        <p:spPr>
          <a:xfrm>
            <a:off x="7678364" y="964185"/>
            <a:ext cx="4145092" cy="369332"/>
          </a:xfrm>
          <a:prstGeom prst="rect">
            <a:avLst/>
          </a:prstGeom>
          <a:noFill/>
        </p:spPr>
        <p:txBody>
          <a:bodyPr wrap="square" rtlCol="0">
            <a:spAutoFit/>
          </a:bodyPr>
          <a:lstStyle/>
          <a:p>
            <a:r>
              <a:rPr lang="en-GB" dirty="0" smtClean="0"/>
              <a:t>RWI Bookbag Books sent home to read.</a:t>
            </a:r>
            <a:endParaRPr lang="en-GB" dirty="0"/>
          </a:p>
        </p:txBody>
      </p:sp>
      <p:sp>
        <p:nvSpPr>
          <p:cNvPr id="15" name="TextBox 14"/>
          <p:cNvSpPr txBox="1"/>
          <p:nvPr/>
        </p:nvSpPr>
        <p:spPr>
          <a:xfrm>
            <a:off x="5935967" y="5197441"/>
            <a:ext cx="3945698" cy="369332"/>
          </a:xfrm>
          <a:prstGeom prst="rect">
            <a:avLst/>
          </a:prstGeom>
          <a:noFill/>
        </p:spPr>
        <p:txBody>
          <a:bodyPr wrap="square" rtlCol="0">
            <a:spAutoFit/>
          </a:bodyPr>
          <a:lstStyle/>
          <a:p>
            <a:r>
              <a:rPr lang="en-GB" dirty="0" smtClean="0"/>
              <a:t>Levelled books sent home to read.</a:t>
            </a:r>
            <a:endParaRPr lang="en-GB"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670" y="3965215"/>
            <a:ext cx="3810000" cy="2705100"/>
          </a:xfrm>
          <a:prstGeom prst="rect">
            <a:avLst/>
          </a:prstGeom>
        </p:spPr>
      </p:pic>
      <p:sp>
        <p:nvSpPr>
          <p:cNvPr id="17" name="TextBox 16"/>
          <p:cNvSpPr txBox="1"/>
          <p:nvPr/>
        </p:nvSpPr>
        <p:spPr>
          <a:xfrm>
            <a:off x="891972" y="3672304"/>
            <a:ext cx="3945698" cy="369332"/>
          </a:xfrm>
          <a:prstGeom prst="rect">
            <a:avLst/>
          </a:prstGeom>
          <a:noFill/>
        </p:spPr>
        <p:txBody>
          <a:bodyPr wrap="square" rtlCol="0">
            <a:spAutoFit/>
          </a:bodyPr>
          <a:lstStyle/>
          <a:p>
            <a:r>
              <a:rPr lang="en-GB" dirty="0" smtClean="0"/>
              <a:t>New sound sheet sent home to read.</a:t>
            </a:r>
            <a:endParaRPr lang="en-GB" dirty="0"/>
          </a:p>
        </p:txBody>
      </p:sp>
    </p:spTree>
    <p:extLst>
      <p:ext uri="{BB962C8B-B14F-4D97-AF65-F5344CB8AC3E}">
        <p14:creationId xmlns:p14="http://schemas.microsoft.com/office/powerpoint/2010/main" val="2459902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Levels</a:t>
            </a:r>
            <a:endParaRPr lang="en-GB" dirty="0"/>
          </a:p>
        </p:txBody>
      </p:sp>
      <p:sp>
        <p:nvSpPr>
          <p:cNvPr id="5" name="Action Button: Information 4">
            <a:hlinkClick r:id="" action="ppaction://noaction" highlightClick="1"/>
          </p:cNvPr>
          <p:cNvSpPr/>
          <p:nvPr/>
        </p:nvSpPr>
        <p:spPr>
          <a:xfrm>
            <a:off x="9230497" y="4572000"/>
            <a:ext cx="1433384" cy="1322173"/>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7459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135086" y="1380538"/>
            <a:ext cx="7834529" cy="4672879"/>
          </a:xfrm>
          <a:prstGeom prst="rect">
            <a:avLst/>
          </a:prstGeom>
        </p:spPr>
      </p:pic>
      <p:sp>
        <p:nvSpPr>
          <p:cNvPr id="5" name="Rounded Rectangular Callout 4"/>
          <p:cNvSpPr/>
          <p:nvPr/>
        </p:nvSpPr>
        <p:spPr>
          <a:xfrm>
            <a:off x="1839044" y="387213"/>
            <a:ext cx="1593272" cy="617517"/>
          </a:xfrm>
          <a:prstGeom prst="wedgeRoundRectCallout">
            <a:avLst>
              <a:gd name="adj1" fmla="val 57791"/>
              <a:gd name="adj2" fmla="val 1311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107709" y="511305"/>
            <a:ext cx="1662546" cy="369332"/>
          </a:xfrm>
          <a:prstGeom prst="rect">
            <a:avLst/>
          </a:prstGeom>
          <a:noFill/>
        </p:spPr>
        <p:txBody>
          <a:bodyPr wrap="square" rtlCol="0">
            <a:spAutoFit/>
          </a:bodyPr>
          <a:lstStyle/>
          <a:p>
            <a:r>
              <a:rPr lang="en-GB" dirty="0" smtClean="0"/>
              <a:t>Fred talk</a:t>
            </a:r>
            <a:endParaRPr lang="en-GB" dirty="0"/>
          </a:p>
        </p:txBody>
      </p:sp>
      <p:sp>
        <p:nvSpPr>
          <p:cNvPr id="8" name="Rounded Rectangular Callout 7"/>
          <p:cNvSpPr/>
          <p:nvPr/>
        </p:nvSpPr>
        <p:spPr>
          <a:xfrm>
            <a:off x="9672904" y="3046144"/>
            <a:ext cx="2083345" cy="626394"/>
          </a:xfrm>
          <a:prstGeom prst="wedgeRoundRectCallout">
            <a:avLst>
              <a:gd name="adj1" fmla="val -116619"/>
              <a:gd name="adj2" fmla="val -45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9820569" y="3174675"/>
            <a:ext cx="1935680" cy="369332"/>
          </a:xfrm>
          <a:prstGeom prst="rect">
            <a:avLst/>
          </a:prstGeom>
          <a:noFill/>
        </p:spPr>
        <p:txBody>
          <a:bodyPr wrap="square" rtlCol="0">
            <a:spAutoFit/>
          </a:bodyPr>
          <a:lstStyle/>
          <a:p>
            <a:r>
              <a:rPr lang="en-GB" dirty="0" smtClean="0"/>
              <a:t>Tricky red words</a:t>
            </a:r>
            <a:endParaRPr lang="en-GB" dirty="0"/>
          </a:p>
        </p:txBody>
      </p:sp>
      <p:sp>
        <p:nvSpPr>
          <p:cNvPr id="10" name="TextBox 9"/>
          <p:cNvSpPr txBox="1"/>
          <p:nvPr/>
        </p:nvSpPr>
        <p:spPr>
          <a:xfrm>
            <a:off x="4038920" y="193792"/>
            <a:ext cx="7883143" cy="707886"/>
          </a:xfrm>
          <a:prstGeom prst="rect">
            <a:avLst/>
          </a:prstGeom>
          <a:noFill/>
        </p:spPr>
        <p:txBody>
          <a:bodyPr wrap="square" rtlCol="0">
            <a:spAutoFit/>
          </a:bodyPr>
          <a:lstStyle/>
          <a:p>
            <a:r>
              <a:rPr lang="en-GB" sz="4000" dirty="0" smtClean="0">
                <a:solidFill>
                  <a:srgbClr val="990099"/>
                </a:solidFill>
                <a:latin typeface="Comic Sans MS" panose="030F0702030302020204" pitchFamily="66" charset="0"/>
              </a:rPr>
              <a:t>Year 1 Expectations - Reading</a:t>
            </a:r>
            <a:endParaRPr lang="en-GB" sz="4000" dirty="0">
              <a:solidFill>
                <a:srgbClr val="990099"/>
              </a:solidFill>
              <a:latin typeface="Comic Sans MS" panose="030F0702030302020204" pitchFamily="66" charset="0"/>
            </a:endParaRPr>
          </a:p>
        </p:txBody>
      </p:sp>
      <p:sp>
        <p:nvSpPr>
          <p:cNvPr id="11" name="Rounded Rectangular Callout 10"/>
          <p:cNvSpPr/>
          <p:nvPr/>
        </p:nvSpPr>
        <p:spPr>
          <a:xfrm>
            <a:off x="8872152" y="6120466"/>
            <a:ext cx="2557848" cy="617517"/>
          </a:xfrm>
          <a:prstGeom prst="wedgeRoundRectCallout">
            <a:avLst>
              <a:gd name="adj1" fmla="val -87064"/>
              <a:gd name="adj2" fmla="val -769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8872153" y="6244558"/>
            <a:ext cx="2557847" cy="369332"/>
          </a:xfrm>
          <a:prstGeom prst="rect">
            <a:avLst/>
          </a:prstGeom>
          <a:noFill/>
        </p:spPr>
        <p:txBody>
          <a:bodyPr wrap="square" rtlCol="0">
            <a:spAutoFit/>
          </a:bodyPr>
          <a:lstStyle/>
          <a:p>
            <a:r>
              <a:rPr lang="en-GB" dirty="0" smtClean="0"/>
              <a:t>Books sent home to read</a:t>
            </a:r>
            <a:endParaRPr lang="en-GB" dirty="0"/>
          </a:p>
        </p:txBody>
      </p:sp>
      <p:sp>
        <p:nvSpPr>
          <p:cNvPr id="13" name="Rounded Rectangular Callout 12"/>
          <p:cNvSpPr/>
          <p:nvPr/>
        </p:nvSpPr>
        <p:spPr>
          <a:xfrm>
            <a:off x="1151184" y="4324865"/>
            <a:ext cx="1593272" cy="1795601"/>
          </a:xfrm>
          <a:prstGeom prst="wedgeRoundRectCallout">
            <a:avLst>
              <a:gd name="adj1" fmla="val 85712"/>
              <a:gd name="adj2" fmla="val -86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unded Rectangular Callout 13"/>
          <p:cNvSpPr/>
          <p:nvPr/>
        </p:nvSpPr>
        <p:spPr>
          <a:xfrm>
            <a:off x="1042408" y="1787645"/>
            <a:ext cx="1593272" cy="617517"/>
          </a:xfrm>
          <a:prstGeom prst="wedgeRoundRectCallout">
            <a:avLst>
              <a:gd name="adj1" fmla="val 88813"/>
              <a:gd name="adj2" fmla="val 210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ular Callout 14"/>
          <p:cNvSpPr/>
          <p:nvPr/>
        </p:nvSpPr>
        <p:spPr>
          <a:xfrm>
            <a:off x="1151184" y="4324865"/>
            <a:ext cx="1593272" cy="1795601"/>
          </a:xfrm>
          <a:prstGeom prst="wedgeRoundRectCallout">
            <a:avLst>
              <a:gd name="adj1" fmla="val 88038"/>
              <a:gd name="adj2" fmla="val -23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1042408" y="1911737"/>
            <a:ext cx="1662546" cy="369332"/>
          </a:xfrm>
          <a:prstGeom prst="rect">
            <a:avLst/>
          </a:prstGeom>
          <a:noFill/>
        </p:spPr>
        <p:txBody>
          <a:bodyPr wrap="square" rtlCol="0">
            <a:spAutoFit/>
          </a:bodyPr>
          <a:lstStyle/>
          <a:p>
            <a:r>
              <a:rPr lang="en-GB" dirty="0" smtClean="0"/>
              <a:t>Speed sounds</a:t>
            </a:r>
            <a:endParaRPr lang="en-GB" dirty="0"/>
          </a:p>
        </p:txBody>
      </p:sp>
      <p:sp>
        <p:nvSpPr>
          <p:cNvPr id="17" name="TextBox 16"/>
          <p:cNvSpPr txBox="1"/>
          <p:nvPr/>
        </p:nvSpPr>
        <p:spPr>
          <a:xfrm>
            <a:off x="1276436" y="4448958"/>
            <a:ext cx="1662546" cy="1754326"/>
          </a:xfrm>
          <a:prstGeom prst="rect">
            <a:avLst/>
          </a:prstGeom>
          <a:noFill/>
        </p:spPr>
        <p:txBody>
          <a:bodyPr wrap="square" rtlCol="0">
            <a:spAutoFit/>
          </a:bodyPr>
          <a:lstStyle/>
          <a:p>
            <a:r>
              <a:rPr lang="en-GB" dirty="0" smtClean="0"/>
              <a:t>RWI Storybooks.</a:t>
            </a:r>
          </a:p>
          <a:p>
            <a:endParaRPr lang="en-GB" dirty="0" smtClean="0"/>
          </a:p>
          <a:p>
            <a:r>
              <a:rPr lang="en-GB" dirty="0" smtClean="0"/>
              <a:t>Boks sent home to read.</a:t>
            </a:r>
          </a:p>
          <a:p>
            <a:endParaRPr lang="en-GB" dirty="0"/>
          </a:p>
        </p:txBody>
      </p:sp>
    </p:spTree>
    <p:extLst>
      <p:ext uri="{BB962C8B-B14F-4D97-AF65-F5344CB8AC3E}">
        <p14:creationId xmlns:p14="http://schemas.microsoft.com/office/powerpoint/2010/main" val="3239604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18394" y="1068250"/>
            <a:ext cx="7394426" cy="5247657"/>
          </a:xfrm>
          <a:prstGeom prst="rect">
            <a:avLst/>
          </a:prstGeom>
        </p:spPr>
      </p:pic>
      <p:sp>
        <p:nvSpPr>
          <p:cNvPr id="5" name="TextBox 4"/>
          <p:cNvSpPr txBox="1"/>
          <p:nvPr/>
        </p:nvSpPr>
        <p:spPr>
          <a:xfrm>
            <a:off x="2646369" y="230862"/>
            <a:ext cx="7883143" cy="707886"/>
          </a:xfrm>
          <a:prstGeom prst="rect">
            <a:avLst/>
          </a:prstGeom>
          <a:noFill/>
        </p:spPr>
        <p:txBody>
          <a:bodyPr wrap="square" rtlCol="0">
            <a:spAutoFit/>
          </a:bodyPr>
          <a:lstStyle/>
          <a:p>
            <a:r>
              <a:rPr lang="en-GB" sz="4000" dirty="0" smtClean="0">
                <a:solidFill>
                  <a:srgbClr val="990099"/>
                </a:solidFill>
                <a:latin typeface="Comic Sans MS" panose="030F0702030302020204" pitchFamily="66" charset="0"/>
              </a:rPr>
              <a:t>Year 1 Expectations - Reading</a:t>
            </a:r>
            <a:endParaRPr lang="en-GB" sz="4000" dirty="0">
              <a:solidFill>
                <a:srgbClr val="990099"/>
              </a:solidFill>
              <a:latin typeface="Comic Sans MS" panose="030F0702030302020204" pitchFamily="66" charset="0"/>
            </a:endParaRPr>
          </a:p>
        </p:txBody>
      </p:sp>
    </p:spTree>
    <p:extLst>
      <p:ext uri="{BB962C8B-B14F-4D97-AF65-F5344CB8AC3E}">
        <p14:creationId xmlns:p14="http://schemas.microsoft.com/office/powerpoint/2010/main" val="3312913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4860" y="0"/>
            <a:ext cx="6096000" cy="769441"/>
          </a:xfrm>
          <a:prstGeom prst="rect">
            <a:avLst/>
          </a:prstGeom>
        </p:spPr>
        <p:txBody>
          <a:bodyPr>
            <a:spAutoFit/>
          </a:bodyPr>
          <a:lstStyle/>
          <a:p>
            <a:endParaRPr lang="en-GB" sz="800" dirty="0">
              <a:solidFill>
                <a:srgbClr val="000000"/>
              </a:solidFill>
              <a:latin typeface="Garamond" panose="02020404030301010803" pitchFamily="18" charset="0"/>
            </a:endParaRPr>
          </a:p>
          <a:p>
            <a:r>
              <a:rPr lang="en-GB" sz="3600" dirty="0">
                <a:solidFill>
                  <a:srgbClr val="00B0F0"/>
                </a:solidFill>
                <a:latin typeface="Garamond" panose="02020404030301010803" pitchFamily="18" charset="0"/>
              </a:rPr>
              <a:t>So how can you help your child? </a:t>
            </a:r>
            <a:endParaRPr lang="en-GB" sz="3600" dirty="0">
              <a:solidFill>
                <a:srgbClr val="00B0F0"/>
              </a:solidFill>
            </a:endParaRPr>
          </a:p>
        </p:txBody>
      </p:sp>
      <p:sp>
        <p:nvSpPr>
          <p:cNvPr id="4" name="Rectangle 3"/>
          <p:cNvSpPr/>
          <p:nvPr/>
        </p:nvSpPr>
        <p:spPr>
          <a:xfrm>
            <a:off x="1548082" y="809447"/>
            <a:ext cx="9729518" cy="1277273"/>
          </a:xfrm>
          <a:prstGeom prst="rect">
            <a:avLst/>
          </a:prstGeom>
        </p:spPr>
        <p:txBody>
          <a:bodyPr wrap="square">
            <a:spAutoFit/>
          </a:bodyPr>
          <a:lstStyle/>
          <a:p>
            <a:endParaRPr lang="en-GB" sz="1050" dirty="0">
              <a:solidFill>
                <a:srgbClr val="000000"/>
              </a:solidFill>
              <a:latin typeface="Verdana" panose="020B0604030504040204" pitchFamily="34" charset="0"/>
            </a:endParaRPr>
          </a:p>
          <a:p>
            <a:endParaRPr lang="en-GB" sz="1050" dirty="0">
              <a:latin typeface="Verdana" panose="020B0604030504040204" pitchFamily="34" charset="0"/>
            </a:endParaRPr>
          </a:p>
          <a:p>
            <a:r>
              <a:rPr lang="en-GB" sz="2800" dirty="0">
                <a:latin typeface="Verdana" panose="020B0604030504040204" pitchFamily="34" charset="0"/>
              </a:rPr>
              <a:t>By </a:t>
            </a:r>
            <a:r>
              <a:rPr lang="en-GB" sz="2800" dirty="0" smtClean="0">
                <a:latin typeface="Verdana" panose="020B0604030504040204" pitchFamily="34" charset="0"/>
              </a:rPr>
              <a:t>learning the new sounds and words when they come home.</a:t>
            </a:r>
            <a:endParaRPr lang="en-GB" dirty="0">
              <a:latin typeface="Verdana" panose="020B0604030504040204" pitchFamily="34" charset="0"/>
            </a:endParaRPr>
          </a:p>
        </p:txBody>
      </p:sp>
      <p:sp>
        <p:nvSpPr>
          <p:cNvPr id="5" name="Rectangle 4"/>
          <p:cNvSpPr/>
          <p:nvPr/>
        </p:nvSpPr>
        <p:spPr>
          <a:xfrm>
            <a:off x="1548082" y="2022492"/>
            <a:ext cx="9719487" cy="1277273"/>
          </a:xfrm>
          <a:prstGeom prst="rect">
            <a:avLst/>
          </a:prstGeom>
        </p:spPr>
        <p:txBody>
          <a:bodyPr wrap="square">
            <a:spAutoFit/>
          </a:bodyPr>
          <a:lstStyle/>
          <a:p>
            <a:endParaRPr lang="en-GB" sz="1050" dirty="0">
              <a:solidFill>
                <a:srgbClr val="000000"/>
              </a:solidFill>
              <a:latin typeface="Verdana" panose="020B0604030504040204" pitchFamily="34" charset="0"/>
            </a:endParaRPr>
          </a:p>
          <a:p>
            <a:endParaRPr lang="en-GB" sz="1050" dirty="0">
              <a:latin typeface="Verdana" panose="020B0604030504040204" pitchFamily="34" charset="0"/>
            </a:endParaRPr>
          </a:p>
          <a:p>
            <a:r>
              <a:rPr lang="en-GB" sz="2800" dirty="0">
                <a:latin typeface="Verdana" panose="020B0604030504040204" pitchFamily="34" charset="0"/>
              </a:rPr>
              <a:t>By </a:t>
            </a:r>
            <a:r>
              <a:rPr lang="en-GB" sz="2800" dirty="0" smtClean="0">
                <a:latin typeface="Verdana" panose="020B0604030504040204" pitchFamily="34" charset="0"/>
              </a:rPr>
              <a:t>encouraging blending new words </a:t>
            </a:r>
            <a:r>
              <a:rPr lang="en-GB" sz="2800" dirty="0">
                <a:latin typeface="Verdana" panose="020B0604030504040204" pitchFamily="34" charset="0"/>
              </a:rPr>
              <a:t>using Fred Talk for reading </a:t>
            </a:r>
            <a:r>
              <a:rPr lang="en-GB" sz="2800" dirty="0" smtClean="0">
                <a:latin typeface="Verdana" panose="020B0604030504040204" pitchFamily="34" charset="0"/>
              </a:rPr>
              <a:t>               </a:t>
            </a:r>
            <a:r>
              <a:rPr lang="en-GB" sz="2800" b="1" dirty="0" err="1" smtClean="0">
                <a:latin typeface="Comic Sans MS" panose="030F0702030302020204" pitchFamily="66" charset="0"/>
              </a:rPr>
              <a:t>m_a_t</a:t>
            </a:r>
            <a:r>
              <a:rPr lang="en-GB" sz="2800" b="1" dirty="0" smtClean="0">
                <a:latin typeface="Comic Sans MS" panose="030F0702030302020204" pitchFamily="66" charset="0"/>
              </a:rPr>
              <a:t> </a:t>
            </a:r>
            <a:endParaRPr lang="en-GB" sz="2800" dirty="0">
              <a:latin typeface="Comic Sans MS" panose="030F0702030302020204" pitchFamily="66" charset="0"/>
            </a:endParaRPr>
          </a:p>
        </p:txBody>
      </p:sp>
      <p:pic>
        <p:nvPicPr>
          <p:cNvPr id="6" name="Picture 5"/>
          <p:cNvPicPr>
            <a:picLocks noChangeAspect="1"/>
          </p:cNvPicPr>
          <p:nvPr/>
        </p:nvPicPr>
        <p:blipFill>
          <a:blip r:embed="rId3"/>
          <a:stretch>
            <a:fillRect/>
          </a:stretch>
        </p:blipFill>
        <p:spPr>
          <a:xfrm>
            <a:off x="3825977" y="2823894"/>
            <a:ext cx="1564085" cy="1043686"/>
          </a:xfrm>
          <a:prstGeom prst="rect">
            <a:avLst/>
          </a:prstGeom>
        </p:spPr>
      </p:pic>
      <p:sp>
        <p:nvSpPr>
          <p:cNvPr id="7" name="Rectangle 6"/>
          <p:cNvSpPr/>
          <p:nvPr/>
        </p:nvSpPr>
        <p:spPr>
          <a:xfrm>
            <a:off x="1548082" y="3322771"/>
            <a:ext cx="8257663" cy="846386"/>
          </a:xfrm>
          <a:prstGeom prst="rect">
            <a:avLst/>
          </a:prstGeom>
        </p:spPr>
        <p:txBody>
          <a:bodyPr wrap="square">
            <a:spAutoFit/>
          </a:bodyPr>
          <a:lstStyle/>
          <a:p>
            <a:endParaRPr lang="en-GB" sz="1050" dirty="0">
              <a:solidFill>
                <a:srgbClr val="000000"/>
              </a:solidFill>
              <a:latin typeface="Verdana" panose="020B0604030504040204" pitchFamily="34" charset="0"/>
            </a:endParaRPr>
          </a:p>
          <a:p>
            <a:endParaRPr lang="en-GB" sz="1050" dirty="0">
              <a:latin typeface="Verdana" panose="020B0604030504040204" pitchFamily="34" charset="0"/>
            </a:endParaRPr>
          </a:p>
          <a:p>
            <a:r>
              <a:rPr lang="en-GB" sz="2800" dirty="0">
                <a:latin typeface="Verdana" panose="020B0604030504040204" pitchFamily="34" charset="0"/>
              </a:rPr>
              <a:t>By </a:t>
            </a:r>
            <a:r>
              <a:rPr lang="en-GB" sz="2800" dirty="0" smtClean="0">
                <a:latin typeface="Verdana" panose="020B0604030504040204" pitchFamily="34" charset="0"/>
              </a:rPr>
              <a:t>encouraging Fred </a:t>
            </a:r>
            <a:r>
              <a:rPr lang="en-GB" sz="2800" dirty="0">
                <a:latin typeface="Verdana" panose="020B0604030504040204" pitchFamily="34" charset="0"/>
              </a:rPr>
              <a:t>Fingers for </a:t>
            </a:r>
            <a:r>
              <a:rPr lang="en-GB" sz="2800" dirty="0" smtClean="0">
                <a:latin typeface="Verdana" panose="020B0604030504040204" pitchFamily="34" charset="0"/>
              </a:rPr>
              <a:t>writing </a:t>
            </a:r>
            <a:endParaRPr lang="en-GB" sz="2800" dirty="0">
              <a:latin typeface="Verdana" panose="020B0604030504040204" pitchFamily="34" charset="0"/>
            </a:endParaRPr>
          </a:p>
        </p:txBody>
      </p:sp>
      <p:sp>
        <p:nvSpPr>
          <p:cNvPr id="10" name="Rectangle 9"/>
          <p:cNvSpPr/>
          <p:nvPr/>
        </p:nvSpPr>
        <p:spPr>
          <a:xfrm>
            <a:off x="1548082" y="4299472"/>
            <a:ext cx="9616568" cy="1708160"/>
          </a:xfrm>
          <a:prstGeom prst="rect">
            <a:avLst/>
          </a:prstGeom>
        </p:spPr>
        <p:txBody>
          <a:bodyPr wrap="square">
            <a:spAutoFit/>
          </a:bodyPr>
          <a:lstStyle/>
          <a:p>
            <a:endParaRPr lang="en-GB" sz="1050" dirty="0">
              <a:solidFill>
                <a:srgbClr val="000000"/>
              </a:solidFill>
              <a:latin typeface="Verdana" panose="020B0604030504040204" pitchFamily="34" charset="0"/>
            </a:endParaRPr>
          </a:p>
          <a:p>
            <a:endParaRPr lang="en-GB" sz="1050" dirty="0">
              <a:latin typeface="Verdana" panose="020B0604030504040204" pitchFamily="34" charset="0"/>
            </a:endParaRPr>
          </a:p>
          <a:p>
            <a:r>
              <a:rPr lang="en-GB" sz="2800" dirty="0" smtClean="0">
                <a:latin typeface="Verdana" panose="020B0604030504040204" pitchFamily="34" charset="0"/>
              </a:rPr>
              <a:t>By practising their reading every day.</a:t>
            </a:r>
          </a:p>
          <a:p>
            <a:endParaRPr lang="en-GB" sz="2800" dirty="0">
              <a:latin typeface="Verdana" panose="020B0604030504040204" pitchFamily="34" charset="0"/>
            </a:endParaRPr>
          </a:p>
          <a:p>
            <a:r>
              <a:rPr lang="en-GB" sz="2800" dirty="0" smtClean="0">
                <a:latin typeface="Verdana" panose="020B0604030504040204" pitchFamily="34" charset="0"/>
              </a:rPr>
              <a:t>Talk about what you are reading.</a:t>
            </a:r>
            <a:endParaRPr lang="en-GB" sz="2800" dirty="0"/>
          </a:p>
        </p:txBody>
      </p:sp>
      <p:pic>
        <p:nvPicPr>
          <p:cNvPr id="13" name="Picture 12"/>
          <p:cNvPicPr>
            <a:picLocks noChangeAspect="1"/>
          </p:cNvPicPr>
          <p:nvPr/>
        </p:nvPicPr>
        <p:blipFill>
          <a:blip r:embed="rId4"/>
          <a:stretch>
            <a:fillRect/>
          </a:stretch>
        </p:blipFill>
        <p:spPr>
          <a:xfrm>
            <a:off x="9016559" y="3430080"/>
            <a:ext cx="910379" cy="1295254"/>
          </a:xfrm>
          <a:prstGeom prst="rect">
            <a:avLst/>
          </a:prstGeom>
        </p:spPr>
      </p:pic>
    </p:spTree>
    <p:extLst>
      <p:ext uri="{BB962C8B-B14F-4D97-AF65-F5344CB8AC3E}">
        <p14:creationId xmlns:p14="http://schemas.microsoft.com/office/powerpoint/2010/main" val="2017813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808</TotalTime>
  <Words>1584</Words>
  <Application>Microsoft Office PowerPoint</Application>
  <PresentationFormat>Widescreen</PresentationFormat>
  <Paragraphs>191</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Comic Sans MS</vt:lpstr>
      <vt:lpstr>Garamond</vt:lpstr>
      <vt:lpstr>Gill Sans MT</vt:lpstr>
      <vt:lpstr>Impact</vt:lpstr>
      <vt:lpstr>Verdana</vt:lpstr>
      <vt:lpstr>Badge</vt:lpstr>
      <vt:lpstr>Year 1 English</vt:lpstr>
      <vt:lpstr>PowerPoint Presentation</vt:lpstr>
      <vt:lpstr>PowerPoint Presentation</vt:lpstr>
      <vt:lpstr>PowerPoint Presentation</vt:lpstr>
      <vt:lpstr>PowerPoint Presentation</vt:lpstr>
      <vt:lpstr>Reading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Court</dc:creator>
  <cp:lastModifiedBy>Lee McClure</cp:lastModifiedBy>
  <cp:revision>58</cp:revision>
  <cp:lastPrinted>2019-09-19T09:33:16Z</cp:lastPrinted>
  <dcterms:created xsi:type="dcterms:W3CDTF">2015-09-27T19:31:38Z</dcterms:created>
  <dcterms:modified xsi:type="dcterms:W3CDTF">2020-09-17T17:14:02Z</dcterms:modified>
</cp:coreProperties>
</file>