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5"/>
  </p:notesMasterIdLst>
  <p:sldIdLst>
    <p:sldId id="262" r:id="rId2"/>
    <p:sldId id="282" r:id="rId3"/>
    <p:sldId id="283" r:id="rId4"/>
    <p:sldId id="285" r:id="rId5"/>
    <p:sldId id="280" r:id="rId6"/>
    <p:sldId id="261" r:id="rId7"/>
    <p:sldId id="268" r:id="rId8"/>
    <p:sldId id="270" r:id="rId9"/>
    <p:sldId id="277" r:id="rId10"/>
    <p:sldId id="281" r:id="rId11"/>
    <p:sldId id="276" r:id="rId12"/>
    <p:sldId id="284" r:id="rId13"/>
    <p:sldId id="264" r:id="rId14"/>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9900C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7" autoAdjust="0"/>
    <p:restoredTop sz="86443" autoAdjust="0"/>
  </p:normalViewPr>
  <p:slideViewPr>
    <p:cSldViewPr snapToGrid="0">
      <p:cViewPr varScale="1">
        <p:scale>
          <a:sx n="64" d="100"/>
          <a:sy n="64" d="100"/>
        </p:scale>
        <p:origin x="18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70" d="100"/>
          <a:sy n="70" d="100"/>
        </p:scale>
        <p:origin x="3258" y="-1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AE8290E0-E82D-4577-B4C3-AD79BD2E627E}" type="datetimeFigureOut">
              <a:rPr lang="en-GB" smtClean="0"/>
              <a:t>17/09/2020</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04B8F755-99BD-4ED3-8F30-A3A3DE7BD506}" type="slidenum">
              <a:rPr lang="en-GB" smtClean="0"/>
              <a:t>‹#›</a:t>
            </a:fld>
            <a:endParaRPr lang="en-GB"/>
          </a:p>
        </p:txBody>
      </p:sp>
    </p:spTree>
    <p:extLst>
      <p:ext uri="{BB962C8B-B14F-4D97-AF65-F5344CB8AC3E}">
        <p14:creationId xmlns:p14="http://schemas.microsoft.com/office/powerpoint/2010/main" val="1250511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4B8F755-99BD-4ED3-8F30-A3A3DE7BD506}" type="slidenum">
              <a:rPr lang="en-GB" smtClean="0"/>
              <a:t>1</a:t>
            </a:fld>
            <a:endParaRPr lang="en-GB"/>
          </a:p>
        </p:txBody>
      </p:sp>
      <p:sp>
        <p:nvSpPr>
          <p:cNvPr id="5" name="Notes Placeholder 4"/>
          <p:cNvSpPr txBox="1">
            <a:spLocks noGrp="1"/>
          </p:cNvSpPr>
          <p:nvPr>
            <p:ph type="body" idx="1"/>
          </p:nvPr>
        </p:nvSpPr>
        <p:spPr>
          <a:xfrm>
            <a:off x="679768" y="4777194"/>
            <a:ext cx="5438140" cy="3539430"/>
          </a:xfrm>
          <a:prstGeom prst="rect">
            <a:avLst/>
          </a:prstGeom>
          <a:noFill/>
        </p:spPr>
        <p:txBody>
          <a:bodyPr wrap="square" rtlCol="0">
            <a:spAutoFit/>
          </a:bodyPr>
          <a:lstStyle/>
          <a:p>
            <a:r>
              <a:rPr lang="en-GB" sz="1400" dirty="0" smtClean="0">
                <a:solidFill>
                  <a:srgbClr val="9900CC"/>
                </a:solidFill>
                <a:latin typeface="Comic Sans MS" panose="030F0702030302020204" pitchFamily="66" charset="0"/>
              </a:rPr>
              <a:t>Aim of the meeting – help you understand the expectations in Maths, how we teach it, and how you can support your child.</a:t>
            </a:r>
          </a:p>
          <a:p>
            <a:endParaRPr lang="en-GB" sz="1400" dirty="0" smtClean="0">
              <a:solidFill>
                <a:srgbClr val="9900CC"/>
              </a:solidFill>
              <a:latin typeface="Comic Sans MS" panose="030F0702030302020204" pitchFamily="66" charset="0"/>
            </a:endParaRPr>
          </a:p>
          <a:p>
            <a:pPr marL="457200" indent="-457200">
              <a:buFont typeface="Arial" panose="020B0604020202020204" pitchFamily="34" charset="0"/>
              <a:buChar char="•"/>
            </a:pPr>
            <a:r>
              <a:rPr lang="en-GB" sz="1400" dirty="0" smtClean="0">
                <a:solidFill>
                  <a:srgbClr val="9900CC"/>
                </a:solidFill>
                <a:latin typeface="Comic Sans MS" panose="030F0702030302020204" pitchFamily="66" charset="0"/>
              </a:rPr>
              <a:t>A quick walk through of some of the activities and terminology we use in Y1</a:t>
            </a:r>
          </a:p>
          <a:p>
            <a:pPr marL="457200" indent="-457200">
              <a:buFont typeface="Arial" panose="020B0604020202020204" pitchFamily="34" charset="0"/>
              <a:buChar char="•"/>
            </a:pPr>
            <a:endParaRPr lang="en-GB" sz="1400" dirty="0">
              <a:solidFill>
                <a:srgbClr val="9900CC"/>
              </a:solidFill>
              <a:latin typeface="Comic Sans MS" panose="030F0702030302020204" pitchFamily="66" charset="0"/>
            </a:endParaRPr>
          </a:p>
          <a:p>
            <a:r>
              <a:rPr lang="en-GB" sz="1400" dirty="0" smtClean="0">
                <a:solidFill>
                  <a:srgbClr val="9900CC"/>
                </a:solidFill>
                <a:latin typeface="Comic Sans MS" panose="030F0702030302020204" pitchFamily="66" charset="0"/>
              </a:rPr>
              <a:t>From the number work done with the children so far I am really impressed with their ability. Number seems to be a strength for the class.</a:t>
            </a:r>
          </a:p>
          <a:p>
            <a:endParaRPr lang="en-GB" sz="1400" dirty="0">
              <a:solidFill>
                <a:srgbClr val="9900CC"/>
              </a:solidFill>
              <a:latin typeface="Comic Sans MS" panose="030F0702030302020204" pitchFamily="66" charset="0"/>
            </a:endParaRPr>
          </a:p>
          <a:p>
            <a:endParaRPr lang="en-GB" sz="1400" dirty="0" smtClean="0">
              <a:solidFill>
                <a:srgbClr val="9900CC"/>
              </a:solidFill>
              <a:latin typeface="Comic Sans MS" panose="030F0702030302020204" pitchFamily="66" charset="0"/>
            </a:endParaRPr>
          </a:p>
          <a:p>
            <a:r>
              <a:rPr lang="en-GB" sz="1400" dirty="0" smtClean="0">
                <a:solidFill>
                  <a:srgbClr val="9900CC"/>
                </a:solidFill>
                <a:latin typeface="Comic Sans MS" panose="030F0702030302020204" pitchFamily="66" charset="0"/>
              </a:rPr>
              <a:t>We’ll start with the 2 most important early number concepts in Y1; </a:t>
            </a:r>
            <a:r>
              <a:rPr lang="en-GB" sz="1400" dirty="0" err="1" smtClean="0">
                <a:solidFill>
                  <a:srgbClr val="9900CC"/>
                </a:solidFill>
                <a:latin typeface="Comic Sans MS" panose="030F0702030302020204" pitchFamily="66" charset="0"/>
              </a:rPr>
              <a:t>subitising</a:t>
            </a:r>
            <a:r>
              <a:rPr lang="en-GB" sz="1400" dirty="0" smtClean="0">
                <a:solidFill>
                  <a:srgbClr val="9900CC"/>
                </a:solidFill>
                <a:latin typeface="Comic Sans MS" panose="030F0702030302020204" pitchFamily="66" charset="0"/>
              </a:rPr>
              <a:t> and finger counting.</a:t>
            </a:r>
          </a:p>
          <a:p>
            <a:endParaRPr lang="en-GB" sz="1400" dirty="0">
              <a:solidFill>
                <a:srgbClr val="9900CC"/>
              </a:solidFill>
              <a:latin typeface="Comic Sans MS" panose="030F0702030302020204" pitchFamily="66" charset="0"/>
            </a:endParaRPr>
          </a:p>
          <a:p>
            <a:r>
              <a:rPr lang="en-GB" sz="1400" dirty="0" smtClean="0">
                <a:solidFill>
                  <a:srgbClr val="9900CC"/>
                </a:solidFill>
                <a:latin typeface="Comic Sans MS" panose="030F0702030302020204" pitchFamily="66" charset="0"/>
              </a:rPr>
              <a:t>These 2 skills help with number fluency and speed when we come on to addition and subtraction later.</a:t>
            </a:r>
          </a:p>
        </p:txBody>
      </p:sp>
    </p:spTree>
    <p:extLst>
      <p:ext uri="{BB962C8B-B14F-4D97-AF65-F5344CB8AC3E}">
        <p14:creationId xmlns:p14="http://schemas.microsoft.com/office/powerpoint/2010/main" val="221620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sz="1600" dirty="0" smtClean="0"/>
              <a:t>When children are fluent with numbers up to 20 we will use numbers from 20 to 50, and then 50 to 100. part of these larger numbers is learning their place value.</a:t>
            </a:r>
            <a:endParaRPr lang="en-GB" sz="1600" dirty="0"/>
          </a:p>
          <a:p>
            <a:r>
              <a:rPr lang="en-GB" sz="1600" dirty="0" smtClean="0"/>
              <a:t>Where numbers fit and what each digit represents / means. The value.</a:t>
            </a:r>
            <a:endParaRPr lang="en-GB" sz="1600" dirty="0"/>
          </a:p>
        </p:txBody>
      </p:sp>
      <p:sp>
        <p:nvSpPr>
          <p:cNvPr id="4" name="Slide Number Placeholder 3"/>
          <p:cNvSpPr>
            <a:spLocks noGrp="1"/>
          </p:cNvSpPr>
          <p:nvPr>
            <p:ph type="sldNum" sz="quarter" idx="10"/>
          </p:nvPr>
        </p:nvSpPr>
        <p:spPr/>
        <p:txBody>
          <a:bodyPr/>
          <a:lstStyle/>
          <a:p>
            <a:fld id="{04B8F755-99BD-4ED3-8F30-A3A3DE7BD506}" type="slidenum">
              <a:rPr lang="en-GB" smtClean="0"/>
              <a:t>10</a:t>
            </a:fld>
            <a:endParaRPr lang="en-GB"/>
          </a:p>
        </p:txBody>
      </p:sp>
    </p:spTree>
    <p:extLst>
      <p:ext uri="{BB962C8B-B14F-4D97-AF65-F5344CB8AC3E}">
        <p14:creationId xmlns:p14="http://schemas.microsoft.com/office/powerpoint/2010/main" val="4120280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t>As part of the end of year 1 expectations your child will be learning number bonds to 10 and then to 20.</a:t>
            </a:r>
          </a:p>
          <a:p>
            <a:endParaRPr lang="en-GB" sz="1600" dirty="0"/>
          </a:p>
          <a:p>
            <a:r>
              <a:rPr lang="en-GB" sz="1600" dirty="0" smtClean="0"/>
              <a:t>They need to know them off by heart so if I said 3 they would know they needed 7 more to make 10 – without counting on.</a:t>
            </a:r>
          </a:p>
          <a:p>
            <a:endParaRPr lang="en-GB" sz="1600" dirty="0"/>
          </a:p>
          <a:p>
            <a:r>
              <a:rPr lang="en-GB" sz="1600" dirty="0" smtClean="0"/>
              <a:t>And if I said 9 they would know they needed 1 to make 10 and 11 to make 20.</a:t>
            </a:r>
            <a:endParaRPr lang="en-GB" sz="1600" dirty="0"/>
          </a:p>
        </p:txBody>
      </p:sp>
      <p:sp>
        <p:nvSpPr>
          <p:cNvPr id="4" name="Slide Number Placeholder 3"/>
          <p:cNvSpPr>
            <a:spLocks noGrp="1"/>
          </p:cNvSpPr>
          <p:nvPr>
            <p:ph type="sldNum" sz="quarter" idx="10"/>
          </p:nvPr>
        </p:nvSpPr>
        <p:spPr/>
        <p:txBody>
          <a:bodyPr/>
          <a:lstStyle/>
          <a:p>
            <a:fld id="{04B8F755-99BD-4ED3-8F30-A3A3DE7BD506}" type="slidenum">
              <a:rPr lang="en-GB" smtClean="0"/>
              <a:t>11</a:t>
            </a:fld>
            <a:endParaRPr lang="en-GB"/>
          </a:p>
        </p:txBody>
      </p:sp>
    </p:spTree>
    <p:extLst>
      <p:ext uri="{BB962C8B-B14F-4D97-AF65-F5344CB8AC3E}">
        <p14:creationId xmlns:p14="http://schemas.microsoft.com/office/powerpoint/2010/main" val="3885690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err="1" smtClean="0"/>
              <a:t>Numbots</a:t>
            </a:r>
            <a:r>
              <a:rPr lang="en-GB" sz="1800" dirty="0" smtClean="0"/>
              <a:t> – practises all the key skills discussed here.</a:t>
            </a:r>
          </a:p>
          <a:p>
            <a:endParaRPr lang="en-GB" sz="1800" dirty="0"/>
          </a:p>
          <a:p>
            <a:r>
              <a:rPr lang="en-GB" sz="1800" dirty="0" smtClean="0"/>
              <a:t>Don’t worry about </a:t>
            </a:r>
            <a:r>
              <a:rPr lang="en-GB" sz="1800" dirty="0" err="1" smtClean="0"/>
              <a:t>timestables</a:t>
            </a:r>
            <a:r>
              <a:rPr lang="en-GB" sz="1800" dirty="0" smtClean="0"/>
              <a:t> we don’t mention the word until the summer term and even then only when they can fluently count forwards and backwards in 2’s 5’s 10’s to 100.</a:t>
            </a:r>
          </a:p>
          <a:p>
            <a:endParaRPr lang="en-GB" sz="1800" dirty="0"/>
          </a:p>
          <a:p>
            <a:r>
              <a:rPr lang="en-GB" sz="1800" dirty="0" smtClean="0"/>
              <a:t>We do teach shape and measures as well</a:t>
            </a:r>
            <a:endParaRPr lang="en-GB" sz="1800" dirty="0"/>
          </a:p>
        </p:txBody>
      </p:sp>
      <p:sp>
        <p:nvSpPr>
          <p:cNvPr id="4" name="Slide Number Placeholder 3"/>
          <p:cNvSpPr>
            <a:spLocks noGrp="1"/>
          </p:cNvSpPr>
          <p:nvPr>
            <p:ph type="sldNum" sz="quarter" idx="10"/>
          </p:nvPr>
        </p:nvSpPr>
        <p:spPr/>
        <p:txBody>
          <a:bodyPr/>
          <a:lstStyle/>
          <a:p>
            <a:fld id="{04B8F755-99BD-4ED3-8F30-A3A3DE7BD506}" type="slidenum">
              <a:rPr lang="en-GB" smtClean="0"/>
              <a:t>12</a:t>
            </a:fld>
            <a:endParaRPr lang="en-GB"/>
          </a:p>
        </p:txBody>
      </p:sp>
    </p:spTree>
    <p:extLst>
      <p:ext uri="{BB962C8B-B14F-4D97-AF65-F5344CB8AC3E}">
        <p14:creationId xmlns:p14="http://schemas.microsoft.com/office/powerpoint/2010/main" val="3084856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B8F755-99BD-4ED3-8F30-A3A3DE7BD506}" type="slidenum">
              <a:rPr lang="en-GB" smtClean="0"/>
              <a:t>13</a:t>
            </a:fld>
            <a:endParaRPr lang="en-GB"/>
          </a:p>
        </p:txBody>
      </p:sp>
    </p:spTree>
    <p:extLst>
      <p:ext uri="{BB962C8B-B14F-4D97-AF65-F5344CB8AC3E}">
        <p14:creationId xmlns:p14="http://schemas.microsoft.com/office/powerpoint/2010/main" val="262088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t>Firstly </a:t>
            </a:r>
            <a:r>
              <a:rPr lang="en-GB" sz="1600" dirty="0" err="1" smtClean="0"/>
              <a:t>subitising</a:t>
            </a:r>
            <a:r>
              <a:rPr lang="en-GB" sz="1600" dirty="0" smtClean="0"/>
              <a:t>.</a:t>
            </a:r>
          </a:p>
          <a:p>
            <a:endParaRPr lang="en-GB" sz="1600" dirty="0"/>
          </a:p>
          <a:p>
            <a:r>
              <a:rPr lang="en-GB" sz="1600" dirty="0" smtClean="0"/>
              <a:t>It’s easier to do than explain.</a:t>
            </a:r>
          </a:p>
          <a:p>
            <a:r>
              <a:rPr lang="en-GB" sz="1600" dirty="0" smtClean="0"/>
              <a:t>This warm up game is usually done in a face to face meeting but we’ll give it a go.</a:t>
            </a:r>
            <a:endParaRPr lang="en-GB" sz="1600" dirty="0"/>
          </a:p>
          <a:p>
            <a:endParaRPr lang="en-GB" sz="1600" dirty="0" smtClean="0"/>
          </a:p>
          <a:p>
            <a:endParaRPr lang="en-GB" sz="1600" dirty="0"/>
          </a:p>
          <a:p>
            <a:r>
              <a:rPr lang="en-GB" sz="1600" dirty="0" smtClean="0"/>
              <a:t>H</a:t>
            </a:r>
            <a:r>
              <a:rPr lang="en-GB" sz="1600" baseline="0" dirty="0" smtClean="0"/>
              <a:t>ow many dots there are.</a:t>
            </a:r>
          </a:p>
          <a:p>
            <a:r>
              <a:rPr lang="en-GB" sz="1600" baseline="0" dirty="0" smtClean="0"/>
              <a:t>The people who got there very quickly how did you do it? What helped?</a:t>
            </a:r>
          </a:p>
          <a:p>
            <a:endParaRPr lang="en-GB" sz="1600" dirty="0"/>
          </a:p>
          <a:p>
            <a:r>
              <a:rPr lang="en-GB" sz="1600" baseline="0" dirty="0" smtClean="0"/>
              <a:t>Did you recognise the group</a:t>
            </a:r>
            <a:r>
              <a:rPr lang="en-GB" sz="1600" dirty="0" smtClean="0"/>
              <a:t> of 5 dots without counting them then add on another 2? That is </a:t>
            </a:r>
            <a:r>
              <a:rPr lang="en-GB" sz="1600" dirty="0" err="1" smtClean="0"/>
              <a:t>subitising</a:t>
            </a:r>
            <a:r>
              <a:rPr lang="en-GB" sz="1600" dirty="0" smtClean="0"/>
              <a:t>.</a:t>
            </a:r>
            <a:endParaRPr lang="en-GB" sz="1600" baseline="0" dirty="0" smtClean="0"/>
          </a:p>
          <a:p>
            <a:endParaRPr lang="en-GB" dirty="0"/>
          </a:p>
        </p:txBody>
      </p:sp>
      <p:sp>
        <p:nvSpPr>
          <p:cNvPr id="4" name="Slide Number Placeholder 3"/>
          <p:cNvSpPr>
            <a:spLocks noGrp="1"/>
          </p:cNvSpPr>
          <p:nvPr>
            <p:ph type="sldNum" sz="quarter" idx="10"/>
          </p:nvPr>
        </p:nvSpPr>
        <p:spPr/>
        <p:txBody>
          <a:bodyPr/>
          <a:lstStyle/>
          <a:p>
            <a:fld id="{04B8F755-99BD-4ED3-8F30-A3A3DE7BD506}" type="slidenum">
              <a:rPr lang="en-GB" smtClean="0"/>
              <a:t>2</a:t>
            </a:fld>
            <a:endParaRPr lang="en-GB"/>
          </a:p>
        </p:txBody>
      </p:sp>
    </p:spTree>
    <p:extLst>
      <p:ext uri="{BB962C8B-B14F-4D97-AF65-F5344CB8AC3E}">
        <p14:creationId xmlns:p14="http://schemas.microsoft.com/office/powerpoint/2010/main" val="2672405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GB" sz="1600" dirty="0" smtClean="0"/>
              <a:t>How many now?</a:t>
            </a:r>
          </a:p>
          <a:p>
            <a:pPr lvl="0">
              <a:defRPr/>
            </a:pPr>
            <a:endParaRPr lang="en-GB" sz="1600" dirty="0"/>
          </a:p>
          <a:p>
            <a:pPr lvl="0">
              <a:defRPr/>
            </a:pPr>
            <a:r>
              <a:rPr lang="en-GB" sz="1600" dirty="0" smtClean="0"/>
              <a:t>Did you see the group of 3 and the group of 2 and just know that they made 5, then add another 1?</a:t>
            </a:r>
          </a:p>
          <a:p>
            <a:pPr lvl="0">
              <a:defRPr/>
            </a:pPr>
            <a:endParaRPr lang="en-GB" sz="1600" dirty="0"/>
          </a:p>
          <a:p>
            <a:pPr lvl="0">
              <a:defRPr/>
            </a:pPr>
            <a:r>
              <a:rPr lang="en-GB" sz="1600" dirty="0" smtClean="0"/>
              <a:t>A typical 5 year old would probably count them all. If you can spot the patterns it’s easier and quicker.</a:t>
            </a:r>
          </a:p>
          <a:p>
            <a:pPr lvl="0">
              <a:defRPr/>
            </a:pPr>
            <a:endParaRPr lang="en-GB" sz="1600" dirty="0"/>
          </a:p>
          <a:p>
            <a:pPr lvl="0">
              <a:defRPr/>
            </a:pPr>
            <a:endParaRPr lang="en-GB" sz="1600" dirty="0" smtClean="0"/>
          </a:p>
          <a:p>
            <a:pPr lvl="0">
              <a:defRPr/>
            </a:pPr>
            <a:endParaRPr lang="en-GB" sz="1600" dirty="0"/>
          </a:p>
          <a:p>
            <a:pPr lvl="0">
              <a:defRPr/>
            </a:pPr>
            <a:r>
              <a:rPr lang="en-GB" sz="1600" dirty="0" err="1" smtClean="0"/>
              <a:t>Subitising</a:t>
            </a:r>
            <a:r>
              <a:rPr lang="en-GB" sz="1600" dirty="0" smtClean="0"/>
              <a:t> </a:t>
            </a:r>
            <a:r>
              <a:rPr lang="en-GB" sz="1600" dirty="0"/>
              <a:t>– automatic recognition (</a:t>
            </a:r>
            <a:r>
              <a:rPr lang="en-GB" sz="1600" dirty="0" err="1"/>
              <a:t>latin</a:t>
            </a:r>
            <a:r>
              <a:rPr lang="en-GB" sz="1600" dirty="0"/>
              <a:t>) without counting.</a:t>
            </a:r>
          </a:p>
          <a:p>
            <a:pPr lvl="0">
              <a:defRPr/>
            </a:pPr>
            <a:endParaRPr lang="en-GB" sz="1600" dirty="0"/>
          </a:p>
          <a:p>
            <a:pPr lvl="0">
              <a:defRPr/>
            </a:pPr>
            <a:r>
              <a:rPr lang="en-GB" sz="1600" dirty="0"/>
              <a:t>We might take this skill for granted but for young children just starting their journey with numbers it is not as obvious</a:t>
            </a:r>
            <a:r>
              <a:rPr lang="en-GB" sz="1600" dirty="0" smtClean="0"/>
              <a:t>.</a:t>
            </a:r>
          </a:p>
          <a:p>
            <a:pPr lvl="0">
              <a:defRPr/>
            </a:pPr>
            <a:endParaRPr lang="en-GB" sz="1600" dirty="0"/>
          </a:p>
          <a:p>
            <a:pPr lvl="0">
              <a:defRPr/>
            </a:pPr>
            <a:r>
              <a:rPr lang="en-GB" sz="1600" dirty="0" smtClean="0"/>
              <a:t>We do lots of </a:t>
            </a:r>
            <a:r>
              <a:rPr lang="en-GB" sz="1600" dirty="0" err="1" smtClean="0"/>
              <a:t>subitising</a:t>
            </a:r>
            <a:r>
              <a:rPr lang="en-GB" sz="1600" dirty="0" smtClean="0"/>
              <a:t> activities like this at the beginning of Y1 – encouraging the children to spot the pattern.</a:t>
            </a:r>
            <a:endParaRPr lang="en-GB" sz="1600" dirty="0"/>
          </a:p>
          <a:p>
            <a:endParaRPr lang="en-GB" dirty="0"/>
          </a:p>
        </p:txBody>
      </p:sp>
      <p:sp>
        <p:nvSpPr>
          <p:cNvPr id="4" name="Slide Number Placeholder 3"/>
          <p:cNvSpPr>
            <a:spLocks noGrp="1"/>
          </p:cNvSpPr>
          <p:nvPr>
            <p:ph type="sldNum" sz="quarter" idx="10"/>
          </p:nvPr>
        </p:nvSpPr>
        <p:spPr/>
        <p:txBody>
          <a:bodyPr/>
          <a:lstStyle/>
          <a:p>
            <a:fld id="{04B8F755-99BD-4ED3-8F30-A3A3DE7BD506}" type="slidenum">
              <a:rPr lang="en-GB" smtClean="0"/>
              <a:t>3</a:t>
            </a:fld>
            <a:endParaRPr lang="en-GB"/>
          </a:p>
        </p:txBody>
      </p:sp>
    </p:spTree>
    <p:extLst>
      <p:ext uri="{BB962C8B-B14F-4D97-AF65-F5344CB8AC3E}">
        <p14:creationId xmlns:p14="http://schemas.microsoft.com/office/powerpoint/2010/main" val="2400993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t>Start with the palms of your hand facing you, fingers curled in – this is zero.</a:t>
            </a:r>
          </a:p>
          <a:p>
            <a:endParaRPr lang="en-GB" sz="1600" dirty="0"/>
          </a:p>
          <a:p>
            <a:r>
              <a:rPr lang="en-GB" sz="1600" dirty="0" smtClean="0"/>
              <a:t>Children say the next number as they extend the finger. They need to be able to count up to 10 using their fingers and back down again. The number should only be said with the finger being extended – not just rote saying numbers to 10.</a:t>
            </a:r>
          </a:p>
          <a:p>
            <a:endParaRPr lang="en-GB" sz="1600" dirty="0"/>
          </a:p>
          <a:p>
            <a:r>
              <a:rPr lang="en-GB" sz="1600" dirty="0" smtClean="0"/>
              <a:t>They also need to be able to make any number when you say it and say any number when you show them the fingers.</a:t>
            </a:r>
          </a:p>
          <a:p>
            <a:endParaRPr lang="en-GB" sz="1600" dirty="0"/>
          </a:p>
          <a:p>
            <a:r>
              <a:rPr lang="en-GB" sz="1600" dirty="0" smtClean="0"/>
              <a:t>Later on we use this skill to add and subtract.</a:t>
            </a:r>
            <a:endParaRPr lang="en-GB" sz="1600" dirty="0"/>
          </a:p>
        </p:txBody>
      </p:sp>
      <p:sp>
        <p:nvSpPr>
          <p:cNvPr id="4" name="Slide Number Placeholder 3"/>
          <p:cNvSpPr>
            <a:spLocks noGrp="1"/>
          </p:cNvSpPr>
          <p:nvPr>
            <p:ph type="sldNum" sz="quarter" idx="10"/>
          </p:nvPr>
        </p:nvSpPr>
        <p:spPr/>
        <p:txBody>
          <a:bodyPr/>
          <a:lstStyle/>
          <a:p>
            <a:fld id="{04B8F755-99BD-4ED3-8F30-A3A3DE7BD506}" type="slidenum">
              <a:rPr lang="en-GB" smtClean="0"/>
              <a:t>4</a:t>
            </a:fld>
            <a:endParaRPr lang="en-GB"/>
          </a:p>
        </p:txBody>
      </p:sp>
    </p:spTree>
    <p:extLst>
      <p:ext uri="{BB962C8B-B14F-4D97-AF65-F5344CB8AC3E}">
        <p14:creationId xmlns:p14="http://schemas.microsoft.com/office/powerpoint/2010/main" val="1377673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t>Numbers can be represented, using counters or drawing</a:t>
            </a:r>
            <a:r>
              <a:rPr lang="en-GB" sz="1600" baseline="0" dirty="0" smtClean="0"/>
              <a:t> dots, on a ten frame.</a:t>
            </a:r>
          </a:p>
          <a:p>
            <a:r>
              <a:rPr lang="en-GB" sz="1600" baseline="0" dirty="0" smtClean="0"/>
              <a:t>There are 5 blue butterflies.</a:t>
            </a:r>
          </a:p>
          <a:p>
            <a:endParaRPr lang="en-GB" sz="1600" dirty="0"/>
          </a:p>
          <a:p>
            <a:r>
              <a:rPr lang="en-GB" sz="1600" baseline="0" dirty="0" smtClean="0"/>
              <a:t>Ten frames help us count quickly</a:t>
            </a:r>
            <a:r>
              <a:rPr lang="en-GB" sz="1600" dirty="0" smtClean="0"/>
              <a:t> and find pairs of numbers that make 10. you can easily see from the ten frame that if there are already 5 butterflies, 5 more and there would be 10.</a:t>
            </a:r>
            <a:endParaRPr lang="en-GB" sz="1600" baseline="0" dirty="0" smtClean="0"/>
          </a:p>
          <a:p>
            <a:endParaRPr lang="en-GB" sz="1600" dirty="0"/>
          </a:p>
        </p:txBody>
      </p:sp>
      <p:sp>
        <p:nvSpPr>
          <p:cNvPr id="4" name="Slide Number Placeholder 3"/>
          <p:cNvSpPr>
            <a:spLocks noGrp="1"/>
          </p:cNvSpPr>
          <p:nvPr>
            <p:ph type="sldNum" sz="quarter" idx="10"/>
          </p:nvPr>
        </p:nvSpPr>
        <p:spPr/>
        <p:txBody>
          <a:bodyPr/>
          <a:lstStyle/>
          <a:p>
            <a:fld id="{04B8F755-99BD-4ED3-8F30-A3A3DE7BD506}" type="slidenum">
              <a:rPr lang="en-GB" smtClean="0"/>
              <a:t>5</a:t>
            </a:fld>
            <a:endParaRPr lang="en-GB"/>
          </a:p>
        </p:txBody>
      </p:sp>
    </p:spTree>
    <p:extLst>
      <p:ext uri="{BB962C8B-B14F-4D97-AF65-F5344CB8AC3E}">
        <p14:creationId xmlns:p14="http://schemas.microsoft.com/office/powerpoint/2010/main" val="3087009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t>Maths in primary schools is being taught in a completely different way probably from when you were taught.</a:t>
            </a:r>
          </a:p>
          <a:p>
            <a:endParaRPr lang="en-GB" sz="1600" dirty="0"/>
          </a:p>
          <a:p>
            <a:r>
              <a:rPr lang="en-GB" sz="1600" dirty="0" smtClean="0"/>
              <a:t>2015 – New Maths Curriculum – called Mastery curriculum. This means that teachers should focus on key concepts and not move on until all children have mastered that particular area.</a:t>
            </a:r>
            <a:r>
              <a:rPr lang="en-GB" sz="1600" baseline="0" dirty="0" smtClean="0"/>
              <a:t> Within Maths there are three main elements that inter-weave.</a:t>
            </a:r>
          </a:p>
          <a:p>
            <a:pPr marL="285750" indent="-285750">
              <a:buFont typeface="Arial" panose="020B0604020202020204" pitchFamily="34" charset="0"/>
              <a:buChar char="•"/>
            </a:pPr>
            <a:r>
              <a:rPr lang="en-GB" sz="1600" baseline="0" dirty="0" smtClean="0"/>
              <a:t>Fluency</a:t>
            </a:r>
          </a:p>
          <a:p>
            <a:pPr marL="285750" indent="-285750">
              <a:buFont typeface="Arial" panose="020B0604020202020204" pitchFamily="34" charset="0"/>
              <a:buChar char="•"/>
            </a:pPr>
            <a:r>
              <a:rPr lang="en-GB" sz="1600" baseline="0" dirty="0" smtClean="0"/>
              <a:t>Reasoning</a:t>
            </a:r>
            <a:r>
              <a:rPr lang="en-GB" sz="1600" dirty="0" smtClean="0"/>
              <a:t> about numbers</a:t>
            </a:r>
            <a:endParaRPr lang="en-GB" sz="1600" baseline="0" dirty="0" smtClean="0"/>
          </a:p>
          <a:p>
            <a:pPr marL="285750" indent="-285750">
              <a:buFont typeface="Arial" panose="020B0604020202020204" pitchFamily="34" charset="0"/>
              <a:buChar char="•"/>
            </a:pPr>
            <a:r>
              <a:rPr lang="en-GB" sz="1600" baseline="0" dirty="0" smtClean="0"/>
              <a:t>Problem solving with numbers</a:t>
            </a:r>
          </a:p>
          <a:p>
            <a:endParaRPr lang="en-GB" sz="1600" dirty="0"/>
          </a:p>
          <a:p>
            <a:r>
              <a:rPr lang="en-GB" sz="1600" dirty="0" smtClean="0"/>
              <a:t>We teach number in blocks. Your child will start with numbers to 10. we will learn to read, recognise, write, order, add and subtract fluently.</a:t>
            </a:r>
          </a:p>
          <a:p>
            <a:r>
              <a:rPr lang="en-GB" sz="1600" dirty="0" smtClean="0"/>
              <a:t>Then we will move on to numbers 10 to 20 and repeat the process.</a:t>
            </a:r>
          </a:p>
          <a:p>
            <a:r>
              <a:rPr lang="en-GB" sz="1600" dirty="0" smtClean="0"/>
              <a:t>It is important not to rush on to bigger numbers until they have mastered all the skills needed to be fluent with the smaller numbers.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04B8F755-99BD-4ED3-8F30-A3A3DE7BD506}" type="slidenum">
              <a:rPr lang="en-GB" smtClean="0"/>
              <a:t>6</a:t>
            </a:fld>
            <a:endParaRPr lang="en-GB"/>
          </a:p>
        </p:txBody>
      </p:sp>
    </p:spTree>
    <p:extLst>
      <p:ext uri="{BB962C8B-B14F-4D97-AF65-F5344CB8AC3E}">
        <p14:creationId xmlns:p14="http://schemas.microsoft.com/office/powerpoint/2010/main" val="2019196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1" i="1" dirty="0" smtClean="0"/>
              <a:t>We teach children with physical and practical objects first, then by representing numbers in pictures and finally in an abstract way.</a:t>
            </a:r>
          </a:p>
          <a:p>
            <a:endParaRPr lang="en-GB" sz="1600" b="1" i="1" dirty="0"/>
          </a:p>
          <a:p>
            <a:r>
              <a:rPr lang="en-GB" sz="1600" b="1" i="1" dirty="0" smtClean="0"/>
              <a:t>Concrete- </a:t>
            </a:r>
            <a:r>
              <a:rPr lang="en-GB" sz="1600" b="1" i="1" dirty="0"/>
              <a:t>The DOING </a:t>
            </a:r>
            <a:endParaRPr lang="en-GB" sz="1600" dirty="0"/>
          </a:p>
          <a:p>
            <a:r>
              <a:rPr lang="en-GB" sz="1600" dirty="0"/>
              <a:t>A child is first introduced to an idea or a skill by acting it out with real objects. This is a 'hands on' component using real objects and it is the foundation for conceptual understanding. </a:t>
            </a:r>
          </a:p>
          <a:p>
            <a:r>
              <a:rPr lang="en-GB" sz="1600" b="1" i="1" dirty="0"/>
              <a:t>Pictorial-The SEEING </a:t>
            </a:r>
            <a:endParaRPr lang="en-GB" sz="1600" dirty="0"/>
          </a:p>
          <a:p>
            <a:r>
              <a:rPr lang="en-GB" sz="1600" dirty="0"/>
              <a:t>A child has sufficiently understood the hands-on experiences performed and can now relate them to representations, such as a diagram or picture of the problem. </a:t>
            </a:r>
          </a:p>
          <a:p>
            <a:r>
              <a:rPr lang="en-GB" sz="1600" b="1" i="1" dirty="0"/>
              <a:t>Abstract – The SYMBOLIC </a:t>
            </a:r>
            <a:endParaRPr lang="en-GB" sz="1600" dirty="0"/>
          </a:p>
          <a:p>
            <a:r>
              <a:rPr lang="en-GB" sz="1600" dirty="0"/>
              <a:t>A child is now capable of representing problems by using mathematical notation, for example: 12 </a:t>
            </a:r>
            <a:r>
              <a:rPr lang="en-GB" sz="1600" dirty="0" smtClean="0"/>
              <a:t>+ </a:t>
            </a:r>
            <a:r>
              <a:rPr lang="en-GB" sz="1600" dirty="0"/>
              <a:t>2 = </a:t>
            </a:r>
            <a:r>
              <a:rPr lang="en-GB" sz="1600" dirty="0" smtClean="0"/>
              <a:t>14</a:t>
            </a:r>
            <a:endParaRPr lang="en-GB" sz="1600" dirty="0">
              <a:latin typeface="Calibri" panose="020F0502020204030204" pitchFamily="34" charset="0"/>
            </a:endParaRPr>
          </a:p>
          <a:p>
            <a:endParaRPr lang="en-GB" sz="1600" dirty="0"/>
          </a:p>
        </p:txBody>
      </p:sp>
      <p:sp>
        <p:nvSpPr>
          <p:cNvPr id="4" name="Slide Number Placeholder 3"/>
          <p:cNvSpPr>
            <a:spLocks noGrp="1"/>
          </p:cNvSpPr>
          <p:nvPr>
            <p:ph type="sldNum" sz="quarter" idx="10"/>
          </p:nvPr>
        </p:nvSpPr>
        <p:spPr/>
        <p:txBody>
          <a:bodyPr/>
          <a:lstStyle/>
          <a:p>
            <a:fld id="{04B8F755-99BD-4ED3-8F30-A3A3DE7BD506}" type="slidenum">
              <a:rPr lang="en-GB" smtClean="0"/>
              <a:t>7</a:t>
            </a:fld>
            <a:endParaRPr lang="en-GB"/>
          </a:p>
        </p:txBody>
      </p:sp>
    </p:spTree>
    <p:extLst>
      <p:ext uri="{BB962C8B-B14F-4D97-AF65-F5344CB8AC3E}">
        <p14:creationId xmlns:p14="http://schemas.microsoft.com/office/powerpoint/2010/main" val="1087600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t>We also use the word ‘why’ a lot in our maths lessons. Or ask the children to ‘show me’ or ‘prove it to me’.</a:t>
            </a:r>
            <a:endParaRPr lang="en-GB" sz="1600" dirty="0"/>
          </a:p>
        </p:txBody>
      </p:sp>
      <p:sp>
        <p:nvSpPr>
          <p:cNvPr id="4" name="Slide Number Placeholder 3"/>
          <p:cNvSpPr>
            <a:spLocks noGrp="1"/>
          </p:cNvSpPr>
          <p:nvPr>
            <p:ph type="sldNum" sz="quarter" idx="10"/>
          </p:nvPr>
        </p:nvSpPr>
        <p:spPr/>
        <p:txBody>
          <a:bodyPr/>
          <a:lstStyle/>
          <a:p>
            <a:fld id="{04B8F755-99BD-4ED3-8F30-A3A3DE7BD506}" type="slidenum">
              <a:rPr lang="en-GB" smtClean="0"/>
              <a:t>8</a:t>
            </a:fld>
            <a:endParaRPr lang="en-GB"/>
          </a:p>
        </p:txBody>
      </p:sp>
    </p:spTree>
    <p:extLst>
      <p:ext uri="{BB962C8B-B14F-4D97-AF65-F5344CB8AC3E}">
        <p14:creationId xmlns:p14="http://schemas.microsoft.com/office/powerpoint/2010/main" val="721759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t>As well as finger counting to 10 your child will learn finger and toes counting to 20, and counting in 2’s 5’s and 10’s forwards and backwards.</a:t>
            </a:r>
            <a:endParaRPr lang="en-GB" sz="1600" dirty="0"/>
          </a:p>
        </p:txBody>
      </p:sp>
      <p:sp>
        <p:nvSpPr>
          <p:cNvPr id="4" name="Slide Number Placeholder 3"/>
          <p:cNvSpPr>
            <a:spLocks noGrp="1"/>
          </p:cNvSpPr>
          <p:nvPr>
            <p:ph type="sldNum" sz="quarter" idx="10"/>
          </p:nvPr>
        </p:nvSpPr>
        <p:spPr/>
        <p:txBody>
          <a:bodyPr/>
          <a:lstStyle/>
          <a:p>
            <a:fld id="{04B8F755-99BD-4ED3-8F30-A3A3DE7BD506}" type="slidenum">
              <a:rPr lang="en-GB" smtClean="0"/>
              <a:t>9</a:t>
            </a:fld>
            <a:endParaRPr lang="en-GB"/>
          </a:p>
        </p:txBody>
      </p:sp>
    </p:spTree>
    <p:extLst>
      <p:ext uri="{BB962C8B-B14F-4D97-AF65-F5344CB8AC3E}">
        <p14:creationId xmlns:p14="http://schemas.microsoft.com/office/powerpoint/2010/main" val="1185471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455E6CF-9214-4BF8-AA33-B877043957C8}" type="datetimeFigureOut">
              <a:rPr lang="en-GB" smtClean="0"/>
              <a:t>17/09/2020</a:t>
            </a:fld>
            <a:endParaRPr lang="en-GB"/>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GB"/>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8FF7A31-75FB-4BFD-9255-341D2CCBF195}" type="slidenum">
              <a:rPr lang="en-GB" smtClean="0"/>
              <a:t>‹#›</a:t>
            </a:fld>
            <a:endParaRPr lang="en-GB"/>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3313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55E6CF-9214-4BF8-AA33-B877043957C8}" type="datetimeFigureOut">
              <a:rPr lang="en-GB" smtClean="0"/>
              <a:t>17/09/2020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FF7A31-75FB-4BFD-9255-341D2CCBF195}" type="slidenum">
              <a:rPr lang="en-GB" smtClean="0"/>
              <a:t>‹#›</a:t>
            </a:fld>
            <a:endParaRPr lang="en-GB"/>
          </a:p>
        </p:txBody>
      </p:sp>
    </p:spTree>
    <p:extLst>
      <p:ext uri="{BB962C8B-B14F-4D97-AF65-F5344CB8AC3E}">
        <p14:creationId xmlns:p14="http://schemas.microsoft.com/office/powerpoint/2010/main" val="181569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55E6CF-9214-4BF8-AA33-B877043957C8}" type="datetimeFigureOut">
              <a:rPr lang="en-GB" smtClean="0"/>
              <a:t>17/09/2020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FF7A31-75FB-4BFD-9255-341D2CCBF195}" type="slidenum">
              <a:rPr lang="en-GB" smtClean="0"/>
              <a:t>‹#›</a:t>
            </a:fld>
            <a:endParaRPr lang="en-GB"/>
          </a:p>
        </p:txBody>
      </p:sp>
    </p:spTree>
    <p:extLst>
      <p:ext uri="{BB962C8B-B14F-4D97-AF65-F5344CB8AC3E}">
        <p14:creationId xmlns:p14="http://schemas.microsoft.com/office/powerpoint/2010/main" val="2986443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55E6CF-9214-4BF8-AA33-B877043957C8}" type="datetimeFigureOut">
              <a:rPr lang="en-GB" smtClean="0"/>
              <a:t>17/09/2020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FF7A31-75FB-4BFD-9255-341D2CCBF195}" type="slidenum">
              <a:rPr lang="en-GB" smtClean="0"/>
              <a:t>‹#›</a:t>
            </a:fld>
            <a:endParaRPr lang="en-GB"/>
          </a:p>
        </p:txBody>
      </p:sp>
    </p:spTree>
    <p:extLst>
      <p:ext uri="{BB962C8B-B14F-4D97-AF65-F5344CB8AC3E}">
        <p14:creationId xmlns:p14="http://schemas.microsoft.com/office/powerpoint/2010/main" val="1631220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455E6CF-9214-4BF8-AA33-B877043957C8}" type="datetimeFigureOut">
              <a:rPr lang="en-GB" smtClean="0"/>
              <a:t>17/09/2020</a:t>
            </a:fld>
            <a:endParaRPr lang="en-GB"/>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8FF7A31-75FB-4BFD-9255-341D2CCBF195}" type="slidenum">
              <a:rPr lang="en-GB" smtClean="0"/>
              <a:t>‹#›</a:t>
            </a:fld>
            <a:endParaRPr lang="en-GB"/>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5471139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55E6CF-9214-4BF8-AA33-B877043957C8}" type="datetimeFigureOut">
              <a:rPr lang="en-GB" smtClean="0"/>
              <a:t>17/09/2020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FF7A31-75FB-4BFD-9255-341D2CCBF195}" type="slidenum">
              <a:rPr lang="en-GB" smtClean="0"/>
              <a:t>‹#›</a:t>
            </a:fld>
            <a:endParaRPr lang="en-GB"/>
          </a:p>
        </p:txBody>
      </p:sp>
    </p:spTree>
    <p:extLst>
      <p:ext uri="{BB962C8B-B14F-4D97-AF65-F5344CB8AC3E}">
        <p14:creationId xmlns:p14="http://schemas.microsoft.com/office/powerpoint/2010/main" val="64230043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55E6CF-9214-4BF8-AA33-B877043957C8}" type="datetimeFigureOut">
              <a:rPr lang="en-GB" smtClean="0"/>
              <a:t>17/09/2020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8FF7A31-75FB-4BFD-9255-341D2CCBF195}" type="slidenum">
              <a:rPr lang="en-GB" smtClean="0"/>
              <a:t>‹#›</a:t>
            </a:fld>
            <a:endParaRPr lang="en-GB"/>
          </a:p>
        </p:txBody>
      </p:sp>
    </p:spTree>
    <p:extLst>
      <p:ext uri="{BB962C8B-B14F-4D97-AF65-F5344CB8AC3E}">
        <p14:creationId xmlns:p14="http://schemas.microsoft.com/office/powerpoint/2010/main" val="3761742659"/>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55E6CF-9214-4BF8-AA33-B877043957C8}" type="datetimeFigureOut">
              <a:rPr lang="en-GB" smtClean="0"/>
              <a:t>17/09/2020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8FF7A31-75FB-4BFD-9255-341D2CCBF195}" type="slidenum">
              <a:rPr lang="en-GB" smtClean="0"/>
              <a:t>‹#›</a:t>
            </a:fld>
            <a:endParaRPr lang="en-GB"/>
          </a:p>
        </p:txBody>
      </p:sp>
    </p:spTree>
    <p:extLst>
      <p:ext uri="{BB962C8B-B14F-4D97-AF65-F5344CB8AC3E}">
        <p14:creationId xmlns:p14="http://schemas.microsoft.com/office/powerpoint/2010/main" val="3202775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5E6CF-9214-4BF8-AA33-B877043957C8}" type="datetimeFigureOut">
              <a:rPr lang="en-GB" smtClean="0"/>
              <a:t>17/09/2020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8FF7A31-75FB-4BFD-9255-341D2CCBF195}" type="slidenum">
              <a:rPr lang="en-GB" smtClean="0"/>
              <a:t>‹#›</a:t>
            </a:fld>
            <a:endParaRPr lang="en-GB"/>
          </a:p>
        </p:txBody>
      </p:sp>
    </p:spTree>
    <p:extLst>
      <p:ext uri="{BB962C8B-B14F-4D97-AF65-F5344CB8AC3E}">
        <p14:creationId xmlns:p14="http://schemas.microsoft.com/office/powerpoint/2010/main" val="3863541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F455E6CF-9214-4BF8-AA33-B877043957C8}" type="datetimeFigureOut">
              <a:rPr lang="en-GB" smtClean="0"/>
              <a:t>17/09/2020</a:t>
            </a:fld>
            <a:endParaRPr lang="en-GB"/>
          </a:p>
        </p:txBody>
      </p:sp>
      <p:sp>
        <p:nvSpPr>
          <p:cNvPr id="6" name="Footer Placeholder 5"/>
          <p:cNvSpPr>
            <a:spLocks noGrp="1"/>
          </p:cNvSpPr>
          <p:nvPr>
            <p:ph type="ftr" sz="quarter" idx="11"/>
          </p:nvPr>
        </p:nvSpPr>
        <p:spPr>
          <a:xfrm>
            <a:off x="2103620" y="6375679"/>
            <a:ext cx="3482179" cy="345796"/>
          </a:xfrm>
        </p:spPr>
        <p:txBody>
          <a:bodyPr/>
          <a:lstStyle/>
          <a:p>
            <a:endParaRPr lang="en-GB"/>
          </a:p>
        </p:txBody>
      </p:sp>
      <p:sp>
        <p:nvSpPr>
          <p:cNvPr id="7" name="Slide Number Placeholder 6"/>
          <p:cNvSpPr>
            <a:spLocks noGrp="1"/>
          </p:cNvSpPr>
          <p:nvPr>
            <p:ph type="sldNum" sz="quarter" idx="12"/>
          </p:nvPr>
        </p:nvSpPr>
        <p:spPr>
          <a:xfrm>
            <a:off x="5691014" y="6375679"/>
            <a:ext cx="1232456" cy="345796"/>
          </a:xfrm>
        </p:spPr>
        <p:txBody>
          <a:bodyPr/>
          <a:lstStyle/>
          <a:p>
            <a:fld id="{88FF7A31-75FB-4BFD-9255-341D2CCBF195}" type="slidenum">
              <a:rPr lang="en-GB" smtClean="0"/>
              <a:t>‹#›</a:t>
            </a:fld>
            <a:endParaRPr lang="en-GB"/>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948610"/>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F455E6CF-9214-4BF8-AA33-B877043957C8}" type="datetimeFigureOut">
              <a:rPr lang="en-GB" smtClean="0"/>
              <a:t>17/09/2020</a:t>
            </a:fld>
            <a:endParaRPr lang="en-GB"/>
          </a:p>
        </p:txBody>
      </p:sp>
      <p:sp>
        <p:nvSpPr>
          <p:cNvPr id="6" name="Footer Placeholder 5"/>
          <p:cNvSpPr>
            <a:spLocks noGrp="1"/>
          </p:cNvSpPr>
          <p:nvPr>
            <p:ph type="ftr" sz="quarter" idx="11"/>
          </p:nvPr>
        </p:nvSpPr>
        <p:spPr>
          <a:xfrm>
            <a:off x="2103621" y="6375679"/>
            <a:ext cx="3482178" cy="345796"/>
          </a:xfrm>
        </p:spPr>
        <p:txBody>
          <a:bodyPr/>
          <a:lstStyle/>
          <a:p>
            <a:endParaRPr lang="en-GB"/>
          </a:p>
        </p:txBody>
      </p:sp>
      <p:sp>
        <p:nvSpPr>
          <p:cNvPr id="7" name="Slide Number Placeholder 6"/>
          <p:cNvSpPr>
            <a:spLocks noGrp="1"/>
          </p:cNvSpPr>
          <p:nvPr>
            <p:ph type="sldNum" sz="quarter" idx="12"/>
          </p:nvPr>
        </p:nvSpPr>
        <p:spPr>
          <a:xfrm>
            <a:off x="5687568" y="6375679"/>
            <a:ext cx="1234440" cy="345796"/>
          </a:xfrm>
        </p:spPr>
        <p:txBody>
          <a:bodyPr/>
          <a:lstStyle/>
          <a:p>
            <a:fld id="{88FF7A31-75FB-4BFD-9255-341D2CCBF195}" type="slidenum">
              <a:rPr lang="en-GB" smtClean="0"/>
              <a:t>‹#›</a:t>
            </a:fld>
            <a:endParaRPr lang="en-GB"/>
          </a:p>
        </p:txBody>
      </p:sp>
    </p:spTree>
    <p:extLst>
      <p:ext uri="{BB962C8B-B14F-4D97-AF65-F5344CB8AC3E}">
        <p14:creationId xmlns:p14="http://schemas.microsoft.com/office/powerpoint/2010/main" val="188891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455E6CF-9214-4BF8-AA33-B877043957C8}" type="datetimeFigureOut">
              <a:rPr lang="en-GB" smtClean="0"/>
              <a:t>17/09/2020</a:t>
            </a:fld>
            <a:endParaRPr lang="en-GB"/>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GB"/>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8FF7A31-75FB-4BFD-9255-341D2CCBF195}" type="slidenum">
              <a:rPr lang="en-GB" smtClean="0"/>
              <a:t>‹#›</a:t>
            </a:fld>
            <a:endParaRPr lang="en-GB"/>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296590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www.bbc.co.uk/bitesize/subjects/zjxhfg8" TargetMode="External"/><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hyperlink" Target="https://www.mathplayground.com/" TargetMode="External"/><Relationship Id="rId4" Type="http://schemas.openxmlformats.org/officeDocument/2006/relationships/hyperlink" Target="https://www.topmarks.co.uk/maths-games/5-7-years/counting" TargetMode="External"/><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solidFill>
                  <a:srgbClr val="7030A0"/>
                </a:solidFill>
                <a:latin typeface="Comic Sans MS" panose="030F0702030302020204" pitchFamily="66" charset="0"/>
              </a:rPr>
              <a:t>Year 1 Maths</a:t>
            </a:r>
            <a:endParaRPr lang="en-GB" dirty="0">
              <a:solidFill>
                <a:srgbClr val="7030A0"/>
              </a:solidFill>
              <a:latin typeface="Comic Sans MS" panose="030F0702030302020204" pitchFamily="66" charset="0"/>
            </a:endParaRPr>
          </a:p>
        </p:txBody>
      </p:sp>
      <p:sp>
        <p:nvSpPr>
          <p:cNvPr id="3" name="Subtitle 2"/>
          <p:cNvSpPr>
            <a:spLocks noGrp="1"/>
          </p:cNvSpPr>
          <p:nvPr>
            <p:ph type="subTitle" idx="1"/>
          </p:nvPr>
        </p:nvSpPr>
        <p:spPr/>
        <p:txBody>
          <a:bodyPr/>
          <a:lstStyle/>
          <a:p>
            <a:r>
              <a:rPr lang="en-GB" dirty="0" smtClean="0">
                <a:solidFill>
                  <a:srgbClr val="7030A0"/>
                </a:solidFill>
                <a:latin typeface="Comic Sans MS" panose="030F0702030302020204" pitchFamily="66" charset="0"/>
              </a:rPr>
              <a:t>Meeting For Parents</a:t>
            </a:r>
            <a:endParaRPr lang="en-GB" dirty="0">
              <a:solidFill>
                <a:srgbClr val="7030A0"/>
              </a:solidFill>
              <a:latin typeface="Comic Sans MS" panose="030F0702030302020204" pitchFamily="66" charset="0"/>
            </a:endParaRPr>
          </a:p>
        </p:txBody>
      </p:sp>
    </p:spTree>
    <p:extLst>
      <p:ext uri="{BB962C8B-B14F-4D97-AF65-F5344CB8AC3E}">
        <p14:creationId xmlns:p14="http://schemas.microsoft.com/office/powerpoint/2010/main" val="3729058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88142" y="274471"/>
            <a:ext cx="4381917" cy="4577748"/>
          </a:xfrm>
          <a:prstGeom prst="rect">
            <a:avLst/>
          </a:prstGeom>
        </p:spPr>
      </p:pic>
      <p:pic>
        <p:nvPicPr>
          <p:cNvPr id="3" name="Picture 2"/>
          <p:cNvPicPr>
            <a:picLocks noChangeAspect="1"/>
          </p:cNvPicPr>
          <p:nvPr/>
        </p:nvPicPr>
        <p:blipFill>
          <a:blip r:embed="rId4"/>
          <a:stretch>
            <a:fillRect/>
          </a:stretch>
        </p:blipFill>
        <p:spPr>
          <a:xfrm>
            <a:off x="5561217" y="3471554"/>
            <a:ext cx="6174417" cy="3106226"/>
          </a:xfrm>
          <a:prstGeom prst="rect">
            <a:avLst/>
          </a:prstGeom>
        </p:spPr>
      </p:pic>
      <p:pic>
        <p:nvPicPr>
          <p:cNvPr id="4" name="Picture 3"/>
          <p:cNvPicPr>
            <a:picLocks noChangeAspect="1"/>
          </p:cNvPicPr>
          <p:nvPr/>
        </p:nvPicPr>
        <p:blipFill>
          <a:blip r:embed="rId5"/>
          <a:stretch>
            <a:fillRect/>
          </a:stretch>
        </p:blipFill>
        <p:spPr>
          <a:xfrm>
            <a:off x="6109058" y="871076"/>
            <a:ext cx="4813624" cy="1060962"/>
          </a:xfrm>
          <a:prstGeom prst="rect">
            <a:avLst/>
          </a:prstGeom>
        </p:spPr>
      </p:pic>
    </p:spTree>
    <p:extLst>
      <p:ext uri="{BB962C8B-B14F-4D97-AF65-F5344CB8AC3E}">
        <p14:creationId xmlns:p14="http://schemas.microsoft.com/office/powerpoint/2010/main" val="388356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835521" y="128717"/>
            <a:ext cx="5208304" cy="2401541"/>
          </a:xfrm>
          <a:prstGeom prst="rect">
            <a:avLst/>
          </a:prstGeom>
        </p:spPr>
      </p:pic>
      <p:pic>
        <p:nvPicPr>
          <p:cNvPr id="4" name="Picture 3"/>
          <p:cNvPicPr>
            <a:picLocks noChangeAspect="1"/>
          </p:cNvPicPr>
          <p:nvPr/>
        </p:nvPicPr>
        <p:blipFill>
          <a:blip r:embed="rId4"/>
          <a:stretch>
            <a:fillRect/>
          </a:stretch>
        </p:blipFill>
        <p:spPr>
          <a:xfrm>
            <a:off x="7327068" y="2709215"/>
            <a:ext cx="2781435" cy="3814247"/>
          </a:xfrm>
          <a:prstGeom prst="rect">
            <a:avLst/>
          </a:prstGeom>
        </p:spPr>
      </p:pic>
      <p:sp>
        <p:nvSpPr>
          <p:cNvPr id="5" name="Title 1"/>
          <p:cNvSpPr txBox="1">
            <a:spLocks/>
          </p:cNvSpPr>
          <p:nvPr/>
        </p:nvSpPr>
        <p:spPr>
          <a:xfrm>
            <a:off x="1196484" y="128717"/>
            <a:ext cx="8229600" cy="1143000"/>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GB" sz="3600" dirty="0" smtClean="0"/>
              <a:t>Bonds to 10 &amp; 20</a:t>
            </a:r>
            <a:endParaRPr lang="en-GB" sz="3600" dirty="0"/>
          </a:p>
        </p:txBody>
      </p:sp>
      <p:sp>
        <p:nvSpPr>
          <p:cNvPr id="7" name="Rectangle 6"/>
          <p:cNvSpPr/>
          <p:nvPr/>
        </p:nvSpPr>
        <p:spPr>
          <a:xfrm>
            <a:off x="979384" y="1400434"/>
            <a:ext cx="4682380" cy="3970318"/>
          </a:xfrm>
          <a:prstGeom prst="rect">
            <a:avLst/>
          </a:prstGeom>
        </p:spPr>
        <p:txBody>
          <a:bodyPr wrap="square">
            <a:spAutoFit/>
          </a:bodyPr>
          <a:lstStyle/>
          <a:p>
            <a:r>
              <a:rPr lang="en-GB" sz="2800" dirty="0">
                <a:latin typeface="SassoonPrimaryInfant" pitchFamily="2" charset="0"/>
              </a:rPr>
              <a:t>It is important that children recognise number bonds, different pairs of numbers with the same total and that they are fluent in this</a:t>
            </a:r>
            <a:r>
              <a:rPr lang="en-GB" sz="2800" dirty="0" smtClean="0">
                <a:latin typeface="SassoonPrimaryInfant" pitchFamily="2" charset="0"/>
              </a:rPr>
              <a:t>.</a:t>
            </a:r>
          </a:p>
          <a:p>
            <a:endParaRPr lang="en-GB" sz="2800" dirty="0">
              <a:latin typeface="SassoonPrimaryInfant" pitchFamily="2" charset="0"/>
            </a:endParaRPr>
          </a:p>
          <a:p>
            <a:r>
              <a:rPr lang="en-GB" sz="2800" dirty="0">
                <a:latin typeface="SassoonPrimaryInfant" pitchFamily="2" charset="0"/>
              </a:rPr>
              <a:t>Children need to be secure on bonds to 10 by the end of Year 1. </a:t>
            </a:r>
          </a:p>
        </p:txBody>
      </p:sp>
    </p:spTree>
    <p:extLst>
      <p:ext uri="{BB962C8B-B14F-4D97-AF65-F5344CB8AC3E}">
        <p14:creationId xmlns:p14="http://schemas.microsoft.com/office/powerpoint/2010/main" val="641514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4194" y="5098186"/>
            <a:ext cx="6972358" cy="523220"/>
          </a:xfrm>
          <a:prstGeom prst="rect">
            <a:avLst/>
          </a:prstGeom>
        </p:spPr>
        <p:txBody>
          <a:bodyPr wrap="none">
            <a:spAutoFit/>
          </a:bodyPr>
          <a:lstStyle/>
          <a:p>
            <a:r>
              <a:rPr lang="en-GB" sz="2800" dirty="0">
                <a:hlinkClick r:id="rId3"/>
              </a:rPr>
              <a:t>https://www.bbc.co.uk/bitesize/subjects/zjxhfg8</a:t>
            </a:r>
            <a:endParaRPr lang="en-GB" sz="2800" dirty="0"/>
          </a:p>
        </p:txBody>
      </p:sp>
      <p:sp>
        <p:nvSpPr>
          <p:cNvPr id="3" name="Rectangle 2"/>
          <p:cNvSpPr/>
          <p:nvPr/>
        </p:nvSpPr>
        <p:spPr>
          <a:xfrm>
            <a:off x="2772273" y="2273675"/>
            <a:ext cx="9043501" cy="523220"/>
          </a:xfrm>
          <a:prstGeom prst="rect">
            <a:avLst/>
          </a:prstGeom>
        </p:spPr>
        <p:txBody>
          <a:bodyPr wrap="none">
            <a:spAutoFit/>
          </a:bodyPr>
          <a:lstStyle/>
          <a:p>
            <a:r>
              <a:rPr lang="en-GB" sz="2800" dirty="0">
                <a:solidFill>
                  <a:srgbClr val="002060"/>
                </a:solidFill>
                <a:hlinkClick r:id="rId4"/>
              </a:rPr>
              <a:t>https://www.topmarks.co.uk/maths-games/5-7-years/counting</a:t>
            </a:r>
            <a:endParaRPr lang="en-GB" sz="2800" dirty="0">
              <a:solidFill>
                <a:srgbClr val="002060"/>
              </a:solidFill>
            </a:endParaRPr>
          </a:p>
        </p:txBody>
      </p:sp>
      <p:sp>
        <p:nvSpPr>
          <p:cNvPr id="5" name="Rectangle 4"/>
          <p:cNvSpPr/>
          <p:nvPr/>
        </p:nvSpPr>
        <p:spPr>
          <a:xfrm>
            <a:off x="3208274" y="3538179"/>
            <a:ext cx="5160452" cy="523220"/>
          </a:xfrm>
          <a:prstGeom prst="rect">
            <a:avLst/>
          </a:prstGeom>
        </p:spPr>
        <p:txBody>
          <a:bodyPr wrap="none">
            <a:spAutoFit/>
          </a:bodyPr>
          <a:lstStyle/>
          <a:p>
            <a:r>
              <a:rPr lang="en-GB" sz="2800" dirty="0">
                <a:hlinkClick r:id="rId5"/>
              </a:rPr>
              <a:t>https://www.mathplayground.com/</a:t>
            </a:r>
            <a:endParaRPr lang="en-GB" sz="2800" dirty="0"/>
          </a:p>
        </p:txBody>
      </p:sp>
      <p:sp>
        <p:nvSpPr>
          <p:cNvPr id="6" name="Rectangle 5"/>
          <p:cNvSpPr/>
          <p:nvPr/>
        </p:nvSpPr>
        <p:spPr>
          <a:xfrm>
            <a:off x="2617940" y="456034"/>
            <a:ext cx="9060047" cy="954107"/>
          </a:xfrm>
          <a:prstGeom prst="rect">
            <a:avLst/>
          </a:prstGeom>
        </p:spPr>
        <p:txBody>
          <a:bodyPr wrap="square">
            <a:spAutoFit/>
          </a:bodyPr>
          <a:lstStyle/>
          <a:p>
            <a:r>
              <a:rPr lang="en-GB" sz="2800" dirty="0">
                <a:hlinkClick r:id="rId4"/>
              </a:rPr>
              <a:t>https://www.oxfordowl.co.uk/for-home/kids-activities/fun-maths-games-and-activities/</a:t>
            </a:r>
            <a:endParaRPr lang="en-GB" sz="2800" dirty="0"/>
          </a:p>
        </p:txBody>
      </p:sp>
      <p:pic>
        <p:nvPicPr>
          <p:cNvPr id="8" name="Picture 7"/>
          <p:cNvPicPr>
            <a:picLocks noChangeAspect="1"/>
          </p:cNvPicPr>
          <p:nvPr/>
        </p:nvPicPr>
        <p:blipFill>
          <a:blip r:embed="rId6"/>
          <a:stretch>
            <a:fillRect/>
          </a:stretch>
        </p:blipFill>
        <p:spPr>
          <a:xfrm>
            <a:off x="978183" y="651512"/>
            <a:ext cx="1639757" cy="563149"/>
          </a:xfrm>
          <a:prstGeom prst="rect">
            <a:avLst/>
          </a:prstGeom>
        </p:spPr>
      </p:pic>
      <p:pic>
        <p:nvPicPr>
          <p:cNvPr id="9" name="Picture 8"/>
          <p:cNvPicPr>
            <a:picLocks noChangeAspect="1"/>
          </p:cNvPicPr>
          <p:nvPr/>
        </p:nvPicPr>
        <p:blipFill>
          <a:blip r:embed="rId7"/>
          <a:stretch>
            <a:fillRect/>
          </a:stretch>
        </p:blipFill>
        <p:spPr>
          <a:xfrm>
            <a:off x="1000623" y="2249535"/>
            <a:ext cx="1771650" cy="571500"/>
          </a:xfrm>
          <a:prstGeom prst="rect">
            <a:avLst/>
          </a:prstGeom>
        </p:spPr>
      </p:pic>
      <p:pic>
        <p:nvPicPr>
          <p:cNvPr id="10" name="Picture 9"/>
          <p:cNvPicPr>
            <a:picLocks noChangeAspect="1"/>
          </p:cNvPicPr>
          <p:nvPr/>
        </p:nvPicPr>
        <p:blipFill>
          <a:blip r:embed="rId8"/>
          <a:stretch>
            <a:fillRect/>
          </a:stretch>
        </p:blipFill>
        <p:spPr>
          <a:xfrm>
            <a:off x="1154654" y="3576898"/>
            <a:ext cx="1949540" cy="484501"/>
          </a:xfrm>
          <a:prstGeom prst="rect">
            <a:avLst/>
          </a:prstGeom>
        </p:spPr>
      </p:pic>
      <p:pic>
        <p:nvPicPr>
          <p:cNvPr id="11" name="Picture 10"/>
          <p:cNvPicPr>
            <a:picLocks noChangeAspect="1"/>
          </p:cNvPicPr>
          <p:nvPr/>
        </p:nvPicPr>
        <p:blipFill>
          <a:blip r:embed="rId9"/>
          <a:stretch>
            <a:fillRect/>
          </a:stretch>
        </p:blipFill>
        <p:spPr>
          <a:xfrm>
            <a:off x="1154654" y="4978796"/>
            <a:ext cx="1781175" cy="762000"/>
          </a:xfrm>
          <a:prstGeom prst="rect">
            <a:avLst/>
          </a:prstGeom>
        </p:spPr>
      </p:pic>
    </p:spTree>
    <p:extLst>
      <p:ext uri="{BB962C8B-B14F-4D97-AF65-F5344CB8AC3E}">
        <p14:creationId xmlns:p14="http://schemas.microsoft.com/office/powerpoint/2010/main" val="3212460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solidFill>
                  <a:srgbClr val="9900CC"/>
                </a:solidFill>
              </a:rPr>
              <a:t>Questions</a:t>
            </a:r>
            <a:endParaRPr lang="en-GB" dirty="0">
              <a:solidFill>
                <a:srgbClr val="9900CC"/>
              </a:solidFill>
            </a:endParaRPr>
          </a:p>
        </p:txBody>
      </p:sp>
      <p:sp>
        <p:nvSpPr>
          <p:cNvPr id="3" name="TextBox 2"/>
          <p:cNvSpPr txBox="1"/>
          <p:nvPr/>
        </p:nvSpPr>
        <p:spPr>
          <a:xfrm>
            <a:off x="3163330" y="4559643"/>
            <a:ext cx="8328454" cy="707886"/>
          </a:xfrm>
          <a:prstGeom prst="rect">
            <a:avLst/>
          </a:prstGeom>
          <a:noFill/>
        </p:spPr>
        <p:txBody>
          <a:bodyPr wrap="square" rtlCol="0">
            <a:spAutoFit/>
          </a:bodyPr>
          <a:lstStyle/>
          <a:p>
            <a:r>
              <a:rPr lang="en-GB" sz="4000" dirty="0" smtClean="0"/>
              <a:t>n.evans@springvaleprimary.org</a:t>
            </a:r>
            <a:endParaRPr lang="en-GB" sz="4000" dirty="0"/>
          </a:p>
        </p:txBody>
      </p:sp>
    </p:spTree>
    <p:extLst>
      <p:ext uri="{BB962C8B-B14F-4D97-AF65-F5344CB8AC3E}">
        <p14:creationId xmlns:p14="http://schemas.microsoft.com/office/powerpoint/2010/main" val="1625755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66887" y="319087"/>
            <a:ext cx="8658225" cy="6219825"/>
          </a:xfrm>
          <a:prstGeom prst="rect">
            <a:avLst/>
          </a:prstGeom>
        </p:spPr>
      </p:pic>
    </p:spTree>
    <p:extLst>
      <p:ext uri="{BB962C8B-B14F-4D97-AF65-F5344CB8AC3E}">
        <p14:creationId xmlns:p14="http://schemas.microsoft.com/office/powerpoint/2010/main" val="3462315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81175" y="785812"/>
            <a:ext cx="8629650" cy="5286375"/>
          </a:xfrm>
          <a:prstGeom prst="rect">
            <a:avLst/>
          </a:prstGeom>
        </p:spPr>
      </p:pic>
    </p:spTree>
    <p:extLst>
      <p:ext uri="{BB962C8B-B14F-4D97-AF65-F5344CB8AC3E}">
        <p14:creationId xmlns:p14="http://schemas.microsoft.com/office/powerpoint/2010/main" val="1071994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894501" y="420130"/>
            <a:ext cx="5393467" cy="3313824"/>
          </a:xfrm>
          <a:prstGeom prst="rect">
            <a:avLst/>
          </a:prstGeom>
        </p:spPr>
      </p:pic>
      <p:pic>
        <p:nvPicPr>
          <p:cNvPr id="6" name="Picture 5"/>
          <p:cNvPicPr>
            <a:picLocks noChangeAspect="1"/>
          </p:cNvPicPr>
          <p:nvPr/>
        </p:nvPicPr>
        <p:blipFill>
          <a:blip r:embed="rId4"/>
          <a:stretch>
            <a:fillRect/>
          </a:stretch>
        </p:blipFill>
        <p:spPr>
          <a:xfrm>
            <a:off x="6388175" y="3102440"/>
            <a:ext cx="5399693" cy="3421927"/>
          </a:xfrm>
          <a:prstGeom prst="rect">
            <a:avLst/>
          </a:prstGeom>
        </p:spPr>
      </p:pic>
      <p:sp>
        <p:nvSpPr>
          <p:cNvPr id="7" name="Rectangle 6"/>
          <p:cNvSpPr/>
          <p:nvPr/>
        </p:nvSpPr>
        <p:spPr>
          <a:xfrm>
            <a:off x="9943209" y="4813403"/>
            <a:ext cx="1938642" cy="1710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9842365" y="4945610"/>
            <a:ext cx="2140330" cy="1446550"/>
          </a:xfrm>
          <a:prstGeom prst="rect">
            <a:avLst/>
          </a:prstGeom>
          <a:noFill/>
        </p:spPr>
        <p:txBody>
          <a:bodyPr wrap="none" lIns="91440" tIns="45720" rIns="91440" bIns="45720">
            <a:spAutoFit/>
          </a:bodyPr>
          <a:lstStyle/>
          <a:p>
            <a:pPr algn="ctr"/>
            <a:r>
              <a:rPr lang="en-US" sz="4400" b="0" cap="none" spc="0" dirty="0" smtClean="0">
                <a:ln w="0"/>
                <a:solidFill>
                  <a:schemeClr val="tx1"/>
                </a:solidFill>
                <a:effectLst>
                  <a:outerShdw blurRad="38100" dist="19050" dir="2700000" algn="tl" rotWithShape="0">
                    <a:schemeClr val="dk1">
                      <a:alpha val="40000"/>
                    </a:schemeClr>
                  </a:outerShdw>
                </a:effectLst>
              </a:rPr>
              <a:t>Finger </a:t>
            </a:r>
          </a:p>
          <a:p>
            <a:pPr algn="ctr"/>
            <a:r>
              <a:rPr lang="en-US" sz="4400" b="0" cap="none" spc="0" dirty="0" smtClean="0">
                <a:ln w="0"/>
                <a:solidFill>
                  <a:schemeClr val="tx1"/>
                </a:solidFill>
                <a:effectLst>
                  <a:outerShdw blurRad="38100" dist="19050" dir="2700000" algn="tl" rotWithShape="0">
                    <a:schemeClr val="dk1">
                      <a:alpha val="40000"/>
                    </a:schemeClr>
                  </a:outerShdw>
                </a:effectLst>
              </a:rPr>
              <a:t>counting</a:t>
            </a:r>
            <a:endParaRPr lang="en-US"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4170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80756" y="341517"/>
            <a:ext cx="2676525" cy="600075"/>
          </a:xfrm>
          <a:prstGeom prst="rect">
            <a:avLst/>
          </a:prstGeom>
        </p:spPr>
      </p:pic>
      <p:pic>
        <p:nvPicPr>
          <p:cNvPr id="3" name="Picture 2"/>
          <p:cNvPicPr>
            <a:picLocks noChangeAspect="1"/>
          </p:cNvPicPr>
          <p:nvPr/>
        </p:nvPicPr>
        <p:blipFill>
          <a:blip r:embed="rId4"/>
          <a:stretch>
            <a:fillRect/>
          </a:stretch>
        </p:blipFill>
        <p:spPr>
          <a:xfrm>
            <a:off x="2518748" y="1135164"/>
            <a:ext cx="6522014" cy="5498305"/>
          </a:xfrm>
          <a:prstGeom prst="rect">
            <a:avLst/>
          </a:prstGeom>
        </p:spPr>
      </p:pic>
      <p:sp>
        <p:nvSpPr>
          <p:cNvPr id="4" name="Oval 3"/>
          <p:cNvSpPr/>
          <p:nvPr/>
        </p:nvSpPr>
        <p:spPr>
          <a:xfrm>
            <a:off x="3819832" y="1976284"/>
            <a:ext cx="427703" cy="486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7880554" y="2015612"/>
            <a:ext cx="427703" cy="486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6814829" y="2037735"/>
            <a:ext cx="427703" cy="486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5850193" y="2015613"/>
            <a:ext cx="427703" cy="486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857135" y="2037735"/>
            <a:ext cx="427703" cy="486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00133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8252" y="359855"/>
            <a:ext cx="8536211" cy="400110"/>
          </a:xfrm>
          <a:prstGeom prst="rect">
            <a:avLst/>
          </a:prstGeom>
        </p:spPr>
        <p:txBody>
          <a:bodyPr wrap="square">
            <a:spAutoFit/>
          </a:bodyPr>
          <a:lstStyle/>
          <a:p>
            <a:endParaRPr lang="en-GB" sz="1000" dirty="0">
              <a:solidFill>
                <a:srgbClr val="000000"/>
              </a:solidFill>
              <a:latin typeface="Verdana" panose="020B0604030504040204" pitchFamily="34" charset="0"/>
            </a:endParaRPr>
          </a:p>
          <a:p>
            <a:endParaRPr lang="en-GB" sz="1000" dirty="0">
              <a:latin typeface="Verdana" panose="020B0604030504040204" pitchFamily="34" charset="0"/>
            </a:endParaRPr>
          </a:p>
        </p:txBody>
      </p:sp>
      <p:pic>
        <p:nvPicPr>
          <p:cNvPr id="4" name="Picture 3"/>
          <p:cNvPicPr>
            <a:picLocks noChangeAspect="1"/>
          </p:cNvPicPr>
          <p:nvPr/>
        </p:nvPicPr>
        <p:blipFill>
          <a:blip r:embed="rId3"/>
          <a:stretch>
            <a:fillRect/>
          </a:stretch>
        </p:blipFill>
        <p:spPr>
          <a:xfrm>
            <a:off x="1363579" y="103233"/>
            <a:ext cx="9166606" cy="6441946"/>
          </a:xfrm>
          <a:prstGeom prst="rect">
            <a:avLst/>
          </a:prstGeom>
        </p:spPr>
      </p:pic>
    </p:spTree>
    <p:extLst>
      <p:ext uri="{BB962C8B-B14F-4D97-AF65-F5344CB8AC3E}">
        <p14:creationId xmlns:p14="http://schemas.microsoft.com/office/powerpoint/2010/main" val="359398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86017" y="1335166"/>
            <a:ext cx="7533764" cy="4464453"/>
          </a:xfrm>
          <a:prstGeom prst="rect">
            <a:avLst/>
          </a:prstGeom>
        </p:spPr>
      </p:pic>
      <p:sp>
        <p:nvSpPr>
          <p:cNvPr id="5" name="Rectangle 4"/>
          <p:cNvSpPr/>
          <p:nvPr/>
        </p:nvSpPr>
        <p:spPr>
          <a:xfrm>
            <a:off x="7554214" y="1073556"/>
            <a:ext cx="4282006" cy="523220"/>
          </a:xfrm>
          <a:prstGeom prst="rect">
            <a:avLst/>
          </a:prstGeom>
        </p:spPr>
        <p:txBody>
          <a:bodyPr wrap="none">
            <a:spAutoFit/>
          </a:bodyPr>
          <a:lstStyle/>
          <a:p>
            <a:r>
              <a:rPr lang="en-GB" sz="2800" b="1" dirty="0">
                <a:solidFill>
                  <a:srgbClr val="000000"/>
                </a:solidFill>
                <a:latin typeface="Gill Sans MT" panose="020B0502020104020203" pitchFamily="34" charset="0"/>
              </a:rPr>
              <a:t>Pictorial representation </a:t>
            </a:r>
            <a:endParaRPr lang="en-GB" sz="2800" dirty="0">
              <a:latin typeface="Gill Sans MT" panose="020B0502020104020203" pitchFamily="34" charset="0"/>
            </a:endParaRPr>
          </a:p>
        </p:txBody>
      </p:sp>
      <p:sp>
        <p:nvSpPr>
          <p:cNvPr id="3" name="Rectangle 2"/>
          <p:cNvSpPr/>
          <p:nvPr/>
        </p:nvSpPr>
        <p:spPr>
          <a:xfrm>
            <a:off x="4105905" y="5173342"/>
            <a:ext cx="4230710" cy="523220"/>
          </a:xfrm>
          <a:prstGeom prst="rect">
            <a:avLst/>
          </a:prstGeom>
        </p:spPr>
        <p:txBody>
          <a:bodyPr wrap="none">
            <a:spAutoFit/>
          </a:bodyPr>
          <a:lstStyle/>
          <a:p>
            <a:pPr marR="0" algn="ctr"/>
            <a:r>
              <a:rPr lang="en-GB" sz="2800" b="1" dirty="0">
                <a:solidFill>
                  <a:srgbClr val="000000"/>
                </a:solidFill>
                <a:latin typeface="Gill Sans MT" panose="020B0502020104020203" pitchFamily="34" charset="0"/>
              </a:rPr>
              <a:t>Abstract representation</a:t>
            </a:r>
          </a:p>
        </p:txBody>
      </p:sp>
      <p:sp>
        <p:nvSpPr>
          <p:cNvPr id="2" name="Rectangle 1"/>
          <p:cNvSpPr/>
          <p:nvPr/>
        </p:nvSpPr>
        <p:spPr>
          <a:xfrm>
            <a:off x="322662" y="1073556"/>
            <a:ext cx="5317502" cy="707886"/>
          </a:xfrm>
          <a:prstGeom prst="rect">
            <a:avLst/>
          </a:prstGeom>
        </p:spPr>
        <p:txBody>
          <a:bodyPr wrap="square">
            <a:spAutoFit/>
          </a:bodyPr>
          <a:lstStyle/>
          <a:p>
            <a:endParaRPr lang="en-GB" sz="1200" dirty="0">
              <a:solidFill>
                <a:srgbClr val="000000"/>
              </a:solidFill>
              <a:latin typeface="Calibri" panose="020F0502020204030204" pitchFamily="34" charset="0"/>
            </a:endParaRPr>
          </a:p>
          <a:p>
            <a:pPr algn="ctr"/>
            <a:r>
              <a:rPr lang="en-GB" sz="2800" b="1" dirty="0"/>
              <a:t>Concrete representation</a:t>
            </a:r>
            <a:endParaRPr lang="en-GB" sz="2800" dirty="0" smtClean="0">
              <a:latin typeface="Calibri" panose="020F0502020204030204" pitchFamily="34" charset="0"/>
            </a:endParaRPr>
          </a:p>
        </p:txBody>
      </p:sp>
      <p:sp>
        <p:nvSpPr>
          <p:cNvPr id="6" name="Rectangle 5"/>
          <p:cNvSpPr/>
          <p:nvPr/>
        </p:nvSpPr>
        <p:spPr>
          <a:xfrm>
            <a:off x="4550190" y="5619618"/>
            <a:ext cx="2637260" cy="707886"/>
          </a:xfrm>
          <a:prstGeom prst="rect">
            <a:avLst/>
          </a:prstGeom>
        </p:spPr>
        <p:txBody>
          <a:bodyPr wrap="none">
            <a:spAutoFit/>
          </a:bodyPr>
          <a:lstStyle/>
          <a:p>
            <a:r>
              <a:rPr lang="en-GB" sz="4000" dirty="0"/>
              <a:t>12 + 2 = 14</a:t>
            </a:r>
            <a:endParaRPr lang="en-GB" sz="4000" dirty="0">
              <a:latin typeface="Calibri" panose="020F0502020204030204" pitchFamily="34" charset="0"/>
            </a:endParaRPr>
          </a:p>
        </p:txBody>
      </p:sp>
    </p:spTree>
    <p:extLst>
      <p:ext uri="{BB962C8B-B14F-4D97-AF65-F5344CB8AC3E}">
        <p14:creationId xmlns:p14="http://schemas.microsoft.com/office/powerpoint/2010/main" val="2112854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9509" y="860878"/>
            <a:ext cx="6096000" cy="5232202"/>
          </a:xfrm>
          <a:prstGeom prst="rect">
            <a:avLst/>
          </a:prstGeom>
        </p:spPr>
        <p:txBody>
          <a:bodyPr>
            <a:spAutoFit/>
          </a:bodyPr>
          <a:lstStyle/>
          <a:p>
            <a:pPr marR="0" algn="ctr"/>
            <a:r>
              <a:rPr lang="en-GB" sz="3600" b="1" dirty="0">
                <a:solidFill>
                  <a:srgbClr val="000000"/>
                </a:solidFill>
                <a:latin typeface="Times New Roman" panose="02020603050405020304" pitchFamily="18" charset="0"/>
              </a:rPr>
              <a:t>Reasoning </a:t>
            </a:r>
            <a:endParaRPr lang="en-GB" sz="3600" dirty="0">
              <a:solidFill>
                <a:srgbClr val="000000"/>
              </a:solidFill>
              <a:latin typeface="Times New Roman" panose="02020603050405020304" pitchFamily="18" charset="0"/>
            </a:endParaRPr>
          </a:p>
          <a:p>
            <a:endParaRPr lang="en-GB" dirty="0" smtClean="0">
              <a:solidFill>
                <a:srgbClr val="000000"/>
              </a:solidFill>
              <a:latin typeface="Times New Roman" panose="02020603050405020304" pitchFamily="18" charset="0"/>
            </a:endParaRPr>
          </a:p>
          <a:p>
            <a:r>
              <a:rPr lang="en-GB" sz="2800" dirty="0" smtClean="0">
                <a:solidFill>
                  <a:srgbClr val="000000"/>
                </a:solidFill>
                <a:latin typeface="Times New Roman" panose="02020603050405020304" pitchFamily="18" charset="0"/>
              </a:rPr>
              <a:t>Which </a:t>
            </a:r>
            <a:r>
              <a:rPr lang="en-GB" sz="2800" dirty="0">
                <a:solidFill>
                  <a:srgbClr val="000000"/>
                </a:solidFill>
                <a:latin typeface="Times New Roman" panose="02020603050405020304" pitchFamily="18" charset="0"/>
              </a:rPr>
              <a:t>is the odd one out? </a:t>
            </a:r>
            <a:endParaRPr lang="en-GB" sz="2800" dirty="0" smtClean="0">
              <a:solidFill>
                <a:srgbClr val="000000"/>
              </a:solidFill>
              <a:latin typeface="Times New Roman" panose="02020603050405020304" pitchFamily="18" charset="0"/>
            </a:endParaRPr>
          </a:p>
          <a:p>
            <a:endParaRPr lang="en-GB" sz="2800" i="1" dirty="0">
              <a:solidFill>
                <a:srgbClr val="000000"/>
              </a:solidFill>
              <a:latin typeface="Times New Roman" panose="02020603050405020304" pitchFamily="18" charset="0"/>
            </a:endParaRPr>
          </a:p>
          <a:p>
            <a:endParaRPr lang="en-GB" sz="2800" i="1" dirty="0" smtClean="0">
              <a:solidFill>
                <a:srgbClr val="000000"/>
              </a:solidFill>
              <a:latin typeface="Times New Roman" panose="02020603050405020304" pitchFamily="18" charset="0"/>
            </a:endParaRPr>
          </a:p>
          <a:p>
            <a:endParaRPr lang="en-GB" sz="2800" i="1" dirty="0">
              <a:solidFill>
                <a:srgbClr val="000000"/>
              </a:solidFill>
              <a:latin typeface="Times New Roman" panose="02020603050405020304" pitchFamily="18" charset="0"/>
            </a:endParaRPr>
          </a:p>
          <a:p>
            <a:endParaRPr lang="en-GB" sz="2800" i="1" dirty="0" smtClean="0">
              <a:solidFill>
                <a:srgbClr val="000000"/>
              </a:solidFill>
              <a:latin typeface="Times New Roman" panose="02020603050405020304" pitchFamily="18" charset="0"/>
            </a:endParaRPr>
          </a:p>
          <a:p>
            <a:endParaRPr lang="en-GB" sz="2800" i="1" dirty="0">
              <a:solidFill>
                <a:srgbClr val="000000"/>
              </a:solidFill>
              <a:latin typeface="Times New Roman" panose="02020603050405020304" pitchFamily="18" charset="0"/>
            </a:endParaRPr>
          </a:p>
          <a:p>
            <a:endParaRPr lang="en-GB" sz="2800" i="1" dirty="0" smtClean="0">
              <a:solidFill>
                <a:srgbClr val="000000"/>
              </a:solidFill>
              <a:latin typeface="Times New Roman" panose="02020603050405020304" pitchFamily="18" charset="0"/>
            </a:endParaRPr>
          </a:p>
          <a:p>
            <a:endParaRPr lang="en-GB" sz="2800" i="1" dirty="0">
              <a:solidFill>
                <a:srgbClr val="000000"/>
              </a:solidFill>
              <a:latin typeface="Times New Roman" panose="02020603050405020304" pitchFamily="18" charset="0"/>
            </a:endParaRPr>
          </a:p>
          <a:p>
            <a:endParaRPr lang="en-GB" sz="2800" i="1" dirty="0" smtClean="0">
              <a:solidFill>
                <a:srgbClr val="000000"/>
              </a:solidFill>
              <a:latin typeface="Times New Roman" panose="02020603050405020304" pitchFamily="18" charset="0"/>
            </a:endParaRPr>
          </a:p>
          <a:p>
            <a:r>
              <a:rPr lang="en-GB" sz="2800" i="1" dirty="0" smtClean="0">
                <a:solidFill>
                  <a:srgbClr val="000000"/>
                </a:solidFill>
                <a:latin typeface="Times New Roman" panose="02020603050405020304" pitchFamily="18" charset="0"/>
              </a:rPr>
              <a:t>Why</a:t>
            </a:r>
            <a:r>
              <a:rPr lang="en-GB" sz="2800" i="1" dirty="0">
                <a:solidFill>
                  <a:srgbClr val="000000"/>
                </a:solidFill>
                <a:latin typeface="Times New Roman" panose="02020603050405020304" pitchFamily="18" charset="0"/>
              </a:rPr>
              <a:t>?</a:t>
            </a:r>
            <a:endParaRPr lang="en-GB" sz="2800" dirty="0"/>
          </a:p>
        </p:txBody>
      </p:sp>
      <p:pic>
        <p:nvPicPr>
          <p:cNvPr id="4" name="Picture 3"/>
          <p:cNvPicPr>
            <a:picLocks noChangeAspect="1"/>
          </p:cNvPicPr>
          <p:nvPr/>
        </p:nvPicPr>
        <p:blipFill>
          <a:blip r:embed="rId3"/>
          <a:stretch>
            <a:fillRect/>
          </a:stretch>
        </p:blipFill>
        <p:spPr>
          <a:xfrm>
            <a:off x="2620450" y="2765323"/>
            <a:ext cx="4886325" cy="1828800"/>
          </a:xfrm>
          <a:prstGeom prst="rect">
            <a:avLst/>
          </a:prstGeom>
        </p:spPr>
      </p:pic>
    </p:spTree>
    <p:extLst>
      <p:ext uri="{BB962C8B-B14F-4D97-AF65-F5344CB8AC3E}">
        <p14:creationId xmlns:p14="http://schemas.microsoft.com/office/powerpoint/2010/main" val="1390090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89305" y="195722"/>
            <a:ext cx="9696450" cy="6562515"/>
          </a:xfrm>
          <a:prstGeom prst="rect">
            <a:avLst/>
          </a:prstGeom>
        </p:spPr>
      </p:pic>
    </p:spTree>
    <p:extLst>
      <p:ext uri="{BB962C8B-B14F-4D97-AF65-F5344CB8AC3E}">
        <p14:creationId xmlns:p14="http://schemas.microsoft.com/office/powerpoint/2010/main" val="1440342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1184</TotalTime>
  <Words>1043</Words>
  <Application>Microsoft Office PowerPoint</Application>
  <PresentationFormat>Widescreen</PresentationFormat>
  <Paragraphs>121</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Comic Sans MS</vt:lpstr>
      <vt:lpstr>Gill Sans MT</vt:lpstr>
      <vt:lpstr>Impact</vt:lpstr>
      <vt:lpstr>SassoonPrimaryInfant</vt:lpstr>
      <vt:lpstr>Times New Roman</vt:lpstr>
      <vt:lpstr>Verdana</vt:lpstr>
      <vt:lpstr>Badge</vt:lpstr>
      <vt:lpstr>Year 1 Maths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school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Court</dc:creator>
  <cp:lastModifiedBy>Lee McClure</cp:lastModifiedBy>
  <cp:revision>57</cp:revision>
  <cp:lastPrinted>2018-09-24T15:33:50Z</cp:lastPrinted>
  <dcterms:created xsi:type="dcterms:W3CDTF">2015-09-27T19:31:38Z</dcterms:created>
  <dcterms:modified xsi:type="dcterms:W3CDTF">2020-09-17T16:26:24Z</dcterms:modified>
</cp:coreProperties>
</file>