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77" r:id="rId4"/>
    <p:sldId id="279" r:id="rId5"/>
    <p:sldId id="282" r:id="rId6"/>
    <p:sldId id="284" r:id="rId7"/>
    <p:sldId id="281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8" r:id="rId17"/>
  </p:sldIdLst>
  <p:sldSz cx="9144000" cy="6858000" type="screen4x3"/>
  <p:notesSz cx="6805613" cy="9939338"/>
  <p:embeddedFontLst>
    <p:embeddedFont>
      <p:font typeface="나눔고딕" charset="-127"/>
      <p:regular r:id="rId20"/>
      <p:bold r:id="rId21"/>
    </p:embeddedFont>
    <p:embeddedFont>
      <p:font typeface="맑은 고딕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DF7"/>
    <a:srgbClr val="5DAAFF"/>
    <a:srgbClr val="569CF0"/>
    <a:srgbClr val="3D3C3E"/>
    <a:srgbClr val="1D314E"/>
    <a:srgbClr val="063656"/>
    <a:srgbClr val="08456E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856" autoAdjust="0"/>
    <p:restoredTop sz="86364" autoAdjust="0"/>
  </p:normalViewPr>
  <p:slideViewPr>
    <p:cSldViewPr snapToGrid="0">
      <p:cViewPr>
        <p:scale>
          <a:sx n="120" d="100"/>
          <a:sy n="120" d="100"/>
        </p:scale>
        <p:origin x="-2106" y="-7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Relationship Id="rId9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졸업프로젝트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김호영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노대건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전동화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10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명세서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455" y="1637969"/>
            <a:ext cx="2646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569CF0"/>
                </a:solidFill>
              </a:rPr>
              <a:t>-Auto Setting</a:t>
            </a:r>
          </a:p>
          <a:p>
            <a:endParaRPr lang="en-US" altLang="ko-KR" sz="2000" b="1" dirty="0" smtClean="0">
              <a:solidFill>
                <a:srgbClr val="569CF0"/>
              </a:solidFill>
            </a:endParaRPr>
          </a:p>
          <a:p>
            <a:r>
              <a:rPr lang="en-US" altLang="ko-KR" sz="2000" b="1" dirty="0" smtClean="0">
                <a:solidFill>
                  <a:srgbClr val="569CF0"/>
                </a:solidFill>
              </a:rPr>
              <a:t>-User Operations</a:t>
            </a:r>
            <a:endParaRPr lang="en-US" altLang="ko-KR" sz="2000" b="1" dirty="0">
              <a:solidFill>
                <a:srgbClr val="569CF0"/>
              </a:solidFill>
            </a:endParaRPr>
          </a:p>
        </p:txBody>
      </p:sp>
      <p:grpSp>
        <p:nvGrpSpPr>
          <p:cNvPr id="34" name="Group 89"/>
          <p:cNvGrpSpPr/>
          <p:nvPr/>
        </p:nvGrpSpPr>
        <p:grpSpPr>
          <a:xfrm>
            <a:off x="3625795" y="1811668"/>
            <a:ext cx="4279955" cy="4203605"/>
            <a:chOff x="3572836" y="2654396"/>
            <a:chExt cx="4279955" cy="4203605"/>
          </a:xfrm>
        </p:grpSpPr>
        <p:grpSp>
          <p:nvGrpSpPr>
            <p:cNvPr id="35" name="Group 49"/>
            <p:cNvGrpSpPr/>
            <p:nvPr/>
          </p:nvGrpSpPr>
          <p:grpSpPr>
            <a:xfrm rot="1606238">
              <a:off x="4627168" y="2665614"/>
              <a:ext cx="694781" cy="358016"/>
              <a:chOff x="5433392" y="1267880"/>
              <a:chExt cx="2849733" cy="1492063"/>
            </a:xfrm>
          </p:grpSpPr>
          <p:sp>
            <p:nvSpPr>
              <p:cNvPr id="54" name="Oval 35"/>
              <p:cNvSpPr/>
              <p:nvPr/>
            </p:nvSpPr>
            <p:spPr>
              <a:xfrm>
                <a:off x="5436096" y="1267880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35"/>
              <p:cNvSpPr/>
              <p:nvPr/>
            </p:nvSpPr>
            <p:spPr>
              <a:xfrm rot="10800000">
                <a:off x="5433392" y="2015183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ounded Rectangle 1"/>
            <p:cNvSpPr/>
            <p:nvPr/>
          </p:nvSpPr>
          <p:spPr>
            <a:xfrm rot="1566407">
              <a:off x="5759362" y="4053756"/>
              <a:ext cx="570457" cy="2804245"/>
            </a:xfrm>
            <a:custGeom>
              <a:avLst/>
              <a:gdLst/>
              <a:ahLst/>
              <a:cxnLst/>
              <a:rect l="l" t="t" r="r" b="b"/>
              <a:pathLst>
                <a:path w="570457" h="2804245">
                  <a:moveTo>
                    <a:pt x="190147" y="0"/>
                  </a:moveTo>
                  <a:lnTo>
                    <a:pt x="394359" y="0"/>
                  </a:lnTo>
                  <a:cubicBezTo>
                    <a:pt x="457274" y="0"/>
                    <a:pt x="508277" y="139330"/>
                    <a:pt x="508277" y="311203"/>
                  </a:cubicBezTo>
                  <a:lnTo>
                    <a:pt x="570457" y="2804245"/>
                  </a:lnTo>
                  <a:lnTo>
                    <a:pt x="0" y="2804245"/>
                  </a:lnTo>
                  <a:lnTo>
                    <a:pt x="76229" y="311203"/>
                  </a:lnTo>
                  <a:cubicBezTo>
                    <a:pt x="76229" y="139330"/>
                    <a:pt x="127232" y="0"/>
                    <a:pt x="190147" y="0"/>
                  </a:cubicBezTo>
                  <a:close/>
                </a:path>
              </a:pathLst>
            </a:custGeom>
            <a:solidFill>
              <a:srgbClr val="8DBD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1"/>
            <p:cNvSpPr/>
            <p:nvPr/>
          </p:nvSpPr>
          <p:spPr>
            <a:xfrm rot="20116392">
              <a:off x="5463412" y="4188382"/>
              <a:ext cx="341816" cy="1803649"/>
            </a:xfrm>
            <a:custGeom>
              <a:avLst/>
              <a:gdLst/>
              <a:ahLst/>
              <a:cxnLst/>
              <a:rect l="l" t="t" r="r" b="b"/>
              <a:pathLst>
                <a:path w="1242266" h="3401616">
                  <a:moveTo>
                    <a:pt x="436113" y="0"/>
                  </a:moveTo>
                  <a:lnTo>
                    <a:pt x="844537" y="0"/>
                  </a:lnTo>
                  <a:cubicBezTo>
                    <a:pt x="970367" y="0"/>
                    <a:pt x="1072373" y="127507"/>
                    <a:pt x="1072373" y="284795"/>
                  </a:cubicBezTo>
                  <a:lnTo>
                    <a:pt x="1242266" y="3401616"/>
                  </a:lnTo>
                  <a:lnTo>
                    <a:pt x="0" y="3401616"/>
                  </a:lnTo>
                  <a:lnTo>
                    <a:pt x="208278" y="284795"/>
                  </a:lnTo>
                  <a:cubicBezTo>
                    <a:pt x="208278" y="127507"/>
                    <a:pt x="310283" y="0"/>
                    <a:pt x="436113" y="0"/>
                  </a:cubicBezTo>
                  <a:close/>
                </a:path>
              </a:pathLst>
            </a:custGeom>
            <a:solidFill>
              <a:srgbClr val="8DBD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 rot="19688669">
              <a:off x="7067892" y="3021291"/>
              <a:ext cx="784899" cy="404453"/>
              <a:chOff x="5433392" y="1267880"/>
              <a:chExt cx="2849733" cy="1492063"/>
            </a:xfrm>
          </p:grpSpPr>
          <p:sp>
            <p:nvSpPr>
              <p:cNvPr id="52" name="Oval 35"/>
              <p:cNvSpPr/>
              <p:nvPr/>
            </p:nvSpPr>
            <p:spPr>
              <a:xfrm>
                <a:off x="5436096" y="1267880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35"/>
              <p:cNvSpPr/>
              <p:nvPr/>
            </p:nvSpPr>
            <p:spPr>
              <a:xfrm rot="10800000">
                <a:off x="5433392" y="2015183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41"/>
            <p:cNvSpPr/>
            <p:nvPr/>
          </p:nvSpPr>
          <p:spPr>
            <a:xfrm>
              <a:off x="3572836" y="2924520"/>
              <a:ext cx="2019843" cy="1977564"/>
            </a:xfrm>
            <a:prstGeom prst="ellipse">
              <a:avLst/>
            </a:prstGeom>
            <a:solidFill>
              <a:srgbClr val="569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Operations</a:t>
              </a:r>
            </a:p>
            <a:p>
              <a:pPr algn="ctr"/>
              <a:r>
                <a:rPr lang="ko-KR" altLang="en-US" sz="1200" b="1" dirty="0" smtClean="0"/>
                <a:t>사용자 기호에 따라 </a:t>
              </a:r>
              <a:r>
                <a:rPr lang="ko-KR" altLang="en-US" sz="1200" b="1" dirty="0" err="1" smtClean="0"/>
                <a:t>셋팅을</a:t>
              </a:r>
              <a:r>
                <a:rPr lang="ko-KR" altLang="en-US" sz="1200" b="1" dirty="0" smtClean="0"/>
                <a:t> 조정</a:t>
              </a:r>
              <a:endParaRPr lang="en-US" sz="1200" b="1" dirty="0" smtClean="0"/>
            </a:p>
            <a:p>
              <a:pPr algn="ctr"/>
              <a:endParaRPr lang="en-US" dirty="0"/>
            </a:p>
          </p:txBody>
        </p:sp>
        <p:grpSp>
          <p:nvGrpSpPr>
            <p:cNvPr id="41" name="Group 43"/>
            <p:cNvGrpSpPr/>
            <p:nvPr/>
          </p:nvGrpSpPr>
          <p:grpSpPr>
            <a:xfrm rot="20090553">
              <a:off x="6671173" y="5253651"/>
              <a:ext cx="784899" cy="404453"/>
              <a:chOff x="5433392" y="1267880"/>
              <a:chExt cx="2849733" cy="1492063"/>
            </a:xfrm>
          </p:grpSpPr>
          <p:sp>
            <p:nvSpPr>
              <p:cNvPr id="50" name="Oval 35"/>
              <p:cNvSpPr/>
              <p:nvPr/>
            </p:nvSpPr>
            <p:spPr>
              <a:xfrm>
                <a:off x="5436096" y="1267880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35"/>
              <p:cNvSpPr/>
              <p:nvPr/>
            </p:nvSpPr>
            <p:spPr>
              <a:xfrm rot="10800000">
                <a:off x="5433392" y="2015183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6"/>
            <p:cNvGrpSpPr/>
            <p:nvPr/>
          </p:nvGrpSpPr>
          <p:grpSpPr>
            <a:xfrm rot="1606238">
              <a:off x="4887981" y="5078453"/>
              <a:ext cx="694781" cy="358016"/>
              <a:chOff x="5433392" y="1267880"/>
              <a:chExt cx="2849733" cy="1492063"/>
            </a:xfrm>
          </p:grpSpPr>
          <p:sp>
            <p:nvSpPr>
              <p:cNvPr id="48" name="Oval 35"/>
              <p:cNvSpPr/>
              <p:nvPr/>
            </p:nvSpPr>
            <p:spPr>
              <a:xfrm>
                <a:off x="5436096" y="1267880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35"/>
              <p:cNvSpPr/>
              <p:nvPr/>
            </p:nvSpPr>
            <p:spPr>
              <a:xfrm rot="10800000">
                <a:off x="5433392" y="2015183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52"/>
            <p:cNvGrpSpPr/>
            <p:nvPr/>
          </p:nvGrpSpPr>
          <p:grpSpPr>
            <a:xfrm rot="18485092">
              <a:off x="5599634" y="4285165"/>
              <a:ext cx="784899" cy="404453"/>
              <a:chOff x="5433392" y="1267880"/>
              <a:chExt cx="2849733" cy="1492063"/>
            </a:xfrm>
          </p:grpSpPr>
          <p:sp>
            <p:nvSpPr>
              <p:cNvPr id="46" name="Oval 35"/>
              <p:cNvSpPr/>
              <p:nvPr/>
            </p:nvSpPr>
            <p:spPr>
              <a:xfrm>
                <a:off x="5436096" y="1267880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35"/>
              <p:cNvSpPr/>
              <p:nvPr/>
            </p:nvSpPr>
            <p:spPr>
              <a:xfrm rot="10800000">
                <a:off x="5433392" y="2015183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39"/>
            <p:cNvSpPr/>
            <p:nvPr/>
          </p:nvSpPr>
          <p:spPr>
            <a:xfrm>
              <a:off x="5507117" y="2654396"/>
              <a:ext cx="2167650" cy="1977564"/>
            </a:xfrm>
            <a:prstGeom prst="ellipse">
              <a:avLst/>
            </a:prstGeom>
            <a:solidFill>
              <a:srgbClr val="5D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 Setting</a:t>
              </a:r>
            </a:p>
            <a:p>
              <a:pPr algn="ctr"/>
              <a:r>
                <a:rPr lang="ko-KR" altLang="en-US" sz="1200" b="1" dirty="0" smtClean="0"/>
                <a:t>사용자가 </a:t>
              </a:r>
              <a:r>
                <a:rPr lang="ko-KR" altLang="en-US" sz="1200" b="1" dirty="0" err="1" smtClean="0"/>
                <a:t>비콘지역에</a:t>
              </a:r>
              <a:r>
                <a:rPr lang="ko-KR" altLang="en-US" sz="1200" b="1" dirty="0" smtClean="0"/>
                <a:t> 들어가면 자동으로 </a:t>
              </a:r>
              <a:r>
                <a:rPr lang="ko-KR" altLang="en-US" sz="1200" b="1" dirty="0" err="1" smtClean="0"/>
                <a:t>셋팅</a:t>
              </a:r>
              <a:endParaRPr lang="en-US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411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11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명세서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455" y="1637969"/>
            <a:ext cx="264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b="1" dirty="0" smtClean="0">
                <a:solidFill>
                  <a:srgbClr val="002060"/>
                </a:solidFill>
              </a:rPr>
              <a:t>Auto Setting</a:t>
            </a:r>
          </a:p>
        </p:txBody>
      </p:sp>
      <p:pic>
        <p:nvPicPr>
          <p:cNvPr id="28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2458" r="29776" b="15653"/>
          <a:stretch/>
        </p:blipFill>
        <p:spPr>
          <a:xfrm>
            <a:off x="4085396" y="4191793"/>
            <a:ext cx="371450" cy="333523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739545" y="1220415"/>
            <a:ext cx="3240360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비콘</a:t>
            </a:r>
            <a:r>
              <a:rPr lang="ko-KR" altLang="en-US" b="1" dirty="0"/>
              <a:t>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11384" y="2275854"/>
            <a:ext cx="3240360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비콘</a:t>
            </a:r>
            <a:r>
              <a:rPr lang="ko-KR" altLang="en-US" b="1" dirty="0" smtClean="0"/>
              <a:t> 감지</a:t>
            </a:r>
            <a:endParaRPr lang="ko-KR" altLang="en-US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11384" y="3308647"/>
            <a:ext cx="3240360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연결</a:t>
            </a:r>
            <a:endParaRPr lang="ko-KR" altLang="en-US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67737" y="4363870"/>
            <a:ext cx="1500432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기본 </a:t>
            </a:r>
            <a:r>
              <a:rPr lang="ko-KR" altLang="en-US" b="1" dirty="0" err="1" smtClean="0"/>
              <a:t>세팅</a:t>
            </a:r>
            <a:endParaRPr lang="ko-KR" altLang="en-US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38806" y="4363870"/>
            <a:ext cx="1500432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자동 </a:t>
            </a:r>
            <a:r>
              <a:rPr lang="ko-KR" altLang="en-US" b="1" dirty="0" err="1"/>
              <a:t>세</a:t>
            </a:r>
            <a:r>
              <a:rPr lang="ko-KR" altLang="en-US" b="1" dirty="0" err="1" smtClean="0"/>
              <a:t>팅</a:t>
            </a:r>
            <a:endParaRPr lang="ko-KR" altLang="en-US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711384" y="5396879"/>
            <a:ext cx="964265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소</a:t>
            </a:r>
            <a:r>
              <a:rPr lang="ko-KR" altLang="en-US" b="1" dirty="0"/>
              <a:t>리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863512" y="5396879"/>
            <a:ext cx="964265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971793" y="5396879"/>
            <a:ext cx="964265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문자</a:t>
            </a:r>
            <a:endParaRPr lang="ko-KR" altLang="en-US" b="1" dirty="0"/>
          </a:p>
        </p:txBody>
      </p:sp>
      <p:sp>
        <p:nvSpPr>
          <p:cNvPr id="57" name="아래쪽 화살표 56"/>
          <p:cNvSpPr/>
          <p:nvPr/>
        </p:nvSpPr>
        <p:spPr>
          <a:xfrm>
            <a:off x="6251713" y="1940495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6264018" y="2973288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5395460" y="4028511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7150551" y="4028727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>
            <a:off x="7411684" y="5108847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6547588" y="5108847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3788882">
            <a:off x="5832557" y="4956069"/>
            <a:ext cx="280189" cy="658438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64803" y="2460543"/>
            <a:ext cx="2016224" cy="384721"/>
          </a:xfrm>
          <a:prstGeom prst="rect">
            <a:avLst/>
          </a:prstGeom>
          <a:solidFill>
            <a:srgbClr val="8DBDF7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Detect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4803" y="2892591"/>
            <a:ext cx="2592288" cy="384721"/>
          </a:xfrm>
          <a:prstGeom prst="rect">
            <a:avLst/>
          </a:prstGeom>
          <a:solidFill>
            <a:srgbClr val="569CF0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Search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4803" y="3324639"/>
            <a:ext cx="3024336" cy="384721"/>
          </a:xfrm>
          <a:prstGeom prst="rect">
            <a:avLst/>
          </a:prstGeom>
          <a:solidFill>
            <a:srgbClr val="5DAAFF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Load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12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명세서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455" y="1637969"/>
            <a:ext cx="264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b="1" dirty="0" smtClean="0"/>
              <a:t>User Operations</a:t>
            </a:r>
            <a:endParaRPr lang="en-US" altLang="ko-KR" b="1" dirty="0" smtClean="0">
              <a:solidFill>
                <a:srgbClr val="002060"/>
              </a:solidFill>
            </a:endParaRPr>
          </a:p>
        </p:txBody>
      </p:sp>
      <p:pic>
        <p:nvPicPr>
          <p:cNvPr id="28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2458" r="29776" b="15653"/>
          <a:stretch/>
        </p:blipFill>
        <p:spPr>
          <a:xfrm>
            <a:off x="4085396" y="4191793"/>
            <a:ext cx="371450" cy="333523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739545" y="1220415"/>
            <a:ext cx="3240360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비콘</a:t>
            </a:r>
            <a:r>
              <a:rPr lang="ko-KR" altLang="en-US" b="1" dirty="0" smtClean="0"/>
              <a:t> 연결</a:t>
            </a:r>
            <a:endParaRPr lang="ko-KR" altLang="en-US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11384" y="2275854"/>
            <a:ext cx="3240360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설정값</a:t>
            </a:r>
            <a:r>
              <a:rPr lang="ko-KR" altLang="en-US" b="1" dirty="0" smtClean="0"/>
              <a:t> 불러오기</a:t>
            </a:r>
            <a:endParaRPr lang="ko-KR" altLang="en-US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11384" y="3308647"/>
            <a:ext cx="3240360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성공 </a:t>
            </a:r>
            <a:r>
              <a:rPr lang="en-US" altLang="ko-KR" b="1" dirty="0" smtClean="0"/>
              <a:t>Or </a:t>
            </a:r>
            <a:r>
              <a:rPr lang="ko-KR" altLang="en-US" b="1" dirty="0" smtClean="0"/>
              <a:t>실패</a:t>
            </a:r>
            <a:endParaRPr lang="ko-KR" altLang="en-US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67737" y="4363870"/>
            <a:ext cx="1500432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사용자 조정</a:t>
            </a:r>
            <a:endParaRPr lang="ko-KR" altLang="en-US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38806" y="4363870"/>
            <a:ext cx="1500432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자동 </a:t>
            </a:r>
            <a:r>
              <a:rPr lang="ko-KR" altLang="en-US" b="1" dirty="0" err="1"/>
              <a:t>세</a:t>
            </a:r>
            <a:r>
              <a:rPr lang="ko-KR" altLang="en-US" b="1" dirty="0" err="1" smtClean="0"/>
              <a:t>팅</a:t>
            </a:r>
            <a:endParaRPr lang="ko-KR" altLang="en-US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711384" y="5396879"/>
            <a:ext cx="964265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소</a:t>
            </a:r>
            <a:r>
              <a:rPr lang="ko-KR" altLang="en-US" b="1" dirty="0"/>
              <a:t>리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863512" y="5396879"/>
            <a:ext cx="964265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971793" y="5396879"/>
            <a:ext cx="964265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문자</a:t>
            </a:r>
            <a:endParaRPr lang="ko-KR" altLang="en-US" b="1" dirty="0"/>
          </a:p>
        </p:txBody>
      </p:sp>
      <p:sp>
        <p:nvSpPr>
          <p:cNvPr id="57" name="아래쪽 화살표 56"/>
          <p:cNvSpPr/>
          <p:nvPr/>
        </p:nvSpPr>
        <p:spPr>
          <a:xfrm>
            <a:off x="6251713" y="1940495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6264018" y="2973288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5395460" y="4028511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7150551" y="4028727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>
            <a:off x="7411684" y="5108847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6547588" y="5108847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3788882">
            <a:off x="5832557" y="4956069"/>
            <a:ext cx="280189" cy="658438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9742" y="2422119"/>
            <a:ext cx="2016224" cy="384721"/>
          </a:xfrm>
          <a:prstGeom prst="rect">
            <a:avLst/>
          </a:prstGeom>
          <a:solidFill>
            <a:srgbClr val="8DBDF7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Connect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9742" y="2854167"/>
            <a:ext cx="2592288" cy="384721"/>
          </a:xfrm>
          <a:prstGeom prst="rect">
            <a:avLst/>
          </a:prstGeom>
          <a:solidFill>
            <a:srgbClr val="569CF0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Loading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9742" y="3286215"/>
            <a:ext cx="3024336" cy="384721"/>
          </a:xfrm>
          <a:prstGeom prst="rect">
            <a:avLst/>
          </a:prstGeom>
          <a:solidFill>
            <a:srgbClr val="5DAAFF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Setting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302953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13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리스</a:t>
            </a:r>
            <a:r>
              <a:rPr lang="ko-KR" altLang="en-US" sz="4000" b="1" spc="-150" dirty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4802" y="1472263"/>
            <a:ext cx="240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>
              <a:solidFill>
                <a:srgbClr val="569CF0"/>
              </a:solidFill>
            </a:endParaRPr>
          </a:p>
          <a:p>
            <a:r>
              <a:rPr lang="en-US" altLang="ko-KR" b="1" dirty="0" err="1" smtClean="0">
                <a:solidFill>
                  <a:srgbClr val="569CF0"/>
                </a:solidFill>
              </a:rPr>
              <a:t>Andorid</a:t>
            </a:r>
            <a:r>
              <a:rPr lang="en-US" altLang="ko-KR" b="1" dirty="0" smtClean="0">
                <a:solidFill>
                  <a:srgbClr val="569CF0"/>
                </a:solidFill>
              </a:rPr>
              <a:t> Application</a:t>
            </a:r>
            <a:endParaRPr lang="ko-KR" altLang="en-US" b="1" dirty="0">
              <a:solidFill>
                <a:srgbClr val="569CF0"/>
              </a:solidFill>
            </a:endParaRPr>
          </a:p>
        </p:txBody>
      </p:sp>
      <p:grpSp>
        <p:nvGrpSpPr>
          <p:cNvPr id="36" name="Group 12"/>
          <p:cNvGrpSpPr/>
          <p:nvPr/>
        </p:nvGrpSpPr>
        <p:grpSpPr>
          <a:xfrm>
            <a:off x="3856334" y="1951642"/>
            <a:ext cx="3734891" cy="3323269"/>
            <a:chOff x="4077469" y="1657536"/>
            <a:chExt cx="3734891" cy="3323269"/>
          </a:xfrm>
        </p:grpSpPr>
        <p:sp>
          <p:nvSpPr>
            <p:cNvPr id="38" name="Oval 7"/>
            <p:cNvSpPr/>
            <p:nvPr/>
          </p:nvSpPr>
          <p:spPr>
            <a:xfrm>
              <a:off x="4517305" y="2064805"/>
              <a:ext cx="2916000" cy="2916000"/>
            </a:xfrm>
            <a:prstGeom prst="ellips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6"/>
            <p:cNvSpPr/>
            <p:nvPr/>
          </p:nvSpPr>
          <p:spPr>
            <a:xfrm>
              <a:off x="5507253" y="1657536"/>
              <a:ext cx="936104" cy="936104"/>
            </a:xfrm>
            <a:prstGeom prst="ellipse">
              <a:avLst/>
            </a:prstGeom>
            <a:solidFill>
              <a:srgbClr val="569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9"/>
            <p:cNvSpPr/>
            <p:nvPr/>
          </p:nvSpPr>
          <p:spPr>
            <a:xfrm>
              <a:off x="6876256" y="3054753"/>
              <a:ext cx="936104" cy="936104"/>
            </a:xfrm>
            <a:prstGeom prst="ellipse">
              <a:avLst/>
            </a:prstGeom>
            <a:solidFill>
              <a:srgbClr val="569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10"/>
            <p:cNvSpPr/>
            <p:nvPr/>
          </p:nvSpPr>
          <p:spPr>
            <a:xfrm>
              <a:off x="4077469" y="3054753"/>
              <a:ext cx="936104" cy="936104"/>
            </a:xfrm>
            <a:prstGeom prst="ellipse">
              <a:avLst/>
            </a:prstGeom>
            <a:solidFill>
              <a:srgbClr val="569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796630" y="3556216"/>
            <a:ext cx="18584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Beacon</a:t>
            </a:r>
          </a:p>
        </p:txBody>
      </p:sp>
      <p:pic>
        <p:nvPicPr>
          <p:cNvPr id="44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29" t="15053" r="29410" b="1638"/>
          <a:stretch/>
        </p:blipFill>
        <p:spPr>
          <a:xfrm>
            <a:off x="5652805" y="2177278"/>
            <a:ext cx="316390" cy="458515"/>
          </a:xfrm>
          <a:prstGeom prst="rect">
            <a:avLst/>
          </a:prstGeom>
        </p:spPr>
      </p:pic>
      <p:pic>
        <p:nvPicPr>
          <p:cNvPr id="47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41" t="11030" r="31095" b="5142"/>
          <a:stretch/>
        </p:blipFill>
        <p:spPr>
          <a:xfrm>
            <a:off x="4145739" y="3598220"/>
            <a:ext cx="354475" cy="458899"/>
          </a:xfrm>
          <a:prstGeom prst="rect">
            <a:avLst/>
          </a:prstGeom>
        </p:spPr>
      </p:pic>
      <p:pic>
        <p:nvPicPr>
          <p:cNvPr id="48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12" t="5320" r="26259" b="6439"/>
          <a:stretch/>
        </p:blipFill>
        <p:spPr>
          <a:xfrm>
            <a:off x="6936688" y="3577936"/>
            <a:ext cx="428531" cy="458899"/>
          </a:xfrm>
          <a:prstGeom prst="rect">
            <a:avLst/>
          </a:prstGeom>
        </p:spPr>
      </p:pic>
      <p:grpSp>
        <p:nvGrpSpPr>
          <p:cNvPr id="49" name="Group 23"/>
          <p:cNvGrpSpPr/>
          <p:nvPr/>
        </p:nvGrpSpPr>
        <p:grpSpPr>
          <a:xfrm>
            <a:off x="4850858" y="1299217"/>
            <a:ext cx="1750034" cy="553998"/>
            <a:chOff x="5210294" y="837292"/>
            <a:chExt cx="1750034" cy="553998"/>
          </a:xfrm>
        </p:grpSpPr>
        <p:sp>
          <p:nvSpPr>
            <p:cNvPr id="50" name="TextBox 49"/>
            <p:cNvSpPr txBox="1"/>
            <p:nvPr/>
          </p:nvSpPr>
          <p:spPr>
            <a:xfrm>
              <a:off x="5210294" y="1052736"/>
              <a:ext cx="1750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메인 클래스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앱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실행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MainActivity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Group 27"/>
          <p:cNvGrpSpPr/>
          <p:nvPr/>
        </p:nvGrpSpPr>
        <p:grpSpPr>
          <a:xfrm>
            <a:off x="6389089" y="2748292"/>
            <a:ext cx="1523727" cy="713750"/>
            <a:chOff x="5210294" y="846817"/>
            <a:chExt cx="1750034" cy="713750"/>
          </a:xfrm>
        </p:grpSpPr>
        <p:sp>
          <p:nvSpPr>
            <p:cNvPr id="64" name="TextBox 63"/>
            <p:cNvSpPr txBox="1"/>
            <p:nvPr/>
          </p:nvSpPr>
          <p:spPr>
            <a:xfrm>
              <a:off x="5210294" y="1052736"/>
              <a:ext cx="1750034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앱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실행후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설정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나타내는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면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18241" y="846817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SettingActivity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30"/>
          <p:cNvGrpSpPr/>
          <p:nvPr/>
        </p:nvGrpSpPr>
        <p:grpSpPr>
          <a:xfrm>
            <a:off x="3561112" y="2720446"/>
            <a:ext cx="1523727" cy="553998"/>
            <a:chOff x="5210294" y="837292"/>
            <a:chExt cx="1750034" cy="553998"/>
          </a:xfrm>
        </p:grpSpPr>
        <p:sp>
          <p:nvSpPr>
            <p:cNvPr id="67" name="TextBox 66"/>
            <p:cNvSpPr txBox="1"/>
            <p:nvPr/>
          </p:nvSpPr>
          <p:spPr>
            <a:xfrm>
              <a:off x="5210294" y="1052736"/>
              <a:ext cx="1750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비콘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클래스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Monitor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위한 기초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RECOAcivity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Oval 11"/>
          <p:cNvSpPr/>
          <p:nvPr/>
        </p:nvSpPr>
        <p:spPr>
          <a:xfrm>
            <a:off x="5257823" y="4806859"/>
            <a:ext cx="936104" cy="936104"/>
          </a:xfrm>
          <a:prstGeom prst="ellipse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19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53" t="16222" r="24941" b="15523"/>
          <a:stretch/>
        </p:blipFill>
        <p:spPr>
          <a:xfrm>
            <a:off x="5481919" y="5021524"/>
            <a:ext cx="495858" cy="385260"/>
          </a:xfrm>
          <a:prstGeom prst="rect">
            <a:avLst/>
          </a:prstGeom>
        </p:spPr>
      </p:pic>
      <p:grpSp>
        <p:nvGrpSpPr>
          <p:cNvPr id="71" name="Group 24"/>
          <p:cNvGrpSpPr/>
          <p:nvPr/>
        </p:nvGrpSpPr>
        <p:grpSpPr>
          <a:xfrm>
            <a:off x="4805517" y="4222985"/>
            <a:ext cx="1750034" cy="748673"/>
            <a:chOff x="5210294" y="837292"/>
            <a:chExt cx="1750034" cy="748673"/>
          </a:xfrm>
        </p:grpSpPr>
        <p:sp>
          <p:nvSpPr>
            <p:cNvPr id="72" name="TextBox 71"/>
            <p:cNvSpPr txBox="1"/>
            <p:nvPr/>
          </p:nvSpPr>
          <p:spPr>
            <a:xfrm>
              <a:off x="5210294" y="1247411"/>
              <a:ext cx="1750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RECO </a:t>
              </a:r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인스턴스를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생성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Monitor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</a:t>
              </a:r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하기위한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클래스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18241" y="837292"/>
              <a:ext cx="17420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RECOMonitoring</a:t>
              </a:r>
              <a:endPara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Service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5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302953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14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리스</a:t>
            </a:r>
            <a:r>
              <a:rPr lang="ko-KR" altLang="en-US" sz="4000" b="1" spc="-150" dirty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4802" y="1472263"/>
            <a:ext cx="240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>
              <a:solidFill>
                <a:srgbClr val="569CF0"/>
              </a:solidFill>
            </a:endParaRPr>
          </a:p>
          <a:p>
            <a:r>
              <a:rPr lang="en-US" altLang="ko-KR" b="1" dirty="0" err="1" smtClean="0">
                <a:solidFill>
                  <a:srgbClr val="569CF0"/>
                </a:solidFill>
              </a:rPr>
              <a:t>Andorid</a:t>
            </a:r>
            <a:r>
              <a:rPr lang="en-US" altLang="ko-KR" b="1" dirty="0" smtClean="0">
                <a:solidFill>
                  <a:srgbClr val="569CF0"/>
                </a:solidFill>
              </a:rPr>
              <a:t> Application</a:t>
            </a:r>
            <a:endParaRPr lang="ko-KR" altLang="en-US" b="1" dirty="0">
              <a:solidFill>
                <a:srgbClr val="569CF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7544" y="2118594"/>
            <a:ext cx="3960440" cy="4332360"/>
          </a:xfrm>
          <a:prstGeom prst="roundRect">
            <a:avLst>
              <a:gd name="adj" fmla="val 6213"/>
            </a:avLst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MainActivity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onCreate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o</a:t>
            </a:r>
            <a:r>
              <a:rPr lang="en-US" altLang="ko-KR" dirty="0" err="1" smtClean="0">
                <a:solidFill>
                  <a:schemeClr val="bg1"/>
                </a:solidFill>
              </a:rPr>
              <a:t>nActivityResult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onResume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onDestroy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onRangingToggleButtonClicked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onButtonClicked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isBackgroundMonitoringService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16016" y="2118594"/>
            <a:ext cx="3960440" cy="4334742"/>
          </a:xfrm>
          <a:prstGeom prst="roundRect">
            <a:avLst>
              <a:gd name="adj" fmla="val 6213"/>
            </a:avLst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RECOActivity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onCreate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onDestroy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SettingActivity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setRingerMode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settings.System.putInt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setVolumeControlStream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sendMessages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Android.telephony.TelephonyManager</a:t>
            </a:r>
            <a:endParaRPr lang="ko-KR" altLang="en-US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302953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15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리스</a:t>
            </a:r>
            <a:r>
              <a:rPr lang="ko-KR" altLang="en-US" sz="4000" b="1" spc="-150" dirty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4802" y="1472263"/>
            <a:ext cx="240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>
              <a:solidFill>
                <a:srgbClr val="569CF0"/>
              </a:solidFill>
            </a:endParaRPr>
          </a:p>
          <a:p>
            <a:r>
              <a:rPr lang="en-US" altLang="ko-KR" b="1" dirty="0" err="1" smtClean="0">
                <a:solidFill>
                  <a:srgbClr val="569CF0"/>
                </a:solidFill>
              </a:rPr>
              <a:t>Andorid</a:t>
            </a:r>
            <a:r>
              <a:rPr lang="en-US" altLang="ko-KR" b="1" dirty="0" smtClean="0">
                <a:solidFill>
                  <a:srgbClr val="569CF0"/>
                </a:solidFill>
              </a:rPr>
              <a:t> Application</a:t>
            </a:r>
            <a:endParaRPr lang="ko-KR" altLang="en-US" b="1" dirty="0">
              <a:solidFill>
                <a:srgbClr val="569CF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34804" y="2118594"/>
            <a:ext cx="3960440" cy="4332360"/>
          </a:xfrm>
          <a:prstGeom prst="roundRect">
            <a:avLst>
              <a:gd name="adj" fmla="val 6213"/>
            </a:avLst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RECOMonitoringService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onCreate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onStartCommand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bindRECOService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onDestroy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startMonitoring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onServiceConnect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didEnterRegion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didExitRegion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라이브러리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장소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 diagram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800" b="1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 라이브러리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라이브러리</a:t>
            </a:r>
            <a:endParaRPr lang="ko-KR" altLang="en-US" sz="4000" b="1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내용 개체 틀 3"/>
          <p:cNvGraphicFramePr>
            <a:graphicFrameLocks noGrp="1"/>
          </p:cNvGraphicFramePr>
          <p:nvPr>
            <p:ph idx="1"/>
          </p:nvPr>
        </p:nvGraphicFramePr>
        <p:xfrm>
          <a:off x="429444" y="1543051"/>
          <a:ext cx="8291264" cy="372425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145632"/>
                <a:gridCol w="4145632"/>
              </a:tblGrid>
              <a:tr h="6168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안드로이드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</a:tr>
              <a:tr h="6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setRingerMode</a:t>
                      </a:r>
                      <a:r>
                        <a:rPr lang="en-US" altLang="ko-KR" dirty="0" smtClean="0"/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벨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진동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무음 모드 변경</a:t>
                      </a:r>
                      <a:endParaRPr lang="ko-KR" altLang="en-US" dirty="0"/>
                    </a:p>
                  </a:txBody>
                  <a:tcPr/>
                </a:tc>
              </a:tr>
              <a:tr h="6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Settings.System.putInt</a:t>
                      </a:r>
                      <a:r>
                        <a:rPr lang="en-US" altLang="ko-KR" dirty="0" smtClean="0"/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밝기 조절</a:t>
                      </a:r>
                      <a:endParaRPr lang="ko-KR" altLang="en-US" dirty="0"/>
                    </a:p>
                  </a:txBody>
                  <a:tcPr/>
                </a:tc>
              </a:tr>
              <a:tr h="6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 smtClean="0"/>
                        <a:t>setVolumeControlStream</a:t>
                      </a:r>
                      <a:r>
                        <a:rPr lang="en-US" altLang="ko-KR" sz="1800" kern="1200" dirty="0" smtClean="0"/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소리 조절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벨소리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미디어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알람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시스템 등등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6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sendMessages</a:t>
                      </a:r>
                      <a:r>
                        <a:rPr lang="en-US" altLang="ko-KR" dirty="0" smtClean="0"/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 전송</a:t>
                      </a:r>
                      <a:endParaRPr lang="ko-KR" altLang="en-US" dirty="0"/>
                    </a:p>
                  </a:txBody>
                  <a:tcPr/>
                </a:tc>
              </a:tr>
              <a:tr h="6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Android.telephony.TelephonyManager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 차단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 장소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장소</a:t>
            </a:r>
            <a:endParaRPr lang="ko-KR" altLang="en-US" sz="4000" b="1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100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26568"/>
                <a:gridCol w="6203032"/>
              </a:tblGrid>
              <a:tr h="528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기능</a:t>
                      </a:r>
                      <a:endParaRPr lang="ko-KR" altLang="en-US" dirty="0"/>
                    </a:p>
                  </a:txBody>
                  <a:tcPr/>
                </a:tc>
              </a:tr>
              <a:tr h="528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영화관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저조도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진동모드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전화차단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메시지 전송</a:t>
                      </a:r>
                      <a:endParaRPr lang="ko-KR" altLang="en-US" dirty="0"/>
                    </a:p>
                  </a:txBody>
                  <a:tcPr/>
                </a:tc>
              </a:tr>
              <a:tr h="528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도서관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무음모드</a:t>
                      </a:r>
                      <a:endParaRPr lang="ko-KR" altLang="en-US" dirty="0"/>
                    </a:p>
                  </a:txBody>
                  <a:tcPr/>
                </a:tc>
              </a:tr>
              <a:tr h="528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회의실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무음모드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메시지 전송</a:t>
                      </a:r>
                      <a:endParaRPr lang="ko-KR" altLang="en-US" dirty="0"/>
                    </a:p>
                  </a:txBody>
                  <a:tcPr/>
                </a:tc>
              </a:tr>
              <a:tr h="528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강의실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진동모드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메시지 전송</a:t>
                      </a:r>
                      <a:endParaRPr lang="ko-KR" altLang="en-US" dirty="0"/>
                    </a:p>
                  </a:txBody>
                  <a:tcPr/>
                </a:tc>
              </a:tr>
              <a:tr h="528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위험지역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소리나 진동 실행</a:t>
                      </a:r>
                      <a:endParaRPr lang="ko-KR" altLang="en-US" dirty="0"/>
                    </a:p>
                  </a:txBody>
                  <a:tcPr/>
                </a:tc>
              </a:tr>
              <a:tr h="528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전시관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진동모드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카메라 </a:t>
                      </a:r>
                      <a:r>
                        <a:rPr lang="ko-KR" altLang="en-US" dirty="0" err="1" smtClean="0"/>
                        <a:t>어플</a:t>
                      </a:r>
                      <a:r>
                        <a:rPr lang="ko-KR" altLang="en-US" dirty="0" smtClean="0"/>
                        <a:t> 실행 차단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21795"/>
              </p:ext>
            </p:extLst>
          </p:nvPr>
        </p:nvGraphicFramePr>
        <p:xfrm>
          <a:off x="263456" y="1557879"/>
          <a:ext cx="8598132" cy="512651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89674"/>
                <a:gridCol w="7408458"/>
              </a:tblGrid>
              <a:tr h="1168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608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974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비콘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sz="4000" b="1" kern="1200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 DIAGRAM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493500" y="1794783"/>
            <a:ext cx="1289237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실행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541205" y="5757657"/>
            <a:ext cx="1289237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비콘</a:t>
            </a:r>
            <a:r>
              <a:rPr lang="ko-KR" altLang="en-US" sz="1200" dirty="0" smtClean="0"/>
              <a:t> 연결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244663" y="1809143"/>
            <a:ext cx="1520204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팝업 창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모드변경</a:t>
            </a:r>
            <a:r>
              <a:rPr lang="en-US" altLang="ko-KR" sz="1200" dirty="0" smtClean="0"/>
              <a:t>?)</a:t>
            </a:r>
            <a:endParaRPr lang="ko-KR" altLang="en-US" sz="1200" dirty="0"/>
          </a:p>
        </p:txBody>
      </p:sp>
      <p:cxnSp>
        <p:nvCxnSpPr>
          <p:cNvPr id="53" name="직선 화살표 연결선 52"/>
          <p:cNvCxnSpPr>
            <a:stCxn id="2" idx="2"/>
            <a:endCxn id="44" idx="0"/>
          </p:cNvCxnSpPr>
          <p:nvPr/>
        </p:nvCxnSpPr>
        <p:spPr>
          <a:xfrm>
            <a:off x="2138119" y="2212426"/>
            <a:ext cx="47705" cy="3545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4190475" y="4113804"/>
            <a:ext cx="1520204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비콘에</a:t>
            </a:r>
            <a:r>
              <a:rPr lang="ko-KR" altLang="en-US" sz="1200" dirty="0" smtClean="0"/>
              <a:t> 지정한 설정 값 </a:t>
            </a:r>
            <a:r>
              <a:rPr lang="en-US" altLang="ko-KR" sz="1200" dirty="0" smtClean="0"/>
              <a:t>search</a:t>
            </a:r>
            <a:endParaRPr lang="ko-KR" altLang="en-US" sz="12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941691" y="4102153"/>
            <a:ext cx="957709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설정 전송</a:t>
            </a:r>
            <a:endParaRPr lang="ko-KR" altLang="en-US" sz="1200" dirty="0"/>
          </a:p>
        </p:txBody>
      </p:sp>
      <p:cxnSp>
        <p:nvCxnSpPr>
          <p:cNvPr id="57" name="직선 화살표 연결선 56"/>
          <p:cNvCxnSpPr>
            <a:stCxn id="55" idx="3"/>
            <a:endCxn id="56" idx="1"/>
          </p:cNvCxnSpPr>
          <p:nvPr/>
        </p:nvCxnSpPr>
        <p:spPr>
          <a:xfrm flipV="1">
            <a:off x="5710679" y="4310975"/>
            <a:ext cx="1231012" cy="11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78" idx="0"/>
          </p:cNvCxnSpPr>
          <p:nvPr/>
        </p:nvCxnSpPr>
        <p:spPr>
          <a:xfrm flipV="1">
            <a:off x="4931715" y="2212426"/>
            <a:ext cx="0" cy="743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4" idx="3"/>
            <a:endCxn id="28" idx="1"/>
          </p:cNvCxnSpPr>
          <p:nvPr/>
        </p:nvCxnSpPr>
        <p:spPr>
          <a:xfrm flipH="1" flipV="1">
            <a:off x="2612268" y="4531448"/>
            <a:ext cx="218174" cy="1435031"/>
          </a:xfrm>
          <a:prstGeom prst="bentConnector5">
            <a:avLst>
              <a:gd name="adj1" fmla="val -104779"/>
              <a:gd name="adj2" fmla="val 51770"/>
              <a:gd name="adj3" fmla="val 2474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5" idx="0"/>
            <a:endCxn id="78" idx="2"/>
          </p:cNvCxnSpPr>
          <p:nvPr/>
        </p:nvCxnSpPr>
        <p:spPr>
          <a:xfrm flipH="1" flipV="1">
            <a:off x="4931715" y="3373290"/>
            <a:ext cx="18862" cy="740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4551664" y="2955647"/>
            <a:ext cx="760102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Default </a:t>
            </a:r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785491" y="1809143"/>
            <a:ext cx="944586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모드 변경</a:t>
            </a:r>
            <a:endParaRPr lang="ko-KR" altLang="en-US" sz="1200" dirty="0"/>
          </a:p>
        </p:txBody>
      </p:sp>
      <p:cxnSp>
        <p:nvCxnSpPr>
          <p:cNvPr id="82" name="직선 화살표 연결선 81"/>
          <p:cNvCxnSpPr>
            <a:stCxn id="56" idx="0"/>
            <a:endCxn id="46" idx="2"/>
          </p:cNvCxnSpPr>
          <p:nvPr/>
        </p:nvCxnSpPr>
        <p:spPr>
          <a:xfrm flipH="1" flipV="1">
            <a:off x="5004765" y="2226786"/>
            <a:ext cx="2415781" cy="1875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709710" y="3702894"/>
            <a:ext cx="481734" cy="259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Fail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997337" y="4186859"/>
            <a:ext cx="531488" cy="259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Find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20735" y="3436253"/>
            <a:ext cx="1090688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영화관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2268" y="4322626"/>
            <a:ext cx="1090688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전시장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>
            <a:stCxn id="27" idx="3"/>
            <a:endCxn id="55" idx="1"/>
          </p:cNvCxnSpPr>
          <p:nvPr/>
        </p:nvCxnSpPr>
        <p:spPr>
          <a:xfrm>
            <a:off x="3711423" y="3645075"/>
            <a:ext cx="479052" cy="677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8" idx="3"/>
            <a:endCxn id="55" idx="1"/>
          </p:cNvCxnSpPr>
          <p:nvPr/>
        </p:nvCxnSpPr>
        <p:spPr>
          <a:xfrm flipV="1">
            <a:off x="3702956" y="4322626"/>
            <a:ext cx="487519" cy="20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4" idx="3"/>
            <a:endCxn id="27" idx="1"/>
          </p:cNvCxnSpPr>
          <p:nvPr/>
        </p:nvCxnSpPr>
        <p:spPr>
          <a:xfrm flipH="1" flipV="1">
            <a:off x="2620735" y="3645075"/>
            <a:ext cx="209707" cy="2321404"/>
          </a:xfrm>
          <a:prstGeom prst="bentConnector5">
            <a:avLst>
              <a:gd name="adj1" fmla="val -109009"/>
              <a:gd name="adj2" fmla="val 32493"/>
              <a:gd name="adj3" fmla="val 2574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6" idx="3"/>
            <a:endCxn id="79" idx="1"/>
          </p:cNvCxnSpPr>
          <p:nvPr/>
        </p:nvCxnSpPr>
        <p:spPr>
          <a:xfrm>
            <a:off x="5764867" y="2017965"/>
            <a:ext cx="2020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6459957" y="1888024"/>
            <a:ext cx="481734" cy="259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OK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959401" y="1809143"/>
            <a:ext cx="1090688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비콘</a:t>
            </a:r>
            <a:r>
              <a:rPr lang="ko-KR" altLang="en-US" sz="1200" dirty="0" smtClean="0"/>
              <a:t> 연결 표시</a:t>
            </a:r>
            <a:endParaRPr lang="ko-KR" altLang="en-US" sz="1200" dirty="0"/>
          </a:p>
        </p:txBody>
      </p:sp>
      <p:cxnSp>
        <p:nvCxnSpPr>
          <p:cNvPr id="45" name="꺾인 연결선 44"/>
          <p:cNvCxnSpPr>
            <a:endCxn id="58" idx="2"/>
          </p:cNvCxnSpPr>
          <p:nvPr/>
        </p:nvCxnSpPr>
        <p:spPr>
          <a:xfrm rot="5400000" flipH="1" flipV="1">
            <a:off x="2190462" y="2330792"/>
            <a:ext cx="1418289" cy="12102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51624"/>
              </p:ext>
            </p:extLst>
          </p:nvPr>
        </p:nvGraphicFramePr>
        <p:xfrm>
          <a:off x="263456" y="1557879"/>
          <a:ext cx="8598132" cy="512651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89674"/>
                <a:gridCol w="7408458"/>
              </a:tblGrid>
              <a:tr h="1168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608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974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비콘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6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sz="4000" b="1" kern="1200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 DIAGRAM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714324" y="1809142"/>
            <a:ext cx="944586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모드 변경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>
            <a:stCxn id="52" idx="2"/>
            <a:endCxn id="59" idx="0"/>
          </p:cNvCxnSpPr>
          <p:nvPr/>
        </p:nvCxnSpPr>
        <p:spPr>
          <a:xfrm flipH="1">
            <a:off x="2142404" y="2226785"/>
            <a:ext cx="44213" cy="357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1670111" y="5801445"/>
            <a:ext cx="944586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비콘</a:t>
            </a:r>
            <a:r>
              <a:rPr lang="ko-KR" altLang="en-US" sz="1200" dirty="0" smtClean="0"/>
              <a:t> 해제</a:t>
            </a:r>
            <a:endParaRPr lang="ko-KR" altLang="en-US" sz="12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625073" y="3250692"/>
            <a:ext cx="1439970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장소를 이탈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625073" y="4303943"/>
            <a:ext cx="1439970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일정 시간 경과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(1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6587555" y="1811254"/>
            <a:ext cx="1425743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팝업 창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원상복귀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98" name="꺾인 연결선 97"/>
          <p:cNvCxnSpPr>
            <a:stCxn id="59" idx="3"/>
            <a:endCxn id="62" idx="1"/>
          </p:cNvCxnSpPr>
          <p:nvPr/>
        </p:nvCxnSpPr>
        <p:spPr>
          <a:xfrm flipV="1">
            <a:off x="2614697" y="3459514"/>
            <a:ext cx="2010376" cy="25507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62" idx="2"/>
            <a:endCxn id="73" idx="0"/>
          </p:cNvCxnSpPr>
          <p:nvPr/>
        </p:nvCxnSpPr>
        <p:spPr>
          <a:xfrm>
            <a:off x="5345058" y="3668335"/>
            <a:ext cx="0" cy="635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5104191" y="3769601"/>
            <a:ext cx="481734" cy="259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OK</a:t>
            </a:r>
          </a:p>
        </p:txBody>
      </p:sp>
      <p:cxnSp>
        <p:nvCxnSpPr>
          <p:cNvPr id="108" name="꺾인 연결선 107"/>
          <p:cNvCxnSpPr>
            <a:stCxn id="73" idx="3"/>
            <a:endCxn id="94" idx="2"/>
          </p:cNvCxnSpPr>
          <p:nvPr/>
        </p:nvCxnSpPr>
        <p:spPr>
          <a:xfrm flipV="1">
            <a:off x="6065043" y="2228897"/>
            <a:ext cx="1235384" cy="22838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>
          <a:xfrm>
            <a:off x="3314607" y="1811254"/>
            <a:ext cx="1657545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원상복귀 버튼 터치</a:t>
            </a:r>
            <a:endParaRPr lang="ko-KR" altLang="en-US" sz="1200" dirty="0"/>
          </a:p>
        </p:txBody>
      </p:sp>
      <p:cxnSp>
        <p:nvCxnSpPr>
          <p:cNvPr id="113" name="직선 화살표 연결선 112"/>
          <p:cNvCxnSpPr>
            <a:stCxn id="52" idx="3"/>
            <a:endCxn id="111" idx="1"/>
          </p:cNvCxnSpPr>
          <p:nvPr/>
        </p:nvCxnSpPr>
        <p:spPr>
          <a:xfrm>
            <a:off x="2658910" y="2017964"/>
            <a:ext cx="655697" cy="2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11" idx="3"/>
            <a:endCxn id="94" idx="1"/>
          </p:cNvCxnSpPr>
          <p:nvPr/>
        </p:nvCxnSpPr>
        <p:spPr>
          <a:xfrm>
            <a:off x="4972152" y="2020076"/>
            <a:ext cx="16154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5271618" y="2152533"/>
            <a:ext cx="944586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비콘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비연결</a:t>
            </a:r>
            <a:r>
              <a:rPr lang="ko-KR" altLang="en-US" sz="1200" dirty="0" smtClean="0"/>
              <a:t> 표시</a:t>
            </a:r>
            <a:endParaRPr lang="ko-KR" altLang="en-US" sz="1200" dirty="0"/>
          </a:p>
        </p:txBody>
      </p:sp>
      <p:cxnSp>
        <p:nvCxnSpPr>
          <p:cNvPr id="21" name="꺾인 연결선 20"/>
          <p:cNvCxnSpPr>
            <a:endCxn id="20" idx="3"/>
          </p:cNvCxnSpPr>
          <p:nvPr/>
        </p:nvCxnSpPr>
        <p:spPr>
          <a:xfrm rot="16200000" flipV="1">
            <a:off x="5326175" y="3251384"/>
            <a:ext cx="2151410" cy="3713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9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09583"/>
              </p:ext>
            </p:extLst>
          </p:nvPr>
        </p:nvGraphicFramePr>
        <p:xfrm>
          <a:off x="263456" y="1557879"/>
          <a:ext cx="8598132" cy="512651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89674"/>
                <a:gridCol w="7408458"/>
              </a:tblGrid>
              <a:tr h="1168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608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974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비콘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7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sz="4000" b="1" kern="1200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 DIAGRAM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92275" y="1794783"/>
            <a:ext cx="1289237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실행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92274" y="5757657"/>
            <a:ext cx="1289237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비콘</a:t>
            </a:r>
            <a:r>
              <a:rPr lang="ko-KR" altLang="en-US" sz="1200" dirty="0" smtClean="0"/>
              <a:t> 연결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446429" y="1809143"/>
            <a:ext cx="1520204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팝업 창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모드변경</a:t>
            </a:r>
            <a:r>
              <a:rPr lang="en-US" altLang="ko-KR" sz="1200" dirty="0" smtClean="0"/>
              <a:t>?)</a:t>
            </a:r>
            <a:endParaRPr lang="ko-KR" altLang="en-US" sz="1200" dirty="0"/>
          </a:p>
        </p:txBody>
      </p:sp>
      <p:cxnSp>
        <p:nvCxnSpPr>
          <p:cNvPr id="53" name="직선 화살표 연결선 52"/>
          <p:cNvCxnSpPr>
            <a:stCxn id="2" idx="2"/>
            <a:endCxn id="44" idx="0"/>
          </p:cNvCxnSpPr>
          <p:nvPr/>
        </p:nvCxnSpPr>
        <p:spPr>
          <a:xfrm flipH="1">
            <a:off x="2336893" y="2212426"/>
            <a:ext cx="1" cy="35452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3427179" y="3684450"/>
            <a:ext cx="1520204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저장된 설정 </a:t>
            </a:r>
            <a:r>
              <a:rPr lang="en-US" altLang="ko-KR" sz="1200" dirty="0" smtClean="0"/>
              <a:t>search</a:t>
            </a:r>
            <a:endParaRPr lang="ko-KR" altLang="en-US" sz="12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78395" y="3672799"/>
            <a:ext cx="1520204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설정 전송</a:t>
            </a:r>
            <a:endParaRPr lang="ko-KR" altLang="en-US" sz="1200" dirty="0"/>
          </a:p>
        </p:txBody>
      </p:sp>
      <p:cxnSp>
        <p:nvCxnSpPr>
          <p:cNvPr id="57" name="직선 화살표 연결선 56"/>
          <p:cNvCxnSpPr>
            <a:stCxn id="55" idx="3"/>
            <a:endCxn id="56" idx="1"/>
          </p:cNvCxnSpPr>
          <p:nvPr/>
        </p:nvCxnSpPr>
        <p:spPr>
          <a:xfrm flipV="1">
            <a:off x="4947383" y="3881621"/>
            <a:ext cx="1231012" cy="1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78" idx="3"/>
            <a:endCxn id="79" idx="1"/>
          </p:cNvCxnSpPr>
          <p:nvPr/>
        </p:nvCxnSpPr>
        <p:spPr>
          <a:xfrm flipV="1">
            <a:off x="6193053" y="2017965"/>
            <a:ext cx="1043819" cy="26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6" idx="2"/>
            <a:endCxn id="55" idx="0"/>
          </p:cNvCxnSpPr>
          <p:nvPr/>
        </p:nvCxnSpPr>
        <p:spPr>
          <a:xfrm flipH="1">
            <a:off x="4187281" y="2226786"/>
            <a:ext cx="19250" cy="1457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4" idx="3"/>
            <a:endCxn id="46" idx="1"/>
          </p:cNvCxnSpPr>
          <p:nvPr/>
        </p:nvCxnSpPr>
        <p:spPr>
          <a:xfrm flipV="1">
            <a:off x="2981511" y="2017965"/>
            <a:ext cx="464918" cy="394851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4567803" y="2300438"/>
            <a:ext cx="1062976" cy="1384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5432951" y="1811782"/>
            <a:ext cx="760102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설정 창</a:t>
            </a:r>
            <a:endParaRPr lang="ko-KR" altLang="en-US" sz="12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236872" y="1809143"/>
            <a:ext cx="944586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모드 변경</a:t>
            </a:r>
            <a:endParaRPr lang="ko-KR" altLang="en-US" sz="1200" dirty="0"/>
          </a:p>
        </p:txBody>
      </p:sp>
      <p:cxnSp>
        <p:nvCxnSpPr>
          <p:cNvPr id="82" name="직선 화살표 연결선 81"/>
          <p:cNvCxnSpPr>
            <a:stCxn id="56" idx="0"/>
            <a:endCxn id="79" idx="2"/>
          </p:cNvCxnSpPr>
          <p:nvPr/>
        </p:nvCxnSpPr>
        <p:spPr>
          <a:xfrm flipV="1">
            <a:off x="6938497" y="2226786"/>
            <a:ext cx="770668" cy="14460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946414" y="2748011"/>
            <a:ext cx="481734" cy="259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OK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858424" y="2825677"/>
            <a:ext cx="481734" cy="259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Fail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234041" y="3757505"/>
            <a:ext cx="531488" cy="259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Find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6381549" y="1890663"/>
            <a:ext cx="556948" cy="259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534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8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sz="4000" b="1" kern="1200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DESIGN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 descr="C:\Users\multimedia\Desktop\KakaoTalk_20160304_1409476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9" y="1675971"/>
            <a:ext cx="2099076" cy="42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ultimedia\Desktop\KakaoTalk_20160304_1409484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04" y="1675971"/>
            <a:ext cx="6006932" cy="42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4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sz="4000" b="1" kern="1200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DESIGN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C:\Users\multimedia\Desktop\KakaoTalk_20160304_140950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335" y="1675971"/>
            <a:ext cx="2099076" cy="42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multimedia\Desktop\KakaoTalk_20160304_1409496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05" y="1675971"/>
            <a:ext cx="2099076" cy="42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3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3924</TotalTime>
  <Words>413</Words>
  <Application>Microsoft Office PowerPoint</Application>
  <PresentationFormat>화면 슬라이드 쇼(4:3)</PresentationFormat>
  <Paragraphs>214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Arial</vt:lpstr>
      <vt:lpstr>나눔고딕</vt:lpstr>
      <vt:lpstr>Wingdings</vt:lpstr>
      <vt:lpstr>맑은 고딕</vt:lpstr>
      <vt:lpstr>Office 테마</vt:lpstr>
      <vt:lpstr>졸업프로젝트</vt:lpstr>
      <vt:lpstr>목차</vt:lpstr>
      <vt:lpstr>기능 라이브러리</vt:lpstr>
      <vt:lpstr>사용 장소</vt:lpstr>
      <vt:lpstr>STATE DIAGRAM</vt:lpstr>
      <vt:lpstr>STATE DIAGRAM</vt:lpstr>
      <vt:lpstr>STATE DIAGRAM</vt:lpstr>
      <vt:lpstr>UI DESIGN</vt:lpstr>
      <vt:lpstr>UI DESIGN</vt:lpstr>
      <vt:lpstr>기능 명세서</vt:lpstr>
      <vt:lpstr>기능 명세서</vt:lpstr>
      <vt:lpstr>기능 명세서</vt:lpstr>
      <vt:lpstr>기능 리스트</vt:lpstr>
      <vt:lpstr>기능 리스트</vt:lpstr>
      <vt:lpstr>기능 리스트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multimedia</cp:lastModifiedBy>
  <cp:revision>36</cp:revision>
  <cp:lastPrinted>2011-08-28T13:13:29Z</cp:lastPrinted>
  <dcterms:created xsi:type="dcterms:W3CDTF">2011-08-24T01:05:33Z</dcterms:created>
  <dcterms:modified xsi:type="dcterms:W3CDTF">2016-03-07T04:42:56Z</dcterms:modified>
</cp:coreProperties>
</file>