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6"/>
  </p:notesMasterIdLst>
  <p:sldIdLst>
    <p:sldId id="276" r:id="rId2"/>
    <p:sldId id="275" r:id="rId3"/>
    <p:sldId id="303" r:id="rId4"/>
    <p:sldId id="266" r:id="rId5"/>
    <p:sldId id="277" r:id="rId6"/>
    <p:sldId id="300" r:id="rId7"/>
    <p:sldId id="286" r:id="rId8"/>
    <p:sldId id="288" r:id="rId9"/>
    <p:sldId id="282" r:id="rId10"/>
    <p:sldId id="281" r:id="rId11"/>
    <p:sldId id="308" r:id="rId12"/>
    <p:sldId id="345" r:id="rId13"/>
    <p:sldId id="315" r:id="rId14"/>
    <p:sldId id="325" r:id="rId15"/>
    <p:sldId id="316" r:id="rId16"/>
    <p:sldId id="349" r:id="rId17"/>
    <p:sldId id="319" r:id="rId18"/>
    <p:sldId id="320" r:id="rId19"/>
    <p:sldId id="321" r:id="rId20"/>
    <p:sldId id="322" r:id="rId21"/>
    <p:sldId id="264" r:id="rId22"/>
    <p:sldId id="340" r:id="rId23"/>
    <p:sldId id="270" r:id="rId24"/>
    <p:sldId id="268" r:id="rId25"/>
    <p:sldId id="271" r:id="rId26"/>
    <p:sldId id="273" r:id="rId27"/>
    <p:sldId id="341" r:id="rId28"/>
    <p:sldId id="274" r:id="rId29"/>
    <p:sldId id="342" r:id="rId30"/>
    <p:sldId id="324" r:id="rId31"/>
    <p:sldId id="346" r:id="rId32"/>
    <p:sldId id="328" r:id="rId33"/>
    <p:sldId id="330" r:id="rId34"/>
    <p:sldId id="332" r:id="rId35"/>
    <p:sldId id="347" r:id="rId36"/>
    <p:sldId id="335" r:id="rId37"/>
    <p:sldId id="336" r:id="rId38"/>
    <p:sldId id="343" r:id="rId39"/>
    <p:sldId id="279" r:id="rId40"/>
    <p:sldId id="348" r:id="rId41"/>
    <p:sldId id="304" r:id="rId42"/>
    <p:sldId id="306" r:id="rId43"/>
    <p:sldId id="339" r:id="rId44"/>
    <p:sldId id="338" r:id="rId45"/>
  </p:sldIdLst>
  <p:sldSz cx="12192000" cy="6858000"/>
  <p:notesSz cx="6858000" cy="9144000"/>
  <p:embeddedFontLst>
    <p:embeddedFont>
      <p:font typeface="-윤고딕310" panose="020B0600000101010101" charset="-127"/>
      <p:regular r:id="rId47"/>
    </p:embeddedFont>
    <p:embeddedFont>
      <p:font typeface="-윤고딕320" panose="020B0600000101010101" charset="-127"/>
      <p:regular r:id="rId48"/>
    </p:embeddedFont>
    <p:embeddedFont>
      <p:font typeface="-윤고딕330" panose="020B0600000101010101" charset="-127"/>
      <p:regular r:id="rId49"/>
    </p:embeddedFont>
    <p:embeddedFont>
      <p:font typeface="맑은 고딕" panose="020B0503020000020004" pitchFamily="50" charset="-127"/>
      <p:regular r:id="rId50"/>
      <p:bold r:id="rId51"/>
    </p:embeddedFont>
    <p:embeddedFont>
      <p:font typeface="-윤고딕340" panose="02030504000101010101" pitchFamily="18" charset="-127"/>
      <p:regular r:id="rId5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g KwangJin" initials="JK" lastIdx="1" clrIdx="0">
    <p:extLst>
      <p:ext uri="{19B8F6BF-5375-455C-9EA6-DF929625EA0E}">
        <p15:presenceInfo xmlns:p15="http://schemas.microsoft.com/office/powerpoint/2012/main" userId="3898f82f13c7209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A185"/>
    <a:srgbClr val="FEB658"/>
    <a:srgbClr val="B3E558"/>
    <a:srgbClr val="FF837F"/>
    <a:srgbClr val="FFEF89"/>
    <a:srgbClr val="F49D15"/>
    <a:srgbClr val="C0392B"/>
    <a:srgbClr val="9BBC57"/>
    <a:srgbClr val="297F9D"/>
    <a:srgbClr val="19BD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03" autoAdjust="0"/>
    <p:restoredTop sz="94699" autoAdjust="0"/>
  </p:normalViewPr>
  <p:slideViewPr>
    <p:cSldViewPr snapToGrid="0" showGuides="1">
      <p:cViewPr varScale="1">
        <p:scale>
          <a:sx n="81" d="100"/>
          <a:sy n="81" d="100"/>
        </p:scale>
        <p:origin x="1142" y="5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106D02-B9B3-4968-96C1-ACBBB5F93B4F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9F836-742B-4750-A186-982490BA91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704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</a:t>
            </a:r>
            <a:r>
              <a:rPr lang="en-US" altLang="ko-KR" dirty="0"/>
              <a:t>. </a:t>
            </a:r>
            <a:r>
              <a:rPr lang="ko-KR" altLang="en-US" dirty="0"/>
              <a:t>나는 </a:t>
            </a:r>
            <a:r>
              <a:rPr lang="ko-KR" altLang="en-US" dirty="0" err="1"/>
              <a:t>판매왕</a:t>
            </a:r>
            <a:r>
              <a:rPr lang="ko-KR" altLang="en-US" dirty="0"/>
              <a:t> 김진수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지금부터 총 </a:t>
            </a:r>
            <a:r>
              <a:rPr lang="en-US" altLang="ko-KR" dirty="0"/>
              <a:t>6</a:t>
            </a:r>
            <a:r>
              <a:rPr lang="ko-KR" altLang="en-US" dirty="0"/>
              <a:t>라운드로 진행된 이번 대회에서 저희가 라운드 별로 어떤 전략을 가지고 게임에 임했으며 어떻게 회사를 성장시킬 수 있었는지 구체적으로 말씀드리겠습니다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처음 게임을 시작할 때 가장 중요한 것은 현 회사 상태에 대한 완벽한 파악입니다</a:t>
            </a:r>
            <a:r>
              <a:rPr lang="en-US" altLang="ko-KR" dirty="0"/>
              <a:t>. </a:t>
            </a:r>
            <a:r>
              <a:rPr lang="ko-KR" altLang="en-US" dirty="0"/>
              <a:t>이를 위해 저희는 재무보고서 자료를 뜯어보고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그곳에서 부터 모든 분석을 시작했습니다</a:t>
            </a:r>
            <a:r>
              <a:rPr lang="en-US" altLang="ko-KR" dirty="0"/>
              <a:t>. </a:t>
            </a:r>
            <a:r>
              <a:rPr lang="ko-KR" altLang="en-US" dirty="0"/>
              <a:t>왼쪽은 게임 시작 전 </a:t>
            </a:r>
            <a:r>
              <a:rPr lang="en-US" altLang="ko-KR" dirty="0"/>
              <a:t>TFC</a:t>
            </a:r>
            <a:r>
              <a:rPr lang="ko-KR" altLang="en-US" dirty="0"/>
              <a:t>의 재무보고서 입니다</a:t>
            </a:r>
            <a:r>
              <a:rPr lang="en-US" altLang="ko-KR" dirty="0"/>
              <a:t>. 1</a:t>
            </a:r>
            <a:r>
              <a:rPr lang="ko-KR" altLang="en-US" dirty="0"/>
              <a:t>라운드 시작 전 </a:t>
            </a:r>
            <a:r>
              <a:rPr lang="en-US" altLang="ko-KR" dirty="0"/>
              <a:t>-12.37 ROI</a:t>
            </a:r>
            <a:r>
              <a:rPr lang="ko-KR" altLang="en-US" dirty="0"/>
              <a:t>의 가장 큰 이유는 매출액 대비 과도한 벌금</a:t>
            </a:r>
            <a:endParaRPr lang="en-US" altLang="ko-KR" dirty="0"/>
          </a:p>
          <a:p>
            <a:r>
              <a:rPr lang="ko-KR" altLang="en-US" dirty="0"/>
              <a:t>이 벌금은 고객이 요구한 서비스 수준을 맞추지 못해</a:t>
            </a:r>
            <a:r>
              <a:rPr lang="en-US" altLang="ko-KR" dirty="0"/>
              <a:t>(</a:t>
            </a:r>
            <a:r>
              <a:rPr lang="ko-KR" altLang="en-US" dirty="0"/>
              <a:t>수요 충족 </a:t>
            </a:r>
            <a:r>
              <a:rPr lang="en-US" altLang="ko-KR" dirty="0"/>
              <a:t>X)</a:t>
            </a:r>
            <a:r>
              <a:rPr lang="ko-KR" altLang="en-US" dirty="0"/>
              <a:t>서였다</a:t>
            </a:r>
            <a:r>
              <a:rPr lang="en-US" altLang="ko-KR" dirty="0"/>
              <a:t>. </a:t>
            </a:r>
            <a:r>
              <a:rPr lang="ko-KR" altLang="en-US" dirty="0"/>
              <a:t>이를 해결하기 위해 각 부서별은 </a:t>
            </a:r>
            <a:r>
              <a:rPr lang="en-US" altLang="ko-KR" dirty="0"/>
              <a:t>~</a:t>
            </a:r>
            <a:r>
              <a:rPr lang="ko-KR" altLang="en-US" dirty="0"/>
              <a:t>하는 조치가 필요했고 이를 통해 고객이 요구하는 서비스 수준을 달성해야 제일 큰 문제가 해결될 수 있었다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9F836-742B-4750-A186-982490BA91E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705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</a:t>
            </a:r>
            <a:r>
              <a:rPr lang="en-US" altLang="ko-KR" dirty="0"/>
              <a:t>. </a:t>
            </a:r>
            <a:r>
              <a:rPr lang="ko-KR" altLang="en-US" dirty="0"/>
              <a:t>나는 </a:t>
            </a:r>
            <a:r>
              <a:rPr lang="ko-KR" altLang="en-US" dirty="0" err="1"/>
              <a:t>판매왕</a:t>
            </a:r>
            <a:r>
              <a:rPr lang="ko-KR" altLang="en-US" dirty="0"/>
              <a:t> 김진수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지금부터 총 </a:t>
            </a:r>
            <a:r>
              <a:rPr lang="en-US" altLang="ko-KR" dirty="0"/>
              <a:t>6</a:t>
            </a:r>
            <a:r>
              <a:rPr lang="ko-KR" altLang="en-US" dirty="0"/>
              <a:t>라운드로 진행된 이번 대회에서 저희가 라운드 별로 어떤 전략을 가지고 게임에 임했으며 어떻게 회사를 성장시킬 수 있었는지 구체적으로 말씀드리겠습니다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처음 게임을 시작할 때 가장 중요한 것은 현 회사 상태에 대한 완벽한 파악입니다</a:t>
            </a:r>
            <a:r>
              <a:rPr lang="en-US" altLang="ko-KR" dirty="0"/>
              <a:t>. </a:t>
            </a:r>
            <a:r>
              <a:rPr lang="ko-KR" altLang="en-US" dirty="0"/>
              <a:t>이를 위해 저희는 재무보고서 자료를 뜯어보고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그곳에서 부터 모든 분석을 시작했습니다</a:t>
            </a:r>
            <a:r>
              <a:rPr lang="en-US" altLang="ko-KR" dirty="0"/>
              <a:t>. </a:t>
            </a:r>
            <a:r>
              <a:rPr lang="ko-KR" altLang="en-US" dirty="0"/>
              <a:t>왼쪽의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9F836-742B-4750-A186-982490BA91E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705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</a:t>
            </a:r>
            <a:r>
              <a:rPr lang="en-US" altLang="ko-KR" dirty="0"/>
              <a:t>. </a:t>
            </a:r>
            <a:r>
              <a:rPr lang="ko-KR" altLang="en-US" dirty="0"/>
              <a:t>나는 </a:t>
            </a:r>
            <a:r>
              <a:rPr lang="ko-KR" altLang="en-US" dirty="0" err="1"/>
              <a:t>판매왕</a:t>
            </a:r>
            <a:r>
              <a:rPr lang="ko-KR" altLang="en-US" dirty="0"/>
              <a:t> 김진수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지금부터 총 </a:t>
            </a:r>
            <a:r>
              <a:rPr lang="en-US" altLang="ko-KR" dirty="0"/>
              <a:t>6</a:t>
            </a:r>
            <a:r>
              <a:rPr lang="ko-KR" altLang="en-US" dirty="0"/>
              <a:t>라운드로 진행된 이번 대회에서 저희가 라운드 별로 어떤 전략을 가지고 게임에 임했으며 어떻게 회사를 성장시킬 수 있었는지 구체적으로 말씀드리겠습니다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처음 게임을 시작할 때 가장 중요한 것은 현 회사 상태에 대한 완벽한 파악입니다</a:t>
            </a:r>
            <a:r>
              <a:rPr lang="en-US" altLang="ko-KR" dirty="0"/>
              <a:t>. </a:t>
            </a:r>
            <a:r>
              <a:rPr lang="ko-KR" altLang="en-US" dirty="0"/>
              <a:t>이를 위해 저희는 재무보고서 자료를 뜯어보고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그곳에서 부터 모든 분석을 시작했습니다</a:t>
            </a:r>
            <a:r>
              <a:rPr lang="en-US" altLang="ko-KR" dirty="0"/>
              <a:t>. </a:t>
            </a:r>
            <a:r>
              <a:rPr lang="ko-KR" altLang="en-US" dirty="0"/>
              <a:t>왼쪽의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9F836-742B-4750-A186-982490BA91E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988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생산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1. </a:t>
            </a:r>
            <a:r>
              <a:rPr lang="ko-KR" altLang="en-US" dirty="0" err="1"/>
              <a:t>파레트</a:t>
            </a:r>
            <a:r>
              <a:rPr lang="ko-KR" altLang="en-US" dirty="0"/>
              <a:t> 공간 개수</a:t>
            </a:r>
            <a:r>
              <a:rPr lang="en-US" altLang="ko-KR" dirty="0"/>
              <a:t>(</a:t>
            </a:r>
            <a:r>
              <a:rPr lang="ko-KR" altLang="en-US" dirty="0"/>
              <a:t>원자재 창고</a:t>
            </a:r>
            <a:r>
              <a:rPr lang="en-US" altLang="ko-KR" dirty="0"/>
              <a:t> + </a:t>
            </a:r>
            <a:r>
              <a:rPr lang="ko-KR" altLang="en-US" dirty="0"/>
              <a:t>완제품 창고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원자재 창고</a:t>
            </a:r>
            <a:endParaRPr lang="en-US" altLang="ko-KR" dirty="0"/>
          </a:p>
          <a:p>
            <a:r>
              <a:rPr lang="ko-KR" altLang="en-US" dirty="0"/>
              <a:t>결정로그</a:t>
            </a:r>
            <a:r>
              <a:rPr lang="en-US" altLang="ko-KR" dirty="0"/>
              <a:t>: </a:t>
            </a:r>
            <a:r>
              <a:rPr lang="ko-KR" altLang="en-US" dirty="0" err="1"/>
              <a:t>파레트</a:t>
            </a:r>
            <a:r>
              <a:rPr lang="ko-KR" altLang="en-US" dirty="0"/>
              <a:t> 공간 개수 </a:t>
            </a:r>
            <a:r>
              <a:rPr lang="en-US" altLang="ko-KR" dirty="0"/>
              <a:t>1700 -&gt; 1200 -&gt; 1050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&gt;</a:t>
            </a:r>
            <a:r>
              <a:rPr lang="ko-KR" altLang="en-US" dirty="0"/>
              <a:t>창고 </a:t>
            </a:r>
            <a:r>
              <a:rPr lang="ko-KR" altLang="en-US" dirty="0" err="1"/>
              <a:t>캐파를</a:t>
            </a:r>
            <a:r>
              <a:rPr lang="ko-KR" altLang="en-US" dirty="0"/>
              <a:t> 적절히 줄여서 공간 활용률을 적절히 높였다 </a:t>
            </a:r>
            <a:endParaRPr lang="en-US" altLang="ko-KR" dirty="0"/>
          </a:p>
          <a:p>
            <a:r>
              <a:rPr lang="ko-KR" altLang="en-US" dirty="0"/>
              <a:t>앞으로 주문크기를 더 줄일 예정이므로 </a:t>
            </a:r>
            <a:r>
              <a:rPr lang="ko-KR" altLang="en-US" dirty="0" err="1"/>
              <a:t>캐파크기를</a:t>
            </a:r>
            <a:r>
              <a:rPr lang="ko-KR" altLang="en-US" dirty="0"/>
              <a:t> 더 줄일 생각이다 </a:t>
            </a:r>
            <a:endParaRPr lang="en-US" altLang="ko-KR" dirty="0"/>
          </a:p>
          <a:p>
            <a:r>
              <a:rPr lang="en-US" altLang="ko-KR" dirty="0"/>
              <a:t>&gt;</a:t>
            </a:r>
            <a:r>
              <a:rPr lang="ko-KR" altLang="en-US" dirty="0"/>
              <a:t>생산라인 수요가 크지 않으므로 원자재 검사는 아직 필요가 없을 듯 하다 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입고처리기간을 계산해 본 결과 하루에 입고처리에 쓰는 시간은 약 </a:t>
            </a:r>
            <a:r>
              <a:rPr lang="en-US" altLang="ko-KR" dirty="0"/>
              <a:t>6</a:t>
            </a:r>
            <a:r>
              <a:rPr lang="ko-KR" altLang="en-US" dirty="0"/>
              <a:t>시간으로 큰 문제가 없을 듯 하다 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완제품 창고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결정로그</a:t>
            </a:r>
            <a:r>
              <a:rPr lang="en-US" altLang="ko-KR" dirty="0"/>
              <a:t>: </a:t>
            </a:r>
            <a:r>
              <a:rPr lang="ko-KR" altLang="en-US" dirty="0" err="1"/>
              <a:t>파레트</a:t>
            </a:r>
            <a:r>
              <a:rPr lang="ko-KR" altLang="en-US" dirty="0"/>
              <a:t> 공간 개수 </a:t>
            </a:r>
            <a:r>
              <a:rPr lang="en-US" altLang="ko-KR" dirty="0"/>
              <a:t>1200 -&gt; 1300 -&gt; 1350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동안 맞춰온 게 있기 때문에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변경시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손해 가능성이 농후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원자재 창고는 원자재검사 같은 다양한 작업이 있어 임시직의 사용 비율을 예측키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힘듬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85750" indent="-285750">
              <a:buFontTx/>
              <a:buChar char="-"/>
            </a:pP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주문 라인품목당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시간과 </a:t>
            </a:r>
          </a:p>
          <a:p>
            <a:pPr latinLnBrk="1"/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파레트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당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6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생산 가용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파레트당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6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탱크 가용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12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분이 소모된다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추가적으로 작업자가 창고와 탱크 야드 가동을 </a:t>
            </a: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유지하는데 하루당 약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시간</a:t>
            </a: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초과할 경우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IBC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당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시간</a:t>
            </a: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76(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한주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인력캐파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시간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- 4*5(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임시직과 정규직의 창고가동 유지시간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-264.7*6/60(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생산가용시간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=29.53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-1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*1.8/5-5.3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=0.64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시간</a:t>
            </a: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하루당 미사용시간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시간</a:t>
            </a:r>
          </a:p>
          <a:p>
            <a:pPr latinLnBrk="0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입고처리기간을 계산해 본 결과 하루에 입고처리에 쓰는 시간은 약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6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시간으로 큰 문제가 없을 듯하다</a:t>
            </a:r>
          </a:p>
          <a:p>
            <a:pPr marL="0" indent="0">
              <a:buFontTx/>
              <a:buNone/>
            </a:pP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입고처리기간 유지</a:t>
            </a:r>
            <a:endParaRPr lang="en-US" altLang="ko-KR" dirty="0"/>
          </a:p>
          <a:p>
            <a:r>
              <a:rPr lang="ko-KR" altLang="ko-KR" dirty="0"/>
              <a:t>그 동안 맞춰온 게 있기 때문에 </a:t>
            </a:r>
            <a:r>
              <a:rPr lang="ko-KR" altLang="ko-KR" dirty="0" err="1"/>
              <a:t>변경시</a:t>
            </a:r>
            <a:r>
              <a:rPr lang="ko-KR" altLang="ko-KR" dirty="0"/>
              <a:t> 손해 가능성이 농후</a:t>
            </a:r>
            <a:r>
              <a:rPr lang="en-US" altLang="ko-KR" dirty="0"/>
              <a:t>+</a:t>
            </a:r>
            <a:r>
              <a:rPr lang="ko-KR" altLang="ko-KR" dirty="0"/>
              <a:t>원자재 창고는 원자재검사 같은 다양한 작업이 있어 임시직의 사용 비율을 예측키 </a:t>
            </a:r>
            <a:r>
              <a:rPr lang="ko-KR" altLang="ko-KR" dirty="0" err="1"/>
              <a:t>힘듬</a:t>
            </a:r>
            <a:endParaRPr lang="en-US" altLang="ko-KR" dirty="0"/>
          </a:p>
          <a:p>
            <a:pPr marL="0" indent="0">
              <a:buFontTx/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363886-2D03-49A4-9C13-517D6477855F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0443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판매</a:t>
            </a:r>
            <a:r>
              <a:rPr lang="en-US" altLang="ko-KR" dirty="0"/>
              <a:t>]</a:t>
            </a:r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지불조건 감소</a:t>
            </a:r>
            <a:r>
              <a:rPr lang="en-US" altLang="ko-KR" dirty="0"/>
              <a:t>(</a:t>
            </a:r>
            <a:r>
              <a:rPr lang="ko-KR" altLang="en-US" dirty="0"/>
              <a:t>이후 더 자세히 설명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지불조건의 변화가 어느정도 영향을 미치는지 알기 위하여 실험적으로 실행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서비스수준 향상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결과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판관비</a:t>
            </a:r>
            <a:r>
              <a:rPr lang="en-US" altLang="ko-KR" dirty="0"/>
              <a:t>) </a:t>
            </a:r>
            <a:r>
              <a:rPr lang="ko-KR" altLang="en-US" dirty="0"/>
              <a:t>대금지급조건 </a:t>
            </a:r>
            <a:r>
              <a:rPr lang="ko-KR" altLang="en-US" dirty="0" err="1"/>
              <a:t>이자비</a:t>
            </a:r>
            <a:r>
              <a:rPr lang="en-US" altLang="ko-KR" dirty="0"/>
              <a:t> </a:t>
            </a:r>
            <a:r>
              <a:rPr lang="ko-KR" altLang="en-US" dirty="0"/>
              <a:t>감소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투자</a:t>
            </a:r>
            <a:r>
              <a:rPr lang="en-US" altLang="ko-KR" dirty="0"/>
              <a:t>) </a:t>
            </a:r>
            <a:r>
              <a:rPr lang="ko-KR" altLang="en-US" dirty="0"/>
              <a:t>지불조건 감소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매출액 증가</a:t>
            </a:r>
            <a:endParaRPr lang="en-US" altLang="ko-KR" dirty="0"/>
          </a:p>
          <a:p>
            <a:r>
              <a:rPr lang="en-US" altLang="ko-KR" dirty="0"/>
              <a:t>: </a:t>
            </a:r>
            <a:r>
              <a:rPr lang="ko-KR" altLang="en-US" dirty="0"/>
              <a:t>서비스 수준을 맞춰줬기에 가능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[SCM]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원가 절감을 위해 공급업체 변경에 따라 안전재고 감소</a:t>
            </a:r>
            <a:endParaRPr lang="en-US" altLang="ko-KR" dirty="0"/>
          </a:p>
          <a:p>
            <a:r>
              <a:rPr lang="ko-KR" altLang="en-US" dirty="0"/>
              <a:t>원자재의 가용성</a:t>
            </a:r>
            <a:r>
              <a:rPr lang="en-US" altLang="ko-KR" dirty="0"/>
              <a:t>, </a:t>
            </a:r>
            <a:r>
              <a:rPr lang="ko-KR" altLang="en-US" dirty="0"/>
              <a:t>납품신뢰성 등 원자재 수급은 안정적으로 유지한 상태로 안전재고를 줄여 원가절감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&gt; 1</a:t>
            </a:r>
            <a:r>
              <a:rPr lang="ko-KR" altLang="en-US" dirty="0"/>
              <a:t>리터 팩</a:t>
            </a:r>
            <a:r>
              <a:rPr lang="en-US" altLang="ko-KR" dirty="0"/>
              <a:t>(</a:t>
            </a:r>
            <a:r>
              <a:rPr lang="ko-KR" altLang="en-US" dirty="0"/>
              <a:t>업체 유지</a:t>
            </a:r>
            <a:r>
              <a:rPr lang="en-US" altLang="ko-KR" dirty="0"/>
              <a:t>): </a:t>
            </a:r>
            <a:r>
              <a:rPr lang="ko-KR" altLang="en-US" dirty="0"/>
              <a:t>안전재고 </a:t>
            </a:r>
            <a:r>
              <a:rPr lang="en-US" altLang="ko-KR" dirty="0"/>
              <a:t>-0.2 / </a:t>
            </a:r>
            <a:r>
              <a:rPr lang="ko-KR" altLang="en-US" dirty="0"/>
              <a:t>주문크기 </a:t>
            </a:r>
            <a:r>
              <a:rPr lang="en-US" altLang="ko-KR" dirty="0"/>
              <a:t>=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PET(</a:t>
            </a:r>
            <a:r>
              <a:rPr lang="ko-KR" altLang="en-US" dirty="0"/>
              <a:t>인증</a:t>
            </a:r>
            <a:r>
              <a:rPr lang="en-US" altLang="ko-KR" dirty="0"/>
              <a:t>O, </a:t>
            </a:r>
            <a:r>
              <a:rPr lang="ko-KR" altLang="en-US" dirty="0" err="1"/>
              <a:t>여유캐파</a:t>
            </a:r>
            <a:r>
              <a:rPr lang="en-US" altLang="ko-KR" dirty="0"/>
              <a:t>+): </a:t>
            </a:r>
            <a:r>
              <a:rPr lang="ko-KR" altLang="en-US" dirty="0"/>
              <a:t>안전재고 </a:t>
            </a:r>
            <a:r>
              <a:rPr lang="en-US" altLang="ko-KR" dirty="0"/>
              <a:t>-0.2 / </a:t>
            </a:r>
            <a:r>
              <a:rPr lang="ko-KR" altLang="en-US" dirty="0"/>
              <a:t>주문크기 </a:t>
            </a:r>
            <a:r>
              <a:rPr lang="en-US" altLang="ko-KR" dirty="0"/>
              <a:t>=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&gt; </a:t>
            </a:r>
            <a:r>
              <a:rPr lang="ko-KR" altLang="en-US" dirty="0"/>
              <a:t>오렌지</a:t>
            </a:r>
            <a:r>
              <a:rPr lang="en-US" altLang="ko-KR" dirty="0"/>
              <a:t>(</a:t>
            </a:r>
            <a:r>
              <a:rPr lang="ko-KR" altLang="en-US" dirty="0"/>
              <a:t>리드타임</a:t>
            </a:r>
            <a:r>
              <a:rPr lang="en-US" altLang="ko-KR" dirty="0"/>
              <a:t>-, </a:t>
            </a:r>
            <a:r>
              <a:rPr lang="ko-KR" altLang="en-US" dirty="0" err="1"/>
              <a:t>여유캐파</a:t>
            </a:r>
            <a:r>
              <a:rPr lang="en-US" altLang="ko-KR" dirty="0"/>
              <a:t>-): </a:t>
            </a:r>
            <a:r>
              <a:rPr lang="ko-KR" altLang="en-US" dirty="0"/>
              <a:t>안전재고 </a:t>
            </a:r>
            <a:r>
              <a:rPr lang="en-US" altLang="ko-KR" dirty="0"/>
              <a:t>= / </a:t>
            </a:r>
            <a:r>
              <a:rPr lang="ko-KR" altLang="en-US" dirty="0"/>
              <a:t>주문크기 </a:t>
            </a:r>
            <a:r>
              <a:rPr lang="en-US" altLang="ko-KR" dirty="0"/>
              <a:t>-0.5(</a:t>
            </a:r>
            <a:r>
              <a:rPr lang="ko-KR" altLang="en-US" dirty="0"/>
              <a:t>운송비용 고려해서 많이는 </a:t>
            </a:r>
            <a:r>
              <a:rPr lang="en-US" altLang="ko-KR" dirty="0"/>
              <a:t>X)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&gt; </a:t>
            </a:r>
            <a:r>
              <a:rPr lang="ko-KR" altLang="en-US" dirty="0"/>
              <a:t>망고</a:t>
            </a:r>
            <a:r>
              <a:rPr lang="en-US" altLang="ko-KR" dirty="0"/>
              <a:t>(</a:t>
            </a:r>
            <a:r>
              <a:rPr lang="ko-KR" altLang="en-US" dirty="0"/>
              <a:t>품질</a:t>
            </a:r>
            <a:r>
              <a:rPr lang="en-US" altLang="ko-KR" dirty="0"/>
              <a:t>+, </a:t>
            </a:r>
            <a:r>
              <a:rPr lang="ko-KR" altLang="en-US" dirty="0" err="1"/>
              <a:t>캐파</a:t>
            </a:r>
            <a:r>
              <a:rPr lang="en-US" altLang="ko-KR" dirty="0"/>
              <a:t>+): </a:t>
            </a:r>
            <a:r>
              <a:rPr lang="ko-KR" altLang="en-US" dirty="0"/>
              <a:t>안전재고 </a:t>
            </a:r>
            <a:r>
              <a:rPr lang="en-US" altLang="ko-KR" dirty="0"/>
              <a:t>-0.2 / </a:t>
            </a:r>
            <a:r>
              <a:rPr lang="ko-KR" altLang="en-US" dirty="0"/>
              <a:t>주문크기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대응성을 높이기 위해 </a:t>
            </a:r>
            <a:r>
              <a:rPr lang="ko-KR" altLang="en-US" dirty="0" err="1"/>
              <a:t>완재품</a:t>
            </a:r>
            <a:r>
              <a:rPr lang="ko-KR" altLang="en-US" dirty="0"/>
              <a:t> 재고 증가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결과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원자재 재고 감소</a:t>
            </a:r>
            <a:endParaRPr lang="en-US" altLang="ko-KR" dirty="0"/>
          </a:p>
          <a:p>
            <a:r>
              <a:rPr lang="ko-KR" altLang="en-US" dirty="0"/>
              <a:t>원자재 가용성 매우 높음</a:t>
            </a:r>
            <a:endParaRPr lang="en-US" altLang="ko-KR" dirty="0"/>
          </a:p>
          <a:p>
            <a:r>
              <a:rPr lang="ko-KR" altLang="en-US" dirty="0"/>
              <a:t>재고유지비용 감소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 err="1"/>
              <a:t>진부화율</a:t>
            </a:r>
            <a:r>
              <a:rPr lang="ko-KR" altLang="en-US" dirty="0"/>
              <a:t> 상승</a:t>
            </a:r>
            <a:endParaRPr lang="en-US" altLang="ko-KR" dirty="0"/>
          </a:p>
          <a:p>
            <a:r>
              <a:rPr lang="ko-KR" altLang="en-US" dirty="0"/>
              <a:t>서비스수준 향상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363886-2D03-49A4-9C13-517D6477855F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6170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판매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[SCM]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원가 절감을 위해 공급업체 변경에 따라 안전재고 감소</a:t>
            </a:r>
            <a:endParaRPr lang="en-US" altLang="ko-KR" dirty="0"/>
          </a:p>
          <a:p>
            <a:r>
              <a:rPr lang="ko-KR" altLang="en-US" dirty="0"/>
              <a:t>원자재의 가용성</a:t>
            </a:r>
            <a:r>
              <a:rPr lang="en-US" altLang="ko-KR" dirty="0"/>
              <a:t>, </a:t>
            </a:r>
            <a:r>
              <a:rPr lang="ko-KR" altLang="en-US" dirty="0"/>
              <a:t>납품신뢰성 등 원자재 수급은 안정적으로 유지한 상태로 안전재고를 줄여 원가절감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&gt; 1</a:t>
            </a:r>
            <a:r>
              <a:rPr lang="ko-KR" altLang="en-US" dirty="0"/>
              <a:t>리터 팩</a:t>
            </a:r>
            <a:r>
              <a:rPr lang="en-US" altLang="ko-KR" dirty="0"/>
              <a:t>(</a:t>
            </a:r>
            <a:r>
              <a:rPr lang="ko-KR" altLang="en-US" dirty="0"/>
              <a:t>업체 유지</a:t>
            </a:r>
            <a:r>
              <a:rPr lang="en-US" altLang="ko-KR" dirty="0"/>
              <a:t>): </a:t>
            </a:r>
            <a:r>
              <a:rPr lang="ko-KR" altLang="en-US" dirty="0"/>
              <a:t>안전재고 </a:t>
            </a:r>
            <a:r>
              <a:rPr lang="en-US" altLang="ko-KR" dirty="0"/>
              <a:t>-0.2 / </a:t>
            </a:r>
            <a:r>
              <a:rPr lang="ko-KR" altLang="en-US" dirty="0"/>
              <a:t>주문크기 </a:t>
            </a:r>
            <a:r>
              <a:rPr lang="en-US" altLang="ko-KR" dirty="0"/>
              <a:t>=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PET(</a:t>
            </a:r>
            <a:r>
              <a:rPr lang="ko-KR" altLang="en-US" dirty="0"/>
              <a:t>인증</a:t>
            </a:r>
            <a:r>
              <a:rPr lang="en-US" altLang="ko-KR" dirty="0"/>
              <a:t>O, </a:t>
            </a:r>
            <a:r>
              <a:rPr lang="ko-KR" altLang="en-US" dirty="0" err="1"/>
              <a:t>여유캐파</a:t>
            </a:r>
            <a:r>
              <a:rPr lang="en-US" altLang="ko-KR" dirty="0"/>
              <a:t>+): </a:t>
            </a:r>
            <a:r>
              <a:rPr lang="ko-KR" altLang="en-US" dirty="0"/>
              <a:t>안전재고 </a:t>
            </a:r>
            <a:r>
              <a:rPr lang="en-US" altLang="ko-KR" dirty="0"/>
              <a:t>-0.2 / </a:t>
            </a:r>
            <a:r>
              <a:rPr lang="ko-KR" altLang="en-US" dirty="0"/>
              <a:t>주문크기 </a:t>
            </a:r>
            <a:r>
              <a:rPr lang="en-US" altLang="ko-KR" dirty="0"/>
              <a:t>=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&gt; </a:t>
            </a:r>
            <a:r>
              <a:rPr lang="ko-KR" altLang="en-US" dirty="0"/>
              <a:t>오렌지</a:t>
            </a:r>
            <a:r>
              <a:rPr lang="en-US" altLang="ko-KR" dirty="0"/>
              <a:t>(</a:t>
            </a:r>
            <a:r>
              <a:rPr lang="ko-KR" altLang="en-US" dirty="0"/>
              <a:t>리드타임</a:t>
            </a:r>
            <a:r>
              <a:rPr lang="en-US" altLang="ko-KR" dirty="0"/>
              <a:t>-, </a:t>
            </a:r>
            <a:r>
              <a:rPr lang="ko-KR" altLang="en-US" dirty="0" err="1"/>
              <a:t>여유캐파</a:t>
            </a:r>
            <a:r>
              <a:rPr lang="en-US" altLang="ko-KR" dirty="0"/>
              <a:t>-): </a:t>
            </a:r>
            <a:r>
              <a:rPr lang="ko-KR" altLang="en-US" dirty="0"/>
              <a:t>안전재고 </a:t>
            </a:r>
            <a:r>
              <a:rPr lang="en-US" altLang="ko-KR" dirty="0"/>
              <a:t>= / </a:t>
            </a:r>
            <a:r>
              <a:rPr lang="ko-KR" altLang="en-US" dirty="0"/>
              <a:t>주문크기 </a:t>
            </a:r>
            <a:r>
              <a:rPr lang="en-US" altLang="ko-KR" dirty="0"/>
              <a:t>-0.5(</a:t>
            </a:r>
            <a:r>
              <a:rPr lang="ko-KR" altLang="en-US" dirty="0"/>
              <a:t>운송비용 고려해서 많이는 </a:t>
            </a:r>
            <a:r>
              <a:rPr lang="en-US" altLang="ko-KR" dirty="0"/>
              <a:t>X)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&gt; </a:t>
            </a:r>
            <a:r>
              <a:rPr lang="ko-KR" altLang="en-US" dirty="0"/>
              <a:t>망고</a:t>
            </a:r>
            <a:r>
              <a:rPr lang="en-US" altLang="ko-KR" dirty="0"/>
              <a:t>(</a:t>
            </a:r>
            <a:r>
              <a:rPr lang="ko-KR" altLang="en-US" dirty="0"/>
              <a:t>품질</a:t>
            </a:r>
            <a:r>
              <a:rPr lang="en-US" altLang="ko-KR" dirty="0"/>
              <a:t>+, </a:t>
            </a:r>
            <a:r>
              <a:rPr lang="ko-KR" altLang="en-US" dirty="0" err="1"/>
              <a:t>캐파</a:t>
            </a:r>
            <a:r>
              <a:rPr lang="en-US" altLang="ko-KR" dirty="0"/>
              <a:t>+): </a:t>
            </a:r>
            <a:r>
              <a:rPr lang="ko-KR" altLang="en-US" dirty="0"/>
              <a:t>안전재고 </a:t>
            </a:r>
            <a:r>
              <a:rPr lang="en-US" altLang="ko-KR" dirty="0"/>
              <a:t>-0.2 / </a:t>
            </a:r>
            <a:r>
              <a:rPr lang="ko-KR" altLang="en-US" dirty="0"/>
              <a:t>주문크기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대응성을 높이기 위해 </a:t>
            </a:r>
            <a:r>
              <a:rPr lang="ko-KR" altLang="en-US" dirty="0" err="1"/>
              <a:t>완재품</a:t>
            </a:r>
            <a:r>
              <a:rPr lang="ko-KR" altLang="en-US" dirty="0"/>
              <a:t> 재고 증가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363886-2D03-49A4-9C13-517D6477855F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7683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판매</a:t>
            </a:r>
            <a:r>
              <a:rPr lang="en-US" altLang="ko-KR" dirty="0"/>
              <a:t>]</a:t>
            </a:r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지불조건 감소</a:t>
            </a:r>
            <a:r>
              <a:rPr lang="en-US" altLang="ko-KR" dirty="0"/>
              <a:t>(</a:t>
            </a:r>
            <a:r>
              <a:rPr lang="ko-KR" altLang="en-US" dirty="0"/>
              <a:t>이후 더 자세히 설명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지불조건의 변화가 어느정도 영향을 미치는지 알기 위하여 실험적으로 실행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서비스수준 향상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결과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판관비</a:t>
            </a:r>
            <a:r>
              <a:rPr lang="en-US" altLang="ko-KR" dirty="0"/>
              <a:t>) </a:t>
            </a:r>
            <a:r>
              <a:rPr lang="ko-KR" altLang="en-US" dirty="0"/>
              <a:t>대금지급조건 </a:t>
            </a:r>
            <a:r>
              <a:rPr lang="ko-KR" altLang="en-US" dirty="0" err="1"/>
              <a:t>이자비</a:t>
            </a:r>
            <a:r>
              <a:rPr lang="en-US" altLang="ko-KR" dirty="0"/>
              <a:t> </a:t>
            </a:r>
            <a:r>
              <a:rPr lang="ko-KR" altLang="en-US" dirty="0"/>
              <a:t>감소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투자</a:t>
            </a:r>
            <a:r>
              <a:rPr lang="en-US" altLang="ko-KR" dirty="0"/>
              <a:t>) </a:t>
            </a:r>
            <a:r>
              <a:rPr lang="ko-KR" altLang="en-US" dirty="0"/>
              <a:t>지불조건 감소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매출액 증가</a:t>
            </a:r>
            <a:endParaRPr lang="en-US" altLang="ko-KR" dirty="0"/>
          </a:p>
          <a:p>
            <a:r>
              <a:rPr lang="en-US" altLang="ko-KR" dirty="0"/>
              <a:t>: </a:t>
            </a:r>
            <a:r>
              <a:rPr lang="ko-KR" altLang="en-US" dirty="0"/>
              <a:t>서비스 수준을 맞춰줬기에 가능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[SCM]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원가 절감을 위해 공급업체 변경에 따라 안전재고 감소</a:t>
            </a:r>
            <a:endParaRPr lang="en-US" altLang="ko-KR" dirty="0"/>
          </a:p>
          <a:p>
            <a:r>
              <a:rPr lang="ko-KR" altLang="en-US" dirty="0"/>
              <a:t>원자재의 가용성</a:t>
            </a:r>
            <a:r>
              <a:rPr lang="en-US" altLang="ko-KR" dirty="0"/>
              <a:t>, </a:t>
            </a:r>
            <a:r>
              <a:rPr lang="ko-KR" altLang="en-US" dirty="0"/>
              <a:t>납품신뢰성 등 원자재 수급은 안정적으로 유지한 상태로 안전재고를 줄여 원가절감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&gt; 1</a:t>
            </a:r>
            <a:r>
              <a:rPr lang="ko-KR" altLang="en-US" dirty="0"/>
              <a:t>리터 팩</a:t>
            </a:r>
            <a:r>
              <a:rPr lang="en-US" altLang="ko-KR" dirty="0"/>
              <a:t>(</a:t>
            </a:r>
            <a:r>
              <a:rPr lang="ko-KR" altLang="en-US" dirty="0"/>
              <a:t>업체 유지</a:t>
            </a:r>
            <a:r>
              <a:rPr lang="en-US" altLang="ko-KR" dirty="0"/>
              <a:t>): </a:t>
            </a:r>
            <a:r>
              <a:rPr lang="ko-KR" altLang="en-US" dirty="0"/>
              <a:t>안전재고 </a:t>
            </a:r>
            <a:r>
              <a:rPr lang="en-US" altLang="ko-KR" dirty="0"/>
              <a:t>-0.2 / </a:t>
            </a:r>
            <a:r>
              <a:rPr lang="ko-KR" altLang="en-US" dirty="0"/>
              <a:t>주문크기 </a:t>
            </a:r>
            <a:r>
              <a:rPr lang="en-US" altLang="ko-KR" dirty="0"/>
              <a:t>=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PET(</a:t>
            </a:r>
            <a:r>
              <a:rPr lang="ko-KR" altLang="en-US" dirty="0"/>
              <a:t>인증</a:t>
            </a:r>
            <a:r>
              <a:rPr lang="en-US" altLang="ko-KR" dirty="0"/>
              <a:t>O, </a:t>
            </a:r>
            <a:r>
              <a:rPr lang="ko-KR" altLang="en-US" dirty="0" err="1"/>
              <a:t>여유캐파</a:t>
            </a:r>
            <a:r>
              <a:rPr lang="en-US" altLang="ko-KR" dirty="0"/>
              <a:t>+): </a:t>
            </a:r>
            <a:r>
              <a:rPr lang="ko-KR" altLang="en-US" dirty="0"/>
              <a:t>안전재고 </a:t>
            </a:r>
            <a:r>
              <a:rPr lang="en-US" altLang="ko-KR" dirty="0"/>
              <a:t>-0.2 / </a:t>
            </a:r>
            <a:r>
              <a:rPr lang="ko-KR" altLang="en-US" dirty="0"/>
              <a:t>주문크기 </a:t>
            </a:r>
            <a:r>
              <a:rPr lang="en-US" altLang="ko-KR" dirty="0"/>
              <a:t>=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&gt; </a:t>
            </a:r>
            <a:r>
              <a:rPr lang="ko-KR" altLang="en-US" dirty="0"/>
              <a:t>오렌지</a:t>
            </a:r>
            <a:r>
              <a:rPr lang="en-US" altLang="ko-KR" dirty="0"/>
              <a:t>(</a:t>
            </a:r>
            <a:r>
              <a:rPr lang="ko-KR" altLang="en-US" dirty="0"/>
              <a:t>리드타임</a:t>
            </a:r>
            <a:r>
              <a:rPr lang="en-US" altLang="ko-KR" dirty="0"/>
              <a:t>-, </a:t>
            </a:r>
            <a:r>
              <a:rPr lang="ko-KR" altLang="en-US" dirty="0" err="1"/>
              <a:t>여유캐파</a:t>
            </a:r>
            <a:r>
              <a:rPr lang="en-US" altLang="ko-KR" dirty="0"/>
              <a:t>-): </a:t>
            </a:r>
            <a:r>
              <a:rPr lang="ko-KR" altLang="en-US" dirty="0"/>
              <a:t>안전재고 </a:t>
            </a:r>
            <a:r>
              <a:rPr lang="en-US" altLang="ko-KR" dirty="0"/>
              <a:t>= / </a:t>
            </a:r>
            <a:r>
              <a:rPr lang="ko-KR" altLang="en-US" dirty="0"/>
              <a:t>주문크기 </a:t>
            </a:r>
            <a:r>
              <a:rPr lang="en-US" altLang="ko-KR" dirty="0"/>
              <a:t>-0.5(</a:t>
            </a:r>
            <a:r>
              <a:rPr lang="ko-KR" altLang="en-US" dirty="0"/>
              <a:t>운송비용 고려해서 많이는 </a:t>
            </a:r>
            <a:r>
              <a:rPr lang="en-US" altLang="ko-KR" dirty="0"/>
              <a:t>X)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&gt; </a:t>
            </a:r>
            <a:r>
              <a:rPr lang="ko-KR" altLang="en-US" dirty="0"/>
              <a:t>망고</a:t>
            </a:r>
            <a:r>
              <a:rPr lang="en-US" altLang="ko-KR" dirty="0"/>
              <a:t>(</a:t>
            </a:r>
            <a:r>
              <a:rPr lang="ko-KR" altLang="en-US" dirty="0"/>
              <a:t>품질</a:t>
            </a:r>
            <a:r>
              <a:rPr lang="en-US" altLang="ko-KR" dirty="0"/>
              <a:t>+, </a:t>
            </a:r>
            <a:r>
              <a:rPr lang="ko-KR" altLang="en-US" dirty="0" err="1"/>
              <a:t>캐파</a:t>
            </a:r>
            <a:r>
              <a:rPr lang="en-US" altLang="ko-KR" dirty="0"/>
              <a:t>+): </a:t>
            </a:r>
            <a:r>
              <a:rPr lang="ko-KR" altLang="en-US" dirty="0"/>
              <a:t>안전재고 </a:t>
            </a:r>
            <a:r>
              <a:rPr lang="en-US" altLang="ko-KR" dirty="0"/>
              <a:t>-0.2 / </a:t>
            </a:r>
            <a:r>
              <a:rPr lang="ko-KR" altLang="en-US" dirty="0"/>
              <a:t>주문크기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대응성을 높이기 위해 </a:t>
            </a:r>
            <a:r>
              <a:rPr lang="ko-KR" altLang="en-US" dirty="0" err="1"/>
              <a:t>완재품</a:t>
            </a:r>
            <a:r>
              <a:rPr lang="ko-KR" altLang="en-US" dirty="0"/>
              <a:t> 재고 증가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결과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원자재 재고 감소</a:t>
            </a:r>
            <a:endParaRPr lang="en-US" altLang="ko-KR" dirty="0"/>
          </a:p>
          <a:p>
            <a:r>
              <a:rPr lang="ko-KR" altLang="en-US" dirty="0"/>
              <a:t>원자재 가용성 매우 높음</a:t>
            </a:r>
            <a:endParaRPr lang="en-US" altLang="ko-KR" dirty="0"/>
          </a:p>
          <a:p>
            <a:r>
              <a:rPr lang="ko-KR" altLang="en-US" dirty="0"/>
              <a:t>재고유지비용 감소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 err="1"/>
              <a:t>진부화율</a:t>
            </a:r>
            <a:r>
              <a:rPr lang="ko-KR" altLang="en-US" dirty="0"/>
              <a:t> 상승</a:t>
            </a:r>
            <a:endParaRPr lang="en-US" altLang="ko-KR" dirty="0"/>
          </a:p>
          <a:p>
            <a:r>
              <a:rPr lang="ko-KR" altLang="en-US" dirty="0"/>
              <a:t>서비스수준 향상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363886-2D03-49A4-9C13-517D6477855F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9796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생산</a:t>
            </a:r>
            <a:r>
              <a:rPr lang="en-US" altLang="ko-KR" dirty="0"/>
              <a:t>]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원자재 창고</a:t>
            </a:r>
            <a:endParaRPr lang="en-US" altLang="ko-KR" dirty="0"/>
          </a:p>
          <a:p>
            <a:r>
              <a:rPr lang="ko-KR" altLang="en-US" dirty="0"/>
              <a:t>결정로그</a:t>
            </a:r>
            <a:r>
              <a:rPr lang="en-US" altLang="ko-KR" dirty="0"/>
              <a:t>: </a:t>
            </a:r>
            <a:r>
              <a:rPr lang="ko-KR" altLang="en-US" dirty="0" err="1"/>
              <a:t>파레트</a:t>
            </a:r>
            <a:r>
              <a:rPr lang="ko-KR" altLang="en-US" dirty="0"/>
              <a:t> 공간 개수 </a:t>
            </a:r>
            <a:r>
              <a:rPr lang="en-US" altLang="ko-KR" dirty="0"/>
              <a:t>1050 -&gt; 1035 , </a:t>
            </a:r>
            <a:r>
              <a:rPr lang="ko-KR" altLang="en-US" dirty="0"/>
              <a:t>원자재 검사 </a:t>
            </a:r>
            <a:r>
              <a:rPr lang="en-US" altLang="ko-KR" dirty="0"/>
              <a:t>'</a:t>
            </a:r>
            <a:r>
              <a:rPr lang="ko-KR" altLang="en-US" dirty="0"/>
              <a:t>팩</a:t>
            </a:r>
            <a:r>
              <a:rPr lang="en-US" altLang="ko-KR" dirty="0"/>
              <a:t>' </a:t>
            </a:r>
            <a:r>
              <a:rPr lang="ko-KR" altLang="en-US" dirty="0"/>
              <a:t>실행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원자재 검사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원자재 검사 </a:t>
            </a:r>
            <a:r>
              <a:rPr lang="en-US" altLang="ko-KR" dirty="0"/>
              <a:t>'</a:t>
            </a:r>
            <a:r>
              <a:rPr lang="ko-KR" altLang="en-US" dirty="0"/>
              <a:t>팩</a:t>
            </a:r>
            <a:r>
              <a:rPr lang="en-US" altLang="ko-KR" dirty="0"/>
              <a:t>' </a:t>
            </a:r>
            <a:r>
              <a:rPr lang="ko-KR" altLang="en-US" dirty="0"/>
              <a:t>실행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원자재 검사를 통해서 불량 및 고장에 대한 비용을 감소하기로 결정했습니다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그리하여 거부율이 가장 높은 팩</a:t>
            </a:r>
            <a:r>
              <a:rPr lang="en-US" altLang="ko-KR" dirty="0"/>
              <a:t>(3.6%), </a:t>
            </a:r>
            <a:r>
              <a:rPr lang="ko-KR" altLang="en-US" dirty="0" err="1"/>
              <a:t>페트</a:t>
            </a:r>
            <a:r>
              <a:rPr lang="en-US" altLang="ko-KR" dirty="0"/>
              <a:t>(3%) </a:t>
            </a:r>
            <a:r>
              <a:rPr lang="ko-KR" altLang="en-US" dirty="0"/>
              <a:t>중에서 팩을 검사해보기로 결정했습니다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처음에는 계산을 잘못했지만 다시 계산해본 결과 팩을 검사할 경우 주당 </a:t>
            </a:r>
            <a:r>
              <a:rPr lang="en-US" altLang="ko-KR" dirty="0"/>
              <a:t>0.89</a:t>
            </a:r>
            <a:r>
              <a:rPr lang="ko-KR" altLang="en-US" dirty="0"/>
              <a:t>시간정도 소모되는 것으로 보아 </a:t>
            </a:r>
            <a:r>
              <a:rPr lang="ko-KR" altLang="en-US" dirty="0" err="1"/>
              <a:t>할만한</a:t>
            </a:r>
            <a:r>
              <a:rPr lang="ko-KR" altLang="en-US" dirty="0"/>
              <a:t> 결정으로 나타났습니다 </a:t>
            </a:r>
            <a:endParaRPr lang="en-US" altLang="ko-KR" dirty="0"/>
          </a:p>
          <a:p>
            <a:pPr lvl="0" latinLnBrk="0"/>
            <a:r>
              <a:rPr lang="ko-KR" altLang="ko-KR" dirty="0"/>
              <a:t>다시 해봤는데 특이점 발견 이란 </a:t>
            </a:r>
            <a:r>
              <a:rPr lang="en-US" altLang="ko-KR" dirty="0"/>
              <a:t>0.89</a:t>
            </a:r>
            <a:r>
              <a:rPr lang="ko-KR" altLang="ko-KR" dirty="0"/>
              <a:t>시간이 왜 나왔는지는 기억 잘 </a:t>
            </a:r>
            <a:r>
              <a:rPr lang="ko-KR" altLang="ko-KR" dirty="0" err="1"/>
              <a:t>안나고</a:t>
            </a:r>
            <a:endParaRPr lang="ko-KR" altLang="ko-KR" dirty="0"/>
          </a:p>
          <a:p>
            <a:pPr lvl="0" latinLnBrk="0"/>
            <a:r>
              <a:rPr lang="en-US" altLang="ko-KR" dirty="0"/>
              <a:t>TFC_0_5</a:t>
            </a:r>
            <a:r>
              <a:rPr lang="ko-KR" altLang="ko-KR" dirty="0" err="1"/>
              <a:t>의완제품의</a:t>
            </a:r>
            <a:r>
              <a:rPr lang="ko-KR" altLang="ko-KR" dirty="0"/>
              <a:t> </a:t>
            </a:r>
            <a:r>
              <a:rPr lang="ko-KR" altLang="ko-KR" dirty="0" err="1"/>
              <a:t>주당라인품목수와</a:t>
            </a:r>
            <a:r>
              <a:rPr lang="ko-KR" altLang="ko-KR" dirty="0"/>
              <a:t> </a:t>
            </a:r>
            <a:r>
              <a:rPr lang="en-US" altLang="ko-KR" dirty="0"/>
              <a:t>BOM</a:t>
            </a:r>
            <a:r>
              <a:rPr lang="ko-KR" altLang="ko-KR" dirty="0"/>
              <a:t>을 통해서 </a:t>
            </a:r>
            <a:r>
              <a:rPr lang="ko-KR" altLang="ko-KR" dirty="0" err="1"/>
              <a:t>페트와</a:t>
            </a:r>
            <a:r>
              <a:rPr lang="ko-KR" altLang="ko-KR" dirty="0"/>
              <a:t> 팩</a:t>
            </a:r>
            <a:r>
              <a:rPr lang="en-US" altLang="ko-KR" dirty="0"/>
              <a:t>(7.9/20.2)</a:t>
            </a:r>
            <a:r>
              <a:rPr lang="ko-KR" altLang="ko-KR" dirty="0"/>
              <a:t>의 비율을 알아냈고 홈페이지내에서 창고 쪽에 원자재 창고 주당 라인 </a:t>
            </a:r>
            <a:r>
              <a:rPr lang="ko-KR" altLang="ko-KR" dirty="0" err="1"/>
              <a:t>품목수</a:t>
            </a:r>
            <a:r>
              <a:rPr lang="ko-KR" altLang="ko-KR" dirty="0"/>
              <a:t> 가 </a:t>
            </a:r>
            <a:r>
              <a:rPr lang="en-US" altLang="ko-KR" dirty="0"/>
              <a:t>1.9 </a:t>
            </a:r>
            <a:r>
              <a:rPr lang="ko-KR" altLang="ko-KR" dirty="0"/>
              <a:t>이므로</a:t>
            </a:r>
          </a:p>
          <a:p>
            <a:pPr lvl="0" latinLnBrk="0"/>
            <a:r>
              <a:rPr lang="ko-KR" altLang="ko-KR" dirty="0"/>
              <a:t>주당</a:t>
            </a:r>
            <a:r>
              <a:rPr lang="en-US" altLang="ko-KR" dirty="0"/>
              <a:t> 2</a:t>
            </a:r>
            <a:r>
              <a:rPr lang="ko-KR" altLang="ko-KR" dirty="0"/>
              <a:t>시간</a:t>
            </a:r>
            <a:r>
              <a:rPr lang="en-US" altLang="ko-KR" dirty="0"/>
              <a:t>(</a:t>
            </a:r>
            <a:r>
              <a:rPr lang="ko-KR" altLang="ko-KR" dirty="0"/>
              <a:t>원자재 검사 소요시간</a:t>
            </a:r>
            <a:r>
              <a:rPr lang="en-US" altLang="ko-KR" dirty="0"/>
              <a:t>) * 1.9 * (7.9/20.2) = 1.4861 </a:t>
            </a:r>
            <a:r>
              <a:rPr lang="ko-KR" altLang="ko-KR" dirty="0"/>
              <a:t>시간 소요됨을 알았다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완제품 창고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결정로그</a:t>
            </a:r>
            <a:r>
              <a:rPr lang="en-US" altLang="ko-KR" dirty="0"/>
              <a:t>: </a:t>
            </a:r>
            <a:r>
              <a:rPr lang="ko-KR" altLang="en-US" dirty="0" err="1"/>
              <a:t>파레트</a:t>
            </a:r>
            <a:r>
              <a:rPr lang="ko-KR" altLang="en-US" dirty="0"/>
              <a:t> 공간 개수 </a:t>
            </a:r>
            <a:r>
              <a:rPr lang="en-US" altLang="ko-KR" dirty="0"/>
              <a:t>1200 -&gt; 1300 -&gt; 1350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예방정비 시행</a:t>
            </a:r>
            <a:endParaRPr lang="en-US" altLang="ko-KR" dirty="0"/>
          </a:p>
          <a:p>
            <a:r>
              <a:rPr lang="ko-KR" altLang="en-US" dirty="0"/>
              <a:t>조금</a:t>
            </a:r>
            <a:endParaRPr lang="en-US" altLang="ko-KR" dirty="0"/>
          </a:p>
          <a:p>
            <a:r>
              <a:rPr lang="ko-KR" altLang="ko-KR" dirty="0"/>
              <a:t>가동시간이 </a:t>
            </a:r>
            <a:r>
              <a:rPr lang="en-US" altLang="ko-KR" dirty="0"/>
              <a:t>109.3</a:t>
            </a:r>
            <a:r>
              <a:rPr lang="ko-KR" altLang="ko-KR" dirty="0"/>
              <a:t>시간 고장시간 </a:t>
            </a:r>
            <a:r>
              <a:rPr lang="en-US" altLang="ko-KR" dirty="0"/>
              <a:t>14.8</a:t>
            </a:r>
            <a:r>
              <a:rPr lang="ko-KR" altLang="ko-KR" dirty="0"/>
              <a:t>시간 미사용시간 </a:t>
            </a:r>
            <a:r>
              <a:rPr lang="en-US" altLang="ko-KR" dirty="0"/>
              <a:t>16.2</a:t>
            </a:r>
            <a:r>
              <a:rPr lang="ko-KR" altLang="ko-KR" dirty="0"/>
              <a:t>시간으로 예방정비로 </a:t>
            </a:r>
            <a:r>
              <a:rPr lang="en-US" altLang="ko-KR" dirty="0"/>
              <a:t>1</a:t>
            </a:r>
            <a:r>
              <a:rPr lang="ko-KR" altLang="ko-KR" dirty="0"/>
              <a:t>시간 소비해도 고장시간이 약 </a:t>
            </a:r>
            <a:r>
              <a:rPr lang="en-US" altLang="ko-KR" dirty="0"/>
              <a:t>5</a:t>
            </a:r>
            <a:r>
              <a:rPr lang="ko-KR" altLang="ko-KR" dirty="0"/>
              <a:t>시간이 감소하므로 생산간격 단축효과는 물론 그동안 발생하는 비용도 감소한다</a:t>
            </a:r>
          </a:p>
          <a:p>
            <a:endParaRPr lang="en-US" altLang="ko-KR" dirty="0"/>
          </a:p>
          <a:p>
            <a:r>
              <a:rPr lang="ko-KR" altLang="en-US" dirty="0"/>
              <a:t>결과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원자재 재고</a:t>
            </a:r>
            <a:endParaRPr lang="en-US" altLang="ko-KR" dirty="0"/>
          </a:p>
          <a:p>
            <a:r>
              <a:rPr lang="ko-KR" altLang="en-US" dirty="0"/>
              <a:t>적절하게 줄였지만 유지할 경우 더 줄여도 될 것 같다 </a:t>
            </a:r>
            <a:endParaRPr lang="en-US" altLang="ko-KR" dirty="0"/>
          </a:p>
          <a:p>
            <a:r>
              <a:rPr lang="ko-KR" altLang="en-US" dirty="0" err="1"/>
              <a:t>공간활용률</a:t>
            </a:r>
            <a:r>
              <a:rPr lang="en-US" altLang="ko-KR" dirty="0"/>
              <a:t>: 82% -&gt; 63% -&gt; 80.7%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 err="1"/>
              <a:t>초과율</a:t>
            </a:r>
            <a:r>
              <a:rPr lang="en-US" altLang="ko-KR" dirty="0"/>
              <a:t>: 1.4% -&gt; 0% -&gt; 0.7%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임시직 </a:t>
            </a:r>
            <a:r>
              <a:rPr lang="en-US" altLang="ko-KR" dirty="0"/>
              <a:t>0.5 -&gt; 0.2 -&gt; 0.3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하지만 전반적으로 모든 재고금액은 조금씩 감소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생산 </a:t>
            </a:r>
            <a:r>
              <a:rPr lang="ko-KR" altLang="en-US" dirty="0" err="1"/>
              <a:t>준수율</a:t>
            </a:r>
            <a:r>
              <a:rPr lang="ko-KR" altLang="en-US" dirty="0"/>
              <a:t> 향상</a:t>
            </a:r>
            <a:endParaRPr lang="en-US" altLang="ko-KR" dirty="0"/>
          </a:p>
          <a:p>
            <a:r>
              <a:rPr lang="ko-KR" altLang="en-US" dirty="0" err="1"/>
              <a:t>준수율</a:t>
            </a:r>
            <a:r>
              <a:rPr lang="ko-KR" altLang="en-US" dirty="0"/>
              <a:t> </a:t>
            </a:r>
            <a:r>
              <a:rPr lang="en-US" altLang="ko-KR" dirty="0"/>
              <a:t>: 74% -&gt;87.5% -&gt;88.5%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완제품 재고</a:t>
            </a:r>
            <a:endParaRPr lang="en-US" altLang="ko-KR" dirty="0"/>
          </a:p>
          <a:p>
            <a:r>
              <a:rPr lang="ko-KR" altLang="en-US" dirty="0"/>
              <a:t>생산성이 증대함에 따라 완제품 재고가 매우 많이 생겼다 </a:t>
            </a:r>
            <a:endParaRPr lang="en-US" altLang="ko-KR" dirty="0"/>
          </a:p>
          <a:p>
            <a:r>
              <a:rPr lang="ko-KR" altLang="en-US" dirty="0" err="1"/>
              <a:t>공간활용률</a:t>
            </a:r>
            <a:r>
              <a:rPr lang="en-US" altLang="ko-KR" dirty="0"/>
              <a:t>: 93% -&gt; 104% -&gt; 89.7%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 err="1"/>
              <a:t>초과율</a:t>
            </a:r>
            <a:r>
              <a:rPr lang="en-US" altLang="ko-KR" dirty="0"/>
              <a:t>: 12.2% -&gt; 11.7% -&gt; 5.4%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임시직 </a:t>
            </a:r>
            <a:r>
              <a:rPr lang="en-US" altLang="ko-KR" dirty="0"/>
              <a:t>0.8 -&gt; 0.4 -&gt; 0.3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363886-2D03-49A4-9C13-517D6477855F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7055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9F836-742B-4750-A186-982490BA91EF}" type="slidenum">
              <a:rPr lang="ko-KR" altLang="en-US" smtClean="0"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13476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공급업체 시장 발굴</a:t>
            </a:r>
            <a:endParaRPr lang="en-US" altLang="ko-KR" dirty="0"/>
          </a:p>
          <a:p>
            <a:r>
              <a:rPr lang="ko-KR" altLang="en-US" dirty="0"/>
              <a:t>우리의 조건에 맞게 협상을 하여 가장 적절한 계약지수를 제공하는 공급업체와 계약</a:t>
            </a:r>
            <a:endParaRPr lang="en-US" altLang="ko-KR" dirty="0"/>
          </a:p>
          <a:p>
            <a:endParaRPr lang="en-US" altLang="ko-KR" dirty="0">
              <a:latin typeface="-윤고딕340" panose="02030504000101010101" charset="-127"/>
              <a:ea typeface="-윤고딕340" panose="02030504000101010101" charset="-127"/>
            </a:endParaRPr>
          </a:p>
          <a:p>
            <a:r>
              <a:rPr lang="ko-KR" altLang="en-US" dirty="0">
                <a:latin typeface="-윤고딕340" panose="02030504000101010101" charset="-127"/>
                <a:ea typeface="-윤고딕340" panose="02030504000101010101" charset="-127"/>
              </a:rPr>
              <a:t>왜냐면 </a:t>
            </a:r>
            <a:r>
              <a:rPr lang="en-US" altLang="ko-KR" dirty="0">
                <a:latin typeface="-윤고딕340" panose="02030504000101010101" charset="-127"/>
                <a:ea typeface="-윤고딕340" panose="02030504000101010101" charset="-127"/>
              </a:rPr>
              <a:t>PET</a:t>
            </a:r>
            <a:r>
              <a:rPr lang="ko-KR" altLang="en-US" dirty="0">
                <a:latin typeface="-윤고딕340" panose="02030504000101010101" charset="-127"/>
                <a:ea typeface="-윤고딕340" panose="02030504000101010101" charset="-127"/>
              </a:rPr>
              <a:t>의 구매금액이 크다</a:t>
            </a:r>
            <a:endParaRPr lang="en-US" altLang="ko-KR" dirty="0">
              <a:latin typeface="-윤고딕340" panose="02030504000101010101" charset="-127"/>
              <a:ea typeface="-윤고딕340" panose="02030504000101010101" charset="-127"/>
            </a:endParaRPr>
          </a:p>
          <a:p>
            <a:r>
              <a:rPr lang="ko-KR" altLang="en-US" dirty="0">
                <a:latin typeface="-윤고딕340" panose="02030504000101010101" charset="-127"/>
                <a:ea typeface="-윤고딕340" panose="02030504000101010101" charset="-127"/>
              </a:rPr>
              <a:t>망고 계약조건이 변동성이 작다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원자재 높은 품질 유지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납품신뢰성 </a:t>
            </a:r>
            <a:r>
              <a:rPr lang="en-US" altLang="ko-KR" dirty="0"/>
              <a:t>97% </a:t>
            </a:r>
            <a:r>
              <a:rPr lang="ko-KR" altLang="en-US" dirty="0"/>
              <a:t>이상</a:t>
            </a:r>
            <a:endParaRPr lang="en-US" altLang="ko-KR" dirty="0"/>
          </a:p>
          <a:p>
            <a:r>
              <a:rPr lang="ko-KR" altLang="en-US" dirty="0"/>
              <a:t>공급업체 별 </a:t>
            </a:r>
            <a:r>
              <a:rPr lang="ko-KR" altLang="en-US" dirty="0" err="1"/>
              <a:t>여유캐파</a:t>
            </a:r>
            <a:r>
              <a:rPr lang="en-US" altLang="ko-KR" dirty="0"/>
              <a:t>, </a:t>
            </a:r>
            <a:r>
              <a:rPr lang="ko-KR" altLang="en-US" dirty="0"/>
              <a:t>인증에 따라 </a:t>
            </a:r>
            <a:r>
              <a:rPr lang="en-US" altLang="ko-KR" dirty="0"/>
              <a:t>‘</a:t>
            </a:r>
            <a:r>
              <a:rPr lang="ko-KR" altLang="en-US" dirty="0"/>
              <a:t>합의된 납품신뢰성</a:t>
            </a:r>
            <a:r>
              <a:rPr lang="en-US" altLang="ko-KR" dirty="0"/>
              <a:t>’ </a:t>
            </a:r>
            <a:r>
              <a:rPr lang="ko-KR" altLang="en-US" dirty="0"/>
              <a:t>결정로그 결정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363886-2D03-49A4-9C13-517D6477855F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9873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판매</a:t>
            </a:r>
            <a:r>
              <a:rPr lang="en-US" altLang="ko-KR" dirty="0"/>
              <a:t>]</a:t>
            </a:r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지불조건 감소</a:t>
            </a:r>
            <a:r>
              <a:rPr lang="en-US" altLang="ko-KR" dirty="0"/>
              <a:t>(</a:t>
            </a:r>
            <a:r>
              <a:rPr lang="ko-KR" altLang="en-US" dirty="0"/>
              <a:t>이후 더 자세히 설명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지불조건의 변화가 어느정도 영향을 미치는지 알기 위하여 실험적으로 실행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서비스수준 향상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결과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판관비</a:t>
            </a:r>
            <a:r>
              <a:rPr lang="en-US" altLang="ko-KR" dirty="0"/>
              <a:t>) </a:t>
            </a:r>
            <a:r>
              <a:rPr lang="ko-KR" altLang="en-US" dirty="0"/>
              <a:t>대금지급조건 </a:t>
            </a:r>
            <a:r>
              <a:rPr lang="ko-KR" altLang="en-US" dirty="0" err="1"/>
              <a:t>이자비</a:t>
            </a:r>
            <a:r>
              <a:rPr lang="en-US" altLang="ko-KR" dirty="0"/>
              <a:t> </a:t>
            </a:r>
            <a:r>
              <a:rPr lang="ko-KR" altLang="en-US" dirty="0"/>
              <a:t>감소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투자</a:t>
            </a:r>
            <a:r>
              <a:rPr lang="en-US" altLang="ko-KR" dirty="0"/>
              <a:t>) </a:t>
            </a:r>
            <a:r>
              <a:rPr lang="ko-KR" altLang="en-US" dirty="0"/>
              <a:t>지불조건 감소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매출액 증가</a:t>
            </a:r>
            <a:endParaRPr lang="en-US" altLang="ko-KR" dirty="0"/>
          </a:p>
          <a:p>
            <a:r>
              <a:rPr lang="en-US" altLang="ko-KR" dirty="0"/>
              <a:t>: </a:t>
            </a:r>
            <a:r>
              <a:rPr lang="ko-KR" altLang="en-US" dirty="0"/>
              <a:t>서비스 수준을 맞춰줬기에 가능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[SCM]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원가 절감을 위해 공급업체 변경에 따라 안전재고 감소</a:t>
            </a:r>
            <a:endParaRPr lang="en-US" altLang="ko-KR" dirty="0"/>
          </a:p>
          <a:p>
            <a:r>
              <a:rPr lang="ko-KR" altLang="en-US" dirty="0"/>
              <a:t>원자재의 가용성</a:t>
            </a:r>
            <a:r>
              <a:rPr lang="en-US" altLang="ko-KR" dirty="0"/>
              <a:t>, </a:t>
            </a:r>
            <a:r>
              <a:rPr lang="ko-KR" altLang="en-US" dirty="0"/>
              <a:t>납품신뢰성 등 원자재 수급은 안정적으로 유지한 상태로 안전재고를 줄여 원가절감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&gt; 1</a:t>
            </a:r>
            <a:r>
              <a:rPr lang="ko-KR" altLang="en-US" dirty="0"/>
              <a:t>리터 팩</a:t>
            </a:r>
            <a:r>
              <a:rPr lang="en-US" altLang="ko-KR" dirty="0"/>
              <a:t>(</a:t>
            </a:r>
            <a:r>
              <a:rPr lang="ko-KR" altLang="en-US" dirty="0"/>
              <a:t>업체 유지</a:t>
            </a:r>
            <a:r>
              <a:rPr lang="en-US" altLang="ko-KR" dirty="0"/>
              <a:t>): </a:t>
            </a:r>
            <a:r>
              <a:rPr lang="ko-KR" altLang="en-US" dirty="0"/>
              <a:t>안전재고 </a:t>
            </a:r>
            <a:r>
              <a:rPr lang="en-US" altLang="ko-KR" dirty="0"/>
              <a:t>-0.2 / </a:t>
            </a:r>
            <a:r>
              <a:rPr lang="ko-KR" altLang="en-US" dirty="0"/>
              <a:t>주문크기 </a:t>
            </a:r>
            <a:r>
              <a:rPr lang="en-US" altLang="ko-KR" dirty="0"/>
              <a:t>=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PET(</a:t>
            </a:r>
            <a:r>
              <a:rPr lang="ko-KR" altLang="en-US" dirty="0"/>
              <a:t>인증</a:t>
            </a:r>
            <a:r>
              <a:rPr lang="en-US" altLang="ko-KR" dirty="0"/>
              <a:t>O, </a:t>
            </a:r>
            <a:r>
              <a:rPr lang="ko-KR" altLang="en-US" dirty="0" err="1"/>
              <a:t>여유캐파</a:t>
            </a:r>
            <a:r>
              <a:rPr lang="en-US" altLang="ko-KR" dirty="0"/>
              <a:t>+): </a:t>
            </a:r>
            <a:r>
              <a:rPr lang="ko-KR" altLang="en-US" dirty="0"/>
              <a:t>안전재고 </a:t>
            </a:r>
            <a:r>
              <a:rPr lang="en-US" altLang="ko-KR" dirty="0"/>
              <a:t>-0.2 / </a:t>
            </a:r>
            <a:r>
              <a:rPr lang="ko-KR" altLang="en-US" dirty="0"/>
              <a:t>주문크기 </a:t>
            </a:r>
            <a:r>
              <a:rPr lang="en-US" altLang="ko-KR" dirty="0"/>
              <a:t>=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&gt; </a:t>
            </a:r>
            <a:r>
              <a:rPr lang="ko-KR" altLang="en-US" dirty="0"/>
              <a:t>오렌지</a:t>
            </a:r>
            <a:r>
              <a:rPr lang="en-US" altLang="ko-KR" dirty="0"/>
              <a:t>(</a:t>
            </a:r>
            <a:r>
              <a:rPr lang="ko-KR" altLang="en-US" dirty="0"/>
              <a:t>리드타임</a:t>
            </a:r>
            <a:r>
              <a:rPr lang="en-US" altLang="ko-KR" dirty="0"/>
              <a:t>-, </a:t>
            </a:r>
            <a:r>
              <a:rPr lang="ko-KR" altLang="en-US" dirty="0" err="1"/>
              <a:t>여유캐파</a:t>
            </a:r>
            <a:r>
              <a:rPr lang="en-US" altLang="ko-KR" dirty="0"/>
              <a:t>-): </a:t>
            </a:r>
            <a:r>
              <a:rPr lang="ko-KR" altLang="en-US" dirty="0"/>
              <a:t>안전재고 </a:t>
            </a:r>
            <a:r>
              <a:rPr lang="en-US" altLang="ko-KR" dirty="0"/>
              <a:t>= / </a:t>
            </a:r>
            <a:r>
              <a:rPr lang="ko-KR" altLang="en-US" dirty="0"/>
              <a:t>주문크기 </a:t>
            </a:r>
            <a:r>
              <a:rPr lang="en-US" altLang="ko-KR" dirty="0"/>
              <a:t>-0.5(</a:t>
            </a:r>
            <a:r>
              <a:rPr lang="ko-KR" altLang="en-US" dirty="0"/>
              <a:t>운송비용 고려해서 많이는 </a:t>
            </a:r>
            <a:r>
              <a:rPr lang="en-US" altLang="ko-KR" dirty="0"/>
              <a:t>X)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&gt; </a:t>
            </a:r>
            <a:r>
              <a:rPr lang="ko-KR" altLang="en-US" dirty="0"/>
              <a:t>망고</a:t>
            </a:r>
            <a:r>
              <a:rPr lang="en-US" altLang="ko-KR" dirty="0"/>
              <a:t>(</a:t>
            </a:r>
            <a:r>
              <a:rPr lang="ko-KR" altLang="en-US" dirty="0"/>
              <a:t>품질</a:t>
            </a:r>
            <a:r>
              <a:rPr lang="en-US" altLang="ko-KR" dirty="0"/>
              <a:t>+, </a:t>
            </a:r>
            <a:r>
              <a:rPr lang="ko-KR" altLang="en-US" dirty="0" err="1"/>
              <a:t>캐파</a:t>
            </a:r>
            <a:r>
              <a:rPr lang="en-US" altLang="ko-KR" dirty="0"/>
              <a:t>+): </a:t>
            </a:r>
            <a:r>
              <a:rPr lang="ko-KR" altLang="en-US" dirty="0"/>
              <a:t>안전재고 </a:t>
            </a:r>
            <a:r>
              <a:rPr lang="en-US" altLang="ko-KR" dirty="0"/>
              <a:t>-0.2 / </a:t>
            </a:r>
            <a:r>
              <a:rPr lang="ko-KR" altLang="en-US" dirty="0"/>
              <a:t>주문크기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대응성을 높이기 위해 </a:t>
            </a:r>
            <a:r>
              <a:rPr lang="ko-KR" altLang="en-US" dirty="0" err="1"/>
              <a:t>완재품</a:t>
            </a:r>
            <a:r>
              <a:rPr lang="ko-KR" altLang="en-US" dirty="0"/>
              <a:t> 재고 증가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결과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원자재 재고 감소</a:t>
            </a:r>
            <a:endParaRPr lang="en-US" altLang="ko-KR" dirty="0"/>
          </a:p>
          <a:p>
            <a:r>
              <a:rPr lang="ko-KR" altLang="en-US" dirty="0"/>
              <a:t>원자재 가용성 매우 높음</a:t>
            </a:r>
            <a:endParaRPr lang="en-US" altLang="ko-KR" dirty="0"/>
          </a:p>
          <a:p>
            <a:r>
              <a:rPr lang="ko-KR" altLang="en-US" dirty="0"/>
              <a:t>재고유지비용 감소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 err="1"/>
              <a:t>진부화율</a:t>
            </a:r>
            <a:r>
              <a:rPr lang="ko-KR" altLang="en-US" dirty="0"/>
              <a:t> 상승</a:t>
            </a:r>
            <a:endParaRPr lang="en-US" altLang="ko-KR" dirty="0"/>
          </a:p>
          <a:p>
            <a:r>
              <a:rPr lang="ko-KR" altLang="en-US" dirty="0"/>
              <a:t>서비스수준 향상</a:t>
            </a:r>
            <a:endParaRPr lang="en-US" altLang="ko-KR" dirty="0"/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latin typeface="-윤고딕340" panose="02030504000101010101" charset="-127"/>
                <a:ea typeface="-윤고딕340" panose="02030504000101010101" charset="-127"/>
              </a:rPr>
              <a:t>4</a:t>
            </a:r>
            <a:r>
              <a:rPr lang="ko-KR" altLang="en-US" dirty="0">
                <a:latin typeface="-윤고딕340" panose="02030504000101010101" charset="-127"/>
                <a:ea typeface="-윤고딕340" panose="02030504000101010101" charset="-127"/>
              </a:rPr>
              <a:t>주차에서의 서비스수준을 충족시킨  제품은 안전재고를 </a:t>
            </a:r>
            <a:r>
              <a:rPr lang="en-US" altLang="ko-KR" dirty="0">
                <a:latin typeface="-윤고딕340" panose="02030504000101010101" charset="-127"/>
                <a:ea typeface="-윤고딕340" panose="02030504000101010101" charset="-127"/>
              </a:rPr>
              <a:t>0.1</a:t>
            </a:r>
            <a:r>
              <a:rPr lang="ko-KR" altLang="en-US" dirty="0">
                <a:latin typeface="-윤고딕340" panose="02030504000101010101" charset="-127"/>
                <a:ea typeface="-윤고딕340" panose="02030504000101010101" charset="-127"/>
              </a:rPr>
              <a:t>씩 줄이고</a:t>
            </a:r>
            <a:r>
              <a:rPr lang="en-US" altLang="ko-KR" dirty="0">
                <a:latin typeface="-윤고딕340" panose="02030504000101010101" charset="-127"/>
                <a:ea typeface="-윤고딕340" panose="02030504000101010101" charset="-127"/>
              </a:rPr>
              <a:t>, </a:t>
            </a:r>
            <a:r>
              <a:rPr lang="ko-KR" altLang="en-US" dirty="0">
                <a:latin typeface="-윤고딕340" panose="02030504000101010101" charset="-127"/>
                <a:ea typeface="-윤고딕340" panose="02030504000101010101" charset="-127"/>
              </a:rPr>
              <a:t>서비스수준을 충족 못한 제품은 </a:t>
            </a:r>
            <a:r>
              <a:rPr lang="en-US" altLang="ko-KR" dirty="0">
                <a:latin typeface="-윤고딕340" panose="02030504000101010101" charset="-127"/>
                <a:ea typeface="-윤고딕340" panose="02030504000101010101" charset="-127"/>
              </a:rPr>
              <a:t>0.1</a:t>
            </a:r>
            <a:r>
              <a:rPr lang="ko-KR" altLang="en-US" dirty="0">
                <a:latin typeface="-윤고딕340" panose="02030504000101010101" charset="-127"/>
                <a:ea typeface="-윤고딕340" panose="02030504000101010101" charset="-127"/>
              </a:rPr>
              <a:t>씩 늘림</a:t>
            </a:r>
            <a:endParaRPr lang="en-US" altLang="ko-KR" dirty="0">
              <a:latin typeface="-윤고딕340" panose="02030504000101010101" charset="-127"/>
              <a:ea typeface="-윤고딕340" panose="02030504000101010101" charset="-127"/>
            </a:endParaRP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363886-2D03-49A4-9C13-517D6477855F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617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구매 부서의 경우 차질 없는 생산을 위해 납품 신뢰성이 떨어지는 두 원자재 팩과 </a:t>
            </a:r>
            <a:r>
              <a:rPr lang="ko-KR" altLang="en-US" dirty="0" err="1"/>
              <a:t>페트의</a:t>
            </a:r>
            <a:r>
              <a:rPr lang="ko-KR" altLang="en-US" dirty="0"/>
              <a:t> 공급 </a:t>
            </a:r>
            <a:r>
              <a:rPr lang="ko-KR" altLang="en-US" dirty="0" err="1"/>
              <a:t>없체와</a:t>
            </a:r>
            <a:r>
              <a:rPr lang="ko-KR" altLang="en-US" dirty="0"/>
              <a:t> 계약된 납품신뢰성을 상향조정하였고 그 결과 각각 </a:t>
            </a:r>
            <a:r>
              <a:rPr lang="en-US" altLang="ko-KR" dirty="0"/>
              <a:t>~ </a:t>
            </a:r>
            <a:r>
              <a:rPr lang="ko-KR" altLang="en-US" dirty="0"/>
              <a:t>달성</a:t>
            </a:r>
            <a:endParaRPr lang="en-US" altLang="ko-KR" dirty="0"/>
          </a:p>
          <a:p>
            <a:r>
              <a:rPr lang="ko-KR" altLang="en-US" dirty="0"/>
              <a:t>생산부서는 원래 </a:t>
            </a:r>
            <a:r>
              <a:rPr lang="en-US" altLang="ko-KR" dirty="0"/>
              <a:t>74%</a:t>
            </a:r>
            <a:r>
              <a:rPr lang="ko-KR" altLang="en-US" dirty="0"/>
              <a:t>로 지나치게 낮은 생산계획 준수</a:t>
            </a:r>
            <a:r>
              <a:rPr lang="en-US" altLang="ko-KR" dirty="0"/>
              <a:t>. </a:t>
            </a:r>
            <a:r>
              <a:rPr lang="ko-KR" altLang="en-US" dirty="0"/>
              <a:t>교대 근무를 </a:t>
            </a:r>
            <a:r>
              <a:rPr lang="ko-KR" altLang="en-US" dirty="0" err="1"/>
              <a:t>늘림으로서</a:t>
            </a:r>
            <a:r>
              <a:rPr lang="ko-KR" altLang="en-US" dirty="0"/>
              <a:t> 근로자를 더 투입</a:t>
            </a:r>
            <a:r>
              <a:rPr lang="en-US" altLang="ko-KR" dirty="0"/>
              <a:t>,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9F836-742B-4750-A186-982490BA91E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7157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판매</a:t>
            </a:r>
            <a:r>
              <a:rPr lang="en-US" altLang="ko-KR" dirty="0"/>
              <a:t>]</a:t>
            </a:r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지불조건 감소</a:t>
            </a:r>
            <a:r>
              <a:rPr lang="en-US" altLang="ko-KR" dirty="0"/>
              <a:t>(</a:t>
            </a:r>
            <a:r>
              <a:rPr lang="ko-KR" altLang="en-US" dirty="0"/>
              <a:t>이후 더 자세히 설명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지불조건의 변화가 어느정도 영향을 미치는지 알기 위하여 실험적으로 실행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서비스수준 향상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결과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판관비</a:t>
            </a:r>
            <a:r>
              <a:rPr lang="en-US" altLang="ko-KR" dirty="0"/>
              <a:t>) </a:t>
            </a:r>
            <a:r>
              <a:rPr lang="ko-KR" altLang="en-US" dirty="0"/>
              <a:t>대금지급조건 </a:t>
            </a:r>
            <a:r>
              <a:rPr lang="ko-KR" altLang="en-US" dirty="0" err="1"/>
              <a:t>이자비</a:t>
            </a:r>
            <a:r>
              <a:rPr lang="en-US" altLang="ko-KR" dirty="0"/>
              <a:t> </a:t>
            </a:r>
            <a:r>
              <a:rPr lang="ko-KR" altLang="en-US" dirty="0"/>
              <a:t>감소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투자</a:t>
            </a:r>
            <a:r>
              <a:rPr lang="en-US" altLang="ko-KR" dirty="0"/>
              <a:t>) </a:t>
            </a:r>
            <a:r>
              <a:rPr lang="ko-KR" altLang="en-US" dirty="0"/>
              <a:t>지불조건 감소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매출액 증가</a:t>
            </a:r>
            <a:endParaRPr lang="en-US" altLang="ko-KR" dirty="0"/>
          </a:p>
          <a:p>
            <a:r>
              <a:rPr lang="en-US" altLang="ko-KR" dirty="0"/>
              <a:t>: </a:t>
            </a:r>
            <a:r>
              <a:rPr lang="ko-KR" altLang="en-US" dirty="0"/>
              <a:t>서비스 수준을 맞춰줬기에 가능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[SCM]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원가 절감을 위해 공급업체 변경에 따라 안전재고 감소</a:t>
            </a:r>
            <a:endParaRPr lang="en-US" altLang="ko-KR" dirty="0"/>
          </a:p>
          <a:p>
            <a:r>
              <a:rPr lang="ko-KR" altLang="en-US" dirty="0"/>
              <a:t>원자재의 가용성</a:t>
            </a:r>
            <a:r>
              <a:rPr lang="en-US" altLang="ko-KR" dirty="0"/>
              <a:t>, </a:t>
            </a:r>
            <a:r>
              <a:rPr lang="ko-KR" altLang="en-US" dirty="0"/>
              <a:t>납품신뢰성 등 원자재 수급은 안정적으로 유지한 상태로 안전재고를 줄여 원가절감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&gt; 1</a:t>
            </a:r>
            <a:r>
              <a:rPr lang="ko-KR" altLang="en-US" dirty="0"/>
              <a:t>리터 팩</a:t>
            </a:r>
            <a:r>
              <a:rPr lang="en-US" altLang="ko-KR" dirty="0"/>
              <a:t>(</a:t>
            </a:r>
            <a:r>
              <a:rPr lang="ko-KR" altLang="en-US" dirty="0"/>
              <a:t>업체 유지</a:t>
            </a:r>
            <a:r>
              <a:rPr lang="en-US" altLang="ko-KR" dirty="0"/>
              <a:t>): </a:t>
            </a:r>
            <a:r>
              <a:rPr lang="ko-KR" altLang="en-US" dirty="0"/>
              <a:t>안전재고 </a:t>
            </a:r>
            <a:r>
              <a:rPr lang="en-US" altLang="ko-KR" dirty="0"/>
              <a:t>-0.2 / </a:t>
            </a:r>
            <a:r>
              <a:rPr lang="ko-KR" altLang="en-US" dirty="0"/>
              <a:t>주문크기 </a:t>
            </a:r>
            <a:r>
              <a:rPr lang="en-US" altLang="ko-KR" dirty="0"/>
              <a:t>=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PET(</a:t>
            </a:r>
            <a:r>
              <a:rPr lang="ko-KR" altLang="en-US" dirty="0"/>
              <a:t>인증</a:t>
            </a:r>
            <a:r>
              <a:rPr lang="en-US" altLang="ko-KR" dirty="0"/>
              <a:t>O, </a:t>
            </a:r>
            <a:r>
              <a:rPr lang="ko-KR" altLang="en-US" dirty="0" err="1"/>
              <a:t>여유캐파</a:t>
            </a:r>
            <a:r>
              <a:rPr lang="en-US" altLang="ko-KR" dirty="0"/>
              <a:t>+): </a:t>
            </a:r>
            <a:r>
              <a:rPr lang="ko-KR" altLang="en-US" dirty="0"/>
              <a:t>안전재고 </a:t>
            </a:r>
            <a:r>
              <a:rPr lang="en-US" altLang="ko-KR" dirty="0"/>
              <a:t>-0.2 / </a:t>
            </a:r>
            <a:r>
              <a:rPr lang="ko-KR" altLang="en-US" dirty="0"/>
              <a:t>주문크기 </a:t>
            </a:r>
            <a:r>
              <a:rPr lang="en-US" altLang="ko-KR" dirty="0"/>
              <a:t>=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&gt; </a:t>
            </a:r>
            <a:r>
              <a:rPr lang="ko-KR" altLang="en-US" dirty="0"/>
              <a:t>오렌지</a:t>
            </a:r>
            <a:r>
              <a:rPr lang="en-US" altLang="ko-KR" dirty="0"/>
              <a:t>(</a:t>
            </a:r>
            <a:r>
              <a:rPr lang="ko-KR" altLang="en-US" dirty="0"/>
              <a:t>리드타임</a:t>
            </a:r>
            <a:r>
              <a:rPr lang="en-US" altLang="ko-KR" dirty="0"/>
              <a:t>-, </a:t>
            </a:r>
            <a:r>
              <a:rPr lang="ko-KR" altLang="en-US" dirty="0" err="1"/>
              <a:t>여유캐파</a:t>
            </a:r>
            <a:r>
              <a:rPr lang="en-US" altLang="ko-KR" dirty="0"/>
              <a:t>-): </a:t>
            </a:r>
            <a:r>
              <a:rPr lang="ko-KR" altLang="en-US" dirty="0"/>
              <a:t>안전재고 </a:t>
            </a:r>
            <a:r>
              <a:rPr lang="en-US" altLang="ko-KR" dirty="0"/>
              <a:t>= / </a:t>
            </a:r>
            <a:r>
              <a:rPr lang="ko-KR" altLang="en-US" dirty="0"/>
              <a:t>주문크기 </a:t>
            </a:r>
            <a:r>
              <a:rPr lang="en-US" altLang="ko-KR" dirty="0"/>
              <a:t>-0.5(</a:t>
            </a:r>
            <a:r>
              <a:rPr lang="ko-KR" altLang="en-US" dirty="0"/>
              <a:t>운송비용 고려해서 많이는 </a:t>
            </a:r>
            <a:r>
              <a:rPr lang="en-US" altLang="ko-KR" dirty="0"/>
              <a:t>X)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&gt; </a:t>
            </a:r>
            <a:r>
              <a:rPr lang="ko-KR" altLang="en-US" dirty="0"/>
              <a:t>망고</a:t>
            </a:r>
            <a:r>
              <a:rPr lang="en-US" altLang="ko-KR" dirty="0"/>
              <a:t>(</a:t>
            </a:r>
            <a:r>
              <a:rPr lang="ko-KR" altLang="en-US" dirty="0"/>
              <a:t>품질</a:t>
            </a:r>
            <a:r>
              <a:rPr lang="en-US" altLang="ko-KR" dirty="0"/>
              <a:t>+, </a:t>
            </a:r>
            <a:r>
              <a:rPr lang="ko-KR" altLang="en-US" dirty="0" err="1"/>
              <a:t>캐파</a:t>
            </a:r>
            <a:r>
              <a:rPr lang="en-US" altLang="ko-KR" dirty="0"/>
              <a:t>+): </a:t>
            </a:r>
            <a:r>
              <a:rPr lang="ko-KR" altLang="en-US" dirty="0"/>
              <a:t>안전재고 </a:t>
            </a:r>
            <a:r>
              <a:rPr lang="en-US" altLang="ko-KR" dirty="0"/>
              <a:t>-0.2 / </a:t>
            </a:r>
            <a:r>
              <a:rPr lang="ko-KR" altLang="en-US" dirty="0"/>
              <a:t>주문크기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대응성을 높이기 위해 </a:t>
            </a:r>
            <a:r>
              <a:rPr lang="ko-KR" altLang="en-US" dirty="0" err="1"/>
              <a:t>완재품</a:t>
            </a:r>
            <a:r>
              <a:rPr lang="ko-KR" altLang="en-US" dirty="0"/>
              <a:t> 재고 증가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결과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원자재 재고 감소</a:t>
            </a:r>
            <a:endParaRPr lang="en-US" altLang="ko-KR" dirty="0"/>
          </a:p>
          <a:p>
            <a:r>
              <a:rPr lang="ko-KR" altLang="en-US" dirty="0"/>
              <a:t>원자재 가용성 매우 높음</a:t>
            </a:r>
            <a:endParaRPr lang="en-US" altLang="ko-KR" dirty="0"/>
          </a:p>
          <a:p>
            <a:r>
              <a:rPr lang="ko-KR" altLang="en-US" dirty="0"/>
              <a:t>재고유지비용 감소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 err="1"/>
              <a:t>진부화율</a:t>
            </a:r>
            <a:r>
              <a:rPr lang="ko-KR" altLang="en-US" dirty="0"/>
              <a:t> 상승</a:t>
            </a:r>
            <a:endParaRPr lang="en-US" altLang="ko-KR" dirty="0"/>
          </a:p>
          <a:p>
            <a:r>
              <a:rPr lang="ko-KR" altLang="en-US" dirty="0"/>
              <a:t>서비스수준 향상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363886-2D03-49A4-9C13-517D6477855F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7698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판매</a:t>
            </a:r>
            <a:r>
              <a:rPr lang="en-US" altLang="ko-KR" dirty="0"/>
              <a:t>]</a:t>
            </a:r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지불조건 감소</a:t>
            </a:r>
            <a:r>
              <a:rPr lang="en-US" altLang="ko-KR" dirty="0"/>
              <a:t>(</a:t>
            </a:r>
            <a:r>
              <a:rPr lang="ko-KR" altLang="en-US" dirty="0"/>
              <a:t>이후 더 자세히 설명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지불조건의 변화가 어느정도 영향을 미치는지 알기 위하여 실험적으로 실행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서비스수준 향상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결과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판관비</a:t>
            </a:r>
            <a:r>
              <a:rPr lang="en-US" altLang="ko-KR" dirty="0"/>
              <a:t>) </a:t>
            </a:r>
            <a:r>
              <a:rPr lang="ko-KR" altLang="en-US" dirty="0"/>
              <a:t>대금지급조건 </a:t>
            </a:r>
            <a:r>
              <a:rPr lang="ko-KR" altLang="en-US" dirty="0" err="1"/>
              <a:t>이자비</a:t>
            </a:r>
            <a:r>
              <a:rPr lang="en-US" altLang="ko-KR" dirty="0"/>
              <a:t> </a:t>
            </a:r>
            <a:r>
              <a:rPr lang="ko-KR" altLang="en-US" dirty="0"/>
              <a:t>감소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투자</a:t>
            </a:r>
            <a:r>
              <a:rPr lang="en-US" altLang="ko-KR" dirty="0"/>
              <a:t>) </a:t>
            </a:r>
            <a:r>
              <a:rPr lang="ko-KR" altLang="en-US" dirty="0"/>
              <a:t>지불조건 감소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매출액 증가</a:t>
            </a:r>
            <a:endParaRPr lang="en-US" altLang="ko-KR" dirty="0"/>
          </a:p>
          <a:p>
            <a:r>
              <a:rPr lang="en-US" altLang="ko-KR" dirty="0"/>
              <a:t>: </a:t>
            </a:r>
            <a:r>
              <a:rPr lang="ko-KR" altLang="en-US" dirty="0"/>
              <a:t>서비스 수준을 맞춰줬기에 가능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[SCM]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원가 절감을 위해 공급업체 변경에 따라 안전재고 감소</a:t>
            </a:r>
            <a:endParaRPr lang="en-US" altLang="ko-KR" dirty="0"/>
          </a:p>
          <a:p>
            <a:r>
              <a:rPr lang="ko-KR" altLang="en-US" dirty="0"/>
              <a:t>원자재의 가용성</a:t>
            </a:r>
            <a:r>
              <a:rPr lang="en-US" altLang="ko-KR" dirty="0"/>
              <a:t>, </a:t>
            </a:r>
            <a:r>
              <a:rPr lang="ko-KR" altLang="en-US" dirty="0"/>
              <a:t>납품신뢰성 등 원자재 수급은 안정적으로 유지한 상태로 안전재고를 줄여 원가절감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&gt; 1</a:t>
            </a:r>
            <a:r>
              <a:rPr lang="ko-KR" altLang="en-US" dirty="0"/>
              <a:t>리터 팩</a:t>
            </a:r>
            <a:r>
              <a:rPr lang="en-US" altLang="ko-KR" dirty="0"/>
              <a:t>(</a:t>
            </a:r>
            <a:r>
              <a:rPr lang="ko-KR" altLang="en-US" dirty="0"/>
              <a:t>업체 유지</a:t>
            </a:r>
            <a:r>
              <a:rPr lang="en-US" altLang="ko-KR" dirty="0"/>
              <a:t>): </a:t>
            </a:r>
            <a:r>
              <a:rPr lang="ko-KR" altLang="en-US" dirty="0"/>
              <a:t>안전재고 </a:t>
            </a:r>
            <a:r>
              <a:rPr lang="en-US" altLang="ko-KR" dirty="0"/>
              <a:t>-0.2 / </a:t>
            </a:r>
            <a:r>
              <a:rPr lang="ko-KR" altLang="en-US" dirty="0"/>
              <a:t>주문크기 </a:t>
            </a:r>
            <a:r>
              <a:rPr lang="en-US" altLang="ko-KR" dirty="0"/>
              <a:t>=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PET(</a:t>
            </a:r>
            <a:r>
              <a:rPr lang="ko-KR" altLang="en-US" dirty="0"/>
              <a:t>인증</a:t>
            </a:r>
            <a:r>
              <a:rPr lang="en-US" altLang="ko-KR" dirty="0"/>
              <a:t>O, </a:t>
            </a:r>
            <a:r>
              <a:rPr lang="ko-KR" altLang="en-US" dirty="0" err="1"/>
              <a:t>여유캐파</a:t>
            </a:r>
            <a:r>
              <a:rPr lang="en-US" altLang="ko-KR" dirty="0"/>
              <a:t>+): </a:t>
            </a:r>
            <a:r>
              <a:rPr lang="ko-KR" altLang="en-US" dirty="0"/>
              <a:t>안전재고 </a:t>
            </a:r>
            <a:r>
              <a:rPr lang="en-US" altLang="ko-KR" dirty="0"/>
              <a:t>-0.2 / </a:t>
            </a:r>
            <a:r>
              <a:rPr lang="ko-KR" altLang="en-US" dirty="0"/>
              <a:t>주문크기 </a:t>
            </a:r>
            <a:r>
              <a:rPr lang="en-US" altLang="ko-KR" dirty="0"/>
              <a:t>=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&gt; </a:t>
            </a:r>
            <a:r>
              <a:rPr lang="ko-KR" altLang="en-US" dirty="0"/>
              <a:t>오렌지</a:t>
            </a:r>
            <a:r>
              <a:rPr lang="en-US" altLang="ko-KR" dirty="0"/>
              <a:t>(</a:t>
            </a:r>
            <a:r>
              <a:rPr lang="ko-KR" altLang="en-US" dirty="0"/>
              <a:t>리드타임</a:t>
            </a:r>
            <a:r>
              <a:rPr lang="en-US" altLang="ko-KR" dirty="0"/>
              <a:t>-, </a:t>
            </a:r>
            <a:r>
              <a:rPr lang="ko-KR" altLang="en-US" dirty="0" err="1"/>
              <a:t>여유캐파</a:t>
            </a:r>
            <a:r>
              <a:rPr lang="en-US" altLang="ko-KR" dirty="0"/>
              <a:t>-): </a:t>
            </a:r>
            <a:r>
              <a:rPr lang="ko-KR" altLang="en-US" dirty="0"/>
              <a:t>안전재고 </a:t>
            </a:r>
            <a:r>
              <a:rPr lang="en-US" altLang="ko-KR" dirty="0"/>
              <a:t>= / </a:t>
            </a:r>
            <a:r>
              <a:rPr lang="ko-KR" altLang="en-US" dirty="0"/>
              <a:t>주문크기 </a:t>
            </a:r>
            <a:r>
              <a:rPr lang="en-US" altLang="ko-KR" dirty="0"/>
              <a:t>-0.5(</a:t>
            </a:r>
            <a:r>
              <a:rPr lang="ko-KR" altLang="en-US" dirty="0"/>
              <a:t>운송비용 고려해서 많이는 </a:t>
            </a:r>
            <a:r>
              <a:rPr lang="en-US" altLang="ko-KR" dirty="0"/>
              <a:t>X)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&gt; </a:t>
            </a:r>
            <a:r>
              <a:rPr lang="ko-KR" altLang="en-US" dirty="0"/>
              <a:t>망고</a:t>
            </a:r>
            <a:r>
              <a:rPr lang="en-US" altLang="ko-KR" dirty="0"/>
              <a:t>(</a:t>
            </a:r>
            <a:r>
              <a:rPr lang="ko-KR" altLang="en-US" dirty="0"/>
              <a:t>품질</a:t>
            </a:r>
            <a:r>
              <a:rPr lang="en-US" altLang="ko-KR" dirty="0"/>
              <a:t>+, </a:t>
            </a:r>
            <a:r>
              <a:rPr lang="ko-KR" altLang="en-US" dirty="0" err="1"/>
              <a:t>캐파</a:t>
            </a:r>
            <a:r>
              <a:rPr lang="en-US" altLang="ko-KR" dirty="0"/>
              <a:t>+): </a:t>
            </a:r>
            <a:r>
              <a:rPr lang="ko-KR" altLang="en-US" dirty="0"/>
              <a:t>안전재고 </a:t>
            </a:r>
            <a:r>
              <a:rPr lang="en-US" altLang="ko-KR" dirty="0"/>
              <a:t>-0.2 / </a:t>
            </a:r>
            <a:r>
              <a:rPr lang="ko-KR" altLang="en-US" dirty="0"/>
              <a:t>주문크기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대응성을 높이기 위해 </a:t>
            </a:r>
            <a:r>
              <a:rPr lang="ko-KR" altLang="en-US" dirty="0" err="1"/>
              <a:t>완재품</a:t>
            </a:r>
            <a:r>
              <a:rPr lang="ko-KR" altLang="en-US" dirty="0"/>
              <a:t> 재고 증가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결과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원자재 재고 감소</a:t>
            </a:r>
            <a:endParaRPr lang="en-US" altLang="ko-KR" dirty="0"/>
          </a:p>
          <a:p>
            <a:r>
              <a:rPr lang="ko-KR" altLang="en-US" dirty="0"/>
              <a:t>원자재 가용성 매우 높음</a:t>
            </a:r>
            <a:endParaRPr lang="en-US" altLang="ko-KR" dirty="0"/>
          </a:p>
          <a:p>
            <a:r>
              <a:rPr lang="ko-KR" altLang="en-US" dirty="0"/>
              <a:t>재고유지비용 감소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 err="1"/>
              <a:t>진부화율</a:t>
            </a:r>
            <a:r>
              <a:rPr lang="ko-KR" altLang="en-US" dirty="0"/>
              <a:t> 상승</a:t>
            </a:r>
            <a:endParaRPr lang="en-US" altLang="ko-KR" dirty="0"/>
          </a:p>
          <a:p>
            <a:r>
              <a:rPr lang="ko-KR" altLang="en-US" dirty="0"/>
              <a:t>서비스수준 향상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363886-2D03-49A4-9C13-517D6477855F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0498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판매</a:t>
            </a:r>
            <a:r>
              <a:rPr lang="en-US" altLang="ko-KR" dirty="0"/>
              <a:t>]</a:t>
            </a:r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지불조건 감소</a:t>
            </a:r>
            <a:r>
              <a:rPr lang="en-US" altLang="ko-KR" dirty="0"/>
              <a:t>(</a:t>
            </a:r>
            <a:r>
              <a:rPr lang="ko-KR" altLang="en-US" dirty="0"/>
              <a:t>이후 더 자세히 설명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지불조건의 변화가 어느정도 영향을 미치는지 알기 위하여 실험적으로 실행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서비스수준 향상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결과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판관비</a:t>
            </a:r>
            <a:r>
              <a:rPr lang="en-US" altLang="ko-KR" dirty="0"/>
              <a:t>) </a:t>
            </a:r>
            <a:r>
              <a:rPr lang="ko-KR" altLang="en-US" dirty="0"/>
              <a:t>대금지급조건 </a:t>
            </a:r>
            <a:r>
              <a:rPr lang="ko-KR" altLang="en-US" dirty="0" err="1"/>
              <a:t>이자비</a:t>
            </a:r>
            <a:r>
              <a:rPr lang="en-US" altLang="ko-KR" dirty="0"/>
              <a:t> </a:t>
            </a:r>
            <a:r>
              <a:rPr lang="ko-KR" altLang="en-US" dirty="0"/>
              <a:t>감소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투자</a:t>
            </a:r>
            <a:r>
              <a:rPr lang="en-US" altLang="ko-KR" dirty="0"/>
              <a:t>) </a:t>
            </a:r>
            <a:r>
              <a:rPr lang="ko-KR" altLang="en-US" dirty="0"/>
              <a:t>지불조건 감소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매출액 증가</a:t>
            </a:r>
            <a:endParaRPr lang="en-US" altLang="ko-KR" dirty="0"/>
          </a:p>
          <a:p>
            <a:r>
              <a:rPr lang="en-US" altLang="ko-KR" dirty="0"/>
              <a:t>: </a:t>
            </a:r>
            <a:r>
              <a:rPr lang="ko-KR" altLang="en-US" dirty="0"/>
              <a:t>서비스 수준을 맞춰줬기에 가능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[SCM]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원가 절감을 위해 공급업체 변경에 따라 안전재고 감소</a:t>
            </a:r>
            <a:endParaRPr lang="en-US" altLang="ko-KR" dirty="0"/>
          </a:p>
          <a:p>
            <a:r>
              <a:rPr lang="ko-KR" altLang="en-US" dirty="0"/>
              <a:t>원자재의 가용성</a:t>
            </a:r>
            <a:r>
              <a:rPr lang="en-US" altLang="ko-KR" dirty="0"/>
              <a:t>, </a:t>
            </a:r>
            <a:r>
              <a:rPr lang="ko-KR" altLang="en-US" dirty="0"/>
              <a:t>납품신뢰성 등 원자재 수급은 안정적으로 유지한 상태로 안전재고를 줄여 원가절감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&gt; 1</a:t>
            </a:r>
            <a:r>
              <a:rPr lang="ko-KR" altLang="en-US" dirty="0"/>
              <a:t>리터 팩</a:t>
            </a:r>
            <a:r>
              <a:rPr lang="en-US" altLang="ko-KR" dirty="0"/>
              <a:t>(</a:t>
            </a:r>
            <a:r>
              <a:rPr lang="ko-KR" altLang="en-US" dirty="0"/>
              <a:t>업체 유지</a:t>
            </a:r>
            <a:r>
              <a:rPr lang="en-US" altLang="ko-KR" dirty="0"/>
              <a:t>): </a:t>
            </a:r>
            <a:r>
              <a:rPr lang="ko-KR" altLang="en-US" dirty="0"/>
              <a:t>안전재고 </a:t>
            </a:r>
            <a:r>
              <a:rPr lang="en-US" altLang="ko-KR" dirty="0"/>
              <a:t>-0.2 / </a:t>
            </a:r>
            <a:r>
              <a:rPr lang="ko-KR" altLang="en-US" dirty="0"/>
              <a:t>주문크기 </a:t>
            </a:r>
            <a:r>
              <a:rPr lang="en-US" altLang="ko-KR" dirty="0"/>
              <a:t>=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PET(</a:t>
            </a:r>
            <a:r>
              <a:rPr lang="ko-KR" altLang="en-US" dirty="0"/>
              <a:t>인증</a:t>
            </a:r>
            <a:r>
              <a:rPr lang="en-US" altLang="ko-KR" dirty="0"/>
              <a:t>O, </a:t>
            </a:r>
            <a:r>
              <a:rPr lang="ko-KR" altLang="en-US" dirty="0" err="1"/>
              <a:t>여유캐파</a:t>
            </a:r>
            <a:r>
              <a:rPr lang="en-US" altLang="ko-KR" dirty="0"/>
              <a:t>+): </a:t>
            </a:r>
            <a:r>
              <a:rPr lang="ko-KR" altLang="en-US" dirty="0"/>
              <a:t>안전재고 </a:t>
            </a:r>
            <a:r>
              <a:rPr lang="en-US" altLang="ko-KR" dirty="0"/>
              <a:t>-0.2 / </a:t>
            </a:r>
            <a:r>
              <a:rPr lang="ko-KR" altLang="en-US" dirty="0"/>
              <a:t>주문크기 </a:t>
            </a:r>
            <a:r>
              <a:rPr lang="en-US" altLang="ko-KR" dirty="0"/>
              <a:t>=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&gt; </a:t>
            </a:r>
            <a:r>
              <a:rPr lang="ko-KR" altLang="en-US" dirty="0"/>
              <a:t>오렌지</a:t>
            </a:r>
            <a:r>
              <a:rPr lang="en-US" altLang="ko-KR" dirty="0"/>
              <a:t>(</a:t>
            </a:r>
            <a:r>
              <a:rPr lang="ko-KR" altLang="en-US" dirty="0"/>
              <a:t>리드타임</a:t>
            </a:r>
            <a:r>
              <a:rPr lang="en-US" altLang="ko-KR" dirty="0"/>
              <a:t>-, </a:t>
            </a:r>
            <a:r>
              <a:rPr lang="ko-KR" altLang="en-US" dirty="0" err="1"/>
              <a:t>여유캐파</a:t>
            </a:r>
            <a:r>
              <a:rPr lang="en-US" altLang="ko-KR" dirty="0"/>
              <a:t>-): </a:t>
            </a:r>
            <a:r>
              <a:rPr lang="ko-KR" altLang="en-US" dirty="0"/>
              <a:t>안전재고 </a:t>
            </a:r>
            <a:r>
              <a:rPr lang="en-US" altLang="ko-KR" dirty="0"/>
              <a:t>= / </a:t>
            </a:r>
            <a:r>
              <a:rPr lang="ko-KR" altLang="en-US" dirty="0"/>
              <a:t>주문크기 </a:t>
            </a:r>
            <a:r>
              <a:rPr lang="en-US" altLang="ko-KR" dirty="0"/>
              <a:t>-0.5(</a:t>
            </a:r>
            <a:r>
              <a:rPr lang="ko-KR" altLang="en-US" dirty="0"/>
              <a:t>운송비용 고려해서 많이는 </a:t>
            </a:r>
            <a:r>
              <a:rPr lang="en-US" altLang="ko-KR" dirty="0"/>
              <a:t>X)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&gt; </a:t>
            </a:r>
            <a:r>
              <a:rPr lang="ko-KR" altLang="en-US" dirty="0"/>
              <a:t>망고</a:t>
            </a:r>
            <a:r>
              <a:rPr lang="en-US" altLang="ko-KR" dirty="0"/>
              <a:t>(</a:t>
            </a:r>
            <a:r>
              <a:rPr lang="ko-KR" altLang="en-US" dirty="0"/>
              <a:t>품질</a:t>
            </a:r>
            <a:r>
              <a:rPr lang="en-US" altLang="ko-KR" dirty="0"/>
              <a:t>+, </a:t>
            </a:r>
            <a:r>
              <a:rPr lang="ko-KR" altLang="en-US" dirty="0" err="1"/>
              <a:t>캐파</a:t>
            </a:r>
            <a:r>
              <a:rPr lang="en-US" altLang="ko-KR" dirty="0"/>
              <a:t>+): </a:t>
            </a:r>
            <a:r>
              <a:rPr lang="ko-KR" altLang="en-US" dirty="0"/>
              <a:t>안전재고 </a:t>
            </a:r>
            <a:r>
              <a:rPr lang="en-US" altLang="ko-KR" dirty="0"/>
              <a:t>-0.2 / </a:t>
            </a:r>
            <a:r>
              <a:rPr lang="ko-KR" altLang="en-US" dirty="0"/>
              <a:t>주문크기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대응성을 높이기 위해 </a:t>
            </a:r>
            <a:r>
              <a:rPr lang="ko-KR" altLang="en-US" dirty="0" err="1"/>
              <a:t>완재품</a:t>
            </a:r>
            <a:r>
              <a:rPr lang="ko-KR" altLang="en-US" dirty="0"/>
              <a:t> 재고 증가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결과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원자재 재고 감소</a:t>
            </a:r>
            <a:endParaRPr lang="en-US" altLang="ko-KR" dirty="0"/>
          </a:p>
          <a:p>
            <a:r>
              <a:rPr lang="ko-KR" altLang="en-US" dirty="0"/>
              <a:t>원자재 가용성 매우 높음</a:t>
            </a:r>
            <a:endParaRPr lang="en-US" altLang="ko-KR" dirty="0"/>
          </a:p>
          <a:p>
            <a:r>
              <a:rPr lang="ko-KR" altLang="en-US" dirty="0"/>
              <a:t>재고유지비용 감소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 err="1"/>
              <a:t>진부화율</a:t>
            </a:r>
            <a:r>
              <a:rPr lang="ko-KR" altLang="en-US" dirty="0"/>
              <a:t> 상승</a:t>
            </a:r>
            <a:endParaRPr lang="en-US" altLang="ko-KR" dirty="0"/>
          </a:p>
          <a:p>
            <a:r>
              <a:rPr lang="ko-KR" altLang="en-US" dirty="0"/>
              <a:t>서비스수준 향상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363886-2D03-49A4-9C13-517D6477855F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3527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판매</a:t>
            </a:r>
            <a:r>
              <a:rPr lang="en-US" altLang="ko-KR" dirty="0"/>
              <a:t>]</a:t>
            </a:r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지불조건 감소</a:t>
            </a:r>
            <a:r>
              <a:rPr lang="en-US" altLang="ko-KR" dirty="0"/>
              <a:t>(</a:t>
            </a:r>
            <a:r>
              <a:rPr lang="ko-KR" altLang="en-US" dirty="0"/>
              <a:t>이후 더 자세히 설명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지불조건의 변화가 어느정도 영향을 미치는지 알기 위하여 실험적으로 실행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서비스수준 향상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결과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판관비</a:t>
            </a:r>
            <a:r>
              <a:rPr lang="en-US" altLang="ko-KR" dirty="0"/>
              <a:t>) </a:t>
            </a:r>
            <a:r>
              <a:rPr lang="ko-KR" altLang="en-US" dirty="0"/>
              <a:t>대금지급조건 </a:t>
            </a:r>
            <a:r>
              <a:rPr lang="ko-KR" altLang="en-US" dirty="0" err="1"/>
              <a:t>이자비</a:t>
            </a:r>
            <a:r>
              <a:rPr lang="en-US" altLang="ko-KR" dirty="0"/>
              <a:t> </a:t>
            </a:r>
            <a:r>
              <a:rPr lang="ko-KR" altLang="en-US" dirty="0"/>
              <a:t>감소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투자</a:t>
            </a:r>
            <a:r>
              <a:rPr lang="en-US" altLang="ko-KR" dirty="0"/>
              <a:t>) </a:t>
            </a:r>
            <a:r>
              <a:rPr lang="ko-KR" altLang="en-US" dirty="0"/>
              <a:t>지불조건 감소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매출액 증가</a:t>
            </a:r>
            <a:endParaRPr lang="en-US" altLang="ko-KR" dirty="0"/>
          </a:p>
          <a:p>
            <a:r>
              <a:rPr lang="en-US" altLang="ko-KR" dirty="0"/>
              <a:t>: </a:t>
            </a:r>
            <a:r>
              <a:rPr lang="ko-KR" altLang="en-US" dirty="0"/>
              <a:t>서비스 수준을 맞춰줬기에 가능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[SCM]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원가 절감을 위해 공급업체 변경에 따라 안전재고 감소</a:t>
            </a:r>
            <a:endParaRPr lang="en-US" altLang="ko-KR" dirty="0"/>
          </a:p>
          <a:p>
            <a:r>
              <a:rPr lang="ko-KR" altLang="en-US" dirty="0"/>
              <a:t>원자재의 가용성</a:t>
            </a:r>
            <a:r>
              <a:rPr lang="en-US" altLang="ko-KR" dirty="0"/>
              <a:t>, </a:t>
            </a:r>
            <a:r>
              <a:rPr lang="ko-KR" altLang="en-US" dirty="0"/>
              <a:t>납품신뢰성 등 원자재 수급은 안정적으로 유지한 상태로 안전재고를 줄여 원가절감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&gt; 1</a:t>
            </a:r>
            <a:r>
              <a:rPr lang="ko-KR" altLang="en-US" dirty="0"/>
              <a:t>리터 팩</a:t>
            </a:r>
            <a:r>
              <a:rPr lang="en-US" altLang="ko-KR" dirty="0"/>
              <a:t>(</a:t>
            </a:r>
            <a:r>
              <a:rPr lang="ko-KR" altLang="en-US" dirty="0"/>
              <a:t>업체 유지</a:t>
            </a:r>
            <a:r>
              <a:rPr lang="en-US" altLang="ko-KR" dirty="0"/>
              <a:t>): </a:t>
            </a:r>
            <a:r>
              <a:rPr lang="ko-KR" altLang="en-US" dirty="0"/>
              <a:t>안전재고 </a:t>
            </a:r>
            <a:r>
              <a:rPr lang="en-US" altLang="ko-KR" dirty="0"/>
              <a:t>-0.2 / </a:t>
            </a:r>
            <a:r>
              <a:rPr lang="ko-KR" altLang="en-US" dirty="0"/>
              <a:t>주문크기 </a:t>
            </a:r>
            <a:r>
              <a:rPr lang="en-US" altLang="ko-KR" dirty="0"/>
              <a:t>=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PET(</a:t>
            </a:r>
            <a:r>
              <a:rPr lang="ko-KR" altLang="en-US" dirty="0"/>
              <a:t>인증</a:t>
            </a:r>
            <a:r>
              <a:rPr lang="en-US" altLang="ko-KR" dirty="0"/>
              <a:t>O, </a:t>
            </a:r>
            <a:r>
              <a:rPr lang="ko-KR" altLang="en-US" dirty="0" err="1"/>
              <a:t>여유캐파</a:t>
            </a:r>
            <a:r>
              <a:rPr lang="en-US" altLang="ko-KR" dirty="0"/>
              <a:t>+): </a:t>
            </a:r>
            <a:r>
              <a:rPr lang="ko-KR" altLang="en-US" dirty="0"/>
              <a:t>안전재고 </a:t>
            </a:r>
            <a:r>
              <a:rPr lang="en-US" altLang="ko-KR" dirty="0"/>
              <a:t>-0.2 / </a:t>
            </a:r>
            <a:r>
              <a:rPr lang="ko-KR" altLang="en-US" dirty="0"/>
              <a:t>주문크기 </a:t>
            </a:r>
            <a:r>
              <a:rPr lang="en-US" altLang="ko-KR" dirty="0"/>
              <a:t>=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&gt; </a:t>
            </a:r>
            <a:r>
              <a:rPr lang="ko-KR" altLang="en-US" dirty="0"/>
              <a:t>오렌지</a:t>
            </a:r>
            <a:r>
              <a:rPr lang="en-US" altLang="ko-KR" dirty="0"/>
              <a:t>(</a:t>
            </a:r>
            <a:r>
              <a:rPr lang="ko-KR" altLang="en-US" dirty="0"/>
              <a:t>리드타임</a:t>
            </a:r>
            <a:r>
              <a:rPr lang="en-US" altLang="ko-KR" dirty="0"/>
              <a:t>-, </a:t>
            </a:r>
            <a:r>
              <a:rPr lang="ko-KR" altLang="en-US" dirty="0" err="1"/>
              <a:t>여유캐파</a:t>
            </a:r>
            <a:r>
              <a:rPr lang="en-US" altLang="ko-KR" dirty="0"/>
              <a:t>-): </a:t>
            </a:r>
            <a:r>
              <a:rPr lang="ko-KR" altLang="en-US" dirty="0"/>
              <a:t>안전재고 </a:t>
            </a:r>
            <a:r>
              <a:rPr lang="en-US" altLang="ko-KR" dirty="0"/>
              <a:t>= / </a:t>
            </a:r>
            <a:r>
              <a:rPr lang="ko-KR" altLang="en-US" dirty="0"/>
              <a:t>주문크기 </a:t>
            </a:r>
            <a:r>
              <a:rPr lang="en-US" altLang="ko-KR" dirty="0"/>
              <a:t>-0.5(</a:t>
            </a:r>
            <a:r>
              <a:rPr lang="ko-KR" altLang="en-US" dirty="0"/>
              <a:t>운송비용 고려해서 많이는 </a:t>
            </a:r>
            <a:r>
              <a:rPr lang="en-US" altLang="ko-KR" dirty="0"/>
              <a:t>X)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&gt; </a:t>
            </a:r>
            <a:r>
              <a:rPr lang="ko-KR" altLang="en-US" dirty="0"/>
              <a:t>망고</a:t>
            </a:r>
            <a:r>
              <a:rPr lang="en-US" altLang="ko-KR" dirty="0"/>
              <a:t>(</a:t>
            </a:r>
            <a:r>
              <a:rPr lang="ko-KR" altLang="en-US" dirty="0"/>
              <a:t>품질</a:t>
            </a:r>
            <a:r>
              <a:rPr lang="en-US" altLang="ko-KR" dirty="0"/>
              <a:t>+, </a:t>
            </a:r>
            <a:r>
              <a:rPr lang="ko-KR" altLang="en-US" dirty="0" err="1"/>
              <a:t>캐파</a:t>
            </a:r>
            <a:r>
              <a:rPr lang="en-US" altLang="ko-KR" dirty="0"/>
              <a:t>+): </a:t>
            </a:r>
            <a:r>
              <a:rPr lang="ko-KR" altLang="en-US" dirty="0"/>
              <a:t>안전재고 </a:t>
            </a:r>
            <a:r>
              <a:rPr lang="en-US" altLang="ko-KR" dirty="0"/>
              <a:t>-0.2 / </a:t>
            </a:r>
            <a:r>
              <a:rPr lang="ko-KR" altLang="en-US" dirty="0"/>
              <a:t>주문크기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대응성을 높이기 위해 </a:t>
            </a:r>
            <a:r>
              <a:rPr lang="ko-KR" altLang="en-US" dirty="0" err="1"/>
              <a:t>완재품</a:t>
            </a:r>
            <a:r>
              <a:rPr lang="ko-KR" altLang="en-US" dirty="0"/>
              <a:t> 재고 증가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결과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원자재 재고 감소</a:t>
            </a:r>
            <a:endParaRPr lang="en-US" altLang="ko-KR" dirty="0"/>
          </a:p>
          <a:p>
            <a:r>
              <a:rPr lang="ko-KR" altLang="en-US" dirty="0"/>
              <a:t>원자재 가용성 매우 높음</a:t>
            </a:r>
            <a:endParaRPr lang="en-US" altLang="ko-KR" dirty="0"/>
          </a:p>
          <a:p>
            <a:r>
              <a:rPr lang="ko-KR" altLang="en-US" dirty="0"/>
              <a:t>재고유지비용 감소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 err="1"/>
              <a:t>진부화율</a:t>
            </a:r>
            <a:r>
              <a:rPr lang="ko-KR" altLang="en-US" dirty="0"/>
              <a:t> 상승</a:t>
            </a:r>
            <a:endParaRPr lang="en-US" altLang="ko-KR" dirty="0"/>
          </a:p>
          <a:p>
            <a:r>
              <a:rPr lang="ko-KR" altLang="en-US" dirty="0"/>
              <a:t>서비스수준 향상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363886-2D03-49A4-9C13-517D6477855F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9073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9F836-742B-4750-A186-982490BA91EF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457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제가 맡은 판매부서에 대해서는 조금 더 세부적으로 말씀드리겠습니다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판매부서만의 목표는 계약지수를 상승시키고 </a:t>
            </a:r>
            <a:r>
              <a:rPr lang="ko-KR" altLang="en-US" dirty="0" err="1"/>
              <a:t>그에따른</a:t>
            </a:r>
            <a:r>
              <a:rPr lang="ko-KR" altLang="en-US" dirty="0"/>
              <a:t> 매출 상승을 이끌어내는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구체적으로 결정로그에 대해서도 말씀드리자면</a:t>
            </a:r>
            <a:r>
              <a:rPr lang="en-US" altLang="ko-KR" dirty="0"/>
              <a:t>, ~~~ , </a:t>
            </a:r>
            <a:r>
              <a:rPr lang="ko-KR" altLang="en-US" dirty="0"/>
              <a:t>이러한 로그로 결정되는 계약지수</a:t>
            </a:r>
            <a:r>
              <a:rPr lang="en-US" altLang="ko-KR" dirty="0"/>
              <a:t>. 1</a:t>
            </a:r>
            <a:r>
              <a:rPr lang="ko-KR" altLang="en-US" dirty="0"/>
              <a:t>라운드 이후 기본적으로 상승 추구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9F836-742B-4750-A186-982490BA91E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482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▣ 향후 전략적 방향성은 매출의 증대</a:t>
            </a:r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</a:t>
            </a:r>
            <a:r>
              <a:rPr lang="ko-KR" altLang="en-US" dirty="0"/>
              <a:t>서비스 수준은 </a:t>
            </a:r>
            <a:r>
              <a:rPr lang="en-US" altLang="ko-KR" dirty="0"/>
              <a:t>90</a:t>
            </a:r>
            <a:r>
              <a:rPr lang="ko-KR" altLang="en-US" dirty="0"/>
              <a:t>에서 더 높아져야 하지만 현재 존재하는 문제부터 해결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>
                <a:sym typeface="Wingdings" panose="05000000000000000000" pitchFamily="2" charset="2"/>
              </a:rPr>
              <a:t>서비스 수준 </a:t>
            </a:r>
            <a:r>
              <a:rPr lang="en-US" altLang="ko-KR" dirty="0">
                <a:sym typeface="Wingdings" panose="05000000000000000000" pitchFamily="2" charset="2"/>
              </a:rPr>
              <a:t>90</a:t>
            </a:r>
            <a:r>
              <a:rPr lang="ko-KR" altLang="en-US" dirty="0">
                <a:sym typeface="Wingdings" panose="05000000000000000000" pitchFamily="2" charset="2"/>
              </a:rPr>
              <a:t>이상 달성 문제는 </a:t>
            </a:r>
            <a:r>
              <a:rPr lang="en-US" altLang="ko-KR" dirty="0">
                <a:sym typeface="Wingdings" panose="05000000000000000000" pitchFamily="2" charset="2"/>
              </a:rPr>
              <a:t>[</a:t>
            </a:r>
            <a:r>
              <a:rPr lang="en-US" altLang="ko-KR" dirty="0" err="1">
                <a:sym typeface="Wingdings" panose="05000000000000000000" pitchFamily="2" charset="2"/>
              </a:rPr>
              <a:t>scm</a:t>
            </a:r>
            <a:r>
              <a:rPr lang="en-US" altLang="ko-KR" dirty="0">
                <a:sym typeface="Wingdings" panose="05000000000000000000" pitchFamily="2" charset="2"/>
              </a:rPr>
              <a:t>],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[op]</a:t>
            </a:r>
            <a:r>
              <a:rPr lang="ko-KR" altLang="en-US" dirty="0">
                <a:sym typeface="Wingdings" panose="05000000000000000000" pitchFamily="2" charset="2"/>
              </a:rPr>
              <a:t> 쪽에서 해결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>
                <a:sym typeface="Wingdings" panose="05000000000000000000" pitchFamily="2" charset="2"/>
              </a:rPr>
              <a:t>고객별 특징 분석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/>
              <a:t>▣</a:t>
            </a:r>
            <a:r>
              <a:rPr lang="ko-KR" altLang="en-US" dirty="0">
                <a:sym typeface="Wingdings" panose="05000000000000000000" pitchFamily="2" charset="2"/>
              </a:rPr>
              <a:t> 더 나은 서비스 제공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>
                <a:sym typeface="Wingdings" panose="05000000000000000000" pitchFamily="2" charset="2"/>
              </a:rPr>
              <a:t>각 결정로그가 계약지수에 끼치는 영향 분석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>
                <a:sym typeface="Wingdings" panose="05000000000000000000" pitchFamily="2" charset="2"/>
              </a:rPr>
              <a:t>계약지수에 영향을 적게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매출 감소</a:t>
            </a:r>
            <a:r>
              <a:rPr lang="en-US" altLang="ko-KR" dirty="0">
                <a:sym typeface="Wingdings" panose="05000000000000000000" pitchFamily="2" charset="2"/>
              </a:rPr>
              <a:t>x)</a:t>
            </a:r>
            <a:r>
              <a:rPr lang="ko-KR" altLang="en-US" dirty="0">
                <a:sym typeface="Wingdings" panose="05000000000000000000" pitchFamily="2" charset="2"/>
              </a:rPr>
              <a:t>미치는 요소들은 우선 생산과 완제품 재고에 부담을 안주는 방향으로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주문 마감</a:t>
            </a:r>
            <a:r>
              <a:rPr lang="en-US" altLang="ko-KR" dirty="0">
                <a:sym typeface="Wingdings" panose="05000000000000000000" pitchFamily="2" charset="2"/>
              </a:rPr>
              <a:t>,</a:t>
            </a:r>
            <a:r>
              <a:rPr lang="ko-KR" altLang="en-US" dirty="0">
                <a:sym typeface="Wingdings" panose="05000000000000000000" pitchFamily="2" charset="2"/>
              </a:rPr>
              <a:t>거래단위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9F836-742B-4750-A186-982490BA91E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001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차트는 각 결정로그들이 계약지수에 미치는 영향을 나타낸 것이다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</a:t>
            </a:r>
            <a:r>
              <a:rPr lang="ko-KR" altLang="en-US" dirty="0"/>
              <a:t>라운드를 기준으로 각 결정로그들은 이와 같이 계약지수에 영향을 줍니다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%</a:t>
            </a:r>
            <a:r>
              <a:rPr lang="ko-KR" altLang="en-US" dirty="0"/>
              <a:t>로 계산할 시 서비스 수준 </a:t>
            </a:r>
            <a:r>
              <a:rPr lang="en-US" altLang="ko-KR" dirty="0"/>
              <a:t>1%</a:t>
            </a:r>
            <a:r>
              <a:rPr lang="ko-KR" altLang="en-US" dirty="0"/>
              <a:t>의 증감은 </a:t>
            </a:r>
            <a:r>
              <a:rPr lang="en-US" altLang="ko-KR" dirty="0"/>
              <a:t>~ </a:t>
            </a:r>
            <a:r>
              <a:rPr lang="ko-KR" altLang="en-US" dirty="0"/>
              <a:t>유통기한 </a:t>
            </a:r>
            <a:r>
              <a:rPr lang="en-US" altLang="ko-KR" dirty="0"/>
              <a:t>5%</a:t>
            </a:r>
            <a:r>
              <a:rPr lang="ko-KR" altLang="en-US" dirty="0"/>
              <a:t>의 증감은 </a:t>
            </a:r>
            <a:r>
              <a:rPr lang="en-US" altLang="ko-KR" dirty="0"/>
              <a:t>~ </a:t>
            </a:r>
            <a:r>
              <a:rPr lang="ko-KR" altLang="en-US" dirty="0"/>
              <a:t>주문 마감시간과 거래단위는 </a:t>
            </a:r>
            <a:r>
              <a:rPr lang="en-US" altLang="ko-KR" dirty="0"/>
              <a:t>~</a:t>
            </a:r>
          </a:p>
          <a:p>
            <a:r>
              <a:rPr lang="ko-KR" altLang="en-US" dirty="0"/>
              <a:t>이 수치를 통해 비교적 계약지수에 영향이 적은 주문마감시간</a:t>
            </a:r>
            <a:r>
              <a:rPr lang="en-US" altLang="ko-KR" dirty="0"/>
              <a:t>, </a:t>
            </a:r>
            <a:r>
              <a:rPr lang="ko-KR" altLang="en-US" dirty="0"/>
              <a:t>거래단위는 </a:t>
            </a:r>
            <a:r>
              <a:rPr lang="ko-KR" altLang="en-US" dirty="0" err="1"/>
              <a:t>생간과</a:t>
            </a:r>
            <a:r>
              <a:rPr lang="ko-KR" altLang="en-US" dirty="0"/>
              <a:t> 완제품 재고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9F836-742B-4750-A186-982490BA91E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30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▣ 향후 전략적 방향성은 매출의 증대</a:t>
            </a:r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</a:t>
            </a:r>
            <a:r>
              <a:rPr lang="ko-KR" altLang="en-US" dirty="0"/>
              <a:t>서비스 수준은 </a:t>
            </a:r>
            <a:r>
              <a:rPr lang="en-US" altLang="ko-KR" dirty="0"/>
              <a:t>90</a:t>
            </a:r>
            <a:r>
              <a:rPr lang="ko-KR" altLang="en-US" dirty="0"/>
              <a:t>에서 더 높아져야 하지만 현재 존재하는 문제부터 해결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>
                <a:sym typeface="Wingdings" panose="05000000000000000000" pitchFamily="2" charset="2"/>
              </a:rPr>
              <a:t>서비스 수준 </a:t>
            </a:r>
            <a:r>
              <a:rPr lang="en-US" altLang="ko-KR" dirty="0">
                <a:sym typeface="Wingdings" panose="05000000000000000000" pitchFamily="2" charset="2"/>
              </a:rPr>
              <a:t>90</a:t>
            </a:r>
            <a:r>
              <a:rPr lang="ko-KR" altLang="en-US" dirty="0">
                <a:sym typeface="Wingdings" panose="05000000000000000000" pitchFamily="2" charset="2"/>
              </a:rPr>
              <a:t>이상 달성 문제는 </a:t>
            </a:r>
            <a:r>
              <a:rPr lang="en-US" altLang="ko-KR" dirty="0">
                <a:sym typeface="Wingdings" panose="05000000000000000000" pitchFamily="2" charset="2"/>
              </a:rPr>
              <a:t>[</a:t>
            </a:r>
            <a:r>
              <a:rPr lang="en-US" altLang="ko-KR" dirty="0" err="1">
                <a:sym typeface="Wingdings" panose="05000000000000000000" pitchFamily="2" charset="2"/>
              </a:rPr>
              <a:t>scm</a:t>
            </a:r>
            <a:r>
              <a:rPr lang="en-US" altLang="ko-KR" dirty="0">
                <a:sym typeface="Wingdings" panose="05000000000000000000" pitchFamily="2" charset="2"/>
              </a:rPr>
              <a:t>],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[op]</a:t>
            </a:r>
            <a:r>
              <a:rPr lang="ko-KR" altLang="en-US" dirty="0">
                <a:sym typeface="Wingdings" panose="05000000000000000000" pitchFamily="2" charset="2"/>
              </a:rPr>
              <a:t> 쪽에서 해결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>
                <a:sym typeface="Wingdings" panose="05000000000000000000" pitchFamily="2" charset="2"/>
              </a:rPr>
              <a:t>고객별 특징 분석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/>
              <a:t>▣</a:t>
            </a:r>
            <a:r>
              <a:rPr lang="ko-KR" altLang="en-US" dirty="0">
                <a:sym typeface="Wingdings" panose="05000000000000000000" pitchFamily="2" charset="2"/>
              </a:rPr>
              <a:t> 더 나은 서비스 제공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>
                <a:sym typeface="Wingdings" panose="05000000000000000000" pitchFamily="2" charset="2"/>
              </a:rPr>
              <a:t>각 결정로그가 계약지수에 끼치는 영향 분석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>
                <a:sym typeface="Wingdings" panose="05000000000000000000" pitchFamily="2" charset="2"/>
              </a:rPr>
              <a:t>계약지수에 영향을 적게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매출 감소</a:t>
            </a:r>
            <a:r>
              <a:rPr lang="en-US" altLang="ko-KR" dirty="0">
                <a:sym typeface="Wingdings" panose="05000000000000000000" pitchFamily="2" charset="2"/>
              </a:rPr>
              <a:t>x)</a:t>
            </a:r>
            <a:r>
              <a:rPr lang="ko-KR" altLang="en-US" dirty="0">
                <a:sym typeface="Wingdings" panose="05000000000000000000" pitchFamily="2" charset="2"/>
              </a:rPr>
              <a:t>미치는 요소들은 우선 생산과 완제품 재고에 부담을 안주는 방향으로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주문 마감</a:t>
            </a:r>
            <a:r>
              <a:rPr lang="en-US" altLang="ko-KR" dirty="0">
                <a:sym typeface="Wingdings" panose="05000000000000000000" pitchFamily="2" charset="2"/>
              </a:rPr>
              <a:t>,</a:t>
            </a:r>
            <a:r>
              <a:rPr lang="ko-KR" altLang="en-US" dirty="0">
                <a:sym typeface="Wingdings" panose="05000000000000000000" pitchFamily="2" charset="2"/>
              </a:rPr>
              <a:t>거래단위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9F836-742B-4750-A186-982490BA91E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903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</a:t>
            </a:r>
            <a:r>
              <a:rPr lang="en-US" altLang="ko-KR" dirty="0"/>
              <a:t>. </a:t>
            </a:r>
            <a:r>
              <a:rPr lang="ko-KR" altLang="en-US" dirty="0"/>
              <a:t>나는 </a:t>
            </a:r>
            <a:r>
              <a:rPr lang="ko-KR" altLang="en-US" dirty="0" err="1"/>
              <a:t>판매왕</a:t>
            </a:r>
            <a:r>
              <a:rPr lang="ko-KR" altLang="en-US" dirty="0"/>
              <a:t> 김진수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지금부터 총 </a:t>
            </a:r>
            <a:r>
              <a:rPr lang="en-US" altLang="ko-KR" dirty="0"/>
              <a:t>6</a:t>
            </a:r>
            <a:r>
              <a:rPr lang="ko-KR" altLang="en-US" dirty="0"/>
              <a:t>라운드로 진행된 이번 대회에서 저희가 라운드 별로 어떤 전략을 가지고 게임에 임했으며 어떻게 회사를 성장시킬 수 있었는지 구체적으로 말씀드리겠습니다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처음 게임을 시작할 때 가장 중요한 것은 현 회사 상태에 대한 완벽한 파악입니다</a:t>
            </a:r>
            <a:r>
              <a:rPr lang="en-US" altLang="ko-KR" dirty="0"/>
              <a:t>. </a:t>
            </a:r>
            <a:r>
              <a:rPr lang="ko-KR" altLang="en-US" dirty="0"/>
              <a:t>이를 위해 저희는 재무보고서 자료를 뜯어보고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그곳에서 부터 모든 분석을 시작했습니다</a:t>
            </a:r>
            <a:r>
              <a:rPr lang="en-US" altLang="ko-KR" dirty="0"/>
              <a:t>. </a:t>
            </a:r>
            <a:r>
              <a:rPr lang="ko-KR" altLang="en-US" dirty="0"/>
              <a:t>왼쪽은 게임 시작 전 </a:t>
            </a:r>
            <a:r>
              <a:rPr lang="en-US" altLang="ko-KR" dirty="0"/>
              <a:t>TFC</a:t>
            </a:r>
            <a:r>
              <a:rPr lang="ko-KR" altLang="en-US" dirty="0"/>
              <a:t>의 재무보고서 입니다</a:t>
            </a:r>
            <a:r>
              <a:rPr lang="en-US" altLang="ko-KR" dirty="0"/>
              <a:t>. 1</a:t>
            </a:r>
            <a:r>
              <a:rPr lang="ko-KR" altLang="en-US" dirty="0"/>
              <a:t>라운드 시작 전 </a:t>
            </a:r>
            <a:r>
              <a:rPr lang="en-US" altLang="ko-KR" dirty="0"/>
              <a:t>-12.37 ROI</a:t>
            </a:r>
            <a:r>
              <a:rPr lang="ko-KR" altLang="en-US" dirty="0"/>
              <a:t>의 가장 큰 이유는 매출액 대비 과도한 벌금</a:t>
            </a:r>
            <a:endParaRPr lang="en-US" altLang="ko-KR" dirty="0"/>
          </a:p>
          <a:p>
            <a:r>
              <a:rPr lang="ko-KR" altLang="en-US" dirty="0"/>
              <a:t>이 벌금은 고객이 요구한 서비스 수준을 맞추지 못해</a:t>
            </a:r>
            <a:r>
              <a:rPr lang="en-US" altLang="ko-KR" dirty="0"/>
              <a:t>(</a:t>
            </a:r>
            <a:r>
              <a:rPr lang="ko-KR" altLang="en-US" dirty="0"/>
              <a:t>수요 충족 </a:t>
            </a:r>
            <a:r>
              <a:rPr lang="en-US" altLang="ko-KR" dirty="0"/>
              <a:t>X)</a:t>
            </a:r>
            <a:r>
              <a:rPr lang="ko-KR" altLang="en-US" dirty="0"/>
              <a:t>서였다</a:t>
            </a:r>
            <a:r>
              <a:rPr lang="en-US" altLang="ko-KR" dirty="0"/>
              <a:t>. </a:t>
            </a:r>
            <a:r>
              <a:rPr lang="ko-KR" altLang="en-US" dirty="0"/>
              <a:t>이를 해결하기 위해 각 부서별은 </a:t>
            </a:r>
            <a:r>
              <a:rPr lang="en-US" altLang="ko-KR" dirty="0"/>
              <a:t>~</a:t>
            </a:r>
            <a:r>
              <a:rPr lang="ko-KR" altLang="en-US" dirty="0"/>
              <a:t>하는 조치가 필요했고 이를 통해 고객이 요구하는 서비스 수준을 달성해야 제일 큰 문제가 해결될 수 있었다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9F836-742B-4750-A186-982490BA91E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929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9F836-742B-4750-A186-982490BA91E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5912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9F836-742B-4750-A186-982490BA91E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504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BBB34-AABC-4AF5-B650-5BDE1526DC78}" type="datetime1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16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87A11-51FA-466E-8A9B-CA5CBA503477}" type="datetime1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97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613B2-BE6D-4010-9749-5D4C40A83698}" type="datetime1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05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10AC-F305-40E9-8F58-62FCE2E6AE6D}" type="datetime1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636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7F7C7-5F0C-4022-A6D2-8726F99B3A91}" type="datetime1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20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0FD4-25CB-4C09-90A1-C4237C565B5B}" type="datetime1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613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32B93-E981-4258-A55D-1BF3D92BF5C4}" type="datetime1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63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18F2-0B49-48F2-B592-1C3ECDB50F6F}" type="datetime1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34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11A20-E01C-4E73-8330-6D421B0306EC}" type="datetime1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66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D3047-6D83-4E6F-8CCD-B349E54A7627}" type="datetime1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38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67A02-F1AC-4849-B687-0923F7394B31}" type="datetime1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10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72DBE-D410-4524-90A7-3349C5A9DC9F}" type="datetime1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21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97264C29-7D77-40DF-92B2-B1E3AF57AC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682" y="5437740"/>
            <a:ext cx="2430868" cy="972347"/>
          </a:xfrm>
          <a:prstGeom prst="rect">
            <a:avLst/>
          </a:prstGeom>
        </p:spPr>
      </p:pic>
      <p:pic>
        <p:nvPicPr>
          <p:cNvPr id="9" name="图片 5">
            <a:extLst>
              <a:ext uri="{FF2B5EF4-FFF2-40B4-BE49-F238E27FC236}">
                <a16:creationId xmlns:a16="http://schemas.microsoft.com/office/drawing/2014/main" id="{E6116F34-F54B-4FC3-8422-B3EDA81944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t="76775"/>
          <a:stretch/>
        </p:blipFill>
        <p:spPr>
          <a:xfrm rot="10800000" flipV="1">
            <a:off x="1882753" y="3340259"/>
            <a:ext cx="8436898" cy="17984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120291" y="2473262"/>
            <a:ext cx="3951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ABBEY ROAD</a:t>
            </a:r>
            <a:endParaRPr lang="ko-KR" altLang="en-US" sz="6000" b="1" dirty="0">
              <a:ln>
                <a:solidFill>
                  <a:schemeClr val="tx1">
                    <a:alpha val="50000"/>
                  </a:schemeClr>
                </a:solidFill>
              </a:ln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F1121A4-3AFC-49D7-BF41-5A1FD744E6EA}"/>
              </a:ext>
            </a:extLst>
          </p:cNvPr>
          <p:cNvSpPr/>
          <p:nvPr/>
        </p:nvSpPr>
        <p:spPr>
          <a:xfrm>
            <a:off x="4136014" y="3556106"/>
            <a:ext cx="39356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제 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회 한국 대학생 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S&amp;OP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경진대회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19C9AF6-4C6C-4834-9914-C7D10D9BF1BE}"/>
              </a:ext>
            </a:extLst>
          </p:cNvPr>
          <p:cNvSpPr/>
          <p:nvPr/>
        </p:nvSpPr>
        <p:spPr>
          <a:xfrm>
            <a:off x="8094129" y="6210032"/>
            <a:ext cx="43639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김진수 </a:t>
            </a:r>
            <a:r>
              <a:rPr lang="ko-KR" altLang="en-US" sz="2000" b="1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김효준</a:t>
            </a: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노윤지 </a:t>
            </a:r>
            <a:r>
              <a:rPr lang="ko-KR" altLang="en-US" sz="2000" b="1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장주찬</a:t>
            </a:r>
            <a:endParaRPr lang="ko-KR" altLang="en-US" sz="2000" b="1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6405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8F95C0D-BFAA-4A59-A056-3DC3C8495470}"/>
              </a:ext>
            </a:extLst>
          </p:cNvPr>
          <p:cNvSpPr/>
          <p:nvPr/>
        </p:nvSpPr>
        <p:spPr>
          <a:xfrm>
            <a:off x="0" y="0"/>
            <a:ext cx="12192000" cy="10703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3BA3A0-2A97-4EE6-AE94-BB8DEEDFA93E}"/>
              </a:ext>
            </a:extLst>
          </p:cNvPr>
          <p:cNvSpPr txBox="1"/>
          <p:nvPr/>
        </p:nvSpPr>
        <p:spPr>
          <a:xfrm>
            <a:off x="139403" y="193863"/>
            <a:ext cx="756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rgbClr val="FF837F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1.4</a:t>
            </a:r>
            <a:endParaRPr lang="ko-KR" altLang="en-US" sz="3200" b="1" dirty="0">
              <a:solidFill>
                <a:srgbClr val="FF837F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F39E72-6B63-4A47-B090-8D2CA1E80DA9}"/>
              </a:ext>
            </a:extLst>
          </p:cNvPr>
          <p:cNvSpPr txBox="1"/>
          <p:nvPr/>
        </p:nvSpPr>
        <p:spPr>
          <a:xfrm>
            <a:off x="816745" y="224640"/>
            <a:ext cx="15135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ROI </a:t>
            </a:r>
            <a:r>
              <a:rPr lang="ko-KR" altLang="en-US" sz="3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결과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2B15EC0-9E33-4CFD-B3F3-105CE9E9BCD5}"/>
              </a:ext>
            </a:extLst>
          </p:cNvPr>
          <p:cNvSpPr/>
          <p:nvPr/>
        </p:nvSpPr>
        <p:spPr>
          <a:xfrm>
            <a:off x="0" y="-1"/>
            <a:ext cx="129784" cy="1070343"/>
          </a:xfrm>
          <a:prstGeom prst="rect">
            <a:avLst/>
          </a:prstGeom>
          <a:solidFill>
            <a:srgbClr val="FF83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0" name="양쪽 대괄호 9">
            <a:extLst>
              <a:ext uri="{FF2B5EF4-FFF2-40B4-BE49-F238E27FC236}">
                <a16:creationId xmlns:a16="http://schemas.microsoft.com/office/drawing/2014/main" id="{6FB29AEA-FFA9-4D4C-8032-8B112BEC2144}"/>
              </a:ext>
            </a:extLst>
          </p:cNvPr>
          <p:cNvSpPr/>
          <p:nvPr/>
        </p:nvSpPr>
        <p:spPr>
          <a:xfrm>
            <a:off x="435432" y="1390500"/>
            <a:ext cx="11242416" cy="5242860"/>
          </a:xfrm>
          <a:prstGeom prst="bracketPair">
            <a:avLst>
              <a:gd name="adj" fmla="val 12376"/>
            </a:avLst>
          </a:prstGeom>
          <a:ln w="1270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989825C-2C5B-4D6B-BC41-E507E14BE7F7}"/>
              </a:ext>
            </a:extLst>
          </p:cNvPr>
          <p:cNvSpPr/>
          <p:nvPr/>
        </p:nvSpPr>
        <p:spPr>
          <a:xfrm>
            <a:off x="2261326" y="5235504"/>
            <a:ext cx="189261" cy="18926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FB6BADDC-5300-4A23-A9C8-2FE2DD823D59}"/>
              </a:ext>
            </a:extLst>
          </p:cNvPr>
          <p:cNvGrpSpPr/>
          <p:nvPr/>
        </p:nvGrpSpPr>
        <p:grpSpPr>
          <a:xfrm>
            <a:off x="2062951" y="6106956"/>
            <a:ext cx="7987378" cy="400110"/>
            <a:chOff x="2062951" y="3443599"/>
            <a:chExt cx="7987378" cy="40011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4E63A75-954E-40EE-B947-5BC81CE7ECED}"/>
                </a:ext>
              </a:extLst>
            </p:cNvPr>
            <p:cNvSpPr txBox="1"/>
            <p:nvPr/>
          </p:nvSpPr>
          <p:spPr>
            <a:xfrm>
              <a:off x="2062951" y="3443599"/>
              <a:ext cx="7548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0R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D33CE82-83A3-40FC-BA77-D21B4A3537D7}"/>
                </a:ext>
              </a:extLst>
            </p:cNvPr>
            <p:cNvSpPr txBox="1"/>
            <p:nvPr/>
          </p:nvSpPr>
          <p:spPr>
            <a:xfrm>
              <a:off x="3268375" y="3443599"/>
              <a:ext cx="7548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1R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AAC4A0F-2B00-4880-AAE3-833DEC1FE0F0}"/>
                </a:ext>
              </a:extLst>
            </p:cNvPr>
            <p:cNvSpPr txBox="1"/>
            <p:nvPr/>
          </p:nvSpPr>
          <p:spPr>
            <a:xfrm>
              <a:off x="4473799" y="3443599"/>
              <a:ext cx="7548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2R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A67C474-6CCC-4FD0-A16C-1B24F189A540}"/>
                </a:ext>
              </a:extLst>
            </p:cNvPr>
            <p:cNvSpPr txBox="1"/>
            <p:nvPr/>
          </p:nvSpPr>
          <p:spPr>
            <a:xfrm>
              <a:off x="5679223" y="3443599"/>
              <a:ext cx="7548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3R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0C59F41-C9D8-4A69-84B8-307BBBC7A35D}"/>
                </a:ext>
              </a:extLst>
            </p:cNvPr>
            <p:cNvSpPr txBox="1"/>
            <p:nvPr/>
          </p:nvSpPr>
          <p:spPr>
            <a:xfrm>
              <a:off x="6884647" y="3443599"/>
              <a:ext cx="7548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4R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54DDE51-6492-491F-8062-315ECFB409BF}"/>
                </a:ext>
              </a:extLst>
            </p:cNvPr>
            <p:cNvSpPr txBox="1"/>
            <p:nvPr/>
          </p:nvSpPr>
          <p:spPr>
            <a:xfrm>
              <a:off x="8090071" y="3443599"/>
              <a:ext cx="7548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5R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A4D161B-BC7E-4BF4-8BFF-3D9F7F1CD38D}"/>
                </a:ext>
              </a:extLst>
            </p:cNvPr>
            <p:cNvSpPr txBox="1"/>
            <p:nvPr/>
          </p:nvSpPr>
          <p:spPr>
            <a:xfrm>
              <a:off x="9295493" y="3443599"/>
              <a:ext cx="7548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6R</a:t>
              </a: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009049E6-3ED8-4A18-93DE-7D1DD3931DB2}"/>
              </a:ext>
            </a:extLst>
          </p:cNvPr>
          <p:cNvSpPr/>
          <p:nvPr/>
        </p:nvSpPr>
        <p:spPr>
          <a:xfrm>
            <a:off x="1723412" y="5476662"/>
            <a:ext cx="131318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dirty="0">
                <a:solidFill>
                  <a:srgbClr val="D0908D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-</a:t>
            </a:r>
            <a:r>
              <a:rPr lang="ko-KR" altLang="en-US" sz="2200" dirty="0">
                <a:solidFill>
                  <a:srgbClr val="D0908D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12.37%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DF78DAD-D0CD-4B32-AD9F-B956EEAB41D7}"/>
              </a:ext>
            </a:extLst>
          </p:cNvPr>
          <p:cNvGrpSpPr/>
          <p:nvPr/>
        </p:nvGrpSpPr>
        <p:grpSpPr>
          <a:xfrm>
            <a:off x="2422870" y="2479218"/>
            <a:ext cx="1729631" cy="2784003"/>
            <a:chOff x="2422870" y="2479218"/>
            <a:chExt cx="1729631" cy="2784003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E9C8EE6D-3109-47B6-A4B3-ABEC910001FE}"/>
                </a:ext>
              </a:extLst>
            </p:cNvPr>
            <p:cNvSpPr/>
            <p:nvPr/>
          </p:nvSpPr>
          <p:spPr>
            <a:xfrm>
              <a:off x="3551160" y="2987590"/>
              <a:ext cx="189261" cy="18926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A8A8DD95-A0F2-4199-B381-F69E38B31216}"/>
                </a:ext>
              </a:extLst>
            </p:cNvPr>
            <p:cNvCxnSpPr>
              <a:cxnSpLocks/>
              <a:stCxn id="11" idx="7"/>
              <a:endCxn id="12" idx="3"/>
            </p:cNvCxnSpPr>
            <p:nvPr/>
          </p:nvCxnSpPr>
          <p:spPr>
            <a:xfrm flipV="1">
              <a:off x="2422870" y="3149134"/>
              <a:ext cx="1156007" cy="211408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10EB8DA2-A748-4E4A-BA12-213DBB2FAB16}"/>
                </a:ext>
              </a:extLst>
            </p:cNvPr>
            <p:cNvSpPr/>
            <p:nvPr/>
          </p:nvSpPr>
          <p:spPr>
            <a:xfrm>
              <a:off x="3177554" y="2479218"/>
              <a:ext cx="974947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8.51%</a:t>
              </a:r>
              <a:endParaRPr lang="ko-KR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E63B76F-E8C9-476C-869A-E8203419CCAE}"/>
                </a:ext>
              </a:extLst>
            </p:cNvPr>
            <p:cNvSpPr txBox="1"/>
            <p:nvPr/>
          </p:nvSpPr>
          <p:spPr>
            <a:xfrm>
              <a:off x="2897903" y="4094684"/>
              <a:ext cx="12545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+20.88%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A40B2E4-64CF-4638-A328-2166ACCF7037}"/>
              </a:ext>
            </a:extLst>
          </p:cNvPr>
          <p:cNvGrpSpPr/>
          <p:nvPr/>
        </p:nvGrpSpPr>
        <p:grpSpPr>
          <a:xfrm>
            <a:off x="3712704" y="2041293"/>
            <a:ext cx="1726173" cy="1200362"/>
            <a:chOff x="3712704" y="2041293"/>
            <a:chExt cx="1726173" cy="1200362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048C565A-F9D3-42D8-B678-9FC3592B0F7A}"/>
                </a:ext>
              </a:extLst>
            </p:cNvPr>
            <p:cNvSpPr/>
            <p:nvPr/>
          </p:nvSpPr>
          <p:spPr>
            <a:xfrm>
              <a:off x="4756586" y="2566810"/>
              <a:ext cx="189261" cy="18926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367F080F-60D4-435E-8652-E6BE57050F83}"/>
                </a:ext>
              </a:extLst>
            </p:cNvPr>
            <p:cNvGrpSpPr/>
            <p:nvPr/>
          </p:nvGrpSpPr>
          <p:grpSpPr>
            <a:xfrm>
              <a:off x="3712704" y="2041293"/>
              <a:ext cx="1726173" cy="1200362"/>
              <a:chOff x="3712704" y="2041293"/>
              <a:chExt cx="1726173" cy="1200362"/>
            </a:xfrm>
          </p:grpSpPr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32F73EE5-892F-48B7-9D87-11387C94C928}"/>
                  </a:ext>
                </a:extLst>
              </p:cNvPr>
              <p:cNvCxnSpPr>
                <a:cxnSpLocks/>
                <a:stCxn id="12" idx="7"/>
                <a:endCxn id="13" idx="3"/>
              </p:cNvCxnSpPr>
              <p:nvPr/>
            </p:nvCxnSpPr>
            <p:spPr>
              <a:xfrm flipV="1">
                <a:off x="3712704" y="2728354"/>
                <a:ext cx="1071599" cy="286953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47FADFF0-6851-4321-B80A-3C3E1CD35B4B}"/>
                  </a:ext>
                </a:extLst>
              </p:cNvPr>
              <p:cNvSpPr/>
              <p:nvPr/>
            </p:nvSpPr>
            <p:spPr>
              <a:xfrm>
                <a:off x="4305233" y="2041293"/>
                <a:ext cx="1133644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12.34%</a:t>
                </a:r>
                <a:endParaRPr lang="ko-KR" alt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endParaRP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0E50100-02EE-4ED8-9D10-FEDA76D155CA}"/>
                  </a:ext>
                </a:extLst>
              </p:cNvPr>
              <p:cNvSpPr txBox="1"/>
              <p:nvPr/>
            </p:nvSpPr>
            <p:spPr>
              <a:xfrm>
                <a:off x="3810075" y="2903101"/>
                <a:ext cx="12545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+3.83%</a:t>
                </a:r>
              </a:p>
            </p:txBody>
          </p:sp>
        </p:grp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C2E1DF1-7D79-4CEF-8245-0687284B0E0E}"/>
              </a:ext>
            </a:extLst>
          </p:cNvPr>
          <p:cNvGrpSpPr/>
          <p:nvPr/>
        </p:nvGrpSpPr>
        <p:grpSpPr>
          <a:xfrm>
            <a:off x="4849606" y="1666465"/>
            <a:ext cx="1801605" cy="1162109"/>
            <a:chOff x="4849606" y="1666465"/>
            <a:chExt cx="1801605" cy="1162109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928A02A-4BA0-468C-AD9E-B034FEF22BDD}"/>
                </a:ext>
              </a:extLst>
            </p:cNvPr>
            <p:cNvSpPr/>
            <p:nvPr/>
          </p:nvSpPr>
          <p:spPr>
            <a:xfrm>
              <a:off x="5962010" y="2179590"/>
              <a:ext cx="189261" cy="18926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938734CB-91B9-4458-BDAE-343E85E5179F}"/>
                </a:ext>
              </a:extLst>
            </p:cNvPr>
            <p:cNvGrpSpPr/>
            <p:nvPr/>
          </p:nvGrpSpPr>
          <p:grpSpPr>
            <a:xfrm>
              <a:off x="4849606" y="1666465"/>
              <a:ext cx="1801605" cy="1162109"/>
              <a:chOff x="4849606" y="1666465"/>
              <a:chExt cx="1801605" cy="1162109"/>
            </a:xfrm>
          </p:grpSpPr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B0652968-7BBD-4EBD-B5F4-04FDD8F68D79}"/>
                  </a:ext>
                </a:extLst>
              </p:cNvPr>
              <p:cNvCxnSpPr>
                <a:cxnSpLocks/>
                <a:endCxn id="14" idx="6"/>
              </p:cNvCxnSpPr>
              <p:nvPr/>
            </p:nvCxnSpPr>
            <p:spPr>
              <a:xfrm flipV="1">
                <a:off x="4849606" y="2274221"/>
                <a:ext cx="1301665" cy="388748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1DA89204-D344-4F7C-808A-63EBA25D1655}"/>
                  </a:ext>
                </a:extLst>
              </p:cNvPr>
              <p:cNvSpPr/>
              <p:nvPr/>
            </p:nvSpPr>
            <p:spPr>
              <a:xfrm>
                <a:off x="5517567" y="1666465"/>
                <a:ext cx="1133644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16.58%</a:t>
                </a:r>
                <a:endParaRPr lang="ko-KR" alt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endParaRP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ABEE6373-2C57-4E93-8A0A-ADC0F6F07AC8}"/>
                  </a:ext>
                </a:extLst>
              </p:cNvPr>
              <p:cNvSpPr txBox="1"/>
              <p:nvPr/>
            </p:nvSpPr>
            <p:spPr>
              <a:xfrm>
                <a:off x="5020173" y="2490020"/>
                <a:ext cx="12545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+4.24%</a:t>
                </a:r>
              </a:p>
            </p:txBody>
          </p:sp>
        </p:grp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1AE003D-1A43-44F0-A589-0048D19DCAC4}"/>
              </a:ext>
            </a:extLst>
          </p:cNvPr>
          <p:cNvGrpSpPr/>
          <p:nvPr/>
        </p:nvGrpSpPr>
        <p:grpSpPr>
          <a:xfrm>
            <a:off x="6151271" y="1425469"/>
            <a:ext cx="1699049" cy="1099879"/>
            <a:chOff x="6151271" y="1425469"/>
            <a:chExt cx="1699049" cy="1099879"/>
          </a:xfrm>
        </p:grpSpPr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31063CE1-1283-482D-ACD3-A374BFB1E33D}"/>
                </a:ext>
              </a:extLst>
            </p:cNvPr>
            <p:cNvCxnSpPr>
              <a:cxnSpLocks/>
              <a:stCxn id="14" idx="6"/>
              <a:endCxn id="51" idx="3"/>
            </p:cNvCxnSpPr>
            <p:nvPr/>
          </p:nvCxnSpPr>
          <p:spPr>
            <a:xfrm flipV="1">
              <a:off x="6151271" y="2059352"/>
              <a:ext cx="1054648" cy="214869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487AD681-3F77-4FED-A934-C6BCE3A98455}"/>
                </a:ext>
              </a:extLst>
            </p:cNvPr>
            <p:cNvSpPr/>
            <p:nvPr/>
          </p:nvSpPr>
          <p:spPr>
            <a:xfrm>
              <a:off x="7178202" y="1897808"/>
              <a:ext cx="189261" cy="18926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C4E4D65-D42B-4449-B36A-44292DCAEF80}"/>
                </a:ext>
              </a:extLst>
            </p:cNvPr>
            <p:cNvSpPr/>
            <p:nvPr/>
          </p:nvSpPr>
          <p:spPr>
            <a:xfrm>
              <a:off x="6716676" y="1425469"/>
              <a:ext cx="1133644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19.13%</a:t>
              </a:r>
              <a:endParaRPr lang="ko-KR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54CC5BF6-E9A2-489A-AEF1-93E68474711D}"/>
                </a:ext>
              </a:extLst>
            </p:cNvPr>
            <p:cNvSpPr txBox="1"/>
            <p:nvPr/>
          </p:nvSpPr>
          <p:spPr>
            <a:xfrm>
              <a:off x="6206053" y="2186794"/>
              <a:ext cx="12545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+2.55%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AC643A70-78DB-48E1-9304-0A36E1493595}"/>
              </a:ext>
            </a:extLst>
          </p:cNvPr>
          <p:cNvGrpSpPr/>
          <p:nvPr/>
        </p:nvGrpSpPr>
        <p:grpSpPr>
          <a:xfrm>
            <a:off x="7355528" y="1237156"/>
            <a:ext cx="1714131" cy="1025366"/>
            <a:chOff x="7355528" y="1237156"/>
            <a:chExt cx="1714131" cy="1025366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83606AC2-74BF-422D-9EED-BC2FE309ADC2}"/>
                </a:ext>
              </a:extLst>
            </p:cNvPr>
            <p:cNvCxnSpPr>
              <a:cxnSpLocks/>
              <a:stCxn id="51" idx="6"/>
              <a:endCxn id="52" idx="7"/>
            </p:cNvCxnSpPr>
            <p:nvPr/>
          </p:nvCxnSpPr>
          <p:spPr>
            <a:xfrm flipV="1">
              <a:off x="7367463" y="1767942"/>
              <a:ext cx="1171392" cy="22449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59854246-7AA2-43E3-9AA5-0BE74BEDB973}"/>
                </a:ext>
              </a:extLst>
            </p:cNvPr>
            <p:cNvSpPr/>
            <p:nvPr/>
          </p:nvSpPr>
          <p:spPr>
            <a:xfrm>
              <a:off x="8377311" y="1740225"/>
              <a:ext cx="189261" cy="18926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CFD18735-A10B-4D5E-9CC5-8849475F5770}"/>
                </a:ext>
              </a:extLst>
            </p:cNvPr>
            <p:cNvSpPr/>
            <p:nvPr/>
          </p:nvSpPr>
          <p:spPr>
            <a:xfrm>
              <a:off x="7936015" y="1237156"/>
              <a:ext cx="1133644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21.17%</a:t>
              </a:r>
              <a:endParaRPr lang="ko-KR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F8C07F0-7086-4CA0-83E3-5F16C56EBA1A}"/>
                </a:ext>
              </a:extLst>
            </p:cNvPr>
            <p:cNvSpPr txBox="1"/>
            <p:nvPr/>
          </p:nvSpPr>
          <p:spPr>
            <a:xfrm>
              <a:off x="7355528" y="1923968"/>
              <a:ext cx="12545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+2.04%</a:t>
              </a: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9504F4BB-F478-453E-8F9A-8AD3F202285E}"/>
              </a:ext>
            </a:extLst>
          </p:cNvPr>
          <p:cNvGrpSpPr/>
          <p:nvPr/>
        </p:nvGrpSpPr>
        <p:grpSpPr>
          <a:xfrm>
            <a:off x="5536014" y="5262453"/>
            <a:ext cx="4628611" cy="1338573"/>
            <a:chOff x="5536014" y="5262453"/>
            <a:chExt cx="4628611" cy="1338573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CC6ED9E4-CB0C-497F-A9CB-41D59C424842}"/>
                </a:ext>
              </a:extLst>
            </p:cNvPr>
            <p:cNvSpPr/>
            <p:nvPr/>
          </p:nvSpPr>
          <p:spPr>
            <a:xfrm>
              <a:off x="5536014" y="5960973"/>
              <a:ext cx="4628611" cy="640053"/>
            </a:xfrm>
            <a:prstGeom prst="rect">
              <a:avLst/>
            </a:prstGeom>
            <a:noFill/>
            <a:ln w="57150">
              <a:solidFill>
                <a:srgbClr val="19BD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CE9F2C95-AED0-4D36-94FD-9F1B176A1879}"/>
                </a:ext>
              </a:extLst>
            </p:cNvPr>
            <p:cNvGrpSpPr/>
            <p:nvPr/>
          </p:nvGrpSpPr>
          <p:grpSpPr>
            <a:xfrm>
              <a:off x="5743860" y="5262453"/>
              <a:ext cx="3618296" cy="620053"/>
              <a:chOff x="5743860" y="5262453"/>
              <a:chExt cx="3618296" cy="620053"/>
            </a:xfrm>
          </p:grpSpPr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14277AAE-0284-4BFD-8A9D-F623A8597B22}"/>
                  </a:ext>
                </a:extLst>
              </p:cNvPr>
              <p:cNvSpPr/>
              <p:nvPr/>
            </p:nvSpPr>
            <p:spPr>
              <a:xfrm>
                <a:off x="6256819" y="5359286"/>
                <a:ext cx="310533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평균 </a:t>
                </a:r>
                <a:r>
                  <a:rPr lang="en-US" altLang="ko-K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ROI : </a:t>
                </a:r>
                <a:r>
                  <a:rPr lang="en-US" altLang="ko-KR" sz="2800" b="1" dirty="0">
                    <a:solidFill>
                      <a:srgbClr val="19BD9E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18.30%</a:t>
                </a:r>
                <a:endParaRPr lang="ko-KR" altLang="en-US" sz="2800" b="1" dirty="0">
                  <a:solidFill>
                    <a:srgbClr val="19BD9E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endParaRPr>
              </a:p>
            </p:txBody>
          </p:sp>
          <p:pic>
            <p:nvPicPr>
              <p:cNvPr id="104" name="그림 103" descr="텍스트, 표지판이(가) 표시된 사진&#10;&#10;자동 생성된 설명">
                <a:extLst>
                  <a:ext uri="{FF2B5EF4-FFF2-40B4-BE49-F238E27FC236}">
                    <a16:creationId xmlns:a16="http://schemas.microsoft.com/office/drawing/2014/main" id="{F1D23F7B-19D0-4D85-A22D-4B078ACAEA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3860" y="5262453"/>
                <a:ext cx="538475" cy="538475"/>
              </a:xfrm>
              <a:prstGeom prst="rect">
                <a:avLst/>
              </a:prstGeom>
            </p:spPr>
          </p:pic>
        </p:grp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2E5E8FC7-1983-4F60-AFAE-E5DDAAB886FD}"/>
              </a:ext>
            </a:extLst>
          </p:cNvPr>
          <p:cNvGrpSpPr/>
          <p:nvPr/>
        </p:nvGrpSpPr>
        <p:grpSpPr>
          <a:xfrm>
            <a:off x="8251627" y="1767942"/>
            <a:ext cx="2023458" cy="1204799"/>
            <a:chOff x="8251627" y="1767942"/>
            <a:chExt cx="2023458" cy="1204799"/>
          </a:xfrm>
        </p:grpSpPr>
        <p:sp>
          <p:nvSpPr>
            <p:cNvPr id="20" name="이등변 삼각형 1031">
              <a:extLst>
                <a:ext uri="{FF2B5EF4-FFF2-40B4-BE49-F238E27FC236}">
                  <a16:creationId xmlns:a16="http://schemas.microsoft.com/office/drawing/2014/main" id="{4C0E479B-FDFC-4599-A3DD-4D58B0F8D6D5}"/>
                </a:ext>
              </a:extLst>
            </p:cNvPr>
            <p:cNvSpPr/>
            <p:nvPr/>
          </p:nvSpPr>
          <p:spPr>
            <a:xfrm rot="6757838">
              <a:off x="9415801" y="2121569"/>
              <a:ext cx="154310" cy="270334"/>
            </a:xfrm>
            <a:custGeom>
              <a:avLst/>
              <a:gdLst>
                <a:gd name="connsiteX0" fmla="*/ 0 w 154310"/>
                <a:gd name="connsiteY0" fmla="*/ 270334 h 270334"/>
                <a:gd name="connsiteX1" fmla="*/ 77155 w 154310"/>
                <a:gd name="connsiteY1" fmla="*/ 0 h 270334"/>
                <a:gd name="connsiteX2" fmla="*/ 154310 w 154310"/>
                <a:gd name="connsiteY2" fmla="*/ 270334 h 270334"/>
                <a:gd name="connsiteX3" fmla="*/ 0 w 154310"/>
                <a:gd name="connsiteY3" fmla="*/ 270334 h 270334"/>
                <a:gd name="connsiteX0" fmla="*/ 0 w 154310"/>
                <a:gd name="connsiteY0" fmla="*/ 270334 h 270334"/>
                <a:gd name="connsiteX1" fmla="*/ 77155 w 154310"/>
                <a:gd name="connsiteY1" fmla="*/ 0 h 270334"/>
                <a:gd name="connsiteX2" fmla="*/ 154310 w 154310"/>
                <a:gd name="connsiteY2" fmla="*/ 270334 h 270334"/>
                <a:gd name="connsiteX3" fmla="*/ 73656 w 154310"/>
                <a:gd name="connsiteY3" fmla="*/ 187267 h 270334"/>
                <a:gd name="connsiteX4" fmla="*/ 0 w 154310"/>
                <a:gd name="connsiteY4" fmla="*/ 270334 h 270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310" h="270334">
                  <a:moveTo>
                    <a:pt x="0" y="270334"/>
                  </a:moveTo>
                  <a:lnTo>
                    <a:pt x="77155" y="0"/>
                  </a:lnTo>
                  <a:lnTo>
                    <a:pt x="154310" y="270334"/>
                  </a:lnTo>
                  <a:cubicBezTo>
                    <a:pt x="127425" y="270162"/>
                    <a:pt x="100541" y="187439"/>
                    <a:pt x="73656" y="187267"/>
                  </a:cubicBezTo>
                  <a:lnTo>
                    <a:pt x="0" y="270334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190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E756E477-6C36-4B06-89C6-08231D9A764C}"/>
                </a:ext>
              </a:extLst>
            </p:cNvPr>
            <p:cNvGrpSpPr/>
            <p:nvPr/>
          </p:nvGrpSpPr>
          <p:grpSpPr>
            <a:xfrm>
              <a:off x="8251627" y="1767942"/>
              <a:ext cx="2023458" cy="1204799"/>
              <a:chOff x="8251627" y="1767942"/>
              <a:chExt cx="2023458" cy="1204799"/>
            </a:xfrm>
          </p:grpSpPr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FAA0B13C-AB39-441F-BDBA-79DC346515FE}"/>
                  </a:ext>
                </a:extLst>
              </p:cNvPr>
              <p:cNvCxnSpPr>
                <a:cxnSpLocks/>
                <a:stCxn id="60" idx="1"/>
              </p:cNvCxnSpPr>
              <p:nvPr/>
            </p:nvCxnSpPr>
            <p:spPr>
              <a:xfrm flipH="1" flipV="1">
                <a:off x="8405028" y="1767942"/>
                <a:ext cx="1215482" cy="540266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037A092F-5DF0-47D8-AEF1-928D0EB4CC05}"/>
                  </a:ext>
                </a:extLst>
              </p:cNvPr>
              <p:cNvSpPr/>
              <p:nvPr/>
            </p:nvSpPr>
            <p:spPr>
              <a:xfrm>
                <a:off x="9141441" y="2541854"/>
                <a:ext cx="1133644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16.32%</a:t>
                </a:r>
                <a:endParaRPr lang="ko-KR" alt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endParaRPr>
              </a:p>
            </p:txBody>
          </p:sp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0FAE26BE-BCEB-4F4C-B38C-00F37F80B647}"/>
                  </a:ext>
                </a:extLst>
              </p:cNvPr>
              <p:cNvSpPr/>
              <p:nvPr/>
            </p:nvSpPr>
            <p:spPr>
              <a:xfrm>
                <a:off x="9592793" y="2280491"/>
                <a:ext cx="189261" cy="189261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80F8906-5DDC-4DBB-A9AA-D84C51FF8767}"/>
                  </a:ext>
                </a:extLst>
              </p:cNvPr>
              <p:cNvSpPr txBox="1"/>
              <p:nvPr/>
            </p:nvSpPr>
            <p:spPr>
              <a:xfrm>
                <a:off x="8251627" y="2118609"/>
                <a:ext cx="12545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rgbClr val="FF837F"/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-4.85%</a:t>
                </a:r>
              </a:p>
            </p:txBody>
          </p:sp>
        </p:grpSp>
      </p:grpSp>
      <p:sp>
        <p:nvSpPr>
          <p:cNvPr id="62" name="슬라이드 번호 개체 틀 2">
            <a:extLst>
              <a:ext uri="{FF2B5EF4-FFF2-40B4-BE49-F238E27FC236}">
                <a16:creationId xmlns:a16="http://schemas.microsoft.com/office/drawing/2014/main" id="{9A1AAAD5-8226-4A5E-89FD-88FC99883ED9}"/>
              </a:ext>
            </a:extLst>
          </p:cNvPr>
          <p:cNvSpPr txBox="1">
            <a:spLocks/>
          </p:cNvSpPr>
          <p:nvPr/>
        </p:nvSpPr>
        <p:spPr>
          <a:xfrm>
            <a:off x="9448800" y="-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E555CB-71B6-4724-898A-BE555FEED306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7077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>
            <a:extLst>
              <a:ext uri="{FF2B5EF4-FFF2-40B4-BE49-F238E27FC236}">
                <a16:creationId xmlns:a16="http://schemas.microsoft.com/office/drawing/2014/main" id="{E6116F34-F54B-4FC3-8422-B3EDA81944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t="76775"/>
          <a:stretch/>
        </p:blipFill>
        <p:spPr>
          <a:xfrm rot="10800000" flipV="1">
            <a:off x="1882753" y="3340259"/>
            <a:ext cx="8436898" cy="17984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3B8D49-FEA4-434A-AF76-9C694AE43903}"/>
              </a:ext>
            </a:extLst>
          </p:cNvPr>
          <p:cNvSpPr txBox="1"/>
          <p:nvPr/>
        </p:nvSpPr>
        <p:spPr>
          <a:xfrm>
            <a:off x="5271440" y="2568610"/>
            <a:ext cx="1649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EB6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40" panose="02030504000101010101" pitchFamily="18" charset="-127"/>
                <a:ea typeface="-윤고딕340" panose="02030504000101010101" pitchFamily="18" charset="-127"/>
              </a:rPr>
              <a:t>2 </a:t>
            </a:r>
            <a:r>
              <a:rPr lang="ko-KR" altLang="en-US" sz="36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본론</a:t>
            </a:r>
            <a:endParaRPr lang="en-US" altLang="ko-KR" sz="3600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1709ED-54E0-47D7-AF95-A887BDCED54B}"/>
              </a:ext>
            </a:extLst>
          </p:cNvPr>
          <p:cNvSpPr txBox="1"/>
          <p:nvPr/>
        </p:nvSpPr>
        <p:spPr>
          <a:xfrm>
            <a:off x="4871947" y="3581569"/>
            <a:ext cx="2056012" cy="22518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latinLnBrk="0">
              <a:spcBef>
                <a:spcPts val="171"/>
              </a:spcBef>
              <a:buAutoNum type="arabicPeriod"/>
              <a:tabLst>
                <a:tab pos="60873" algn="l"/>
                <a:tab pos="97396" algn="l"/>
              </a:tabLst>
            </a:pPr>
            <a:r>
              <a:rPr lang="en-US" altLang="ko-KR" sz="22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</a:t>
            </a:r>
            <a:r>
              <a:rPr lang="ko-KR" altLang="en-US" sz="22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라운드 분석</a:t>
            </a:r>
            <a:endParaRPr lang="en-US" altLang="ko-KR" sz="2200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342900" indent="-342900" latinLnBrk="0">
              <a:spcBef>
                <a:spcPts val="171"/>
              </a:spcBef>
              <a:buAutoNum type="arabicPeriod"/>
              <a:tabLst>
                <a:tab pos="60873" algn="l"/>
                <a:tab pos="97396" algn="l"/>
              </a:tabLst>
            </a:pPr>
            <a:r>
              <a:rPr lang="en-US" altLang="ko-KR" sz="22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2</a:t>
            </a:r>
            <a:r>
              <a:rPr lang="ko-KR" altLang="en-US" sz="22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라운드 분석</a:t>
            </a:r>
            <a:endParaRPr lang="en-US" altLang="ko-KR" sz="2200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342900" indent="-342900" latinLnBrk="0">
              <a:spcBef>
                <a:spcPts val="171"/>
              </a:spcBef>
              <a:buAutoNum type="arabicPeriod"/>
              <a:tabLst>
                <a:tab pos="60873" algn="l"/>
                <a:tab pos="97396" algn="l"/>
              </a:tabLst>
            </a:pPr>
            <a:r>
              <a:rPr lang="en-US" altLang="ko-KR" sz="22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3</a:t>
            </a:r>
            <a:r>
              <a:rPr lang="ko-KR" altLang="en-US" sz="22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라운드 분석</a:t>
            </a:r>
            <a:endParaRPr lang="en-US" altLang="ko-KR" sz="2200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342900" indent="-342900" latinLnBrk="0">
              <a:spcBef>
                <a:spcPts val="171"/>
              </a:spcBef>
              <a:buAutoNum type="arabicPeriod"/>
              <a:tabLst>
                <a:tab pos="60873" algn="l"/>
                <a:tab pos="97396" algn="l"/>
              </a:tabLst>
            </a:pPr>
            <a:r>
              <a:rPr lang="en-US" altLang="ko-KR" sz="22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4</a:t>
            </a:r>
            <a:r>
              <a:rPr lang="ko-KR" altLang="en-US" sz="22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라운드 분석</a:t>
            </a:r>
            <a:endParaRPr lang="en-US" altLang="ko-KR" sz="2200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342900" indent="-342900" latinLnBrk="0">
              <a:spcBef>
                <a:spcPts val="171"/>
              </a:spcBef>
              <a:buAutoNum type="arabicPeriod"/>
              <a:tabLst>
                <a:tab pos="60873" algn="l"/>
                <a:tab pos="97396" algn="l"/>
              </a:tabLst>
            </a:pPr>
            <a:r>
              <a:rPr lang="en-US" altLang="ko-KR" sz="22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5</a:t>
            </a:r>
            <a:r>
              <a:rPr lang="ko-KR" altLang="en-US" sz="22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라운드 분석</a:t>
            </a:r>
            <a:endParaRPr lang="en-US" altLang="ko-KR" sz="2200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342900" indent="-342900" latinLnBrk="0">
              <a:spcBef>
                <a:spcPts val="171"/>
              </a:spcBef>
              <a:buAutoNum type="arabicPeriod"/>
              <a:tabLst>
                <a:tab pos="60873" algn="l"/>
                <a:tab pos="97396" algn="l"/>
              </a:tabLst>
            </a:pPr>
            <a:r>
              <a:rPr lang="en-US" altLang="ko-KR" sz="22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6</a:t>
            </a:r>
            <a:r>
              <a:rPr lang="ko-KR" altLang="en-US" sz="22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라운드 분석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9DE1ED3-8E27-4D03-B112-2A36658E0756}"/>
              </a:ext>
            </a:extLst>
          </p:cNvPr>
          <p:cNvGrpSpPr/>
          <p:nvPr/>
        </p:nvGrpSpPr>
        <p:grpSpPr>
          <a:xfrm>
            <a:off x="8394577" y="5667049"/>
            <a:ext cx="3552576" cy="978563"/>
            <a:chOff x="8394577" y="5667049"/>
            <a:chExt cx="3552576" cy="978563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2B38A157-B46B-4A6C-AD5E-C75C97ECC4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4577" y="5667049"/>
              <a:ext cx="1945659" cy="778264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710ECD7-326D-426A-9422-BE780AAB5653}"/>
                </a:ext>
              </a:extLst>
            </p:cNvPr>
            <p:cNvSpPr/>
            <p:nvPr/>
          </p:nvSpPr>
          <p:spPr>
            <a:xfrm>
              <a:off x="8394577" y="6276280"/>
              <a:ext cx="35525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제 </a:t>
              </a:r>
              <a:r>
                <a:rPr lang="en-US" altLang="ko-KR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2</a:t>
              </a:r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회 한국 대학생 </a:t>
              </a:r>
              <a:r>
                <a:rPr lang="en-US" altLang="ko-KR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S&amp;OP</a:t>
              </a:r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경진대회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0258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A83B485F-62A6-4238-B136-EE78E6E88C19}"/>
              </a:ext>
            </a:extLst>
          </p:cNvPr>
          <p:cNvGrpSpPr/>
          <p:nvPr/>
        </p:nvGrpSpPr>
        <p:grpSpPr>
          <a:xfrm>
            <a:off x="1166950" y="1619398"/>
            <a:ext cx="2750820" cy="4490720"/>
            <a:chOff x="1166950" y="1619398"/>
            <a:chExt cx="2750820" cy="4490720"/>
          </a:xfrm>
        </p:grpSpPr>
        <p:pic>
          <p:nvPicPr>
            <p:cNvPr id="21" name="그림 20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3F66EE33-174A-489B-AA06-94AE221734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27" t="-1" r="1725" b="6336"/>
            <a:stretch/>
          </p:blipFill>
          <p:spPr>
            <a:xfrm>
              <a:off x="1166950" y="1619398"/>
              <a:ext cx="2750820" cy="449072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6FA0B5E-7978-4A20-83A0-41ED561E20FB}"/>
                </a:ext>
              </a:extLst>
            </p:cNvPr>
            <p:cNvSpPr/>
            <p:nvPr/>
          </p:nvSpPr>
          <p:spPr>
            <a:xfrm>
              <a:off x="1166950" y="2786743"/>
              <a:ext cx="2750820" cy="740228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FEA0070-C2D2-4CFF-8895-4735EBB6D88F}"/>
                </a:ext>
              </a:extLst>
            </p:cNvPr>
            <p:cNvSpPr/>
            <p:nvPr/>
          </p:nvSpPr>
          <p:spPr>
            <a:xfrm>
              <a:off x="3233057" y="1814837"/>
              <a:ext cx="684713" cy="26066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47504D9-E361-4DE0-81C1-40A727EE8C79}"/>
              </a:ext>
            </a:extLst>
          </p:cNvPr>
          <p:cNvGrpSpPr/>
          <p:nvPr/>
        </p:nvGrpSpPr>
        <p:grpSpPr>
          <a:xfrm>
            <a:off x="0" y="-1"/>
            <a:ext cx="12192000" cy="1070344"/>
            <a:chOff x="0" y="-1"/>
            <a:chExt cx="12192000" cy="1070344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46A32C8-8497-44CE-86A4-D5CA791335DA}"/>
                </a:ext>
              </a:extLst>
            </p:cNvPr>
            <p:cNvSpPr/>
            <p:nvPr/>
          </p:nvSpPr>
          <p:spPr>
            <a:xfrm>
              <a:off x="0" y="0"/>
              <a:ext cx="12192000" cy="107034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068C3793-7BA1-4CBC-AA33-422851F63632}"/>
                </a:ext>
              </a:extLst>
            </p:cNvPr>
            <p:cNvGrpSpPr/>
            <p:nvPr/>
          </p:nvGrpSpPr>
          <p:grpSpPr>
            <a:xfrm>
              <a:off x="139403" y="69575"/>
              <a:ext cx="2849732" cy="584775"/>
              <a:chOff x="139403" y="69575"/>
              <a:chExt cx="2849732" cy="584775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D1D584E-B010-44B4-8D12-E7668D402ED9}"/>
                  </a:ext>
                </a:extLst>
              </p:cNvPr>
              <p:cNvSpPr txBox="1"/>
              <p:nvPr/>
            </p:nvSpPr>
            <p:spPr>
              <a:xfrm>
                <a:off x="139403" y="69575"/>
                <a:ext cx="75693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3200" b="1" dirty="0">
                    <a:solidFill>
                      <a:srgbClr val="FEB658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2.1</a:t>
                </a:r>
                <a:endParaRPr lang="ko-KR" altLang="en-US" sz="3200" b="1" dirty="0">
                  <a:solidFill>
                    <a:srgbClr val="FEB658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BF37BC1-9D5C-44DB-891A-9872E314D6EB}"/>
                  </a:ext>
                </a:extLst>
              </p:cNvPr>
              <p:cNvSpPr txBox="1"/>
              <p:nvPr/>
            </p:nvSpPr>
            <p:spPr>
              <a:xfrm>
                <a:off x="816745" y="93494"/>
                <a:ext cx="2172390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0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1</a:t>
                </a:r>
                <a:r>
                  <a:rPr lang="ko-KR" altLang="en-US" sz="30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라운드 분석</a:t>
                </a:r>
              </a:p>
            </p:txBody>
          </p:sp>
        </p:grp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AD53430-F8E2-4B3C-A280-481C3F2AEDE0}"/>
                </a:ext>
              </a:extLst>
            </p:cNvPr>
            <p:cNvSpPr/>
            <p:nvPr/>
          </p:nvSpPr>
          <p:spPr>
            <a:xfrm>
              <a:off x="0" y="-1"/>
              <a:ext cx="129784" cy="1070343"/>
            </a:xfrm>
            <a:prstGeom prst="rect">
              <a:avLst/>
            </a:prstGeom>
            <a:solidFill>
              <a:srgbClr val="FEB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378605A-0849-45BC-8917-01DA783ADC65}"/>
                </a:ext>
              </a:extLst>
            </p:cNvPr>
            <p:cNvSpPr txBox="1"/>
            <p:nvPr/>
          </p:nvSpPr>
          <p:spPr>
            <a:xfrm>
              <a:off x="896341" y="631986"/>
              <a:ext cx="67313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* </a:t>
              </a:r>
              <a:r>
                <a:rPr lang="ko-KR" altLang="en-US" sz="22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목표 </a:t>
              </a:r>
              <a:r>
                <a:rPr lang="en-US" altLang="ko-KR" sz="22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: </a:t>
              </a:r>
              <a:r>
                <a:rPr lang="ko-KR" altLang="en-US" sz="22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재무보고서 분석을 통한 주요 문제점 파악 및 개선 </a:t>
              </a:r>
              <a:r>
                <a:rPr lang="en-US" altLang="ko-KR" sz="22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  </a:t>
              </a:r>
              <a:endParaRPr lang="ko-KR" altLang="en-US" sz="22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7EBAC313-9F6D-4700-B9BF-6AC81DFAA5D6}"/>
              </a:ext>
            </a:extLst>
          </p:cNvPr>
          <p:cNvGrpSpPr/>
          <p:nvPr/>
        </p:nvGrpSpPr>
        <p:grpSpPr>
          <a:xfrm>
            <a:off x="4438845" y="1479959"/>
            <a:ext cx="6914959" cy="4861930"/>
            <a:chOff x="4438845" y="1479959"/>
            <a:chExt cx="6914959" cy="4861930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AE3D256-5913-45C4-86AB-81748C4345EE}"/>
                </a:ext>
              </a:extLst>
            </p:cNvPr>
            <p:cNvSpPr/>
            <p:nvPr/>
          </p:nvSpPr>
          <p:spPr>
            <a:xfrm>
              <a:off x="4910912" y="1741099"/>
              <a:ext cx="6442892" cy="39703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rgbClr val="15A185"/>
                  </a:solidFill>
                  <a:latin typeface="-윤고딕340" panose="020B0600000101010101" charset="-127"/>
                  <a:ea typeface="-윤고딕340" panose="020B0600000101010101" charset="-127"/>
                </a:rPr>
                <a:t>문제점</a:t>
              </a:r>
              <a:endParaRPr lang="en-US" altLang="ko-KR" dirty="0">
                <a:solidFill>
                  <a:srgbClr val="15A185"/>
                </a:solidFill>
                <a:latin typeface="-윤고딕340" panose="020B0600000101010101" charset="-127"/>
                <a:ea typeface="-윤고딕340" panose="020B0600000101010101" charset="-127"/>
              </a:endParaRPr>
            </a:p>
            <a:p>
              <a:r>
                <a:rPr lang="en-US" altLang="ko-KR" dirty="0">
                  <a:latin typeface="-윤고딕340" panose="020B0600000101010101" charset="-127"/>
                  <a:ea typeface="-윤고딕340" panose="020B0600000101010101" charset="-127"/>
                </a:rPr>
                <a:t>: </a:t>
              </a:r>
              <a:r>
                <a:rPr lang="ko-KR" altLang="en-US" dirty="0">
                  <a:latin typeface="-윤고딕340" panose="020B0600000101010101" charset="-127"/>
                  <a:ea typeface="-윤고딕340" panose="020B0600000101010101" charset="-127"/>
                </a:rPr>
                <a:t>고객과 계약된 서비스 수준 달성 실패로 인한 벌금 과다</a:t>
              </a:r>
              <a:endParaRPr lang="en-US" altLang="ko-KR" dirty="0">
                <a:latin typeface="-윤고딕340" panose="020B0600000101010101" charset="-127"/>
                <a:ea typeface="-윤고딕340" panose="020B0600000101010101" charset="-127"/>
              </a:endParaRPr>
            </a:p>
            <a:p>
              <a:endParaRPr lang="en-US" altLang="ko-KR" dirty="0">
                <a:latin typeface="-윤고딕340" panose="020B0600000101010101" charset="-127"/>
                <a:ea typeface="-윤고딕340" panose="020B0600000101010101" charset="-127"/>
              </a:endParaRPr>
            </a:p>
            <a:p>
              <a:r>
                <a:rPr lang="ko-KR" altLang="en-US" dirty="0">
                  <a:solidFill>
                    <a:srgbClr val="15A185"/>
                  </a:solidFill>
                  <a:latin typeface="-윤고딕340" panose="020B0600000101010101" charset="-127"/>
                  <a:ea typeface="-윤고딕340" panose="020B0600000101010101" charset="-127"/>
                </a:rPr>
                <a:t>해결방안</a:t>
              </a:r>
              <a:endParaRPr lang="en-US" altLang="ko-KR" dirty="0">
                <a:solidFill>
                  <a:srgbClr val="15A185"/>
                </a:solidFill>
                <a:latin typeface="-윤고딕340" panose="020B0600000101010101" charset="-127"/>
                <a:ea typeface="-윤고딕340" panose="020B0600000101010101" charset="-127"/>
              </a:endParaRPr>
            </a:p>
            <a:p>
              <a:r>
                <a:rPr lang="en-US" altLang="ko-KR" dirty="0">
                  <a:latin typeface="-윤고딕340" panose="020B0600000101010101" charset="-127"/>
                  <a:ea typeface="-윤고딕340" panose="020B0600000101010101" charset="-127"/>
                </a:rPr>
                <a:t>[</a:t>
              </a:r>
              <a:r>
                <a:rPr lang="ko-KR" altLang="en-US" dirty="0">
                  <a:latin typeface="-윤고딕340" panose="020B0600000101010101" charset="-127"/>
                  <a:ea typeface="-윤고딕340" panose="020B0600000101010101" charset="-127"/>
                </a:rPr>
                <a:t>구매</a:t>
              </a:r>
              <a:r>
                <a:rPr lang="en-US" altLang="ko-KR" dirty="0">
                  <a:latin typeface="-윤고딕340" panose="020B0600000101010101" charset="-127"/>
                  <a:ea typeface="-윤고딕340" panose="020B0600000101010101" charset="-127"/>
                </a:rPr>
                <a:t>] </a:t>
              </a:r>
              <a:r>
                <a:rPr lang="ko-KR" altLang="en-US" dirty="0">
                  <a:latin typeface="-윤고딕340" panose="020B0600000101010101" charset="-127"/>
                  <a:ea typeface="-윤고딕340" panose="020B0600000101010101" charset="-127"/>
                </a:rPr>
                <a:t>안정적인 원자재 수급 확보</a:t>
              </a:r>
              <a:endParaRPr lang="en-US" altLang="ko-KR" dirty="0">
                <a:latin typeface="-윤고딕340" panose="020B0600000101010101" charset="-127"/>
                <a:ea typeface="-윤고딕340" panose="020B0600000101010101" charset="-127"/>
              </a:endParaRPr>
            </a:p>
            <a:p>
              <a:endParaRPr lang="en-US" altLang="ko-KR" dirty="0">
                <a:latin typeface="-윤고딕340" panose="020B0600000101010101" charset="-127"/>
                <a:ea typeface="-윤고딕340" panose="020B0600000101010101" charset="-127"/>
              </a:endParaRPr>
            </a:p>
            <a:p>
              <a:r>
                <a:rPr lang="en-US" altLang="ko-KR" dirty="0">
                  <a:latin typeface="-윤고딕340" panose="020B0600000101010101" charset="-127"/>
                  <a:ea typeface="-윤고딕340" panose="020B0600000101010101" charset="-127"/>
                </a:rPr>
                <a:t>[</a:t>
              </a:r>
              <a:r>
                <a:rPr lang="ko-KR" altLang="en-US" dirty="0">
                  <a:latin typeface="-윤고딕340" panose="020B0600000101010101" charset="-127"/>
                  <a:ea typeface="-윤고딕340" panose="020B0600000101010101" charset="-127"/>
                </a:rPr>
                <a:t>생산</a:t>
              </a:r>
              <a:r>
                <a:rPr lang="en-US" altLang="ko-KR" dirty="0">
                  <a:latin typeface="-윤고딕340" panose="020B0600000101010101" charset="-127"/>
                  <a:ea typeface="-윤고딕340" panose="020B0600000101010101" charset="-127"/>
                </a:rPr>
                <a:t>] </a:t>
              </a:r>
              <a:r>
                <a:rPr lang="ko-KR" altLang="en-US" dirty="0">
                  <a:latin typeface="-윤고딕340" panose="020B0600000101010101" charset="-127"/>
                  <a:ea typeface="-윤고딕340" panose="020B0600000101010101" charset="-127"/>
                </a:rPr>
                <a:t>생산계획 </a:t>
              </a:r>
              <a:r>
                <a:rPr lang="ko-KR" altLang="en-US" dirty="0" err="1">
                  <a:latin typeface="-윤고딕340" panose="020B0600000101010101" charset="-127"/>
                  <a:ea typeface="-윤고딕340" panose="020B0600000101010101" charset="-127"/>
                </a:rPr>
                <a:t>준수율</a:t>
              </a:r>
              <a:r>
                <a:rPr lang="ko-KR" altLang="en-US" dirty="0">
                  <a:latin typeface="-윤고딕340" panose="020B0600000101010101" charset="-127"/>
                  <a:ea typeface="-윤고딕340" panose="020B0600000101010101" charset="-127"/>
                </a:rPr>
                <a:t> 향상</a:t>
              </a:r>
              <a:endParaRPr lang="en-US" altLang="ko-KR" dirty="0">
                <a:latin typeface="-윤고딕340" panose="020B0600000101010101" charset="-127"/>
                <a:ea typeface="-윤고딕340" panose="020B0600000101010101" charset="-127"/>
              </a:endParaRPr>
            </a:p>
            <a:p>
              <a:endParaRPr lang="en-US" altLang="ko-KR" dirty="0">
                <a:latin typeface="-윤고딕340" panose="020B0600000101010101" charset="-127"/>
                <a:ea typeface="-윤고딕340" panose="020B0600000101010101" charset="-127"/>
              </a:endParaRPr>
            </a:p>
            <a:p>
              <a:r>
                <a:rPr lang="en-US" altLang="ko-KR" dirty="0">
                  <a:latin typeface="-윤고딕340" panose="020B0600000101010101" charset="-127"/>
                  <a:ea typeface="-윤고딕340" panose="020B0600000101010101" charset="-127"/>
                </a:rPr>
                <a:t>[</a:t>
              </a:r>
              <a:r>
                <a:rPr lang="ko-KR" altLang="en-US" dirty="0">
                  <a:latin typeface="-윤고딕340" panose="020B0600000101010101" charset="-127"/>
                  <a:ea typeface="-윤고딕340" panose="020B0600000101010101" charset="-127"/>
                </a:rPr>
                <a:t>판매</a:t>
              </a:r>
              <a:r>
                <a:rPr lang="en-US" altLang="ko-KR" dirty="0">
                  <a:latin typeface="-윤고딕340" panose="020B0600000101010101" charset="-127"/>
                  <a:ea typeface="-윤고딕340" panose="020B0600000101010101" charset="-127"/>
                </a:rPr>
                <a:t>]</a:t>
              </a:r>
              <a:r>
                <a:rPr lang="ko-KR" altLang="en-US" dirty="0">
                  <a:latin typeface="-윤고딕340" panose="020B0600000101010101" charset="-127"/>
                  <a:ea typeface="-윤고딕340" panose="020B0600000101010101" charset="-127"/>
                </a:rPr>
                <a:t> 타 부서 업무 부담을 고려한 서비스 수준 증대</a:t>
              </a:r>
              <a:endParaRPr lang="en-US" altLang="ko-KR" dirty="0">
                <a:latin typeface="-윤고딕340" panose="020B0600000101010101" charset="-127"/>
                <a:ea typeface="-윤고딕340" panose="020B0600000101010101" charset="-127"/>
              </a:endParaRPr>
            </a:p>
            <a:p>
              <a:endParaRPr lang="en-US" altLang="ko-KR" dirty="0">
                <a:latin typeface="-윤고딕340" panose="020B0600000101010101" charset="-127"/>
                <a:ea typeface="-윤고딕340" panose="020B0600000101010101" charset="-127"/>
              </a:endParaRPr>
            </a:p>
            <a:p>
              <a:r>
                <a:rPr lang="en-US" altLang="ko-KR" dirty="0">
                  <a:latin typeface="-윤고딕340" panose="020B0600000101010101" charset="-127"/>
                  <a:ea typeface="-윤고딕340" panose="020B0600000101010101" charset="-127"/>
                </a:rPr>
                <a:t>[SCM] </a:t>
              </a:r>
              <a:r>
                <a:rPr lang="ko-KR" altLang="en-US" dirty="0">
                  <a:latin typeface="-윤고딕340" panose="020B0600000101010101" charset="-127"/>
                  <a:ea typeface="-윤고딕340" panose="020B0600000101010101" charset="-127"/>
                </a:rPr>
                <a:t>완제품 결품 최소화</a:t>
              </a:r>
              <a:endParaRPr lang="en-US" altLang="ko-KR" dirty="0">
                <a:latin typeface="-윤고딕340" panose="020B0600000101010101" charset="-127"/>
                <a:ea typeface="-윤고딕340" panose="020B0600000101010101" charset="-127"/>
              </a:endParaRPr>
            </a:p>
            <a:p>
              <a:endParaRPr lang="en-US" altLang="ko-KR" dirty="0">
                <a:latin typeface="-윤고딕340" panose="020B0600000101010101" charset="-127"/>
                <a:ea typeface="-윤고딕340" panose="020B0600000101010101" charset="-127"/>
              </a:endParaRPr>
            </a:p>
            <a:p>
              <a:endParaRPr lang="en-US" altLang="ko-KR" dirty="0">
                <a:latin typeface="-윤고딕340" panose="020B0600000101010101" charset="-127"/>
                <a:ea typeface="-윤고딕340" panose="020B0600000101010101" charset="-127"/>
              </a:endParaRPr>
            </a:p>
            <a:p>
              <a:endParaRPr lang="en-US" altLang="ko-KR" dirty="0">
                <a:latin typeface="-윤고딕340" panose="020B0600000101010101" charset="-127"/>
                <a:ea typeface="-윤고딕340" panose="020B0600000101010101" charset="-127"/>
              </a:endParaRPr>
            </a:p>
          </p:txBody>
        </p:sp>
        <p:sp>
          <p:nvSpPr>
            <p:cNvPr id="33" name="양쪽 대괄호 32">
              <a:extLst>
                <a:ext uri="{FF2B5EF4-FFF2-40B4-BE49-F238E27FC236}">
                  <a16:creationId xmlns:a16="http://schemas.microsoft.com/office/drawing/2014/main" id="{7EDBD7CD-F3D9-4FBE-9C37-3D192EE6D3BF}"/>
                </a:ext>
              </a:extLst>
            </p:cNvPr>
            <p:cNvSpPr/>
            <p:nvPr/>
          </p:nvSpPr>
          <p:spPr>
            <a:xfrm>
              <a:off x="4438845" y="1479959"/>
              <a:ext cx="6719016" cy="4861930"/>
            </a:xfrm>
            <a:prstGeom prst="bracketPair">
              <a:avLst>
                <a:gd name="adj" fmla="val 12376"/>
              </a:avLst>
            </a:prstGeom>
            <a:ln w="12700">
              <a:solidFill>
                <a:schemeClr val="bg1">
                  <a:lumMod val="50000"/>
                  <a:alpha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74AE695-2751-431B-99A0-E6B5C56A63A5}"/>
                </a:ext>
              </a:extLst>
            </p:cNvPr>
            <p:cNvSpPr/>
            <p:nvPr/>
          </p:nvSpPr>
          <p:spPr>
            <a:xfrm>
              <a:off x="6258508" y="5495973"/>
              <a:ext cx="3079689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200" dirty="0">
                  <a:solidFill>
                    <a:srgbClr val="15A185"/>
                  </a:solidFill>
                  <a:latin typeface="-윤고딕340" panose="020B0600000101010101" charset="-127"/>
                  <a:ea typeface="-윤고딕340" panose="020B0600000101010101" charset="-127"/>
                </a:rPr>
                <a:t>목표한 서비스 수준 달성</a:t>
              </a:r>
              <a:endParaRPr lang="en-US" altLang="ko-KR" sz="2200" dirty="0">
                <a:solidFill>
                  <a:srgbClr val="15A185"/>
                </a:solidFill>
                <a:latin typeface="-윤고딕340" panose="020B0600000101010101" charset="-127"/>
                <a:ea typeface="-윤고딕340" panose="020B0600000101010101" charset="-127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D59C234-CAAA-4813-A26A-F83131C4B0DA}"/>
                </a:ext>
              </a:extLst>
            </p:cNvPr>
            <p:cNvSpPr/>
            <p:nvPr/>
          </p:nvSpPr>
          <p:spPr>
            <a:xfrm>
              <a:off x="7590604" y="5065086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40" panose="020B0600000101010101" charset="-127"/>
                  <a:ea typeface="-윤고딕340" panose="020B0600000101010101" charset="-127"/>
                </a:rPr>
                <a:t>▼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40" panose="020B0600000101010101" charset="-127"/>
                <a:ea typeface="-윤고딕340" panose="020B0600000101010101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1835FCB-652F-414C-819D-9E3E17D748FA}"/>
                </a:ext>
              </a:extLst>
            </p:cNvPr>
            <p:cNvSpPr txBox="1"/>
            <p:nvPr/>
          </p:nvSpPr>
          <p:spPr>
            <a:xfrm>
              <a:off x="4824698" y="5133631"/>
              <a:ext cx="223728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“</a:t>
              </a:r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7F2B402-F6D8-4409-A68A-67F05232F32D}"/>
                </a:ext>
              </a:extLst>
            </p:cNvPr>
            <p:cNvSpPr txBox="1"/>
            <p:nvPr/>
          </p:nvSpPr>
          <p:spPr>
            <a:xfrm>
              <a:off x="8490737" y="5133631"/>
              <a:ext cx="223728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”</a:t>
              </a:r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</p:grpSp>
      <p:sp>
        <p:nvSpPr>
          <p:cNvPr id="38" name="슬라이드 번호 개체 틀 2">
            <a:extLst>
              <a:ext uri="{FF2B5EF4-FFF2-40B4-BE49-F238E27FC236}">
                <a16:creationId xmlns:a16="http://schemas.microsoft.com/office/drawing/2014/main" id="{727C2372-2896-490A-A629-21780DBDD27F}"/>
              </a:ext>
            </a:extLst>
          </p:cNvPr>
          <p:cNvSpPr txBox="1">
            <a:spLocks/>
          </p:cNvSpPr>
          <p:nvPr/>
        </p:nvSpPr>
        <p:spPr>
          <a:xfrm>
            <a:off x="9448800" y="-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E555CB-71B6-4724-898A-BE555FEED306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0637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24E2C6C3-6A48-4CD6-980B-B08612782346}"/>
              </a:ext>
            </a:extLst>
          </p:cNvPr>
          <p:cNvSpPr/>
          <p:nvPr/>
        </p:nvSpPr>
        <p:spPr>
          <a:xfrm>
            <a:off x="356464" y="1271169"/>
            <a:ext cx="5099456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15A185"/>
                </a:solidFill>
                <a:latin typeface="-윤고딕340" panose="020B0600000101010101" charset="-127"/>
                <a:ea typeface="-윤고딕340" panose="020B0600000101010101" charset="-127"/>
              </a:rPr>
              <a:t>[</a:t>
            </a:r>
            <a:r>
              <a:rPr lang="ko-KR" altLang="en-US" b="1" dirty="0">
                <a:solidFill>
                  <a:srgbClr val="15A185"/>
                </a:solidFill>
                <a:latin typeface="-윤고딕340" panose="020B0600000101010101" charset="-127"/>
                <a:ea typeface="-윤고딕340" panose="020B0600000101010101" charset="-127"/>
              </a:rPr>
              <a:t>구매</a:t>
            </a:r>
            <a:r>
              <a:rPr lang="en-US" altLang="ko-KR" b="1" dirty="0">
                <a:solidFill>
                  <a:srgbClr val="15A185"/>
                </a:solidFill>
                <a:latin typeface="-윤고딕340" panose="020B0600000101010101" charset="-127"/>
                <a:ea typeface="-윤고딕340" panose="020B0600000101010101" charset="-127"/>
              </a:rPr>
              <a:t>] </a:t>
            </a:r>
            <a:r>
              <a:rPr lang="ko-KR" altLang="en-US" b="1" dirty="0">
                <a:solidFill>
                  <a:srgbClr val="15A185"/>
                </a:solidFill>
                <a:latin typeface="-윤고딕340" panose="020B0600000101010101" charset="-127"/>
                <a:ea typeface="-윤고딕340" panose="020B0600000101010101" charset="-127"/>
              </a:rPr>
              <a:t>안정적인 원자재 수급 확보</a:t>
            </a:r>
            <a:endParaRPr lang="en-US" altLang="ko-KR" b="1" dirty="0">
              <a:solidFill>
                <a:srgbClr val="15A185"/>
              </a:solidFill>
              <a:latin typeface="-윤고딕340" panose="020B0600000101010101" charset="-127"/>
              <a:ea typeface="-윤고딕340" panose="020B0600000101010101" charset="-127"/>
            </a:endParaRPr>
          </a:p>
          <a:p>
            <a:endParaRPr lang="en-US" altLang="ko-KR" sz="500" dirty="0">
              <a:solidFill>
                <a:schemeClr val="tx1">
                  <a:lumMod val="75000"/>
                  <a:lumOff val="25000"/>
                </a:schemeClr>
              </a:solidFill>
              <a:latin typeface="-윤고딕340" panose="020B0600000101010101" charset="-127"/>
              <a:ea typeface="-윤고딕340" panose="020B0600000101010101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40" panose="020B0600000101010101" charset="-127"/>
                <a:ea typeface="-윤고딕340" panose="020B0600000101010101" charset="-127"/>
              </a:rPr>
              <a:t> 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40" panose="020B0600000101010101" charset="-127"/>
                <a:ea typeface="-윤고딕340" panose="020B0600000101010101" charset="-127"/>
              </a:rPr>
              <a:t>납품신뢰성이 낮은 원자재 팩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40" panose="020B0600000101010101" charset="-127"/>
                <a:ea typeface="-윤고딕340" panose="020B0600000101010101" charset="-127"/>
              </a:rPr>
              <a:t>, PET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40" panose="020B0600000101010101" charset="-127"/>
                <a:ea typeface="-윤고딕340" panose="020B0600000101010101" charset="-127"/>
              </a:rPr>
              <a:t>신뢰성 개선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-윤고딕340" panose="020B0600000101010101" charset="-127"/>
              <a:ea typeface="-윤고딕340" panose="020B0600000101010101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2E33D5A-9C9D-46ED-A1CD-902D9CA68F39}"/>
              </a:ext>
            </a:extLst>
          </p:cNvPr>
          <p:cNvSpPr/>
          <p:nvPr/>
        </p:nvSpPr>
        <p:spPr>
          <a:xfrm>
            <a:off x="356464" y="4114922"/>
            <a:ext cx="9610496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15A185"/>
                </a:solidFill>
                <a:latin typeface="-윤고딕340" panose="020B0600000101010101" charset="-127"/>
                <a:ea typeface="-윤고딕340" panose="020B0600000101010101" charset="-127"/>
              </a:rPr>
              <a:t>[</a:t>
            </a:r>
            <a:r>
              <a:rPr lang="ko-KR" altLang="en-US" b="1" dirty="0">
                <a:solidFill>
                  <a:srgbClr val="15A185"/>
                </a:solidFill>
                <a:latin typeface="-윤고딕340" panose="020B0600000101010101" charset="-127"/>
                <a:ea typeface="-윤고딕340" panose="020B0600000101010101" charset="-127"/>
              </a:rPr>
              <a:t>생산</a:t>
            </a:r>
            <a:r>
              <a:rPr lang="en-US" altLang="ko-KR" b="1" dirty="0">
                <a:solidFill>
                  <a:srgbClr val="15A185"/>
                </a:solidFill>
                <a:latin typeface="-윤고딕340" panose="020B0600000101010101" charset="-127"/>
                <a:ea typeface="-윤고딕340" panose="020B0600000101010101" charset="-127"/>
              </a:rPr>
              <a:t>] </a:t>
            </a:r>
            <a:r>
              <a:rPr lang="ko-KR" altLang="en-US" b="1" dirty="0">
                <a:solidFill>
                  <a:srgbClr val="15A185"/>
                </a:solidFill>
                <a:latin typeface="-윤고딕340" panose="020B0600000101010101" charset="-127"/>
                <a:ea typeface="-윤고딕340" panose="020B0600000101010101" charset="-127"/>
              </a:rPr>
              <a:t>생산 계획 </a:t>
            </a:r>
            <a:r>
              <a:rPr lang="ko-KR" altLang="en-US" b="1" dirty="0" err="1">
                <a:solidFill>
                  <a:srgbClr val="15A185"/>
                </a:solidFill>
                <a:latin typeface="-윤고딕340" panose="020B0600000101010101" charset="-127"/>
                <a:ea typeface="-윤고딕340" panose="020B0600000101010101" charset="-127"/>
              </a:rPr>
              <a:t>준수율</a:t>
            </a:r>
            <a:r>
              <a:rPr lang="ko-KR" altLang="en-US" b="1" dirty="0">
                <a:solidFill>
                  <a:srgbClr val="15A185"/>
                </a:solidFill>
                <a:latin typeface="-윤고딕340" panose="020B0600000101010101" charset="-127"/>
                <a:ea typeface="-윤고딕340" panose="020B0600000101010101" charset="-127"/>
              </a:rPr>
              <a:t> 향상</a:t>
            </a:r>
            <a:endParaRPr lang="en-US" altLang="ko-KR" b="1" dirty="0">
              <a:solidFill>
                <a:srgbClr val="15A185"/>
              </a:solidFill>
              <a:latin typeface="-윤고딕340" panose="020B0600000101010101" charset="-127"/>
              <a:ea typeface="-윤고딕340" panose="020B0600000101010101" charset="-127"/>
            </a:endParaRPr>
          </a:p>
          <a:p>
            <a:endParaRPr lang="en-US" altLang="ko-KR" sz="500" dirty="0">
              <a:solidFill>
                <a:schemeClr val="tx1">
                  <a:lumMod val="75000"/>
                  <a:lumOff val="25000"/>
                </a:schemeClr>
              </a:solidFill>
              <a:latin typeface="-윤고딕340" panose="020B0600000101010101" charset="-127"/>
              <a:ea typeface="-윤고딕340" panose="020B0600000101010101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40" panose="020B0600000101010101" charset="-127"/>
                <a:ea typeface="-윤고딕340" panose="020B0600000101010101" charset="-127"/>
              </a:rPr>
              <a:t> 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40" panose="020B0600000101010101" charset="-127"/>
                <a:ea typeface="-윤고딕340" panose="020B0600000101010101" charset="-127"/>
              </a:rPr>
              <a:t>고객 주문에 대한 충족이 이루어지지 않은 가장 큰 원인 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-윤고딕340" panose="020B0600000101010101" charset="-127"/>
              <a:ea typeface="-윤고딕340" panose="020B0600000101010101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FA9ECBA-D977-4908-9F38-4141459E7F5E}"/>
              </a:ext>
            </a:extLst>
          </p:cNvPr>
          <p:cNvSpPr/>
          <p:nvPr/>
        </p:nvSpPr>
        <p:spPr>
          <a:xfrm>
            <a:off x="3236870" y="6289607"/>
            <a:ext cx="5633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40" panose="020B0600000101010101" charset="-127"/>
                <a:ea typeface="-윤고딕340" panose="020B0600000101010101" charset="-127"/>
              </a:rPr>
              <a:t>작업자 추가 고용으로 추가 근무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40" panose="020B0600000101010101" charset="-127"/>
                <a:ea typeface="-윤고딕340" panose="020B0600000101010101" charset="-127"/>
              </a:rPr>
              <a:t>↓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40" panose="020B0600000101010101" charset="-127"/>
                <a:ea typeface="-윤고딕340" panose="020B0600000101010101" charset="-127"/>
              </a:rPr>
              <a:t>/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40" panose="020B0600000101010101" charset="-127"/>
                <a:ea typeface="-윤고딕340" panose="020B0600000101010101" charset="-127"/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40" panose="020B0600000101010101" charset="-127"/>
                <a:ea typeface="-윤고딕340" panose="020B0600000101010101" charset="-127"/>
              </a:rPr>
              <a:t>생산 속도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40" panose="020B0600000101010101" charset="-127"/>
                <a:ea typeface="-윤고딕340" panose="020B0600000101010101" charset="-127"/>
              </a:rPr>
              <a:t>(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40" panose="020B0600000101010101" charset="-127"/>
                <a:ea typeface="-윤고딕340" panose="020B0600000101010101" charset="-127"/>
              </a:rPr>
              <a:t>능률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40" panose="020B0600000101010101" charset="-127"/>
                <a:ea typeface="-윤고딕340" panose="020B0600000101010101" charset="-127"/>
              </a:rPr>
              <a:t>)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40" panose="020B0600000101010101" charset="-127"/>
                <a:ea typeface="-윤고딕340" panose="020B0600000101010101" charset="-127"/>
              </a:rPr>
              <a:t>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40" panose="020B0600000101010101" charset="-127"/>
                <a:ea typeface="-윤고딕340" panose="020B0600000101010101" charset="-127"/>
              </a:rPr>
              <a:t>↑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-윤고딕340" panose="020B0600000101010101" charset="-127"/>
              <a:ea typeface="-윤고딕340" panose="020B0600000101010101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9B497EB-6F8C-4EF4-80BC-F2029C12B36F}"/>
              </a:ext>
            </a:extLst>
          </p:cNvPr>
          <p:cNvCxnSpPr/>
          <p:nvPr/>
        </p:nvCxnSpPr>
        <p:spPr>
          <a:xfrm>
            <a:off x="648750" y="3814093"/>
            <a:ext cx="1080951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DD6BD887-D268-4463-9094-2C6C1E7633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426720"/>
              </p:ext>
            </p:extLst>
          </p:nvPr>
        </p:nvGraphicFramePr>
        <p:xfrm>
          <a:off x="2456732" y="2134276"/>
          <a:ext cx="719355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8710">
                  <a:extLst>
                    <a:ext uri="{9D8B030D-6E8A-4147-A177-3AD203B41FA5}">
                      <a16:colId xmlns:a16="http://schemas.microsoft.com/office/drawing/2014/main" val="3260153672"/>
                    </a:ext>
                  </a:extLst>
                </a:gridCol>
                <a:gridCol w="1438710">
                  <a:extLst>
                    <a:ext uri="{9D8B030D-6E8A-4147-A177-3AD203B41FA5}">
                      <a16:colId xmlns:a16="http://schemas.microsoft.com/office/drawing/2014/main" val="667582735"/>
                    </a:ext>
                  </a:extLst>
                </a:gridCol>
                <a:gridCol w="1438710">
                  <a:extLst>
                    <a:ext uri="{9D8B030D-6E8A-4147-A177-3AD203B41FA5}">
                      <a16:colId xmlns:a16="http://schemas.microsoft.com/office/drawing/2014/main" val="2484469063"/>
                    </a:ext>
                  </a:extLst>
                </a:gridCol>
                <a:gridCol w="1438710">
                  <a:extLst>
                    <a:ext uri="{9D8B030D-6E8A-4147-A177-3AD203B41FA5}">
                      <a16:colId xmlns:a16="http://schemas.microsoft.com/office/drawing/2014/main" val="571237742"/>
                    </a:ext>
                  </a:extLst>
                </a:gridCol>
                <a:gridCol w="1438710">
                  <a:extLst>
                    <a:ext uri="{9D8B030D-6E8A-4147-A177-3AD203B41FA5}">
                      <a16:colId xmlns:a16="http://schemas.microsoft.com/office/drawing/2014/main" val="4251303783"/>
                    </a:ext>
                  </a:extLst>
                </a:gridCol>
              </a:tblGrid>
              <a:tr h="307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-윤고딕340" panose="020B0600000101010101" charset="-127"/>
                        <a:ea typeface="-윤고딕340" panose="020B0600000101010101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40" panose="020B0600000101010101" charset="-127"/>
                          <a:ea typeface="-윤고딕340" panose="020B0600000101010101" charset="-127"/>
                        </a:rPr>
                        <a:t>합의된 납품 신뢰성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40" panose="020B0600000101010101" charset="-127"/>
                          <a:ea typeface="-윤고딕340" panose="020B0600000101010101" charset="-127"/>
                        </a:rPr>
                        <a:t>납품 신뢰성 결과값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854519"/>
                  </a:ext>
                </a:extLst>
              </a:tr>
              <a:tr h="3071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40" panose="020B0600000101010101" charset="-127"/>
                          <a:ea typeface="-윤고딕340" panose="020B0600000101010101" charset="-127"/>
                        </a:rPr>
                        <a:t>원자재</a:t>
                      </a:r>
                      <a:endParaRPr lang="en-US" altLang="ko-KR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-윤고딕340" panose="020B0600000101010101" charset="-127"/>
                        <a:ea typeface="-윤고딕340" panose="020B0600000101010101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40" panose="020B0600000101010101" charset="-127"/>
                          <a:ea typeface="-윤고딕340" panose="020B0600000101010101" charset="-127"/>
                        </a:rPr>
                        <a:t>0R</a:t>
                      </a:r>
                      <a:endParaRPr lang="ko-KR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-윤고딕340" panose="020B0600000101010101" charset="-127"/>
                        <a:ea typeface="-윤고딕340" panose="020B0600000101010101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40" panose="020B0600000101010101" charset="-127"/>
                          <a:ea typeface="-윤고딕340" panose="020B0600000101010101" charset="-127"/>
                        </a:rPr>
                        <a:t>1R</a:t>
                      </a:r>
                      <a:endParaRPr lang="ko-KR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-윤고딕340" panose="020B0600000101010101" charset="-127"/>
                        <a:ea typeface="-윤고딕340" panose="020B0600000101010101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40" panose="020B0600000101010101" charset="-127"/>
                          <a:ea typeface="-윤고딕340" panose="020B0600000101010101" charset="-127"/>
                        </a:rPr>
                        <a:t>0R</a:t>
                      </a:r>
                      <a:endParaRPr lang="ko-KR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-윤고딕340" panose="020B0600000101010101" charset="-127"/>
                        <a:ea typeface="-윤고딕340" panose="020B0600000101010101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40" panose="020B0600000101010101" charset="-127"/>
                          <a:ea typeface="-윤고딕340" panose="020B0600000101010101" charset="-127"/>
                        </a:rPr>
                        <a:t>1R</a:t>
                      </a:r>
                      <a:endParaRPr lang="ko-KR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-윤고딕340" panose="020B0600000101010101" charset="-127"/>
                        <a:ea typeface="-윤고딕340" panose="020B0600000101010101" charset="-127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6538797"/>
                  </a:ext>
                </a:extLst>
              </a:tr>
              <a:tr h="3071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40" panose="020B0600000101010101" charset="-127"/>
                          <a:ea typeface="-윤고딕340" panose="020B0600000101010101" charset="-127"/>
                        </a:rPr>
                        <a:t>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40" panose="020B0600000101010101" charset="-127"/>
                          <a:ea typeface="-윤고딕340" panose="020B0600000101010101" charset="-127"/>
                        </a:rPr>
                        <a:t>92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-윤고딕340" panose="020B0600000101010101" charset="-127"/>
                        <a:ea typeface="-윤고딕340" panose="020B0600000101010101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40" panose="020B0600000101010101" charset="-127"/>
                          <a:ea typeface="-윤고딕340" panose="020B0600000101010101" charset="-127"/>
                        </a:rPr>
                        <a:t>96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-윤고딕340" panose="020B0600000101010101" charset="-127"/>
                        <a:ea typeface="-윤고딕340" panose="020B0600000101010101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40" panose="020B0600000101010101" charset="-127"/>
                          <a:ea typeface="-윤고딕340" panose="020B0600000101010101" charset="-127"/>
                        </a:rPr>
                        <a:t>91.8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-윤고딕340" panose="020B0600000101010101" charset="-127"/>
                        <a:ea typeface="-윤고딕340" panose="020B0600000101010101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  <a:latin typeface="-윤고딕340" panose="020B0600000101010101" charset="-127"/>
                          <a:ea typeface="-윤고딕340" panose="020B0600000101010101" charset="-127"/>
                        </a:rPr>
                        <a:t>97.3</a:t>
                      </a:r>
                      <a:endParaRPr lang="ko-KR" altLang="en-US" b="1" dirty="0">
                        <a:solidFill>
                          <a:srgbClr val="FF0000"/>
                        </a:solidFill>
                        <a:latin typeface="-윤고딕340" panose="020B0600000101010101" charset="-127"/>
                        <a:ea typeface="-윤고딕340" panose="020B0600000101010101" charset="-127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57959359"/>
                  </a:ext>
                </a:extLst>
              </a:tr>
              <a:tr h="307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40" panose="020B0600000101010101" charset="-127"/>
                          <a:ea typeface="-윤고딕340" panose="020B0600000101010101" charset="-127"/>
                        </a:rPr>
                        <a:t>PET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-윤고딕340" panose="020B0600000101010101" charset="-127"/>
                        <a:ea typeface="-윤고딕340" panose="020B0600000101010101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40" panose="020B0600000101010101" charset="-127"/>
                          <a:ea typeface="-윤고딕340" panose="020B0600000101010101" charset="-127"/>
                        </a:rPr>
                        <a:t>94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-윤고딕340" panose="020B0600000101010101" charset="-127"/>
                        <a:ea typeface="-윤고딕340" panose="020B0600000101010101" charset="-127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40" panose="020B0600000101010101" charset="-127"/>
                          <a:ea typeface="-윤고딕340" panose="020B0600000101010101" charset="-127"/>
                        </a:rPr>
                        <a:t>96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-윤고딕340" panose="020B0600000101010101" charset="-127"/>
                        <a:ea typeface="-윤고딕340" panose="020B0600000101010101" charset="-127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40" panose="020B0600000101010101" charset="-127"/>
                          <a:ea typeface="-윤고딕340" panose="020B0600000101010101" charset="-127"/>
                        </a:rPr>
                        <a:t>90.3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-윤고딕340" panose="020B0600000101010101" charset="-127"/>
                        <a:ea typeface="-윤고딕340" panose="020B0600000101010101" charset="-127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  <a:latin typeface="-윤고딕340" panose="020B0600000101010101" charset="-127"/>
                          <a:ea typeface="-윤고딕340" panose="020B0600000101010101" charset="-127"/>
                        </a:rPr>
                        <a:t>93.5</a:t>
                      </a:r>
                      <a:endParaRPr lang="ko-KR" altLang="en-US" b="1" dirty="0">
                        <a:solidFill>
                          <a:srgbClr val="FF0000"/>
                        </a:solidFill>
                        <a:latin typeface="-윤고딕340" panose="020B0600000101010101" charset="-127"/>
                        <a:ea typeface="-윤고딕340" panose="020B0600000101010101" charset="-127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11139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4B6B857-CAB2-43F0-9125-E3499AA827D3}"/>
              </a:ext>
            </a:extLst>
          </p:cNvPr>
          <p:cNvSpPr txBox="1"/>
          <p:nvPr/>
        </p:nvSpPr>
        <p:spPr>
          <a:xfrm>
            <a:off x="9176153" y="1764944"/>
            <a:ext cx="1337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40" panose="020B0600000101010101" charset="-127"/>
                <a:ea typeface="-윤고딕340" panose="020B0600000101010101" charset="-127"/>
              </a:rPr>
              <a:t>(%)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-윤고딕340" panose="020B0600000101010101" charset="-127"/>
              <a:ea typeface="-윤고딕340" panose="020B0600000101010101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7BEAF79-B15D-4C90-B742-2BF5FDE7C2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427577"/>
              </p:ext>
            </p:extLst>
          </p:nvPr>
        </p:nvGraphicFramePr>
        <p:xfrm>
          <a:off x="2499224" y="5007642"/>
          <a:ext cx="719355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8388">
                  <a:extLst>
                    <a:ext uri="{9D8B030D-6E8A-4147-A177-3AD203B41FA5}">
                      <a16:colId xmlns:a16="http://schemas.microsoft.com/office/drawing/2014/main" val="658834587"/>
                    </a:ext>
                  </a:extLst>
                </a:gridCol>
                <a:gridCol w="1798388">
                  <a:extLst>
                    <a:ext uri="{9D8B030D-6E8A-4147-A177-3AD203B41FA5}">
                      <a16:colId xmlns:a16="http://schemas.microsoft.com/office/drawing/2014/main" val="939152834"/>
                    </a:ext>
                  </a:extLst>
                </a:gridCol>
                <a:gridCol w="1798388">
                  <a:extLst>
                    <a:ext uri="{9D8B030D-6E8A-4147-A177-3AD203B41FA5}">
                      <a16:colId xmlns:a16="http://schemas.microsoft.com/office/drawing/2014/main" val="3994923741"/>
                    </a:ext>
                  </a:extLst>
                </a:gridCol>
                <a:gridCol w="1798388">
                  <a:extLst>
                    <a:ext uri="{9D8B030D-6E8A-4147-A177-3AD203B41FA5}">
                      <a16:colId xmlns:a16="http://schemas.microsoft.com/office/drawing/2014/main" val="310240858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40" panose="020B0600000101010101" charset="-127"/>
                          <a:ea typeface="-윤고딕340" panose="020B0600000101010101" charset="-127"/>
                        </a:rPr>
                        <a:t>교대 근무 횟수</a:t>
                      </a:r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-윤고딕340" panose="020B0600000101010101" charset="-127"/>
                        <a:ea typeface="-윤고딕340" panose="020B0600000101010101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40" panose="020B0600000101010101" charset="-127"/>
                          <a:ea typeface="-윤고딕340" panose="020B0600000101010101" charset="-127"/>
                        </a:rPr>
                        <a:t>생산 계획 </a:t>
                      </a:r>
                      <a:r>
                        <a:rPr lang="ko-KR" altLang="en-US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40" panose="020B0600000101010101" charset="-127"/>
                          <a:ea typeface="-윤고딕340" panose="020B0600000101010101" charset="-127"/>
                        </a:rPr>
                        <a:t>준수율</a:t>
                      </a:r>
                      <a:endParaRPr lang="en-US" altLang="ko-KR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-윤고딕340" panose="020B0600000101010101" charset="-127"/>
                        <a:ea typeface="-윤고딕340" panose="020B0600000101010101" charset="-127"/>
                      </a:endParaRPr>
                    </a:p>
                  </a:txBody>
                  <a:tcPr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-윤고딕340" panose="020B0600000101010101" charset="-127"/>
                        <a:ea typeface="-윤고딕340" panose="020B0600000101010101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269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40" panose="020B0600000101010101" charset="-127"/>
                          <a:ea typeface="-윤고딕340" panose="020B0600000101010101" charset="-127"/>
                        </a:rPr>
                        <a:t>0R</a:t>
                      </a:r>
                      <a:endParaRPr lang="ko-KR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-윤고딕340" panose="020B0600000101010101" charset="-127"/>
                        <a:ea typeface="-윤고딕340" panose="020B0600000101010101" charset="-127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40" panose="020B0600000101010101" charset="-127"/>
                          <a:ea typeface="-윤고딕340" panose="020B0600000101010101" charset="-127"/>
                        </a:rPr>
                        <a:t>1R</a:t>
                      </a:r>
                      <a:endParaRPr lang="ko-KR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-윤고딕340" panose="020B0600000101010101" charset="-127"/>
                        <a:ea typeface="-윤고딕340" panose="020B0600000101010101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40" panose="020B0600000101010101" charset="-127"/>
                          <a:ea typeface="-윤고딕340" panose="020B0600000101010101" charset="-127"/>
                        </a:rPr>
                        <a:t>0R</a:t>
                      </a:r>
                      <a:endParaRPr lang="ko-KR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-윤고딕340" panose="020B0600000101010101" charset="-127"/>
                        <a:ea typeface="-윤고딕340" panose="020B0600000101010101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40" panose="020B0600000101010101" charset="-127"/>
                          <a:ea typeface="-윤고딕340" panose="020B0600000101010101" charset="-127"/>
                        </a:rPr>
                        <a:t>1R</a:t>
                      </a:r>
                      <a:endParaRPr lang="ko-KR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-윤고딕340" panose="020B0600000101010101" charset="-127"/>
                        <a:ea typeface="-윤고딕340" panose="020B0600000101010101" charset="-127"/>
                      </a:endParaRPr>
                    </a:p>
                  </a:txBody>
                  <a:tcPr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108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40" panose="020B0600000101010101" charset="-127"/>
                          <a:ea typeface="-윤고딕340" panose="020B0600000101010101" charset="-127"/>
                        </a:rPr>
                        <a:t>3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-윤고딕340" panose="020B0600000101010101" charset="-127"/>
                        <a:ea typeface="-윤고딕340" panose="020B0600000101010101" charset="-127"/>
                      </a:endParaRPr>
                    </a:p>
                  </a:txBody>
                  <a:tcPr>
                    <a:lnL w="12700" cmpd="sng">
                      <a:noFill/>
                    </a:lnL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40" panose="020B0600000101010101" charset="-127"/>
                          <a:ea typeface="-윤고딕340" panose="020B0600000101010101" charset="-127"/>
                        </a:rPr>
                        <a:t>4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-윤고딕340" panose="020B0600000101010101" charset="-127"/>
                        <a:ea typeface="-윤고딕340" panose="020B0600000101010101" charset="-127"/>
                      </a:endParaRP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40" panose="020B0600000101010101" charset="-127"/>
                          <a:ea typeface="-윤고딕340" panose="020B0600000101010101" charset="-127"/>
                        </a:rPr>
                        <a:t>74.0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-윤고딕340" panose="020B0600000101010101" charset="-127"/>
                        <a:ea typeface="-윤고딕340" panose="020B0600000101010101" charset="-127"/>
                      </a:endParaRP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  <a:latin typeface="-윤고딕340" panose="020B0600000101010101" charset="-127"/>
                          <a:ea typeface="-윤고딕340" panose="020B0600000101010101" charset="-127"/>
                        </a:rPr>
                        <a:t>87.5</a:t>
                      </a:r>
                      <a:endParaRPr lang="ko-KR" altLang="en-US" b="1" dirty="0">
                        <a:solidFill>
                          <a:srgbClr val="FF0000"/>
                        </a:solidFill>
                        <a:latin typeface="-윤고딕340" panose="020B0600000101010101" charset="-127"/>
                        <a:ea typeface="-윤고딕340" panose="020B0600000101010101" charset="-127"/>
                      </a:endParaRPr>
                    </a:p>
                  </a:txBody>
                  <a:tcPr>
                    <a:lnR w="12700" cmpd="sng">
                      <a:noFill/>
                    </a:ln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4290465"/>
                  </a:ext>
                </a:extLst>
              </a:tr>
            </a:tbl>
          </a:graphicData>
        </a:graphic>
      </p:graphicFrame>
      <p:grpSp>
        <p:nvGrpSpPr>
          <p:cNvPr id="29" name="그룹 28">
            <a:extLst>
              <a:ext uri="{FF2B5EF4-FFF2-40B4-BE49-F238E27FC236}">
                <a16:creationId xmlns:a16="http://schemas.microsoft.com/office/drawing/2014/main" id="{DE9CD31D-566A-4C5C-A9BE-A5EA9E145F87}"/>
              </a:ext>
            </a:extLst>
          </p:cNvPr>
          <p:cNvGrpSpPr/>
          <p:nvPr/>
        </p:nvGrpSpPr>
        <p:grpSpPr>
          <a:xfrm>
            <a:off x="0" y="-1"/>
            <a:ext cx="12192000" cy="1070344"/>
            <a:chOff x="0" y="-1"/>
            <a:chExt cx="12192000" cy="1070344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B0E56C29-5B07-40A9-8CB1-9B7B0251A439}"/>
                </a:ext>
              </a:extLst>
            </p:cNvPr>
            <p:cNvSpPr/>
            <p:nvPr/>
          </p:nvSpPr>
          <p:spPr>
            <a:xfrm>
              <a:off x="0" y="0"/>
              <a:ext cx="12192000" cy="107034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6356E642-AEFE-4D03-9B40-46EEA78B4011}"/>
                </a:ext>
              </a:extLst>
            </p:cNvPr>
            <p:cNvGrpSpPr/>
            <p:nvPr/>
          </p:nvGrpSpPr>
          <p:grpSpPr>
            <a:xfrm>
              <a:off x="139403" y="69575"/>
              <a:ext cx="2849732" cy="584775"/>
              <a:chOff x="139403" y="69575"/>
              <a:chExt cx="2849732" cy="584775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3A8F99B-9AD1-4C86-8DDA-A80038D5632E}"/>
                  </a:ext>
                </a:extLst>
              </p:cNvPr>
              <p:cNvSpPr txBox="1"/>
              <p:nvPr/>
            </p:nvSpPr>
            <p:spPr>
              <a:xfrm>
                <a:off x="139403" y="69575"/>
                <a:ext cx="75693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3200" b="1" dirty="0">
                    <a:solidFill>
                      <a:srgbClr val="FEB658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2.1</a:t>
                </a:r>
                <a:endParaRPr lang="ko-KR" altLang="en-US" sz="3200" b="1" dirty="0">
                  <a:solidFill>
                    <a:srgbClr val="FEB658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777D174-812F-4FF0-A568-C9108DC645A1}"/>
                  </a:ext>
                </a:extLst>
              </p:cNvPr>
              <p:cNvSpPr txBox="1"/>
              <p:nvPr/>
            </p:nvSpPr>
            <p:spPr>
              <a:xfrm>
                <a:off x="816745" y="93494"/>
                <a:ext cx="2172390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0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1</a:t>
                </a:r>
                <a:r>
                  <a:rPr lang="ko-KR" altLang="en-US" sz="30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라운드 분석</a:t>
                </a:r>
              </a:p>
            </p:txBody>
          </p:sp>
        </p:grp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738A030-AFB8-4026-A9AE-A23AA05DC6CC}"/>
                </a:ext>
              </a:extLst>
            </p:cNvPr>
            <p:cNvSpPr/>
            <p:nvPr/>
          </p:nvSpPr>
          <p:spPr>
            <a:xfrm>
              <a:off x="0" y="-1"/>
              <a:ext cx="129784" cy="1070343"/>
            </a:xfrm>
            <a:prstGeom prst="rect">
              <a:avLst/>
            </a:prstGeom>
            <a:solidFill>
              <a:srgbClr val="FEB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2230B54-0D15-432D-9F17-8EE5FA8B9723}"/>
                </a:ext>
              </a:extLst>
            </p:cNvPr>
            <p:cNvSpPr txBox="1"/>
            <p:nvPr/>
          </p:nvSpPr>
          <p:spPr>
            <a:xfrm>
              <a:off x="896341" y="631986"/>
              <a:ext cx="67313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* </a:t>
              </a:r>
              <a:r>
                <a:rPr lang="ko-KR" altLang="en-US" sz="22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목표 </a:t>
              </a:r>
              <a:r>
                <a:rPr lang="en-US" altLang="ko-KR" sz="22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: </a:t>
              </a:r>
              <a:r>
                <a:rPr lang="ko-KR" altLang="en-US" sz="22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재무보고서 분석을 통한 주요 문제점 파악 및 개선 </a:t>
              </a:r>
              <a:r>
                <a:rPr lang="en-US" altLang="ko-KR" sz="22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  </a:t>
              </a:r>
              <a:endParaRPr lang="ko-KR" altLang="en-US" sz="22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F256AF5E-9E41-416A-A176-EDB3E558A744}"/>
              </a:ext>
            </a:extLst>
          </p:cNvPr>
          <p:cNvSpPr txBox="1"/>
          <p:nvPr/>
        </p:nvSpPr>
        <p:spPr>
          <a:xfrm>
            <a:off x="9176153" y="4628244"/>
            <a:ext cx="1337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40" panose="020B0600000101010101" charset="-127"/>
                <a:ea typeface="-윤고딕340" panose="020B0600000101010101" charset="-127"/>
              </a:rPr>
              <a:t>(%)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-윤고딕340" panose="020B0600000101010101" charset="-127"/>
              <a:ea typeface="-윤고딕340" panose="020B0600000101010101" charset="-127"/>
            </a:endParaRPr>
          </a:p>
        </p:txBody>
      </p:sp>
      <p:sp>
        <p:nvSpPr>
          <p:cNvPr id="18" name="슬라이드 번호 개체 틀 2">
            <a:extLst>
              <a:ext uri="{FF2B5EF4-FFF2-40B4-BE49-F238E27FC236}">
                <a16:creationId xmlns:a16="http://schemas.microsoft.com/office/drawing/2014/main" id="{F0DDA302-4ECB-4C72-9F28-B103DEAC9304}"/>
              </a:ext>
            </a:extLst>
          </p:cNvPr>
          <p:cNvSpPr txBox="1">
            <a:spLocks/>
          </p:cNvSpPr>
          <p:nvPr/>
        </p:nvSpPr>
        <p:spPr>
          <a:xfrm>
            <a:off x="9448800" y="-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E555CB-71B6-4724-898A-BE555FEED306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5768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BBBF0ED0-CF19-4E57-9843-3372EDA35212}"/>
              </a:ext>
            </a:extLst>
          </p:cNvPr>
          <p:cNvSpPr/>
          <p:nvPr/>
        </p:nvSpPr>
        <p:spPr>
          <a:xfrm>
            <a:off x="326807" y="1294823"/>
            <a:ext cx="76744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15A185"/>
                </a:solidFill>
                <a:latin typeface="-윤고딕340" panose="020B0600000101010101" charset="-127"/>
                <a:ea typeface="-윤고딕340" panose="020B0600000101010101" charset="-127"/>
              </a:rPr>
              <a:t>[</a:t>
            </a:r>
            <a:r>
              <a:rPr lang="ko-KR" altLang="en-US" b="1" dirty="0">
                <a:solidFill>
                  <a:srgbClr val="15A185"/>
                </a:solidFill>
                <a:latin typeface="-윤고딕340" panose="020B0600000101010101" charset="-127"/>
                <a:ea typeface="-윤고딕340" panose="020B0600000101010101" charset="-127"/>
              </a:rPr>
              <a:t>판매</a:t>
            </a:r>
            <a:r>
              <a:rPr lang="en-US" altLang="ko-KR" b="1" dirty="0">
                <a:solidFill>
                  <a:srgbClr val="15A185"/>
                </a:solidFill>
                <a:latin typeface="-윤고딕340" panose="020B0600000101010101" charset="-127"/>
                <a:ea typeface="-윤고딕340" panose="020B0600000101010101" charset="-127"/>
              </a:rPr>
              <a:t>] </a:t>
            </a:r>
            <a:r>
              <a:rPr lang="ko-KR" altLang="en-US" b="1" dirty="0">
                <a:solidFill>
                  <a:srgbClr val="15A185"/>
                </a:solidFill>
                <a:latin typeface="-윤고딕340" panose="020B0600000101010101" charset="-127"/>
                <a:ea typeface="-윤고딕340" panose="020B0600000101010101" charset="-127"/>
              </a:rPr>
              <a:t>타 부서의 업무 부담을 고려한 서비스 수준 증대</a:t>
            </a:r>
            <a:endParaRPr lang="en-US" altLang="ko-KR" dirty="0">
              <a:solidFill>
                <a:srgbClr val="15A185"/>
              </a:solidFill>
              <a:latin typeface="-윤고딕340" panose="020B0600000101010101" charset="-127"/>
              <a:ea typeface="-윤고딕340" panose="020B0600000101010101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DF44BCC-3F8C-4E26-BF93-0902070F67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668733"/>
              </p:ext>
            </p:extLst>
          </p:nvPr>
        </p:nvGraphicFramePr>
        <p:xfrm>
          <a:off x="864383" y="2369441"/>
          <a:ext cx="10463232" cy="32947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8413">
                  <a:extLst>
                    <a:ext uri="{9D8B030D-6E8A-4147-A177-3AD203B41FA5}">
                      <a16:colId xmlns:a16="http://schemas.microsoft.com/office/drawing/2014/main" val="443444043"/>
                    </a:ext>
                  </a:extLst>
                </a:gridCol>
                <a:gridCol w="3002464">
                  <a:extLst>
                    <a:ext uri="{9D8B030D-6E8A-4147-A177-3AD203B41FA5}">
                      <a16:colId xmlns:a16="http://schemas.microsoft.com/office/drawing/2014/main" val="1365173967"/>
                    </a:ext>
                  </a:extLst>
                </a:gridCol>
                <a:gridCol w="2979890">
                  <a:extLst>
                    <a:ext uri="{9D8B030D-6E8A-4147-A177-3AD203B41FA5}">
                      <a16:colId xmlns:a16="http://schemas.microsoft.com/office/drawing/2014/main" val="917436827"/>
                    </a:ext>
                  </a:extLst>
                </a:gridCol>
                <a:gridCol w="3002465">
                  <a:extLst>
                    <a:ext uri="{9D8B030D-6E8A-4147-A177-3AD203B41FA5}">
                      <a16:colId xmlns:a16="http://schemas.microsoft.com/office/drawing/2014/main" val="25039354"/>
                    </a:ext>
                  </a:extLst>
                </a:gridCol>
              </a:tblGrid>
              <a:tr h="447023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-윤고딕340" panose="020B0600000101010101" charset="-127"/>
                        <a:ea typeface="-윤고딕340" panose="020B0600000101010101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40" panose="020B0600000101010101" charset="-127"/>
                          <a:ea typeface="-윤고딕340" panose="020B0600000101010101" charset="-127"/>
                        </a:rPr>
                        <a:t>SUPER</a:t>
                      </a:r>
                      <a:endParaRPr lang="ko-KR" altLang="en-US" dirty="0">
                        <a:latin typeface="-윤고딕340" panose="020B0600000101010101" charset="-127"/>
                        <a:ea typeface="-윤고딕340" panose="020B0600000101010101" charset="-127"/>
                      </a:endParaRPr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40" panose="020B0600000101010101" charset="-127"/>
                          <a:ea typeface="-윤고딕340" panose="020B0600000101010101" charset="-127"/>
                        </a:rPr>
                        <a:t>CONVI</a:t>
                      </a:r>
                      <a:endParaRPr lang="ko-KR" altLang="en-US" dirty="0">
                        <a:latin typeface="-윤고딕340" panose="020B0600000101010101" charset="-127"/>
                        <a:ea typeface="-윤고딕340" panose="020B0600000101010101" charset="-127"/>
                      </a:endParaRPr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40" panose="020B0600000101010101" charset="-127"/>
                          <a:ea typeface="-윤고딕340" panose="020B0600000101010101" charset="-127"/>
                        </a:rPr>
                        <a:t>SAVE</a:t>
                      </a:r>
                      <a:endParaRPr lang="ko-KR" altLang="en-US" dirty="0">
                        <a:latin typeface="-윤고딕340" panose="020B0600000101010101" charset="-127"/>
                        <a:ea typeface="-윤고딕340" panose="020B0600000101010101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12977468"/>
                  </a:ext>
                </a:extLst>
              </a:tr>
              <a:tr h="4470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-윤고딕340" panose="020B0600000101010101" charset="-127"/>
                          <a:ea typeface="-윤고딕340" panose="020B0600000101010101" charset="-127"/>
                        </a:rPr>
                        <a:t>매출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40" panose="020B0600000101010101" charset="-127"/>
                          <a:ea typeface="-윤고딕340" panose="020B0600000101010101" charset="-127"/>
                        </a:rPr>
                        <a:t>21%</a:t>
                      </a:r>
                      <a:endParaRPr lang="ko-KR" altLang="en-US" dirty="0">
                        <a:latin typeface="-윤고딕340" panose="020B0600000101010101" charset="-127"/>
                        <a:ea typeface="-윤고딕340" panose="020B0600000101010101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40" panose="020B0600000101010101" charset="-127"/>
                          <a:ea typeface="-윤고딕340" panose="020B0600000101010101" charset="-127"/>
                        </a:rPr>
                        <a:t>22%</a:t>
                      </a:r>
                      <a:endParaRPr lang="ko-KR" altLang="en-US" dirty="0">
                        <a:latin typeface="-윤고딕340" panose="020B0600000101010101" charset="-127"/>
                        <a:ea typeface="-윤고딕340" panose="020B0600000101010101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40" panose="020B0600000101010101" charset="-127"/>
                          <a:ea typeface="-윤고딕340" panose="020B0600000101010101" charset="-127"/>
                        </a:rPr>
                        <a:t>57%</a:t>
                      </a:r>
                      <a:endParaRPr lang="ko-KR" altLang="en-US" dirty="0">
                        <a:latin typeface="-윤고딕340" panose="020B0600000101010101" charset="-127"/>
                        <a:ea typeface="-윤고딕340" panose="020B0600000101010101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08806208"/>
                  </a:ext>
                </a:extLst>
              </a:tr>
              <a:tr h="24006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-윤고딕340" panose="020B0600000101010101" charset="-127"/>
                          <a:ea typeface="-윤고딕340" panose="020B0600000101010101" charset="-127"/>
                        </a:rPr>
                        <a:t>주요 특징</a:t>
                      </a:r>
                    </a:p>
                  </a:txBody>
                  <a:tcPr anchor="ctr">
                    <a:lnL w="12700" cmpd="sng">
                      <a:noFill/>
                    </a:lnL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latin typeface="-윤고딕340" panose="020B0600000101010101" charset="-127"/>
                          <a:ea typeface="-윤고딕340" panose="020B0600000101010101" charset="-127"/>
                        </a:rPr>
                        <a:t>- </a:t>
                      </a:r>
                      <a:r>
                        <a:rPr lang="ko-KR" altLang="en-US" dirty="0">
                          <a:latin typeface="-윤고딕340" panose="020B0600000101010101" charset="-127"/>
                          <a:ea typeface="-윤고딕340" panose="020B0600000101010101" charset="-127"/>
                        </a:rPr>
                        <a:t>유통기한 변화에 계약지수   </a:t>
                      </a:r>
                      <a:endParaRPr lang="en-US" altLang="ko-KR" dirty="0">
                        <a:latin typeface="-윤고딕340" panose="020B0600000101010101" charset="-127"/>
                        <a:ea typeface="-윤고딕340" panose="020B0600000101010101" charset="-127"/>
                      </a:endParaRPr>
                    </a:p>
                    <a:p>
                      <a:pPr algn="l" latinLnBrk="1"/>
                      <a:r>
                        <a:rPr lang="en-US" altLang="ko-KR" dirty="0">
                          <a:latin typeface="-윤고딕340" panose="020B0600000101010101" charset="-127"/>
                          <a:ea typeface="-윤고딕340" panose="020B0600000101010101" charset="-127"/>
                        </a:rPr>
                        <a:t>   </a:t>
                      </a:r>
                      <a:r>
                        <a:rPr lang="ko-KR" altLang="en-US" dirty="0">
                          <a:latin typeface="-윤고딕340" panose="020B0600000101010101" charset="-127"/>
                          <a:ea typeface="-윤고딕340" panose="020B0600000101010101" charset="-127"/>
                        </a:rPr>
                        <a:t>민감하게 반응</a:t>
                      </a:r>
                      <a:endParaRPr lang="en-US" altLang="ko-KR" dirty="0">
                        <a:latin typeface="-윤고딕340" panose="020B0600000101010101" charset="-127"/>
                        <a:ea typeface="-윤고딕340" panose="020B0600000101010101" charset="-127"/>
                      </a:endParaRPr>
                    </a:p>
                    <a:p>
                      <a:pPr algn="l" latinLnBrk="1"/>
                      <a:endParaRPr lang="en-US" altLang="ko-KR" dirty="0">
                        <a:latin typeface="-윤고딕340" panose="020B0600000101010101" charset="-127"/>
                        <a:ea typeface="-윤고딕340" panose="020B0600000101010101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>
                          <a:latin typeface="-윤고딕340" panose="020B0600000101010101" charset="-127"/>
                          <a:ea typeface="-윤고딕340" panose="020B0600000101010101" charset="-127"/>
                        </a:rPr>
                        <a:t>판촉 행사에 따른 </a:t>
                      </a:r>
                      <a:endParaRPr lang="en-US" altLang="ko-KR" dirty="0">
                        <a:latin typeface="-윤고딕340" panose="020B0600000101010101" charset="-127"/>
                        <a:ea typeface="-윤고딕340" panose="020B0600000101010101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dirty="0">
                          <a:latin typeface="-윤고딕340" panose="020B0600000101010101" charset="-127"/>
                          <a:ea typeface="-윤고딕340" panose="020B0600000101010101" charset="-127"/>
                        </a:rPr>
                        <a:t>   </a:t>
                      </a:r>
                      <a:r>
                        <a:rPr lang="ko-KR" altLang="en-US" dirty="0">
                          <a:latin typeface="-윤고딕340" panose="020B0600000101010101" charset="-127"/>
                          <a:ea typeface="-윤고딕340" panose="020B0600000101010101" charset="-127"/>
                        </a:rPr>
                        <a:t>수요 변화가 적음</a:t>
                      </a:r>
                      <a:endParaRPr lang="en-US" altLang="ko-KR" dirty="0">
                        <a:latin typeface="-윤고딕340" panose="020B0600000101010101" charset="-127"/>
                        <a:ea typeface="-윤고딕340" panose="020B0600000101010101" charset="-127"/>
                      </a:endParaRPr>
                    </a:p>
                    <a:p>
                      <a:pPr algn="l" latinLnBrk="1"/>
                      <a:endParaRPr lang="ko-KR" altLang="en-US" dirty="0">
                        <a:latin typeface="-윤고딕340" panose="020B0600000101010101" charset="-127"/>
                        <a:ea typeface="-윤고딕340" panose="020B0600000101010101" charset="-127"/>
                      </a:endParaRPr>
                    </a:p>
                  </a:txBody>
                  <a:tcPr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>
                          <a:latin typeface="-윤고딕340" panose="020B0600000101010101" charset="-127"/>
                          <a:ea typeface="-윤고딕340" panose="020B0600000101010101" charset="-127"/>
                        </a:rPr>
                        <a:t>생산하는 제품군 중 </a:t>
                      </a:r>
                      <a:r>
                        <a:rPr lang="en-US" altLang="ko-KR" dirty="0">
                          <a:latin typeface="-윤고딕340" panose="020B0600000101010101" charset="-127"/>
                          <a:ea typeface="-윤고딕340" panose="020B0600000101010101" charset="-127"/>
                        </a:rPr>
                        <a:t>3</a:t>
                      </a:r>
                      <a:r>
                        <a:rPr lang="ko-KR" altLang="en-US" dirty="0">
                          <a:latin typeface="-윤고딕340" panose="020B0600000101010101" charset="-127"/>
                          <a:ea typeface="-윤고딕340" panose="020B0600000101010101" charset="-127"/>
                        </a:rPr>
                        <a:t>가지</a:t>
                      </a:r>
                      <a:r>
                        <a:rPr lang="en-US" altLang="ko-KR" dirty="0">
                          <a:latin typeface="-윤고딕340" panose="020B0600000101010101" charset="-127"/>
                          <a:ea typeface="-윤고딕340" panose="020B0600000101010101" charset="-127"/>
                        </a:rPr>
                        <a:t> (PET)</a:t>
                      </a:r>
                      <a:r>
                        <a:rPr lang="ko-KR" altLang="en-US" dirty="0">
                          <a:latin typeface="-윤고딕340" panose="020B0600000101010101" charset="-127"/>
                          <a:ea typeface="-윤고딕340" panose="020B0600000101010101" charset="-127"/>
                        </a:rPr>
                        <a:t> 품목만을 취급</a:t>
                      </a:r>
                      <a:endParaRPr lang="en-US" altLang="ko-KR" dirty="0">
                        <a:latin typeface="-윤고딕340" panose="020B0600000101010101" charset="-127"/>
                        <a:ea typeface="-윤고딕340" panose="020B0600000101010101" charset="-127"/>
                      </a:endParaRPr>
                    </a:p>
                    <a:p>
                      <a:pPr algn="l" latinLnBrk="1"/>
                      <a:endParaRPr lang="en-US" altLang="ko-KR" dirty="0">
                        <a:latin typeface="-윤고딕340" panose="020B0600000101010101" charset="-127"/>
                        <a:ea typeface="-윤고딕340" panose="020B0600000101010101" charset="-127"/>
                      </a:endParaRPr>
                    </a:p>
                    <a:p>
                      <a:pPr algn="l" latinLnBrk="1"/>
                      <a:r>
                        <a:rPr lang="en-US" altLang="ko-KR" dirty="0">
                          <a:latin typeface="-윤고딕340" panose="020B0600000101010101" charset="-127"/>
                          <a:ea typeface="-윤고딕340" panose="020B0600000101010101" charset="-127"/>
                        </a:rPr>
                        <a:t>-‘</a:t>
                      </a:r>
                      <a:r>
                        <a:rPr lang="ko-KR" altLang="en-US" dirty="0">
                          <a:latin typeface="-윤고딕340" panose="020B0600000101010101" charset="-127"/>
                          <a:ea typeface="-윤고딕340" panose="020B0600000101010101" charset="-127"/>
                        </a:rPr>
                        <a:t>지불조건 변화</a:t>
                      </a:r>
                      <a:r>
                        <a:rPr lang="en-US" altLang="ko-KR" dirty="0">
                          <a:latin typeface="-윤고딕340" panose="020B0600000101010101" charset="-127"/>
                          <a:ea typeface="-윤고딕340" panose="020B0600000101010101" charset="-127"/>
                        </a:rPr>
                        <a:t>’</a:t>
                      </a:r>
                      <a:r>
                        <a:rPr lang="ko-KR" altLang="en-US" dirty="0">
                          <a:latin typeface="-윤고딕340" panose="020B0600000101010101" charset="-127"/>
                          <a:ea typeface="-윤고딕340" panose="020B0600000101010101" charset="-127"/>
                        </a:rPr>
                        <a:t>계약지수   </a:t>
                      </a:r>
                      <a:endParaRPr lang="en-US" altLang="ko-KR" dirty="0">
                        <a:latin typeface="-윤고딕340" panose="020B0600000101010101" charset="-127"/>
                        <a:ea typeface="-윤고딕340" panose="020B0600000101010101" charset="-127"/>
                      </a:endParaRPr>
                    </a:p>
                    <a:p>
                      <a:pPr algn="l" latinLnBrk="1"/>
                      <a:r>
                        <a:rPr lang="en-US" altLang="ko-KR" dirty="0">
                          <a:latin typeface="-윤고딕340" panose="020B0600000101010101" charset="-127"/>
                          <a:ea typeface="-윤고딕340" panose="020B0600000101010101" charset="-127"/>
                        </a:rPr>
                        <a:t>    </a:t>
                      </a:r>
                      <a:r>
                        <a:rPr lang="ko-KR" altLang="en-US" dirty="0">
                          <a:latin typeface="-윤고딕340" panose="020B0600000101010101" charset="-127"/>
                          <a:ea typeface="-윤고딕340" panose="020B0600000101010101" charset="-127"/>
                        </a:rPr>
                        <a:t>변화에 대한 영향 적음</a:t>
                      </a:r>
                      <a:endParaRPr lang="en-US" altLang="ko-KR" dirty="0">
                        <a:latin typeface="-윤고딕340" panose="020B0600000101010101" charset="-127"/>
                        <a:ea typeface="-윤고딕340" panose="020B0600000101010101" charset="-127"/>
                      </a:endParaRPr>
                    </a:p>
                    <a:p>
                      <a:pPr algn="l" latinLnBrk="1"/>
                      <a:endParaRPr lang="en-US" altLang="ko-KR" dirty="0">
                        <a:latin typeface="-윤고딕340" panose="020B0600000101010101" charset="-127"/>
                        <a:ea typeface="-윤고딕340" panose="020B0600000101010101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>
                          <a:latin typeface="-윤고딕340" panose="020B0600000101010101" charset="-127"/>
                          <a:ea typeface="-윤고딕340" panose="020B0600000101010101" charset="-127"/>
                        </a:rPr>
                        <a:t>판촉 행사에 대한 </a:t>
                      </a:r>
                      <a:endParaRPr lang="en-US" altLang="ko-KR" dirty="0">
                        <a:latin typeface="-윤고딕340" panose="020B0600000101010101" charset="-127"/>
                        <a:ea typeface="-윤고딕340" panose="020B0600000101010101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dirty="0">
                          <a:latin typeface="-윤고딕340" panose="020B0600000101010101" charset="-127"/>
                          <a:ea typeface="-윤고딕340" panose="020B0600000101010101" charset="-127"/>
                        </a:rPr>
                        <a:t>   </a:t>
                      </a:r>
                      <a:r>
                        <a:rPr lang="ko-KR" altLang="en-US" dirty="0">
                          <a:latin typeface="-윤고딕340" panose="020B0600000101010101" charset="-127"/>
                          <a:ea typeface="-윤고딕340" panose="020B0600000101010101" charset="-127"/>
                        </a:rPr>
                        <a:t>수요 변화 민감</a:t>
                      </a:r>
                    </a:p>
                  </a:txBody>
                  <a:tcPr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latin typeface="-윤고딕340" panose="020B0600000101010101" charset="-127"/>
                          <a:ea typeface="-윤고딕340" panose="020B0600000101010101" charset="-127"/>
                        </a:rPr>
                        <a:t>- </a:t>
                      </a:r>
                      <a:r>
                        <a:rPr lang="ko-KR" altLang="en-US" dirty="0">
                          <a:latin typeface="-윤고딕340" panose="020B0600000101010101" charset="-127"/>
                          <a:ea typeface="-윤고딕340" panose="020B0600000101010101" charset="-127"/>
                        </a:rPr>
                        <a:t>가장 큰 고객사</a:t>
                      </a:r>
                      <a:endParaRPr lang="en-US" altLang="ko-KR" dirty="0">
                        <a:latin typeface="-윤고딕340" panose="020B0600000101010101" charset="-127"/>
                        <a:ea typeface="-윤고딕340" panose="020B0600000101010101" charset="-127"/>
                      </a:endParaRPr>
                    </a:p>
                    <a:p>
                      <a:pPr algn="l" latinLnBrk="1"/>
                      <a:endParaRPr lang="en-US" altLang="ko-KR" dirty="0">
                        <a:latin typeface="-윤고딕340" panose="020B0600000101010101" charset="-127"/>
                        <a:ea typeface="-윤고딕340" panose="020B0600000101010101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>
                          <a:latin typeface="-윤고딕340" panose="020B0600000101010101" charset="-127"/>
                          <a:ea typeface="-윤고딕340" panose="020B0600000101010101" charset="-127"/>
                        </a:rPr>
                        <a:t>판촉 행사에 대한 </a:t>
                      </a:r>
                      <a:endParaRPr lang="en-US" altLang="ko-KR" dirty="0">
                        <a:latin typeface="-윤고딕340" panose="020B0600000101010101" charset="-127"/>
                        <a:ea typeface="-윤고딕340" panose="020B0600000101010101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dirty="0">
                          <a:latin typeface="-윤고딕340" panose="020B0600000101010101" charset="-127"/>
                          <a:ea typeface="-윤고딕340" panose="020B0600000101010101" charset="-127"/>
                        </a:rPr>
                        <a:t>   </a:t>
                      </a:r>
                      <a:r>
                        <a:rPr lang="ko-KR" altLang="en-US" dirty="0">
                          <a:latin typeface="-윤고딕340" panose="020B0600000101010101" charset="-127"/>
                          <a:ea typeface="-윤고딕340" panose="020B0600000101010101" charset="-127"/>
                        </a:rPr>
                        <a:t>수요 변화 민감</a:t>
                      </a:r>
                    </a:p>
                  </a:txBody>
                  <a:tcPr anchor="ctr">
                    <a:lnR w="12700" cmpd="sng">
                      <a:noFill/>
                    </a:ln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248967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F7609FC-9393-4D08-8810-B4AB354AF76A}"/>
              </a:ext>
            </a:extLst>
          </p:cNvPr>
          <p:cNvSpPr txBox="1"/>
          <p:nvPr/>
        </p:nvSpPr>
        <p:spPr>
          <a:xfrm>
            <a:off x="5024419" y="1888634"/>
            <a:ext cx="2143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&lt;</a:t>
            </a:r>
            <a:r>
              <a:rPr lang="ko-KR" altLang="en-US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고객 업체별 분석</a:t>
            </a:r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&gt;</a:t>
            </a:r>
            <a:endParaRPr lang="ko-KR" altLang="en-US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E5C03E4-0804-4F68-9F47-823E1B9A6F01}"/>
              </a:ext>
            </a:extLst>
          </p:cNvPr>
          <p:cNvGrpSpPr/>
          <p:nvPr/>
        </p:nvGrpSpPr>
        <p:grpSpPr>
          <a:xfrm>
            <a:off x="2314904" y="5837394"/>
            <a:ext cx="8114500" cy="777237"/>
            <a:chOff x="2452064" y="5775630"/>
            <a:chExt cx="8114500" cy="77723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68D961B-17CE-4825-8589-4A2ACC5B874A}"/>
                </a:ext>
              </a:extLst>
            </p:cNvPr>
            <p:cNvSpPr txBox="1"/>
            <p:nvPr/>
          </p:nvSpPr>
          <p:spPr>
            <a:xfrm>
              <a:off x="3278695" y="6183535"/>
              <a:ext cx="72878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-윤고딕340" panose="020B0600000101010101" charset="-127"/>
                  <a:ea typeface="-윤고딕340" panose="020B0600000101010101" charset="-127"/>
                </a:rPr>
                <a:t>모든 결정로그 및 의사 결정에 있어 고객사 특징을 고려</a:t>
              </a:r>
              <a:r>
                <a:rPr lang="en-US" altLang="ko-KR" dirty="0">
                  <a:latin typeface="-윤고딕340" panose="020B0600000101010101" charset="-127"/>
                  <a:ea typeface="-윤고딕340" panose="020B0600000101010101" charset="-127"/>
                </a:rPr>
                <a:t>, </a:t>
              </a:r>
              <a:r>
                <a:rPr lang="ko-KR" altLang="en-US" dirty="0">
                  <a:latin typeface="-윤고딕340" panose="020B0600000101010101" charset="-127"/>
                  <a:ea typeface="-윤고딕340" panose="020B0600000101010101" charset="-127"/>
                </a:rPr>
                <a:t>맞춤 전력 구상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7C98498-E5AF-42B9-A564-35A461DE0826}"/>
                </a:ext>
              </a:extLst>
            </p:cNvPr>
            <p:cNvSpPr txBox="1"/>
            <p:nvPr/>
          </p:nvSpPr>
          <p:spPr>
            <a:xfrm>
              <a:off x="2452064" y="5775630"/>
              <a:ext cx="72878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-윤고딕340" panose="020B0600000101010101" charset="-127"/>
                  <a:ea typeface="-윤고딕340" panose="020B0600000101010101" charset="-127"/>
                </a:rPr>
                <a:t>* </a:t>
              </a:r>
              <a:r>
                <a:rPr lang="ko-KR" altLang="en-US" dirty="0">
                  <a:latin typeface="-윤고딕340" panose="020B0600000101010101" charset="-127"/>
                  <a:ea typeface="-윤고딕340" panose="020B0600000101010101" charset="-127"/>
                </a:rPr>
                <a:t>각 결정로그에 따른 업체별 계약지수 변화 상이</a:t>
              </a:r>
            </a:p>
          </p:txBody>
        </p:sp>
        <p:sp>
          <p:nvSpPr>
            <p:cNvPr id="10" name="화살표: 오른쪽 9">
              <a:extLst>
                <a:ext uri="{FF2B5EF4-FFF2-40B4-BE49-F238E27FC236}">
                  <a16:creationId xmlns:a16="http://schemas.microsoft.com/office/drawing/2014/main" id="{9D8B3947-8E89-4976-B03B-D16D1AA52F3B}"/>
                </a:ext>
              </a:extLst>
            </p:cNvPr>
            <p:cNvSpPr/>
            <p:nvPr/>
          </p:nvSpPr>
          <p:spPr>
            <a:xfrm>
              <a:off x="2765978" y="6250045"/>
              <a:ext cx="446314" cy="236312"/>
            </a:xfrm>
            <a:prstGeom prst="rightArrow">
              <a:avLst/>
            </a:prstGeom>
            <a:solidFill>
              <a:srgbClr val="15A1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15A185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BCCF4CE-BBD0-49D4-B7D1-C49FEB5DD30B}"/>
              </a:ext>
            </a:extLst>
          </p:cNvPr>
          <p:cNvGrpSpPr/>
          <p:nvPr/>
        </p:nvGrpSpPr>
        <p:grpSpPr>
          <a:xfrm>
            <a:off x="0" y="0"/>
            <a:ext cx="12192000" cy="1070344"/>
            <a:chOff x="0" y="-1"/>
            <a:chExt cx="12192000" cy="1070344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C8B0B44-E052-4B2F-B7B4-659787DFFCAB}"/>
                </a:ext>
              </a:extLst>
            </p:cNvPr>
            <p:cNvSpPr/>
            <p:nvPr/>
          </p:nvSpPr>
          <p:spPr>
            <a:xfrm>
              <a:off x="0" y="0"/>
              <a:ext cx="12192000" cy="107034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3FF81FE4-67B1-4BD2-AC62-5833B758F53F}"/>
                </a:ext>
              </a:extLst>
            </p:cNvPr>
            <p:cNvGrpSpPr/>
            <p:nvPr/>
          </p:nvGrpSpPr>
          <p:grpSpPr>
            <a:xfrm>
              <a:off x="139403" y="69575"/>
              <a:ext cx="2849732" cy="584775"/>
              <a:chOff x="139403" y="69575"/>
              <a:chExt cx="2849732" cy="584775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F43567F-DC8D-4421-B258-4CE37D39BEE9}"/>
                  </a:ext>
                </a:extLst>
              </p:cNvPr>
              <p:cNvSpPr txBox="1"/>
              <p:nvPr/>
            </p:nvSpPr>
            <p:spPr>
              <a:xfrm>
                <a:off x="139403" y="69575"/>
                <a:ext cx="75693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3200" b="1" dirty="0">
                    <a:solidFill>
                      <a:srgbClr val="FEB658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2.1</a:t>
                </a:r>
                <a:endParaRPr lang="ko-KR" altLang="en-US" sz="3200" b="1" dirty="0">
                  <a:solidFill>
                    <a:srgbClr val="FEB658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FBDC5F2-98F6-44ED-B018-C1C6313DA763}"/>
                  </a:ext>
                </a:extLst>
              </p:cNvPr>
              <p:cNvSpPr txBox="1"/>
              <p:nvPr/>
            </p:nvSpPr>
            <p:spPr>
              <a:xfrm>
                <a:off x="816745" y="93494"/>
                <a:ext cx="2172390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0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1</a:t>
                </a:r>
                <a:r>
                  <a:rPr lang="ko-KR" altLang="en-US" sz="30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라운드 분석</a:t>
                </a:r>
              </a:p>
            </p:txBody>
          </p:sp>
        </p:grp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6DA1A47-0414-4355-B83A-7FA754BA97DA}"/>
                </a:ext>
              </a:extLst>
            </p:cNvPr>
            <p:cNvSpPr/>
            <p:nvPr/>
          </p:nvSpPr>
          <p:spPr>
            <a:xfrm>
              <a:off x="0" y="-1"/>
              <a:ext cx="129784" cy="1070343"/>
            </a:xfrm>
            <a:prstGeom prst="rect">
              <a:avLst/>
            </a:prstGeom>
            <a:solidFill>
              <a:srgbClr val="FEB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3EA7AB1-1F7D-410A-91F8-990123DCFC29}"/>
                </a:ext>
              </a:extLst>
            </p:cNvPr>
            <p:cNvSpPr txBox="1"/>
            <p:nvPr/>
          </p:nvSpPr>
          <p:spPr>
            <a:xfrm>
              <a:off x="896341" y="631986"/>
              <a:ext cx="67313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* </a:t>
              </a:r>
              <a:r>
                <a:rPr lang="ko-KR" altLang="en-US" sz="22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목표 </a:t>
              </a:r>
              <a:r>
                <a:rPr lang="en-US" altLang="ko-KR" sz="22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: </a:t>
              </a:r>
              <a:r>
                <a:rPr lang="ko-KR" altLang="en-US" sz="22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재무보고서 분석을 통한 주요 문제점 파악 및 개선 </a:t>
              </a:r>
              <a:r>
                <a:rPr lang="en-US" altLang="ko-KR" sz="22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  </a:t>
              </a:r>
              <a:endParaRPr lang="ko-KR" altLang="en-US" sz="22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</p:grpSp>
      <p:sp>
        <p:nvSpPr>
          <p:cNvPr id="17" name="슬라이드 번호 개체 틀 2">
            <a:extLst>
              <a:ext uri="{FF2B5EF4-FFF2-40B4-BE49-F238E27FC236}">
                <a16:creationId xmlns:a16="http://schemas.microsoft.com/office/drawing/2014/main" id="{8D68CB24-784A-478A-9034-A2C00666521F}"/>
              </a:ext>
            </a:extLst>
          </p:cNvPr>
          <p:cNvSpPr txBox="1">
            <a:spLocks/>
          </p:cNvSpPr>
          <p:nvPr/>
        </p:nvSpPr>
        <p:spPr>
          <a:xfrm>
            <a:off x="9448800" y="-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E555CB-71B6-4724-898A-BE555FEED306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4370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BBBF0ED0-CF19-4E57-9843-3372EDA35212}"/>
              </a:ext>
            </a:extLst>
          </p:cNvPr>
          <p:cNvSpPr/>
          <p:nvPr/>
        </p:nvSpPr>
        <p:spPr>
          <a:xfrm>
            <a:off x="326807" y="1294823"/>
            <a:ext cx="76744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15A185"/>
                </a:solidFill>
                <a:latin typeface="-윤고딕340" panose="020B0600000101010101" charset="-127"/>
                <a:ea typeface="-윤고딕340" panose="020B0600000101010101" charset="-127"/>
              </a:rPr>
              <a:t>[</a:t>
            </a:r>
            <a:r>
              <a:rPr lang="ko-KR" altLang="en-US" b="1" dirty="0">
                <a:solidFill>
                  <a:srgbClr val="15A185"/>
                </a:solidFill>
                <a:latin typeface="-윤고딕340" panose="020B0600000101010101" charset="-127"/>
                <a:ea typeface="-윤고딕340" panose="020B0600000101010101" charset="-127"/>
              </a:rPr>
              <a:t>판매</a:t>
            </a:r>
            <a:r>
              <a:rPr lang="en-US" altLang="ko-KR" b="1" dirty="0">
                <a:solidFill>
                  <a:srgbClr val="15A185"/>
                </a:solidFill>
                <a:latin typeface="-윤고딕340" panose="020B0600000101010101" charset="-127"/>
                <a:ea typeface="-윤고딕340" panose="020B0600000101010101" charset="-127"/>
              </a:rPr>
              <a:t>] </a:t>
            </a:r>
            <a:r>
              <a:rPr lang="ko-KR" altLang="en-US" b="1" dirty="0">
                <a:solidFill>
                  <a:srgbClr val="15A185"/>
                </a:solidFill>
                <a:latin typeface="-윤고딕340" panose="020B0600000101010101" charset="-127"/>
                <a:ea typeface="-윤고딕340" panose="020B0600000101010101" charset="-127"/>
              </a:rPr>
              <a:t>타 부서의 업무 부담을 고려한 서비스 수준 증대</a:t>
            </a:r>
            <a:endParaRPr lang="en-US" altLang="ko-KR" dirty="0">
              <a:solidFill>
                <a:srgbClr val="15A185"/>
              </a:solidFill>
              <a:latin typeface="-윤고딕340" panose="020B0600000101010101" charset="-127"/>
              <a:ea typeface="-윤고딕340" panose="020B0600000101010101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34F806D-CB4D-4A2D-A47F-9F186A7C6AA6}"/>
              </a:ext>
            </a:extLst>
          </p:cNvPr>
          <p:cNvGrpSpPr/>
          <p:nvPr/>
        </p:nvGrpSpPr>
        <p:grpSpPr>
          <a:xfrm>
            <a:off x="470095" y="1980578"/>
            <a:ext cx="3770161" cy="3979371"/>
            <a:chOff x="326807" y="1980578"/>
            <a:chExt cx="3770161" cy="3979371"/>
          </a:xfrm>
        </p:grpSpPr>
        <p:pic>
          <p:nvPicPr>
            <p:cNvPr id="23" name="그림 22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A310B330-B716-4C2D-AC9F-02B78F01F5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3886"/>
            <a:stretch/>
          </p:blipFill>
          <p:spPr>
            <a:xfrm>
              <a:off x="326807" y="1980578"/>
              <a:ext cx="3722658" cy="3979371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9F97BA9-2591-400C-9BC4-7261D0F2EF6D}"/>
                </a:ext>
              </a:extLst>
            </p:cNvPr>
            <p:cNvSpPr txBox="1"/>
            <p:nvPr/>
          </p:nvSpPr>
          <p:spPr>
            <a:xfrm>
              <a:off x="1963903" y="2549369"/>
              <a:ext cx="21330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  <a:latin typeface="-윤고딕340" panose="020B0600000101010101" charset="-127"/>
                  <a:ea typeface="-윤고딕340" panose="020B0600000101010101" charset="-127"/>
                </a:rPr>
                <a:t>1 </a:t>
              </a:r>
              <a:r>
                <a:rPr lang="ko-KR" altLang="en-US" b="1" dirty="0">
                  <a:solidFill>
                    <a:srgbClr val="FF0000"/>
                  </a:solidFill>
                  <a:latin typeface="-윤고딕340" panose="020B0600000101010101" charset="-127"/>
                  <a:ea typeface="-윤고딕340" panose="020B0600000101010101" charset="-127"/>
                </a:rPr>
                <a:t>라운드 결정 로그</a:t>
              </a: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6C363395-9B58-4D07-82FC-50ED63D5B6FB}"/>
                </a:ext>
              </a:extLst>
            </p:cNvPr>
            <p:cNvGrpSpPr/>
            <p:nvPr/>
          </p:nvGrpSpPr>
          <p:grpSpPr>
            <a:xfrm>
              <a:off x="470480" y="2918700"/>
              <a:ext cx="3483979" cy="2855618"/>
              <a:chOff x="462987" y="2847371"/>
              <a:chExt cx="3483979" cy="2855618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2E06711A-9A8A-43B4-81BD-52C7D714DAD2}"/>
                  </a:ext>
                </a:extLst>
              </p:cNvPr>
              <p:cNvSpPr/>
              <p:nvPr/>
            </p:nvSpPr>
            <p:spPr>
              <a:xfrm>
                <a:off x="462987" y="2847371"/>
                <a:ext cx="3483979" cy="963449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18D7CCC0-3ECA-4E4F-AEDD-BB2983D17488}"/>
                  </a:ext>
                </a:extLst>
              </p:cNvPr>
              <p:cNvSpPr/>
              <p:nvPr/>
            </p:nvSpPr>
            <p:spPr>
              <a:xfrm>
                <a:off x="520862" y="5388544"/>
                <a:ext cx="2718122" cy="314445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" name="화살표: 아래쪽 3">
              <a:extLst>
                <a:ext uri="{FF2B5EF4-FFF2-40B4-BE49-F238E27FC236}">
                  <a16:creationId xmlns:a16="http://schemas.microsoft.com/office/drawing/2014/main" id="{4B434ABF-69BB-420A-9497-E646792B8149}"/>
                </a:ext>
              </a:extLst>
            </p:cNvPr>
            <p:cNvSpPr/>
            <p:nvPr/>
          </p:nvSpPr>
          <p:spPr>
            <a:xfrm>
              <a:off x="2332484" y="4168717"/>
              <a:ext cx="342136" cy="963449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5DA35CF-E89C-4005-87BA-FEA4D68DCE8E}"/>
              </a:ext>
            </a:extLst>
          </p:cNvPr>
          <p:cNvSpPr txBox="1"/>
          <p:nvPr/>
        </p:nvSpPr>
        <p:spPr>
          <a:xfrm>
            <a:off x="4883573" y="1766554"/>
            <a:ext cx="826389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40" panose="020B0600000101010101" charset="-127"/>
                <a:ea typeface="-윤고딕340" panose="020B0600000101010101" charset="-127"/>
              </a:rPr>
              <a:t>서비스 수준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40" panose="020B0600000101010101" charset="-127"/>
                <a:ea typeface="-윤고딕340" panose="020B0600000101010101" charset="-127"/>
              </a:rPr>
              <a:t>(%)</a:t>
            </a:r>
          </a:p>
          <a:p>
            <a:endParaRPr lang="en-US" altLang="ko-KR" sz="500" dirty="0">
              <a:solidFill>
                <a:schemeClr val="tx1">
                  <a:lumMod val="75000"/>
                  <a:lumOff val="25000"/>
                </a:schemeClr>
              </a:solidFill>
              <a:latin typeface="-윤고딕340" panose="020B0600000101010101" charset="-127"/>
              <a:ea typeface="-윤고딕340" panose="020B0600000101010101" charset="-127"/>
            </a:endParaRPr>
          </a:p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40" panose="020B0600000101010101" charset="-127"/>
                <a:ea typeface="-윤고딕340" panose="020B0600000101010101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40" panose="020B0600000101010101" charset="-127"/>
                <a:ea typeface="-윤고딕340" panose="020B0600000101010101" charset="-127"/>
              </a:rPr>
              <a:t>-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40" panose="020B0600000101010101" charset="-127"/>
                <a:ea typeface="-윤고딕340" panose="020B0600000101010101" charset="-127"/>
              </a:rPr>
              <a:t>계약지수에 가장 큰 영향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-윤고딕340" panose="020B0600000101010101" charset="-127"/>
              <a:ea typeface="-윤고딕340" panose="020B0600000101010101" charset="-127"/>
            </a:endParaRPr>
          </a:p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40" panose="020B0600000101010101" charset="-127"/>
                <a:ea typeface="-윤고딕340" panose="020B0600000101010101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40" panose="020B0600000101010101" charset="-127"/>
                <a:ea typeface="-윤고딕340" panose="020B0600000101010101" charset="-127"/>
              </a:rPr>
              <a:t>-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40" panose="020B0600000101010101" charset="-127"/>
                <a:ea typeface="-윤고딕340" panose="020B0600000101010101" charset="-127"/>
              </a:rPr>
              <a:t>달성 정도에 따라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-윤고딕340" panose="020B0600000101010101" charset="-127"/>
                <a:ea typeface="-윤고딕340" panose="020B0600000101010101" charset="-127"/>
              </a:rPr>
              <a:t>패널티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40" panose="020B0600000101010101" charset="-127"/>
                <a:ea typeface="-윤고딕340" panose="020B0600000101010101" charset="-127"/>
              </a:rPr>
              <a:t> 또는 보너스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-윤고딕340" panose="020B0600000101010101" charset="-127"/>
              <a:ea typeface="-윤고딕340" panose="020B0600000101010101" charset="-127"/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40" panose="020B0600000101010101" charset="-127"/>
                <a:ea typeface="-윤고딕340" panose="020B0600000101010101" charset="-127"/>
              </a:rPr>
              <a:t> - SCM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40" panose="020B0600000101010101" charset="-127"/>
                <a:ea typeface="-윤고딕340" panose="020B0600000101010101" charset="-127"/>
              </a:rPr>
              <a:t>부서와 긴밀한 협의 후 결정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40" panose="020B0600000101010101" charset="-127"/>
                <a:ea typeface="-윤고딕340" panose="020B0600000101010101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40" panose="020B0600000101010101" charset="-127"/>
                <a:ea typeface="-윤고딕340" panose="020B0600000101010101" charset="-127"/>
              </a:rPr>
              <a:t>재고 수준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40" panose="020B0600000101010101" charset="-127"/>
                <a:ea typeface="-윤고딕340" panose="020B0600000101010101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40" panose="020B0600000101010101" charset="-127"/>
                <a:ea typeface="-윤고딕340" panose="020B0600000101010101" charset="-127"/>
              </a:rPr>
              <a:t>생산간격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40" panose="020B0600000101010101" charset="-127"/>
                <a:ea typeface="-윤고딕340" panose="020B0600000101010101" charset="-127"/>
              </a:rPr>
              <a:t>)</a:t>
            </a:r>
          </a:p>
          <a:p>
            <a:pPr marL="285750" indent="-285750">
              <a:buFontTx/>
              <a:buChar char="-"/>
            </a:pP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-윤고딕340" panose="020B0600000101010101" charset="-127"/>
              <a:ea typeface="-윤고딕340" panose="020B0600000101010101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40" panose="020B0600000101010101" charset="-127"/>
                <a:ea typeface="-윤고딕340" panose="020B0600000101010101" charset="-127"/>
              </a:rPr>
              <a:t>유통기한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40" panose="020B0600000101010101" charset="-127"/>
                <a:ea typeface="-윤고딕340" panose="020B0600000101010101" charset="-127"/>
              </a:rPr>
              <a:t>(1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40" panose="020B0600000101010101" charset="-127"/>
                <a:ea typeface="-윤고딕340" panose="020B0600000101010101" charset="-127"/>
              </a:rPr>
              <a:t>주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40" panose="020B0600000101010101" charset="-127"/>
                <a:ea typeface="-윤고딕340" panose="020B0600000101010101" charset="-127"/>
              </a:rPr>
              <a:t>= 5%)</a:t>
            </a:r>
          </a:p>
          <a:p>
            <a:endParaRPr lang="en-US" altLang="ko-KR" sz="500" dirty="0">
              <a:solidFill>
                <a:schemeClr val="tx1">
                  <a:lumMod val="75000"/>
                  <a:lumOff val="25000"/>
                </a:schemeClr>
              </a:solidFill>
              <a:latin typeface="-윤고딕340" panose="020B0600000101010101" charset="-127"/>
              <a:ea typeface="-윤고딕340" panose="020B0600000101010101" charset="-127"/>
            </a:endParaRPr>
          </a:p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40" panose="020B0600000101010101" charset="-127"/>
                <a:ea typeface="-윤고딕340" panose="020B0600000101010101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40" panose="020B0600000101010101" charset="-127"/>
                <a:ea typeface="-윤고딕340" panose="020B0600000101010101" charset="-127"/>
              </a:rPr>
              <a:t>-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40" panose="020B0600000101010101" charset="-127"/>
                <a:ea typeface="-윤고딕340" panose="020B0600000101010101" charset="-127"/>
              </a:rPr>
              <a:t>진부화 문제를 지속적으로 야기시킴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-윤고딕340" panose="020B0600000101010101" charset="-127"/>
              <a:ea typeface="-윤고딕340" panose="020B0600000101010101" charset="-127"/>
            </a:endParaRPr>
          </a:p>
          <a:p>
            <a:pPr marL="285750" indent="-285750">
              <a:buFontTx/>
              <a:buChar char="-"/>
            </a:pP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-윤고딕340" panose="020B0600000101010101" charset="-127"/>
              <a:ea typeface="-윤고딕340" panose="020B0600000101010101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40" panose="020B0600000101010101" charset="-127"/>
                <a:ea typeface="-윤고딕340" panose="020B0600000101010101" charset="-127"/>
              </a:rPr>
              <a:t>주문 마감 시간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40" panose="020B0600000101010101" charset="-127"/>
                <a:ea typeface="-윤고딕340" panose="020B0600000101010101" charset="-127"/>
              </a:rPr>
              <a:t>(12 / 2 / 5 / 8)</a:t>
            </a:r>
          </a:p>
          <a:p>
            <a:endParaRPr lang="en-US" altLang="ko-KR" sz="500" dirty="0">
              <a:solidFill>
                <a:schemeClr val="tx1">
                  <a:lumMod val="75000"/>
                  <a:lumOff val="25000"/>
                </a:schemeClr>
              </a:solidFill>
              <a:latin typeface="-윤고딕340" panose="020B0600000101010101" charset="-127"/>
              <a:ea typeface="-윤고딕340" panose="020B0600000101010101" charset="-127"/>
            </a:endParaRPr>
          </a:p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40" panose="020B0600000101010101" charset="-127"/>
                <a:ea typeface="-윤고딕340" panose="020B0600000101010101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40" panose="020B0600000101010101" charset="-127"/>
                <a:ea typeface="-윤고딕340" panose="020B0600000101010101" charset="-127"/>
              </a:rPr>
              <a:t>-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40" panose="020B0600000101010101" charset="-127"/>
                <a:ea typeface="-윤고딕340" panose="020B0600000101010101" charset="-127"/>
              </a:rPr>
              <a:t>주문 마감시간이 짧아질수록 생산 업무 부담 감소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-윤고딕340" panose="020B0600000101010101" charset="-127"/>
              <a:ea typeface="-윤고딕340" panose="020B0600000101010101" charset="-127"/>
            </a:endParaRPr>
          </a:p>
          <a:p>
            <a:pPr marL="285750" indent="-285750">
              <a:buFontTx/>
              <a:buChar char="-"/>
            </a:pP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-윤고딕340" panose="020B0600000101010101" charset="-127"/>
              <a:ea typeface="-윤고딕340" panose="020B0600000101010101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40" panose="020B0600000101010101" charset="-127"/>
                <a:ea typeface="-윤고딕340" panose="020B0600000101010101" charset="-127"/>
              </a:rPr>
              <a:t>거래 단위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40" panose="020B0600000101010101" charset="-127"/>
                <a:ea typeface="-윤고딕340" panose="020B0600000101010101" charset="-127"/>
              </a:rPr>
              <a:t>(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40" panose="020B0600000101010101" charset="-127"/>
                <a:ea typeface="-윤고딕340" panose="020B0600000101010101" charset="-127"/>
              </a:rPr>
              <a:t>박스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40" panose="020B0600000101010101" charset="-127"/>
                <a:ea typeface="-윤고딕340" panose="020B0600000101010101" charset="-127"/>
              </a:rPr>
              <a:t>,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-윤고딕340" panose="020B0600000101010101" charset="-127"/>
                <a:ea typeface="-윤고딕340" panose="020B0600000101010101" charset="-127"/>
              </a:rPr>
              <a:t>파레트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40" panose="020B0600000101010101" charset="-127"/>
                <a:ea typeface="-윤고딕340" panose="020B0600000101010101" charset="-127"/>
              </a:rPr>
              <a:t> 단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40" panose="020B0600000101010101" charset="-127"/>
                <a:ea typeface="-윤고딕340" panose="020B0600000101010101" charset="-127"/>
              </a:rPr>
              <a:t>,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-윤고딕340" panose="020B0600000101010101" charset="-127"/>
                <a:ea typeface="-윤고딕340" panose="020B0600000101010101" charset="-127"/>
              </a:rPr>
              <a:t>파레트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40" panose="020B0600000101010101" charset="-127"/>
                <a:ea typeface="-윤고딕340" panose="020B0600000101010101" charset="-127"/>
              </a:rPr>
              <a:t>)</a:t>
            </a:r>
          </a:p>
          <a:p>
            <a:endParaRPr lang="en-US" altLang="ko-KR" sz="500" dirty="0">
              <a:solidFill>
                <a:schemeClr val="tx1">
                  <a:lumMod val="75000"/>
                  <a:lumOff val="25000"/>
                </a:schemeClr>
              </a:solidFill>
              <a:latin typeface="-윤고딕340" panose="020B0600000101010101" charset="-127"/>
              <a:ea typeface="-윤고딕340" panose="020B0600000101010101" charset="-127"/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40" panose="020B0600000101010101" charset="-127"/>
                <a:ea typeface="-윤고딕340" panose="020B0600000101010101" charset="-127"/>
              </a:rPr>
              <a:t> -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40" panose="020B0600000101010101" charset="-127"/>
                <a:ea typeface="-윤고딕340" panose="020B0600000101010101" charset="-127"/>
              </a:rPr>
              <a:t>거래 단위가 커질수록 완제품 출고 업무 부담 감소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-윤고딕340" panose="020B0600000101010101" charset="-127"/>
              <a:ea typeface="-윤고딕340" panose="020B0600000101010101" charset="-127"/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-윤고딕340" panose="020B0600000101010101" charset="-127"/>
              <a:ea typeface="-윤고딕340" panose="020B0600000101010101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40" panose="020B0600000101010101" charset="-127"/>
                <a:ea typeface="-윤고딕340" panose="020B0600000101010101" charset="-127"/>
              </a:rPr>
              <a:t>계약지수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-윤고딕340" panose="020B0600000101010101" charset="-127"/>
              <a:ea typeface="-윤고딕340" panose="020B0600000101010101" charset="-127"/>
            </a:endParaRPr>
          </a:p>
          <a:p>
            <a:endParaRPr lang="en-US" altLang="ko-KR" sz="500" dirty="0">
              <a:solidFill>
                <a:schemeClr val="tx1">
                  <a:lumMod val="75000"/>
                  <a:lumOff val="25000"/>
                </a:schemeClr>
              </a:solidFill>
              <a:latin typeface="-윤고딕340" panose="020B0600000101010101" charset="-127"/>
              <a:ea typeface="-윤고딕340" panose="020B0600000101010101" charset="-127"/>
            </a:endParaRPr>
          </a:p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40" panose="020B0600000101010101" charset="-127"/>
                <a:ea typeface="-윤고딕340" panose="020B0600000101010101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40" panose="020B0600000101010101" charset="-127"/>
                <a:ea typeface="-윤고딕340" panose="020B0600000101010101" charset="-127"/>
              </a:rPr>
              <a:t>-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40" panose="020B0600000101010101" charset="-127"/>
                <a:ea typeface="-윤고딕340" panose="020B0600000101010101" charset="-127"/>
              </a:rPr>
              <a:t>매출을 결정짓는 절대적 지표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-윤고딕340" panose="020B0600000101010101" charset="-127"/>
              <a:ea typeface="-윤고딕340" panose="020B0600000101010101" charset="-127"/>
            </a:endParaRPr>
          </a:p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40" panose="020B0600000101010101" charset="-127"/>
                <a:ea typeface="-윤고딕340" panose="020B0600000101010101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40" panose="020B0600000101010101" charset="-127"/>
                <a:ea typeface="-윤고딕340" panose="020B0600000101010101" charset="-127"/>
              </a:rPr>
              <a:t>-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40" panose="020B0600000101010101" charset="-127"/>
                <a:ea typeface="-윤고딕340" panose="020B0600000101010101" charset="-127"/>
              </a:rPr>
              <a:t>궁극적으로 지속적 상승을 목표로 함</a:t>
            </a: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-윤고딕340" panose="020B0600000101010101" charset="-127"/>
              <a:ea typeface="-윤고딕340" panose="020B0600000101010101" charset="-127"/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-윤고딕340" panose="020B0600000101010101" charset="-127"/>
              <a:ea typeface="-윤고딕340" panose="020B0600000101010101" charset="-127"/>
            </a:endParaRPr>
          </a:p>
          <a:p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-윤고딕340" panose="020B0600000101010101" charset="-127"/>
              <a:ea typeface="-윤고딕340" panose="020B0600000101010101" charset="-127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D07FEE9-9688-467D-B215-64480F6830CD}"/>
              </a:ext>
            </a:extLst>
          </p:cNvPr>
          <p:cNvGrpSpPr/>
          <p:nvPr/>
        </p:nvGrpSpPr>
        <p:grpSpPr>
          <a:xfrm>
            <a:off x="0" y="0"/>
            <a:ext cx="12192000" cy="1070344"/>
            <a:chOff x="0" y="-1"/>
            <a:chExt cx="12192000" cy="1070344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9E40A5A-E40B-455D-A844-7CB5C6DAED2F}"/>
                </a:ext>
              </a:extLst>
            </p:cNvPr>
            <p:cNvSpPr/>
            <p:nvPr/>
          </p:nvSpPr>
          <p:spPr>
            <a:xfrm>
              <a:off x="0" y="0"/>
              <a:ext cx="12192000" cy="107034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EC684D86-BCA2-4867-9E41-D9B84B71A1AC}"/>
                </a:ext>
              </a:extLst>
            </p:cNvPr>
            <p:cNvGrpSpPr/>
            <p:nvPr/>
          </p:nvGrpSpPr>
          <p:grpSpPr>
            <a:xfrm>
              <a:off x="139403" y="69575"/>
              <a:ext cx="2849732" cy="584775"/>
              <a:chOff x="139403" y="69575"/>
              <a:chExt cx="2849732" cy="584775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2DC3D7B-BC6B-4372-AE9B-832BA62B755D}"/>
                  </a:ext>
                </a:extLst>
              </p:cNvPr>
              <p:cNvSpPr txBox="1"/>
              <p:nvPr/>
            </p:nvSpPr>
            <p:spPr>
              <a:xfrm>
                <a:off x="139403" y="69575"/>
                <a:ext cx="75693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3200" b="1" dirty="0">
                    <a:solidFill>
                      <a:srgbClr val="FEB658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2.1</a:t>
                </a:r>
                <a:endParaRPr lang="ko-KR" altLang="en-US" sz="3200" b="1" dirty="0">
                  <a:solidFill>
                    <a:srgbClr val="FEB658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C20616D-7828-4025-9DD5-9042227FB331}"/>
                  </a:ext>
                </a:extLst>
              </p:cNvPr>
              <p:cNvSpPr txBox="1"/>
              <p:nvPr/>
            </p:nvSpPr>
            <p:spPr>
              <a:xfrm>
                <a:off x="816745" y="93494"/>
                <a:ext cx="2172390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0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1</a:t>
                </a:r>
                <a:r>
                  <a:rPr lang="ko-KR" altLang="en-US" sz="30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라운드 분석</a:t>
                </a:r>
              </a:p>
            </p:txBody>
          </p:sp>
        </p:grp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D13427A7-6E73-4AB4-9381-CD1F4189B662}"/>
                </a:ext>
              </a:extLst>
            </p:cNvPr>
            <p:cNvSpPr/>
            <p:nvPr/>
          </p:nvSpPr>
          <p:spPr>
            <a:xfrm>
              <a:off x="0" y="-1"/>
              <a:ext cx="129784" cy="1070343"/>
            </a:xfrm>
            <a:prstGeom prst="rect">
              <a:avLst/>
            </a:prstGeom>
            <a:solidFill>
              <a:srgbClr val="FEB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5444C86-D8D7-460C-9886-3E91575E5A3C}"/>
                </a:ext>
              </a:extLst>
            </p:cNvPr>
            <p:cNvSpPr txBox="1"/>
            <p:nvPr/>
          </p:nvSpPr>
          <p:spPr>
            <a:xfrm>
              <a:off x="896341" y="631986"/>
              <a:ext cx="67313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* </a:t>
              </a:r>
              <a:r>
                <a:rPr lang="ko-KR" altLang="en-US" sz="22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목표 </a:t>
              </a:r>
              <a:r>
                <a:rPr lang="en-US" altLang="ko-KR" sz="22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: </a:t>
              </a:r>
              <a:r>
                <a:rPr lang="ko-KR" altLang="en-US" sz="22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재무보고서 분석을 통한 주요 문제점 파악 및 개선 </a:t>
              </a:r>
              <a:r>
                <a:rPr lang="en-US" altLang="ko-KR" sz="22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  </a:t>
              </a:r>
              <a:endParaRPr lang="ko-KR" altLang="en-US" sz="22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</p:grpSp>
      <p:sp>
        <p:nvSpPr>
          <p:cNvPr id="21" name="슬라이드 번호 개체 틀 2">
            <a:extLst>
              <a:ext uri="{FF2B5EF4-FFF2-40B4-BE49-F238E27FC236}">
                <a16:creationId xmlns:a16="http://schemas.microsoft.com/office/drawing/2014/main" id="{044A2456-F075-448E-BCDD-DA80E5DA97E3}"/>
              </a:ext>
            </a:extLst>
          </p:cNvPr>
          <p:cNvSpPr txBox="1">
            <a:spLocks/>
          </p:cNvSpPr>
          <p:nvPr/>
        </p:nvSpPr>
        <p:spPr>
          <a:xfrm>
            <a:off x="9448800" y="-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E555CB-71B6-4724-898A-BE555FEED306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8270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BBBF0ED0-CF19-4E57-9843-3372EDA35212}"/>
              </a:ext>
            </a:extLst>
          </p:cNvPr>
          <p:cNvSpPr/>
          <p:nvPr/>
        </p:nvSpPr>
        <p:spPr>
          <a:xfrm>
            <a:off x="326807" y="1294823"/>
            <a:ext cx="76744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15A185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[</a:t>
            </a:r>
            <a:r>
              <a:rPr lang="ko-KR" altLang="en-US" b="1" dirty="0">
                <a:solidFill>
                  <a:srgbClr val="15A185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판매</a:t>
            </a:r>
            <a:r>
              <a:rPr lang="en-US" altLang="ko-KR" b="1" dirty="0">
                <a:solidFill>
                  <a:srgbClr val="15A185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] </a:t>
            </a:r>
            <a:r>
              <a:rPr lang="ko-KR" altLang="en-US" b="1" dirty="0">
                <a:solidFill>
                  <a:srgbClr val="15A185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타 부서의 업무 부담을 고려한 서비스 수준 증대</a:t>
            </a:r>
            <a:endParaRPr lang="en-US" altLang="ko-KR" dirty="0">
              <a:solidFill>
                <a:srgbClr val="15A185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882ECD-D49E-4CFB-8ABB-ADD0047C4A6E}"/>
              </a:ext>
            </a:extLst>
          </p:cNvPr>
          <p:cNvSpPr txBox="1"/>
          <p:nvPr/>
        </p:nvSpPr>
        <p:spPr>
          <a:xfrm>
            <a:off x="2222593" y="1888635"/>
            <a:ext cx="74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-윤고딕340" panose="020B0600000101010101" charset="-127"/>
                <a:ea typeface="-윤고딕340" panose="020B0600000101010101" charset="-127"/>
              </a:rPr>
              <a:t>&lt; </a:t>
            </a:r>
            <a:r>
              <a:rPr lang="ko-KR" altLang="en-US" dirty="0">
                <a:latin typeface="-윤고딕340" panose="020B0600000101010101" charset="-127"/>
                <a:ea typeface="-윤고딕340" panose="020B0600000101010101" charset="-127"/>
              </a:rPr>
              <a:t>각 결정로그가 계약지수에 미치는 영향 </a:t>
            </a:r>
            <a:r>
              <a:rPr lang="en-US" altLang="ko-KR" dirty="0">
                <a:latin typeface="-윤고딕340" panose="020B0600000101010101" charset="-127"/>
                <a:ea typeface="-윤고딕340" panose="020B0600000101010101" charset="-127"/>
              </a:rPr>
              <a:t>&gt;</a:t>
            </a:r>
            <a:endParaRPr lang="ko-KR" altLang="en-US" dirty="0">
              <a:latin typeface="-윤고딕340" panose="020B0600000101010101" charset="-127"/>
              <a:ea typeface="-윤고딕340" panose="020B0600000101010101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4CB825-0895-4A6E-BCC2-AC6AAF0DB68C}"/>
              </a:ext>
            </a:extLst>
          </p:cNvPr>
          <p:cNvSpPr txBox="1"/>
          <p:nvPr/>
        </p:nvSpPr>
        <p:spPr>
          <a:xfrm>
            <a:off x="1075739" y="5671600"/>
            <a:ext cx="47698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-윤고딕340" panose="020B0600000101010101" charset="-127"/>
                <a:ea typeface="-윤고딕340" panose="020B0600000101010101" charset="-127"/>
              </a:rPr>
              <a:t>- </a:t>
            </a:r>
            <a:r>
              <a:rPr lang="ko-KR" altLang="en-US" dirty="0">
                <a:latin typeface="-윤고딕340" panose="020B0600000101010101" charset="-127"/>
                <a:ea typeface="-윤고딕340" panose="020B0600000101010101" charset="-127"/>
              </a:rPr>
              <a:t>운영 생산과 완제품 재고 운영에 대한 부담 ↓</a:t>
            </a:r>
            <a:endParaRPr lang="en-US" altLang="ko-KR" dirty="0">
              <a:latin typeface="-윤고딕340" panose="020B0600000101010101" charset="-127"/>
              <a:ea typeface="-윤고딕340" panose="020B0600000101010101" charset="-127"/>
            </a:endParaRPr>
          </a:p>
          <a:p>
            <a:endParaRPr lang="en-US" altLang="ko-KR" dirty="0">
              <a:latin typeface="-윤고딕340" panose="020B0600000101010101" charset="-127"/>
              <a:ea typeface="-윤고딕340" panose="020B0600000101010101" charset="-127"/>
            </a:endParaRPr>
          </a:p>
          <a:p>
            <a:r>
              <a:rPr lang="en-US" altLang="ko-KR" dirty="0">
                <a:latin typeface="-윤고딕340" panose="020B0600000101010101" charset="-127"/>
                <a:ea typeface="-윤고딕340" panose="020B0600000101010101" charset="-127"/>
              </a:rPr>
              <a:t>- </a:t>
            </a:r>
            <a:r>
              <a:rPr lang="ko-KR" altLang="en-US" dirty="0">
                <a:latin typeface="-윤고딕340" panose="020B0600000101010101" charset="-127"/>
                <a:ea typeface="-윤고딕340" panose="020B0600000101010101" charset="-127"/>
              </a:rPr>
              <a:t>계약 지수의 부정적 영향 최소화 고려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9A234E-9E01-433E-888A-D5B38B5755BE}"/>
              </a:ext>
            </a:extLst>
          </p:cNvPr>
          <p:cNvSpPr txBox="1"/>
          <p:nvPr/>
        </p:nvSpPr>
        <p:spPr>
          <a:xfrm>
            <a:off x="6346371" y="5671600"/>
            <a:ext cx="4669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-윤고딕340" panose="020B0600000101010101" charset="-127"/>
                <a:ea typeface="-윤고딕340" panose="020B0600000101010101" charset="-127"/>
              </a:rPr>
              <a:t>- </a:t>
            </a:r>
            <a:r>
              <a:rPr lang="ko-KR" altLang="en-US" dirty="0">
                <a:latin typeface="-윤고딕340" panose="020B0600000101010101" charset="-127"/>
                <a:ea typeface="-윤고딕340" panose="020B0600000101010101" charset="-127"/>
              </a:rPr>
              <a:t>짧은 주문 마감 시간 </a:t>
            </a:r>
            <a:r>
              <a:rPr lang="en-US" altLang="ko-KR" dirty="0">
                <a:latin typeface="-윤고딕340" panose="020B0600000101010101" charset="-127"/>
                <a:ea typeface="-윤고딕340" panose="020B0600000101010101" charset="-127"/>
              </a:rPr>
              <a:t>: 12</a:t>
            </a:r>
            <a:r>
              <a:rPr lang="ko-KR" altLang="en-US" dirty="0">
                <a:latin typeface="-윤고딕340" panose="020B0600000101010101" charset="-127"/>
                <a:ea typeface="-윤고딕340" panose="020B0600000101010101" charset="-127"/>
              </a:rPr>
              <a:t>시</a:t>
            </a:r>
            <a:endParaRPr lang="en-US" altLang="ko-KR" dirty="0">
              <a:latin typeface="-윤고딕340" panose="020B0600000101010101" charset="-127"/>
              <a:ea typeface="-윤고딕340" panose="020B0600000101010101" charset="-127"/>
            </a:endParaRPr>
          </a:p>
          <a:p>
            <a:endParaRPr lang="en-US" altLang="ko-KR" dirty="0">
              <a:latin typeface="-윤고딕340" panose="020B0600000101010101" charset="-127"/>
              <a:ea typeface="-윤고딕340" panose="020B0600000101010101" charset="-127"/>
            </a:endParaRPr>
          </a:p>
          <a:p>
            <a:r>
              <a:rPr lang="en-US" altLang="ko-KR" dirty="0">
                <a:latin typeface="-윤고딕340" panose="020B0600000101010101" charset="-127"/>
                <a:ea typeface="-윤고딕340" panose="020B0600000101010101" charset="-127"/>
              </a:rPr>
              <a:t>- </a:t>
            </a:r>
            <a:r>
              <a:rPr lang="ko-KR" altLang="en-US" dirty="0">
                <a:latin typeface="-윤고딕340" panose="020B0600000101010101" charset="-127"/>
                <a:ea typeface="-윤고딕340" panose="020B0600000101010101" charset="-127"/>
              </a:rPr>
              <a:t>거래 단위 가장 크게 설정 </a:t>
            </a:r>
            <a:r>
              <a:rPr lang="en-US" altLang="ko-KR" dirty="0">
                <a:latin typeface="-윤고딕340" panose="020B0600000101010101" charset="-127"/>
                <a:ea typeface="-윤고딕340" panose="020B0600000101010101" charset="-127"/>
              </a:rPr>
              <a:t>: </a:t>
            </a:r>
            <a:r>
              <a:rPr lang="ko-KR" altLang="en-US" dirty="0" err="1">
                <a:latin typeface="-윤고딕340" panose="020B0600000101010101" charset="-127"/>
                <a:ea typeface="-윤고딕340" panose="020B0600000101010101" charset="-127"/>
              </a:rPr>
              <a:t>파레트</a:t>
            </a:r>
            <a:endParaRPr lang="ko-KR" altLang="en-US" dirty="0">
              <a:latin typeface="-윤고딕340" panose="020B0600000101010101" charset="-127"/>
              <a:ea typeface="-윤고딕340" panose="020B0600000101010101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A6BBB5F-97FD-451B-813D-BA347F604E61}"/>
              </a:ext>
            </a:extLst>
          </p:cNvPr>
          <p:cNvGrpSpPr/>
          <p:nvPr/>
        </p:nvGrpSpPr>
        <p:grpSpPr>
          <a:xfrm>
            <a:off x="0" y="0"/>
            <a:ext cx="12192000" cy="1070344"/>
            <a:chOff x="0" y="-1"/>
            <a:chExt cx="12192000" cy="1070344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F977F8F-A11E-4570-A14B-E472A1851CE2}"/>
                </a:ext>
              </a:extLst>
            </p:cNvPr>
            <p:cNvSpPr/>
            <p:nvPr/>
          </p:nvSpPr>
          <p:spPr>
            <a:xfrm>
              <a:off x="0" y="0"/>
              <a:ext cx="12192000" cy="107034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28F62D4-FBE8-4874-A3BA-3B62B25942A6}"/>
                </a:ext>
              </a:extLst>
            </p:cNvPr>
            <p:cNvGrpSpPr/>
            <p:nvPr/>
          </p:nvGrpSpPr>
          <p:grpSpPr>
            <a:xfrm>
              <a:off x="139403" y="69575"/>
              <a:ext cx="2849732" cy="584775"/>
              <a:chOff x="139403" y="69575"/>
              <a:chExt cx="2849732" cy="584775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5F48D19-C95A-4C78-80C5-7ED64C941ED5}"/>
                  </a:ext>
                </a:extLst>
              </p:cNvPr>
              <p:cNvSpPr txBox="1"/>
              <p:nvPr/>
            </p:nvSpPr>
            <p:spPr>
              <a:xfrm>
                <a:off x="139403" y="69575"/>
                <a:ext cx="75693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3200" b="1" dirty="0">
                    <a:solidFill>
                      <a:srgbClr val="FEB658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2.1</a:t>
                </a:r>
                <a:endParaRPr lang="ko-KR" altLang="en-US" sz="3200" b="1" dirty="0">
                  <a:solidFill>
                    <a:srgbClr val="FEB658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7891D07-F997-40DE-B95C-4F40C0EA43E3}"/>
                  </a:ext>
                </a:extLst>
              </p:cNvPr>
              <p:cNvSpPr txBox="1"/>
              <p:nvPr/>
            </p:nvSpPr>
            <p:spPr>
              <a:xfrm>
                <a:off x="816745" y="93494"/>
                <a:ext cx="2172390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0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1</a:t>
                </a:r>
                <a:r>
                  <a:rPr lang="ko-KR" altLang="en-US" sz="30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라운드 분석</a:t>
                </a:r>
              </a:p>
            </p:txBody>
          </p:sp>
        </p:grp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E364626-27C6-4AF6-8E8E-32A97729B032}"/>
                </a:ext>
              </a:extLst>
            </p:cNvPr>
            <p:cNvSpPr/>
            <p:nvPr/>
          </p:nvSpPr>
          <p:spPr>
            <a:xfrm>
              <a:off x="0" y="-1"/>
              <a:ext cx="129784" cy="1070343"/>
            </a:xfrm>
            <a:prstGeom prst="rect">
              <a:avLst/>
            </a:prstGeom>
            <a:solidFill>
              <a:srgbClr val="FEB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06F9076-3C82-4CE9-9494-4FD4DB3C5E6F}"/>
                </a:ext>
              </a:extLst>
            </p:cNvPr>
            <p:cNvSpPr txBox="1"/>
            <p:nvPr/>
          </p:nvSpPr>
          <p:spPr>
            <a:xfrm>
              <a:off x="896341" y="631986"/>
              <a:ext cx="67313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* </a:t>
              </a:r>
              <a:r>
                <a:rPr lang="ko-KR" altLang="en-US" sz="22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목표 </a:t>
              </a:r>
              <a:r>
                <a:rPr lang="en-US" altLang="ko-KR" sz="22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: </a:t>
              </a:r>
              <a:r>
                <a:rPr lang="ko-KR" altLang="en-US" sz="22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재무보고서 분석을 통한 주요 문제점 파악 및 개선 </a:t>
              </a:r>
              <a:r>
                <a:rPr lang="en-US" altLang="ko-KR" sz="22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  </a:t>
              </a:r>
              <a:endParaRPr lang="ko-KR" altLang="en-US" sz="22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04A588DF-8137-4892-8BBF-DCB14662F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150" y="2496024"/>
            <a:ext cx="6743700" cy="275272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9984D77-3A87-4D18-8C09-CB23E5C37B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4150" y="2495512"/>
            <a:ext cx="6781800" cy="2743200"/>
          </a:xfrm>
          <a:prstGeom prst="rect">
            <a:avLst/>
          </a:prstGeom>
        </p:spPr>
      </p:pic>
      <p:sp>
        <p:nvSpPr>
          <p:cNvPr id="15" name="슬라이드 번호 개체 틀 2">
            <a:extLst>
              <a:ext uri="{FF2B5EF4-FFF2-40B4-BE49-F238E27FC236}">
                <a16:creationId xmlns:a16="http://schemas.microsoft.com/office/drawing/2014/main" id="{EFE0550E-37F2-4A9A-BFD0-3BB65357AC83}"/>
              </a:ext>
            </a:extLst>
          </p:cNvPr>
          <p:cNvSpPr txBox="1">
            <a:spLocks/>
          </p:cNvSpPr>
          <p:nvPr/>
        </p:nvSpPr>
        <p:spPr>
          <a:xfrm>
            <a:off x="9448800" y="-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E555CB-71B6-4724-898A-BE555FEED306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022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D9334351-A512-41ED-AD1B-4B351234F5AC}"/>
              </a:ext>
            </a:extLst>
          </p:cNvPr>
          <p:cNvSpPr/>
          <p:nvPr/>
        </p:nvSpPr>
        <p:spPr>
          <a:xfrm>
            <a:off x="286531" y="1283393"/>
            <a:ext cx="50146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15A185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[SCM] </a:t>
            </a:r>
            <a:r>
              <a:rPr lang="ko-KR" altLang="en-US" b="1" dirty="0">
                <a:solidFill>
                  <a:srgbClr val="15A185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완제품 결품 최소화</a:t>
            </a:r>
            <a:endParaRPr lang="en-US" altLang="ko-KR" b="1" dirty="0">
              <a:solidFill>
                <a:srgbClr val="15A185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D127BA5-82AD-4E1A-8BC5-D096BB99CBE2}"/>
              </a:ext>
            </a:extLst>
          </p:cNvPr>
          <p:cNvSpPr/>
          <p:nvPr/>
        </p:nvSpPr>
        <p:spPr>
          <a:xfrm>
            <a:off x="6362104" y="1673308"/>
            <a:ext cx="29918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-윤고딕340" panose="020B0600000101010101" charset="-127"/>
                <a:ea typeface="-윤고딕340" panose="020B0600000101010101" charset="-127"/>
              </a:rPr>
              <a:t>고객서비스수준 향상</a:t>
            </a:r>
            <a:endParaRPr lang="en-US" altLang="ko-KR" dirty="0">
              <a:latin typeface="-윤고딕340" panose="020B0600000101010101" charset="-127"/>
              <a:ea typeface="-윤고딕340" panose="020B0600000101010101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0F4F95-D1CA-454D-8065-00B56BD76A00}"/>
              </a:ext>
            </a:extLst>
          </p:cNvPr>
          <p:cNvSpPr txBox="1"/>
          <p:nvPr/>
        </p:nvSpPr>
        <p:spPr>
          <a:xfrm>
            <a:off x="387090" y="1767314"/>
            <a:ext cx="54905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-윤고딕340" panose="020B0600000101010101" charset="-127"/>
              <a:ea typeface="-윤고딕340" panose="020B0600000101010101" charset="-127"/>
            </a:endParaRPr>
          </a:p>
          <a:p>
            <a:r>
              <a:rPr lang="ko-KR" altLang="en-US" dirty="0">
                <a:latin typeface="-윤고딕340" panose="020B0600000101010101" charset="-127"/>
                <a:ea typeface="-윤고딕340" panose="020B0600000101010101" charset="-127"/>
              </a:rPr>
              <a:t>전체 제품 생산간격 </a:t>
            </a:r>
            <a:r>
              <a:rPr lang="en-US" altLang="ko-KR" dirty="0">
                <a:latin typeface="-윤고딕340" panose="020B0600000101010101" charset="-127"/>
                <a:ea typeface="-윤고딕340" panose="020B0600000101010101" charset="-127"/>
              </a:rPr>
              <a:t>15</a:t>
            </a:r>
            <a:r>
              <a:rPr lang="ko-KR" altLang="en-US" dirty="0">
                <a:latin typeface="-윤고딕340" panose="020B0600000101010101" charset="-127"/>
                <a:ea typeface="-윤고딕340" panose="020B0600000101010101" charset="-127"/>
              </a:rPr>
              <a:t>일 </a:t>
            </a:r>
            <a:r>
              <a:rPr lang="en-US" altLang="ko-KR" dirty="0">
                <a:latin typeface="-윤고딕340" panose="020B0600000101010101" charset="-127"/>
                <a:ea typeface="-윤고딕340" panose="020B0600000101010101" charset="-127"/>
                <a:sym typeface="Wingdings" panose="05000000000000000000" pitchFamily="2" charset="2"/>
              </a:rPr>
              <a:t> </a:t>
            </a:r>
            <a:r>
              <a:rPr lang="en-US" altLang="ko-KR" dirty="0">
                <a:latin typeface="-윤고딕340" panose="020B0600000101010101" charset="-127"/>
                <a:ea typeface="-윤고딕340" panose="020B0600000101010101" charset="-127"/>
              </a:rPr>
              <a:t>7</a:t>
            </a:r>
            <a:r>
              <a:rPr lang="ko-KR" altLang="en-US" dirty="0">
                <a:latin typeface="-윤고딕340" panose="020B0600000101010101" charset="-127"/>
                <a:ea typeface="-윤고딕340" panose="020B0600000101010101" charset="-127"/>
              </a:rPr>
              <a:t>일</a:t>
            </a:r>
            <a:endParaRPr lang="en-US" altLang="ko-KR" dirty="0">
              <a:latin typeface="-윤고딕340" panose="020B0600000101010101" charset="-127"/>
              <a:ea typeface="-윤고딕340" panose="020B0600000101010101" charset="-127"/>
            </a:endParaRPr>
          </a:p>
          <a:p>
            <a:endParaRPr lang="en-US" altLang="ko-KR" dirty="0">
              <a:latin typeface="-윤고딕340" panose="020B0600000101010101" charset="-127"/>
              <a:ea typeface="-윤고딕340" panose="020B0600000101010101" charset="-127"/>
            </a:endParaRPr>
          </a:p>
          <a:p>
            <a:r>
              <a:rPr lang="ko-KR" altLang="en-US" dirty="0">
                <a:latin typeface="-윤고딕340" panose="020B0600000101010101" charset="-127"/>
                <a:ea typeface="-윤고딕340" panose="020B0600000101010101" charset="-127"/>
              </a:rPr>
              <a:t> </a:t>
            </a:r>
            <a:r>
              <a:rPr lang="en-US" altLang="ko-KR" dirty="0">
                <a:latin typeface="-윤고딕340" panose="020B0600000101010101" charset="-127"/>
                <a:ea typeface="-윤고딕340" panose="020B0600000101010101" charset="-127"/>
              </a:rPr>
              <a:t>- </a:t>
            </a:r>
            <a:r>
              <a:rPr lang="ko-KR" altLang="en-US" dirty="0">
                <a:latin typeface="-윤고딕340" panose="020B0600000101010101" charset="-127"/>
                <a:ea typeface="-윤고딕340" panose="020B0600000101010101" charset="-127"/>
              </a:rPr>
              <a:t>재고 감소 </a:t>
            </a:r>
            <a:r>
              <a:rPr lang="en-US" altLang="ko-KR" dirty="0">
                <a:latin typeface="-윤고딕340" panose="020B0600000101010101" charset="-127"/>
                <a:ea typeface="-윤고딕340" panose="020B0600000101010101" charset="-127"/>
              </a:rPr>
              <a:t>+ </a:t>
            </a:r>
            <a:r>
              <a:rPr lang="ko-KR" altLang="en-US" dirty="0">
                <a:latin typeface="-윤고딕340" panose="020B0600000101010101" charset="-127"/>
                <a:ea typeface="-윤고딕340" panose="020B0600000101010101" charset="-127"/>
              </a:rPr>
              <a:t>창고변동성 감소</a:t>
            </a:r>
            <a:endParaRPr lang="en-US" altLang="ko-KR" dirty="0">
              <a:latin typeface="-윤고딕340" panose="020B0600000101010101" charset="-127"/>
              <a:ea typeface="-윤고딕340" panose="020B0600000101010101" charset="-127"/>
            </a:endParaRPr>
          </a:p>
          <a:p>
            <a:r>
              <a:rPr lang="ko-KR" altLang="en-US" dirty="0">
                <a:latin typeface="-윤고딕340" panose="020B0600000101010101" charset="-127"/>
                <a:ea typeface="-윤고딕340" panose="020B0600000101010101" charset="-127"/>
              </a:rPr>
              <a:t> </a:t>
            </a:r>
            <a:r>
              <a:rPr lang="en-US" altLang="ko-KR" dirty="0">
                <a:latin typeface="-윤고딕340" panose="020B0600000101010101" charset="-127"/>
                <a:ea typeface="-윤고딕340" panose="020B0600000101010101" charset="-127"/>
              </a:rPr>
              <a:t>- </a:t>
            </a:r>
            <a:r>
              <a:rPr lang="ko-KR" altLang="en-US" dirty="0">
                <a:latin typeface="-윤고딕340" panose="020B0600000101010101" charset="-127"/>
                <a:ea typeface="-윤고딕340" panose="020B0600000101010101" charset="-127"/>
              </a:rPr>
              <a:t>짧은 주기로 생산하여 수요에 대한 </a:t>
            </a:r>
            <a:r>
              <a:rPr lang="ko-KR" altLang="en-US" dirty="0" err="1">
                <a:latin typeface="-윤고딕340" panose="020B0600000101010101" charset="-127"/>
                <a:ea typeface="-윤고딕340" panose="020B0600000101010101" charset="-127"/>
              </a:rPr>
              <a:t>대응성</a:t>
            </a:r>
            <a:r>
              <a:rPr lang="ko-KR" altLang="en-US" dirty="0">
                <a:latin typeface="-윤고딕340" panose="020B0600000101010101" charset="-127"/>
                <a:ea typeface="-윤고딕340" panose="020B0600000101010101" charset="-127"/>
              </a:rPr>
              <a:t> 증대 </a:t>
            </a:r>
            <a:endParaRPr lang="en-US" altLang="ko-KR" dirty="0">
              <a:latin typeface="-윤고딕340" panose="020B0600000101010101" charset="-127"/>
              <a:ea typeface="-윤고딕340" panose="020B0600000101010101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B939DA0-BEA4-4101-BFBC-3B442EBC17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509929"/>
              </p:ext>
            </p:extLst>
          </p:nvPr>
        </p:nvGraphicFramePr>
        <p:xfrm>
          <a:off x="6362104" y="2131060"/>
          <a:ext cx="520590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9602">
                  <a:extLst>
                    <a:ext uri="{9D8B030D-6E8A-4147-A177-3AD203B41FA5}">
                      <a16:colId xmlns:a16="http://schemas.microsoft.com/office/drawing/2014/main" val="1106436458"/>
                    </a:ext>
                  </a:extLst>
                </a:gridCol>
                <a:gridCol w="920330">
                  <a:extLst>
                    <a:ext uri="{9D8B030D-6E8A-4147-A177-3AD203B41FA5}">
                      <a16:colId xmlns:a16="http://schemas.microsoft.com/office/drawing/2014/main" val="1354149312"/>
                    </a:ext>
                  </a:extLst>
                </a:gridCol>
                <a:gridCol w="945976">
                  <a:extLst>
                    <a:ext uri="{9D8B030D-6E8A-4147-A177-3AD203B41FA5}">
                      <a16:colId xmlns:a16="http://schemas.microsoft.com/office/drawing/2014/main" val="1311615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-윤고딕340" panose="020B0600000101010101" charset="-127"/>
                          <a:ea typeface="-윤고딕340" panose="020B0600000101010101" charset="-127"/>
                        </a:rPr>
                        <a:t>제품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-윤고딕340" panose="020B0600000101010101" charset="-127"/>
                          <a:ea typeface="-윤고딕340" panose="020B0600000101010101" charset="-127"/>
                        </a:rPr>
                        <a:t>0R</a:t>
                      </a:r>
                      <a:r>
                        <a:rPr lang="ko-KR" altLang="en-US" sz="1600" b="1" dirty="0">
                          <a:latin typeface="-윤고딕340" panose="020B0600000101010101" charset="-127"/>
                          <a:ea typeface="-윤고딕340" panose="020B0600000101010101" charset="-127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-윤고딕340" panose="020B0600000101010101" charset="-127"/>
                          <a:ea typeface="-윤고딕340" panose="020B0600000101010101" charset="-127"/>
                        </a:rPr>
                        <a:t>1R</a:t>
                      </a:r>
                      <a:endParaRPr lang="ko-KR" altLang="en-US" sz="1600" b="1" dirty="0">
                        <a:latin typeface="-윤고딕340" panose="020B0600000101010101" charset="-127"/>
                        <a:ea typeface="-윤고딕340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053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600" u="none" strike="noStrike" dirty="0" err="1"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푸레시</a:t>
                      </a:r>
                      <a:r>
                        <a:rPr lang="ko-KR" altLang="en-US" sz="1600" u="none" strike="noStrike" dirty="0"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 오렌지 </a:t>
                      </a:r>
                      <a:r>
                        <a:rPr lang="en-US" altLang="ko-KR" sz="1600" u="none" strike="noStrike" dirty="0"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PET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-윤고딕340" panose="020B0600000101010101" charset="-127"/>
                        <a:ea typeface="-윤고딕340" panose="020B0600000101010101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 dirty="0"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88.9%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-윤고딕340" panose="020B0600000101010101" charset="-127"/>
                        <a:ea typeface="-윤고딕340" panose="020B0600000101010101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 dirty="0">
                          <a:solidFill>
                            <a:srgbClr val="FF0000"/>
                          </a:solidFill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98.4%</a:t>
                      </a:r>
                      <a:endParaRPr lang="en-US" altLang="ko-KR" sz="1600" b="0" i="0" u="none" strike="noStrike" dirty="0">
                        <a:solidFill>
                          <a:srgbClr val="FF0000"/>
                        </a:solidFill>
                        <a:effectLst/>
                        <a:latin typeface="-윤고딕340" panose="020B0600000101010101" charset="-127"/>
                        <a:ea typeface="-윤고딕340" panose="020B0600000101010101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8559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600" u="none" strike="noStrike" dirty="0" err="1"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푸레시</a:t>
                      </a:r>
                      <a:r>
                        <a:rPr lang="ko-KR" altLang="en-US" sz="1600" u="none" strike="noStrike" dirty="0"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 오렌지</a:t>
                      </a:r>
                      <a:r>
                        <a:rPr lang="en-US" altLang="ko-KR" sz="1600" u="none" strike="noStrike" dirty="0"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/C-</a:t>
                      </a:r>
                      <a:r>
                        <a:rPr lang="ko-KR" altLang="en-US" sz="1600" u="none" strike="noStrike" dirty="0"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파워 </a:t>
                      </a:r>
                      <a:r>
                        <a:rPr lang="en-US" altLang="ko-KR" sz="1600" u="none" strike="noStrike" dirty="0"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PET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-윤고딕340" panose="020B0600000101010101" charset="-127"/>
                        <a:ea typeface="-윤고딕340" panose="020B0600000101010101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 dirty="0"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86.0%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-윤고딕340" panose="020B0600000101010101" charset="-127"/>
                        <a:ea typeface="-윤고딕340" panose="020B0600000101010101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 dirty="0">
                          <a:solidFill>
                            <a:srgbClr val="FF0000"/>
                          </a:solidFill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97.2%</a:t>
                      </a:r>
                      <a:endParaRPr lang="en-US" altLang="ko-KR" sz="1600" b="0" i="0" u="none" strike="noStrike" dirty="0">
                        <a:solidFill>
                          <a:srgbClr val="FF0000"/>
                        </a:solidFill>
                        <a:effectLst/>
                        <a:latin typeface="-윤고딕340" panose="020B0600000101010101" charset="-127"/>
                        <a:ea typeface="-윤고딕340" panose="020B0600000101010101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3484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600" u="none" strike="noStrike" dirty="0" err="1"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푸레시</a:t>
                      </a:r>
                      <a:r>
                        <a:rPr lang="ko-KR" altLang="en-US" sz="1600" u="none" strike="noStrike" dirty="0"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 오렌지</a:t>
                      </a:r>
                      <a:r>
                        <a:rPr lang="en-US" altLang="ko-KR" sz="1600" u="none" strike="noStrike" dirty="0"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/</a:t>
                      </a:r>
                      <a:r>
                        <a:rPr lang="ko-KR" altLang="en-US" sz="1600" u="none" strike="noStrike" dirty="0"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망고 </a:t>
                      </a:r>
                      <a:r>
                        <a:rPr lang="en-US" altLang="ko-KR" sz="1600" u="none" strike="noStrike" dirty="0"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PET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-윤고딕340" panose="020B0600000101010101" charset="-127"/>
                        <a:ea typeface="-윤고딕340" panose="020B0600000101010101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 dirty="0"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87.8%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-윤고딕340" panose="020B0600000101010101" charset="-127"/>
                        <a:ea typeface="-윤고딕340" panose="020B0600000101010101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 dirty="0">
                          <a:solidFill>
                            <a:srgbClr val="FF0000"/>
                          </a:solidFill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98.1%</a:t>
                      </a:r>
                      <a:endParaRPr lang="en-US" altLang="ko-KR" sz="1600" b="0" i="0" u="none" strike="noStrike" dirty="0">
                        <a:solidFill>
                          <a:srgbClr val="FF0000"/>
                        </a:solidFill>
                        <a:effectLst/>
                        <a:latin typeface="-윤고딕340" panose="020B0600000101010101" charset="-127"/>
                        <a:ea typeface="-윤고딕340" panose="020B0600000101010101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316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600" u="none" strike="noStrike" dirty="0" err="1"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푸레시</a:t>
                      </a:r>
                      <a:r>
                        <a:rPr lang="ko-KR" altLang="en-US" sz="1600" u="none" strike="noStrike" dirty="0"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 오렌지 </a:t>
                      </a:r>
                      <a:r>
                        <a:rPr lang="en-US" altLang="ko-KR" sz="1600" u="none" strike="noStrike" dirty="0"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1 </a:t>
                      </a:r>
                      <a:r>
                        <a:rPr lang="ko-KR" altLang="en-US" sz="1600" u="none" strike="noStrike" dirty="0"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리터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-윤고딕340" panose="020B0600000101010101" charset="-127"/>
                        <a:ea typeface="-윤고딕340" panose="020B0600000101010101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 dirty="0"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89.2%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-윤고딕340" panose="020B0600000101010101" charset="-127"/>
                        <a:ea typeface="-윤고딕340" panose="020B0600000101010101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 dirty="0">
                          <a:solidFill>
                            <a:srgbClr val="FF0000"/>
                          </a:solidFill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97.9%</a:t>
                      </a:r>
                      <a:endParaRPr lang="en-US" altLang="ko-KR" sz="1600" b="0" i="0" u="none" strike="noStrike" dirty="0">
                        <a:solidFill>
                          <a:srgbClr val="FF0000"/>
                        </a:solidFill>
                        <a:effectLst/>
                        <a:latin typeface="-윤고딕340" panose="020B0600000101010101" charset="-127"/>
                        <a:ea typeface="-윤고딕340" panose="020B0600000101010101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2195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600" u="none" strike="noStrike" dirty="0" err="1"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푸레시</a:t>
                      </a:r>
                      <a:r>
                        <a:rPr lang="ko-KR" altLang="en-US" sz="1600" u="none" strike="noStrike" dirty="0"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 오렌지</a:t>
                      </a:r>
                      <a:r>
                        <a:rPr lang="en-US" altLang="ko-KR" sz="1600" u="none" strike="noStrike" dirty="0"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/</a:t>
                      </a:r>
                      <a:r>
                        <a:rPr lang="ko-KR" altLang="en-US" sz="1600" u="none" strike="noStrike" dirty="0"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망고 </a:t>
                      </a:r>
                      <a:r>
                        <a:rPr lang="en-US" altLang="ko-KR" sz="1600" u="none" strike="noStrike" dirty="0"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1 </a:t>
                      </a:r>
                      <a:r>
                        <a:rPr lang="ko-KR" altLang="en-US" sz="1600" u="none" strike="noStrike" dirty="0"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리터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-윤고딕340" panose="020B0600000101010101" charset="-127"/>
                        <a:ea typeface="-윤고딕340" panose="020B0600000101010101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 dirty="0"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81.3%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-윤고딕340" panose="020B0600000101010101" charset="-127"/>
                        <a:ea typeface="-윤고딕340" panose="020B0600000101010101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 dirty="0">
                          <a:solidFill>
                            <a:srgbClr val="FF0000"/>
                          </a:solidFill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96.9%</a:t>
                      </a:r>
                      <a:endParaRPr lang="en-US" altLang="ko-KR" sz="1600" b="0" i="0" u="none" strike="noStrike" dirty="0">
                        <a:solidFill>
                          <a:srgbClr val="FF0000"/>
                        </a:solidFill>
                        <a:effectLst/>
                        <a:latin typeface="-윤고딕340" panose="020B0600000101010101" charset="-127"/>
                        <a:ea typeface="-윤고딕340" panose="020B0600000101010101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9213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600" u="none" strike="noStrike" dirty="0" err="1"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푸레시</a:t>
                      </a:r>
                      <a:r>
                        <a:rPr lang="ko-KR" altLang="en-US" sz="1600" u="none" strike="noStrike" dirty="0"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 오렌지</a:t>
                      </a:r>
                      <a:r>
                        <a:rPr lang="en-US" altLang="ko-KR" sz="1600" u="none" strike="noStrike" dirty="0"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/</a:t>
                      </a:r>
                      <a:r>
                        <a:rPr lang="ko-KR" altLang="en-US" sz="1600" u="none" strike="noStrike" dirty="0"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망고</a:t>
                      </a:r>
                      <a:r>
                        <a:rPr lang="en-US" altLang="ko-KR" sz="1600" u="none" strike="noStrike" dirty="0"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+C 1</a:t>
                      </a:r>
                      <a:r>
                        <a:rPr lang="ko-KR" altLang="en-US" sz="1600" u="none" strike="noStrike" dirty="0"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리터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-윤고딕340" panose="020B0600000101010101" charset="-127"/>
                        <a:ea typeface="-윤고딕340" panose="020B0600000101010101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 dirty="0"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86.9%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-윤고딕340" panose="020B0600000101010101" charset="-127"/>
                        <a:ea typeface="-윤고딕340" panose="020B0600000101010101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 dirty="0">
                          <a:solidFill>
                            <a:srgbClr val="FF0000"/>
                          </a:solidFill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95.7%</a:t>
                      </a:r>
                      <a:endParaRPr lang="en-US" altLang="ko-KR" sz="1600" b="0" i="0" u="none" strike="noStrike" dirty="0">
                        <a:solidFill>
                          <a:srgbClr val="FF0000"/>
                        </a:solidFill>
                        <a:effectLst/>
                        <a:latin typeface="-윤고딕340" panose="020B0600000101010101" charset="-127"/>
                        <a:ea typeface="-윤고딕340" panose="020B0600000101010101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948639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6FE0741-A2F0-4FC6-A118-BD2A90756C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171614"/>
              </p:ext>
            </p:extLst>
          </p:nvPr>
        </p:nvGraphicFramePr>
        <p:xfrm>
          <a:off x="6362104" y="5045977"/>
          <a:ext cx="520590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5303">
                  <a:extLst>
                    <a:ext uri="{9D8B030D-6E8A-4147-A177-3AD203B41FA5}">
                      <a16:colId xmlns:a16="http://schemas.microsoft.com/office/drawing/2014/main" val="2282639538"/>
                    </a:ext>
                  </a:extLst>
                </a:gridCol>
                <a:gridCol w="1744066">
                  <a:extLst>
                    <a:ext uri="{9D8B030D-6E8A-4147-A177-3AD203B41FA5}">
                      <a16:colId xmlns:a16="http://schemas.microsoft.com/office/drawing/2014/main" val="2078022069"/>
                    </a:ext>
                  </a:extLst>
                </a:gridCol>
                <a:gridCol w="1726540">
                  <a:extLst>
                    <a:ext uri="{9D8B030D-6E8A-4147-A177-3AD203B41FA5}">
                      <a16:colId xmlns:a16="http://schemas.microsoft.com/office/drawing/2014/main" val="3077216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40" panose="020B0600000101010101" charset="-127"/>
                          <a:ea typeface="-윤고딕340" panose="020B0600000101010101" charset="-127"/>
                        </a:rPr>
                        <a:t>업체</a:t>
                      </a:r>
                      <a:endParaRPr lang="en-US" altLang="ko-KR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-윤고딕340" panose="020B0600000101010101" charset="-127"/>
                        <a:ea typeface="-윤고딕340" panose="020B0600000101010101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40" panose="020B0600000101010101" charset="-127"/>
                          <a:ea typeface="-윤고딕340" panose="020B0600000101010101" charset="-127"/>
                        </a:rPr>
                        <a:t>0R</a:t>
                      </a:r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-윤고딕340" panose="020B0600000101010101" charset="-127"/>
                        <a:ea typeface="-윤고딕340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40" panose="020B0600000101010101" charset="-127"/>
                          <a:ea typeface="-윤고딕340" panose="020B0600000101010101" charset="-127"/>
                        </a:rPr>
                        <a:t>1R</a:t>
                      </a:r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-윤고딕340" panose="020B0600000101010101" charset="-127"/>
                        <a:ea typeface="-윤고딕340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097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40" panose="020B0600000101010101" charset="-127"/>
                          <a:ea typeface="-윤고딕340" panose="020B0600000101010101" charset="-127"/>
                        </a:rPr>
                        <a:t>SUPER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-윤고딕340" panose="020B0600000101010101" charset="-127"/>
                        <a:ea typeface="-윤고딕340" panose="020B0600000101010101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40" panose="020B0600000101010101" charset="-127"/>
                          <a:ea typeface="-윤고딕340" panose="020B0600000101010101" charset="-127"/>
                        </a:rPr>
                        <a:t>87.4%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-윤고딕340" panose="020B0600000101010101" charset="-127"/>
                        <a:ea typeface="-윤고딕340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  <a:latin typeface="-윤고딕340" panose="020B0600000101010101" charset="-127"/>
                          <a:ea typeface="-윤고딕340" panose="020B0600000101010101" charset="-127"/>
                        </a:rPr>
                        <a:t>97.3%</a:t>
                      </a:r>
                      <a:endParaRPr lang="ko-KR" altLang="en-US" sz="1600" dirty="0">
                        <a:solidFill>
                          <a:srgbClr val="FF0000"/>
                        </a:solidFill>
                        <a:latin typeface="-윤고딕340" panose="020B0600000101010101" charset="-127"/>
                        <a:ea typeface="-윤고딕340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0998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40" panose="020B0600000101010101" charset="-127"/>
                          <a:ea typeface="-윤고딕340" panose="020B0600000101010101" charset="-127"/>
                        </a:rPr>
                        <a:t>CONVI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-윤고딕340" panose="020B0600000101010101" charset="-127"/>
                        <a:ea typeface="-윤고딕340" panose="020B0600000101010101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40" panose="020B0600000101010101" charset="-127"/>
                          <a:ea typeface="-윤고딕340" panose="020B0600000101010101" charset="-127"/>
                        </a:rPr>
                        <a:t>88.6%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-윤고딕340" panose="020B0600000101010101" charset="-127"/>
                        <a:ea typeface="-윤고딕340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  <a:latin typeface="-윤고딕340" panose="020B0600000101010101" charset="-127"/>
                          <a:ea typeface="-윤고딕340" panose="020B0600000101010101" charset="-127"/>
                        </a:rPr>
                        <a:t>98.0%</a:t>
                      </a:r>
                      <a:endParaRPr lang="ko-KR" altLang="en-US" sz="1600" dirty="0">
                        <a:solidFill>
                          <a:srgbClr val="FF0000"/>
                        </a:solidFill>
                        <a:latin typeface="-윤고딕340" panose="020B0600000101010101" charset="-127"/>
                        <a:ea typeface="-윤고딕340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9887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40" panose="020B0600000101010101" charset="-127"/>
                          <a:ea typeface="-윤고딕340" panose="020B0600000101010101" charset="-127"/>
                        </a:rPr>
                        <a:t>SAVE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-윤고딕340" panose="020B0600000101010101" charset="-127"/>
                        <a:ea typeface="-윤고딕340" panose="020B0600000101010101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40" panose="020B0600000101010101" charset="-127"/>
                          <a:ea typeface="-윤고딕340" panose="020B0600000101010101" charset="-127"/>
                        </a:rPr>
                        <a:t>85.9%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-윤고딕340" panose="020B0600000101010101" charset="-127"/>
                        <a:ea typeface="-윤고딕340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  <a:latin typeface="-윤고딕340" panose="020B0600000101010101" charset="-127"/>
                          <a:ea typeface="-윤고딕340" panose="020B0600000101010101" charset="-127"/>
                        </a:rPr>
                        <a:t>97.4%</a:t>
                      </a:r>
                      <a:endParaRPr lang="ko-KR" altLang="en-US" sz="1600" dirty="0">
                        <a:solidFill>
                          <a:srgbClr val="FF0000"/>
                        </a:solidFill>
                        <a:latin typeface="-윤고딕340" panose="020B0600000101010101" charset="-127"/>
                        <a:ea typeface="-윤고딕340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7109124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281821E-C010-4E7D-86A8-9472CE8AFA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232914"/>
              </p:ext>
            </p:extLst>
          </p:nvPr>
        </p:nvGraphicFramePr>
        <p:xfrm>
          <a:off x="520573" y="3852397"/>
          <a:ext cx="4575631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7401">
                  <a:extLst>
                    <a:ext uri="{9D8B030D-6E8A-4147-A177-3AD203B41FA5}">
                      <a16:colId xmlns:a16="http://schemas.microsoft.com/office/drawing/2014/main" val="609919735"/>
                    </a:ext>
                  </a:extLst>
                </a:gridCol>
                <a:gridCol w="1730829">
                  <a:extLst>
                    <a:ext uri="{9D8B030D-6E8A-4147-A177-3AD203B41FA5}">
                      <a16:colId xmlns:a16="http://schemas.microsoft.com/office/drawing/2014/main" val="2921699685"/>
                    </a:ext>
                  </a:extLst>
                </a:gridCol>
                <a:gridCol w="1034143">
                  <a:extLst>
                    <a:ext uri="{9D8B030D-6E8A-4147-A177-3AD203B41FA5}">
                      <a16:colId xmlns:a16="http://schemas.microsoft.com/office/drawing/2014/main" val="3043225610"/>
                    </a:ext>
                  </a:extLst>
                </a:gridCol>
                <a:gridCol w="1023258">
                  <a:extLst>
                    <a:ext uri="{9D8B030D-6E8A-4147-A177-3AD203B41FA5}">
                      <a16:colId xmlns:a16="http://schemas.microsoft.com/office/drawing/2014/main" val="621095814"/>
                    </a:ext>
                  </a:extLst>
                </a:gridCol>
              </a:tblGrid>
              <a:tr h="37084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안전재고</a:t>
                      </a:r>
                      <a:b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</a:b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(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weeks)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오렌지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1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리터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2.0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2.5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310668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오렌지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/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망고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1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리터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2.0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2.5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457982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오렌지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/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망고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+C 1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리터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2.0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2.5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729462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오렌지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PET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2.0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2.5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662717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오렌지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/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C-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파워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PET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2.0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2.5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360907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오렌지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/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망고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PET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2.0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2.5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601353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D475C06-2093-4469-AC5C-E8765DA7426A}"/>
              </a:ext>
            </a:extLst>
          </p:cNvPr>
          <p:cNvSpPr txBox="1"/>
          <p:nvPr/>
        </p:nvSpPr>
        <p:spPr>
          <a:xfrm>
            <a:off x="448728" y="3465533"/>
            <a:ext cx="436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-윤고딕340" panose="020B0600000101010101" charset="-127"/>
                <a:ea typeface="-윤고딕340" panose="020B0600000101010101" charset="-127"/>
              </a:rPr>
              <a:t>모든 제품 안전재고 증가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2A287A7-A77A-4FD0-ADA9-2149DC3D9A8D}"/>
              </a:ext>
            </a:extLst>
          </p:cNvPr>
          <p:cNvGrpSpPr/>
          <p:nvPr/>
        </p:nvGrpSpPr>
        <p:grpSpPr>
          <a:xfrm>
            <a:off x="0" y="0"/>
            <a:ext cx="12192000" cy="1070344"/>
            <a:chOff x="0" y="-1"/>
            <a:chExt cx="12192000" cy="1070344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B64CA9C-08D3-424E-9108-A83A39172791}"/>
                </a:ext>
              </a:extLst>
            </p:cNvPr>
            <p:cNvSpPr/>
            <p:nvPr/>
          </p:nvSpPr>
          <p:spPr>
            <a:xfrm>
              <a:off x="0" y="0"/>
              <a:ext cx="12192000" cy="107034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4EFB56DC-12E3-461E-88E2-3B4553DF9EEB}"/>
                </a:ext>
              </a:extLst>
            </p:cNvPr>
            <p:cNvGrpSpPr/>
            <p:nvPr/>
          </p:nvGrpSpPr>
          <p:grpSpPr>
            <a:xfrm>
              <a:off x="139403" y="69575"/>
              <a:ext cx="2849732" cy="584775"/>
              <a:chOff x="139403" y="69575"/>
              <a:chExt cx="2849732" cy="584775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60B3567-712E-49BF-ACE3-C2283209ECD4}"/>
                  </a:ext>
                </a:extLst>
              </p:cNvPr>
              <p:cNvSpPr txBox="1"/>
              <p:nvPr/>
            </p:nvSpPr>
            <p:spPr>
              <a:xfrm>
                <a:off x="139403" y="69575"/>
                <a:ext cx="75693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3200" b="1" dirty="0">
                    <a:solidFill>
                      <a:srgbClr val="FEB658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2.1</a:t>
                </a:r>
                <a:endParaRPr lang="ko-KR" altLang="en-US" sz="3200" b="1" dirty="0">
                  <a:solidFill>
                    <a:srgbClr val="FEB658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69EC349-0F58-4C80-8BE6-F8FA81D2BAF3}"/>
                  </a:ext>
                </a:extLst>
              </p:cNvPr>
              <p:cNvSpPr txBox="1"/>
              <p:nvPr/>
            </p:nvSpPr>
            <p:spPr>
              <a:xfrm>
                <a:off x="816745" y="93494"/>
                <a:ext cx="2172390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0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1</a:t>
                </a:r>
                <a:r>
                  <a:rPr lang="ko-KR" altLang="en-US" sz="30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라운드 분석</a:t>
                </a:r>
              </a:p>
            </p:txBody>
          </p:sp>
        </p:grp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4B44F54-2D63-4D37-856A-46CD05A47237}"/>
                </a:ext>
              </a:extLst>
            </p:cNvPr>
            <p:cNvSpPr/>
            <p:nvPr/>
          </p:nvSpPr>
          <p:spPr>
            <a:xfrm>
              <a:off x="0" y="-1"/>
              <a:ext cx="129784" cy="1070343"/>
            </a:xfrm>
            <a:prstGeom prst="rect">
              <a:avLst/>
            </a:prstGeom>
            <a:solidFill>
              <a:srgbClr val="FEB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A820F93-95C2-4488-8FF4-80BBE674E562}"/>
                </a:ext>
              </a:extLst>
            </p:cNvPr>
            <p:cNvSpPr txBox="1"/>
            <p:nvPr/>
          </p:nvSpPr>
          <p:spPr>
            <a:xfrm>
              <a:off x="896341" y="631986"/>
              <a:ext cx="67313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* </a:t>
              </a:r>
              <a:r>
                <a:rPr lang="ko-KR" altLang="en-US" sz="22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목표 </a:t>
              </a:r>
              <a:r>
                <a:rPr lang="en-US" altLang="ko-KR" sz="22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: </a:t>
              </a:r>
              <a:r>
                <a:rPr lang="ko-KR" altLang="en-US" sz="22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재무보고서 분석을 통한 주요 문제점 파악 및 개선 </a:t>
              </a:r>
              <a:r>
                <a:rPr lang="en-US" altLang="ko-KR" sz="22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  </a:t>
              </a:r>
              <a:endParaRPr lang="ko-KR" altLang="en-US" sz="22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13839BA-5A3A-4F29-BFB2-4C07458E74E4}"/>
              </a:ext>
            </a:extLst>
          </p:cNvPr>
          <p:cNvSpPr/>
          <p:nvPr/>
        </p:nvSpPr>
        <p:spPr>
          <a:xfrm>
            <a:off x="6306331" y="1303976"/>
            <a:ext cx="50146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15A185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[</a:t>
            </a:r>
            <a:r>
              <a:rPr lang="ko-KR" altLang="en-US" b="1" dirty="0">
                <a:solidFill>
                  <a:srgbClr val="15A185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결과</a:t>
            </a:r>
            <a:r>
              <a:rPr lang="en-US" altLang="ko-KR" b="1" dirty="0">
                <a:solidFill>
                  <a:srgbClr val="15A185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]</a:t>
            </a:r>
          </a:p>
        </p:txBody>
      </p:sp>
      <p:pic>
        <p:nvPicPr>
          <p:cNvPr id="30" name="图片 5">
            <a:extLst>
              <a:ext uri="{FF2B5EF4-FFF2-40B4-BE49-F238E27FC236}">
                <a16:creationId xmlns:a16="http://schemas.microsoft.com/office/drawing/2014/main" id="{46E16162-50AF-4211-BF4C-75AB45031C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t="76775"/>
          <a:stretch/>
        </p:blipFill>
        <p:spPr>
          <a:xfrm rot="5400000" flipV="1">
            <a:off x="3269731" y="3720193"/>
            <a:ext cx="5238725" cy="111672"/>
          </a:xfrm>
          <a:prstGeom prst="rect">
            <a:avLst/>
          </a:prstGeom>
        </p:spPr>
      </p:pic>
      <p:sp>
        <p:nvSpPr>
          <p:cNvPr id="19" name="슬라이드 번호 개체 틀 2">
            <a:extLst>
              <a:ext uri="{FF2B5EF4-FFF2-40B4-BE49-F238E27FC236}">
                <a16:creationId xmlns:a16="http://schemas.microsoft.com/office/drawing/2014/main" id="{CACFF1CD-1FF4-4FD1-AEC2-5300786930CD}"/>
              </a:ext>
            </a:extLst>
          </p:cNvPr>
          <p:cNvSpPr txBox="1">
            <a:spLocks/>
          </p:cNvSpPr>
          <p:nvPr/>
        </p:nvSpPr>
        <p:spPr>
          <a:xfrm>
            <a:off x="9448800" y="-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E555CB-71B6-4724-898A-BE555FEED306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3060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스크린샷이(가) 표시된 사진&#10;&#10;자동 생성된 설명">
            <a:extLst>
              <a:ext uri="{FF2B5EF4-FFF2-40B4-BE49-F238E27FC236}">
                <a16:creationId xmlns:a16="http://schemas.microsoft.com/office/drawing/2014/main" id="{9B1B2AB6-DAA7-42D7-AD10-720951E453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41" y="1497964"/>
            <a:ext cx="2838596" cy="47309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AD54ECF2-65E9-4BCE-AFAC-FB1E6E4F99EC}"/>
              </a:ext>
            </a:extLst>
          </p:cNvPr>
          <p:cNvGrpSpPr/>
          <p:nvPr/>
        </p:nvGrpSpPr>
        <p:grpSpPr>
          <a:xfrm>
            <a:off x="0" y="0"/>
            <a:ext cx="12192000" cy="1070344"/>
            <a:chOff x="0" y="-1"/>
            <a:chExt cx="12192000" cy="1070344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DD3438C-03C1-4024-AB4F-A3B5EBF2F6D7}"/>
                </a:ext>
              </a:extLst>
            </p:cNvPr>
            <p:cNvSpPr/>
            <p:nvPr/>
          </p:nvSpPr>
          <p:spPr>
            <a:xfrm>
              <a:off x="0" y="0"/>
              <a:ext cx="12192000" cy="107034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FF533560-BA91-41D7-AC6B-488787D27F83}"/>
                </a:ext>
              </a:extLst>
            </p:cNvPr>
            <p:cNvGrpSpPr/>
            <p:nvPr/>
          </p:nvGrpSpPr>
          <p:grpSpPr>
            <a:xfrm>
              <a:off x="139403" y="69575"/>
              <a:ext cx="2849732" cy="584775"/>
              <a:chOff x="139403" y="69575"/>
              <a:chExt cx="2849732" cy="584775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20BB819-63CF-419D-8697-8F0C752CD553}"/>
                  </a:ext>
                </a:extLst>
              </p:cNvPr>
              <p:cNvSpPr txBox="1"/>
              <p:nvPr/>
            </p:nvSpPr>
            <p:spPr>
              <a:xfrm>
                <a:off x="139403" y="69575"/>
                <a:ext cx="75693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3200" b="1" dirty="0">
                    <a:solidFill>
                      <a:srgbClr val="FEB658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2.2</a:t>
                </a:r>
                <a:endParaRPr lang="ko-KR" altLang="en-US" sz="3200" b="1" dirty="0">
                  <a:solidFill>
                    <a:srgbClr val="FEB658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6F1DB4F-69B9-4C35-B7B0-D74F5EB11B4E}"/>
                  </a:ext>
                </a:extLst>
              </p:cNvPr>
              <p:cNvSpPr txBox="1"/>
              <p:nvPr/>
            </p:nvSpPr>
            <p:spPr>
              <a:xfrm>
                <a:off x="816745" y="93494"/>
                <a:ext cx="2172390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0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2</a:t>
                </a:r>
                <a:r>
                  <a:rPr lang="ko-KR" altLang="en-US" sz="30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라운드 분석</a:t>
                </a:r>
              </a:p>
            </p:txBody>
          </p:sp>
        </p:grp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B246B01-5C5A-4CE4-A007-9498D854F5F2}"/>
                </a:ext>
              </a:extLst>
            </p:cNvPr>
            <p:cNvSpPr/>
            <p:nvPr/>
          </p:nvSpPr>
          <p:spPr>
            <a:xfrm>
              <a:off x="0" y="-1"/>
              <a:ext cx="129784" cy="1070343"/>
            </a:xfrm>
            <a:prstGeom prst="rect">
              <a:avLst/>
            </a:prstGeom>
            <a:solidFill>
              <a:srgbClr val="FEB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F6BF9DA-52CB-4002-B354-EB37644D3937}"/>
                </a:ext>
              </a:extLst>
            </p:cNvPr>
            <p:cNvSpPr txBox="1"/>
            <p:nvPr/>
          </p:nvSpPr>
          <p:spPr>
            <a:xfrm>
              <a:off x="896341" y="631986"/>
              <a:ext cx="576952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* </a:t>
              </a:r>
              <a:r>
                <a:rPr lang="ko-KR" altLang="en-US" sz="22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목표 </a:t>
              </a:r>
              <a:r>
                <a:rPr lang="en-US" altLang="ko-KR" sz="22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: </a:t>
              </a:r>
              <a:r>
                <a:rPr lang="ko-KR" altLang="en-US" sz="22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부서별 세부 사항 조정 및 독립적 문제 해결</a:t>
              </a:r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DCEBCCD-45D5-41DC-A109-B5B2134E10F8}"/>
              </a:ext>
            </a:extLst>
          </p:cNvPr>
          <p:cNvSpPr/>
          <p:nvPr/>
        </p:nvSpPr>
        <p:spPr>
          <a:xfrm>
            <a:off x="4910912" y="1741099"/>
            <a:ext cx="676292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15A185"/>
                </a:solidFill>
                <a:latin typeface="-윤고딕340" panose="020B0600000101010101" charset="-127"/>
                <a:ea typeface="-윤고딕340" panose="020B0600000101010101" charset="-127"/>
              </a:rPr>
              <a:t>목표</a:t>
            </a:r>
            <a:endParaRPr lang="en-US" altLang="ko-KR" dirty="0">
              <a:solidFill>
                <a:srgbClr val="15A185"/>
              </a:solidFill>
              <a:latin typeface="-윤고딕340" panose="020B0600000101010101" charset="-127"/>
              <a:ea typeface="-윤고딕340" panose="020B0600000101010101" charset="-127"/>
            </a:endParaRPr>
          </a:p>
          <a:p>
            <a:r>
              <a:rPr lang="en-US" altLang="ko-KR" dirty="0">
                <a:latin typeface="-윤고딕340" panose="020B0600000101010101" charset="-127"/>
                <a:ea typeface="-윤고딕340" panose="020B0600000101010101" charset="-127"/>
              </a:rPr>
              <a:t>: 1</a:t>
            </a:r>
            <a:r>
              <a:rPr lang="ko-KR" altLang="en-US" dirty="0">
                <a:latin typeface="-윤고딕340" panose="020B0600000101010101" charset="-127"/>
                <a:ea typeface="-윤고딕340" panose="020B0600000101010101" charset="-127"/>
              </a:rPr>
              <a:t>라운드와 유사한 전략</a:t>
            </a:r>
            <a:r>
              <a:rPr lang="en-US" altLang="ko-KR" dirty="0">
                <a:latin typeface="-윤고딕340" panose="020B0600000101010101" charset="-127"/>
                <a:ea typeface="-윤고딕340" panose="020B0600000101010101" charset="-127"/>
              </a:rPr>
              <a:t>, </a:t>
            </a:r>
            <a:r>
              <a:rPr lang="ko-KR" altLang="en-US" dirty="0">
                <a:latin typeface="-윤고딕340" panose="020B0600000101010101" charset="-127"/>
                <a:ea typeface="-윤고딕340" panose="020B0600000101010101" charset="-127"/>
              </a:rPr>
              <a:t>세부적 추가 수정</a:t>
            </a:r>
            <a:endParaRPr lang="en-US" altLang="ko-KR" dirty="0">
              <a:latin typeface="-윤고딕340" panose="020B0600000101010101" charset="-127"/>
              <a:ea typeface="-윤고딕340" panose="020B0600000101010101" charset="-127"/>
            </a:endParaRPr>
          </a:p>
          <a:p>
            <a:endParaRPr lang="en-US" altLang="ko-KR" dirty="0">
              <a:latin typeface="-윤고딕340" panose="020B0600000101010101" charset="-127"/>
              <a:ea typeface="-윤고딕340" panose="020B0600000101010101" charset="-127"/>
            </a:endParaRPr>
          </a:p>
          <a:p>
            <a:r>
              <a:rPr lang="ko-KR" altLang="en-US" dirty="0">
                <a:solidFill>
                  <a:srgbClr val="15A185"/>
                </a:solidFill>
                <a:latin typeface="-윤고딕340" panose="020B0600000101010101" charset="-127"/>
                <a:ea typeface="-윤고딕340" panose="020B0600000101010101" charset="-127"/>
              </a:rPr>
              <a:t>부서별</a:t>
            </a:r>
            <a:r>
              <a:rPr lang="ko-KR" altLang="en-US" b="1" dirty="0">
                <a:solidFill>
                  <a:srgbClr val="15A185"/>
                </a:solidFill>
                <a:latin typeface="-윤고딕340" panose="020B0600000101010101" charset="-127"/>
                <a:ea typeface="-윤고딕340" panose="020B0600000101010101" charset="-127"/>
              </a:rPr>
              <a:t> </a:t>
            </a:r>
            <a:r>
              <a:rPr lang="ko-KR" altLang="en-US" dirty="0">
                <a:solidFill>
                  <a:srgbClr val="15A185"/>
                </a:solidFill>
                <a:latin typeface="-윤고딕340" panose="020B0600000101010101" charset="-127"/>
                <a:ea typeface="-윤고딕340" panose="020B0600000101010101" charset="-127"/>
              </a:rPr>
              <a:t>전략</a:t>
            </a:r>
            <a:r>
              <a:rPr lang="ko-KR" altLang="en-US" b="1" dirty="0">
                <a:solidFill>
                  <a:srgbClr val="15A185"/>
                </a:solidFill>
                <a:latin typeface="-윤고딕340" panose="020B0600000101010101" charset="-127"/>
                <a:ea typeface="-윤고딕340" panose="020B0600000101010101" charset="-127"/>
              </a:rPr>
              <a:t> </a:t>
            </a:r>
            <a:br>
              <a:rPr lang="en-US" altLang="ko-KR" dirty="0">
                <a:latin typeface="-윤고딕340" panose="020B0600000101010101" charset="-127"/>
                <a:ea typeface="-윤고딕340" panose="020B0600000101010101" charset="-127"/>
              </a:rPr>
            </a:br>
            <a:r>
              <a:rPr lang="en-US" altLang="ko-KR" dirty="0">
                <a:latin typeface="-윤고딕340" panose="020B0600000101010101" charset="-127"/>
                <a:ea typeface="-윤고딕340" panose="020B0600000101010101" charset="-127"/>
              </a:rPr>
              <a:t>[</a:t>
            </a:r>
            <a:r>
              <a:rPr lang="ko-KR" altLang="en-US" dirty="0">
                <a:latin typeface="-윤고딕340" panose="020B0600000101010101" charset="-127"/>
                <a:ea typeface="-윤고딕340" panose="020B0600000101010101" charset="-127"/>
              </a:rPr>
              <a:t>구매</a:t>
            </a:r>
            <a:r>
              <a:rPr lang="en-US" altLang="ko-KR" dirty="0">
                <a:latin typeface="-윤고딕340" panose="020B0600000101010101" charset="-127"/>
                <a:ea typeface="-윤고딕340" panose="020B0600000101010101" charset="-127"/>
              </a:rPr>
              <a:t>] </a:t>
            </a:r>
            <a:r>
              <a:rPr lang="ko-KR" altLang="en-US" dirty="0">
                <a:latin typeface="-윤고딕340" panose="020B0600000101010101" charset="-127"/>
                <a:ea typeface="-윤고딕340" panose="020B0600000101010101" charset="-127"/>
              </a:rPr>
              <a:t>납품 신뢰성 문제 해결</a:t>
            </a:r>
            <a:endParaRPr lang="en-US" altLang="ko-KR" dirty="0">
              <a:latin typeface="-윤고딕340" panose="020B0600000101010101" charset="-127"/>
              <a:ea typeface="-윤고딕340" panose="020B0600000101010101" charset="-127"/>
            </a:endParaRPr>
          </a:p>
          <a:p>
            <a:endParaRPr lang="en-US" altLang="ko-KR" dirty="0">
              <a:latin typeface="-윤고딕340" panose="020B0600000101010101" charset="-127"/>
              <a:ea typeface="-윤고딕340" panose="020B0600000101010101" charset="-127"/>
            </a:endParaRPr>
          </a:p>
          <a:p>
            <a:r>
              <a:rPr lang="en-US" altLang="ko-KR" dirty="0">
                <a:latin typeface="-윤고딕340" panose="020B0600000101010101" charset="-127"/>
                <a:ea typeface="-윤고딕340" panose="020B0600000101010101" charset="-127"/>
              </a:rPr>
              <a:t>[</a:t>
            </a:r>
            <a:r>
              <a:rPr lang="ko-KR" altLang="en-US" dirty="0">
                <a:latin typeface="-윤고딕340" panose="020B0600000101010101" charset="-127"/>
                <a:ea typeface="-윤고딕340" panose="020B0600000101010101" charset="-127"/>
              </a:rPr>
              <a:t>생산</a:t>
            </a:r>
            <a:r>
              <a:rPr lang="en-US" altLang="ko-KR" dirty="0">
                <a:latin typeface="-윤고딕340" panose="020B0600000101010101" charset="-127"/>
                <a:ea typeface="-윤고딕340" panose="020B0600000101010101" charset="-127"/>
              </a:rPr>
              <a:t>] </a:t>
            </a:r>
            <a:r>
              <a:rPr lang="ko-KR" altLang="en-US" dirty="0">
                <a:latin typeface="-윤고딕340" panose="020B0600000101010101" charset="-127"/>
                <a:ea typeface="-윤고딕340" panose="020B0600000101010101" charset="-127"/>
              </a:rPr>
              <a:t>창고 활용률</a:t>
            </a:r>
            <a:r>
              <a:rPr lang="en-US" altLang="ko-KR" dirty="0">
                <a:latin typeface="-윤고딕340" panose="020B0600000101010101" charset="-127"/>
                <a:ea typeface="-윤고딕340" panose="020B0600000101010101" charset="-127"/>
              </a:rPr>
              <a:t>, </a:t>
            </a:r>
            <a:r>
              <a:rPr lang="ko-KR" altLang="en-US" dirty="0">
                <a:latin typeface="-윤고딕340" panose="020B0600000101010101" charset="-127"/>
                <a:ea typeface="-윤고딕340" panose="020B0600000101010101" charset="-127"/>
              </a:rPr>
              <a:t>생산 계획 준수</a:t>
            </a:r>
            <a:endParaRPr lang="en-US" altLang="ko-KR" dirty="0">
              <a:latin typeface="-윤고딕340" panose="020B0600000101010101" charset="-127"/>
              <a:ea typeface="-윤고딕340" panose="020B0600000101010101" charset="-127"/>
            </a:endParaRPr>
          </a:p>
          <a:p>
            <a:endParaRPr lang="en-US" altLang="ko-KR" dirty="0">
              <a:latin typeface="-윤고딕340" panose="020B0600000101010101" charset="-127"/>
              <a:ea typeface="-윤고딕340" panose="020B0600000101010101" charset="-127"/>
            </a:endParaRPr>
          </a:p>
          <a:p>
            <a:r>
              <a:rPr lang="en-US" altLang="ko-KR" dirty="0">
                <a:latin typeface="-윤고딕340" panose="020B0600000101010101" charset="-127"/>
                <a:ea typeface="-윤고딕340" panose="020B0600000101010101" charset="-127"/>
              </a:rPr>
              <a:t>[</a:t>
            </a:r>
            <a:r>
              <a:rPr lang="ko-KR" altLang="en-US" dirty="0">
                <a:latin typeface="-윤고딕340" panose="020B0600000101010101" charset="-127"/>
                <a:ea typeface="-윤고딕340" panose="020B0600000101010101" charset="-127"/>
              </a:rPr>
              <a:t>판매</a:t>
            </a:r>
            <a:r>
              <a:rPr lang="en-US" altLang="ko-KR" dirty="0">
                <a:latin typeface="-윤고딕340" panose="020B0600000101010101" charset="-127"/>
                <a:ea typeface="-윤고딕340" panose="020B0600000101010101" charset="-127"/>
              </a:rPr>
              <a:t>] </a:t>
            </a:r>
            <a:r>
              <a:rPr lang="ko-KR" altLang="en-US" dirty="0">
                <a:latin typeface="-윤고딕340" panose="020B0600000101010101" charset="-127"/>
                <a:ea typeface="-윤고딕340" panose="020B0600000101010101" charset="-127"/>
              </a:rPr>
              <a:t>계약지수 향상을 통한 매출 증대</a:t>
            </a:r>
            <a:endParaRPr lang="en-US" altLang="ko-KR" dirty="0">
              <a:latin typeface="-윤고딕340" panose="020B0600000101010101" charset="-127"/>
              <a:ea typeface="-윤고딕340" panose="020B0600000101010101" charset="-127"/>
            </a:endParaRPr>
          </a:p>
          <a:p>
            <a:endParaRPr lang="en-US" altLang="ko-KR" dirty="0">
              <a:latin typeface="-윤고딕340" panose="020B0600000101010101" charset="-127"/>
              <a:ea typeface="-윤고딕340" panose="020B0600000101010101" charset="-127"/>
            </a:endParaRPr>
          </a:p>
          <a:p>
            <a:r>
              <a:rPr lang="en-US" altLang="ko-KR" dirty="0">
                <a:latin typeface="-윤고딕340" panose="020B0600000101010101" charset="-127"/>
                <a:ea typeface="-윤고딕340" panose="020B0600000101010101" charset="-127"/>
              </a:rPr>
              <a:t>[SCM] </a:t>
            </a:r>
            <a:r>
              <a:rPr lang="ko-KR" altLang="en-US" dirty="0">
                <a:latin typeface="-윤고딕340" panose="020B0600000101010101" charset="-127"/>
                <a:ea typeface="-윤고딕340" panose="020B0600000101010101" charset="-127"/>
              </a:rPr>
              <a:t>안전 재고</a:t>
            </a:r>
            <a:r>
              <a:rPr lang="en-US" altLang="ko-KR" dirty="0">
                <a:latin typeface="-윤고딕340" panose="020B0600000101010101" charset="-127"/>
                <a:ea typeface="-윤고딕340" panose="020B0600000101010101" charset="-127"/>
              </a:rPr>
              <a:t>, </a:t>
            </a:r>
            <a:r>
              <a:rPr lang="ko-KR" altLang="en-US" dirty="0">
                <a:latin typeface="-윤고딕340" panose="020B0600000101010101" charset="-127"/>
                <a:ea typeface="-윤고딕340" panose="020B0600000101010101" charset="-127"/>
              </a:rPr>
              <a:t>진부화 문제 해결</a:t>
            </a:r>
            <a:endParaRPr lang="en-US" altLang="ko-KR" dirty="0">
              <a:latin typeface="-윤고딕340" panose="020B0600000101010101" charset="-127"/>
              <a:ea typeface="-윤고딕340" panose="020B0600000101010101" charset="-127"/>
            </a:endParaRPr>
          </a:p>
          <a:p>
            <a:endParaRPr lang="en-US" altLang="ko-KR" dirty="0">
              <a:latin typeface="-윤고딕340" panose="020B0600000101010101" charset="-127"/>
              <a:ea typeface="-윤고딕340" panose="020B0600000101010101" charset="-127"/>
            </a:endParaRPr>
          </a:p>
          <a:p>
            <a:endParaRPr lang="en-US" altLang="ko-KR" dirty="0">
              <a:latin typeface="-윤고딕340" panose="020B0600000101010101" charset="-127"/>
              <a:ea typeface="-윤고딕340" panose="020B0600000101010101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49991BA-AEEE-42A9-AC19-81E724C069B8}"/>
              </a:ext>
            </a:extLst>
          </p:cNvPr>
          <p:cNvSpPr/>
          <p:nvPr/>
        </p:nvSpPr>
        <p:spPr>
          <a:xfrm>
            <a:off x="7590604" y="506508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40" panose="020B0600000101010101" charset="-127"/>
                <a:ea typeface="-윤고딕340" panose="020B0600000101010101" charset="-127"/>
              </a:rPr>
              <a:t>▼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-윤고딕340" panose="020B0600000101010101" charset="-127"/>
              <a:ea typeface="-윤고딕340" panose="020B0600000101010101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28180079-19A9-4363-B490-6B2AF77237F7}"/>
              </a:ext>
            </a:extLst>
          </p:cNvPr>
          <p:cNvGrpSpPr/>
          <p:nvPr/>
        </p:nvGrpSpPr>
        <p:grpSpPr>
          <a:xfrm>
            <a:off x="3316962" y="5157417"/>
            <a:ext cx="8905746" cy="1015663"/>
            <a:chOff x="3316962" y="5157417"/>
            <a:chExt cx="8905746" cy="1015663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2058402-399F-4F81-9F74-175AB290DA46}"/>
                </a:ext>
              </a:extLst>
            </p:cNvPr>
            <p:cNvSpPr/>
            <p:nvPr/>
          </p:nvSpPr>
          <p:spPr>
            <a:xfrm>
              <a:off x="4548166" y="5546433"/>
              <a:ext cx="650210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000" dirty="0">
                  <a:solidFill>
                    <a:srgbClr val="15A185"/>
                  </a:solidFill>
                  <a:latin typeface="-윤고딕340" panose="020B0600000101010101" charset="-127"/>
                  <a:ea typeface="-윤고딕340" panose="020B0600000101010101" charset="-127"/>
                </a:rPr>
                <a:t>각 부서별 결정 로그 및 의사 결정 상관 관계의 완전한 이해</a:t>
              </a:r>
              <a:endParaRPr lang="en-US" altLang="ko-KR" sz="2000" dirty="0">
                <a:solidFill>
                  <a:srgbClr val="15A185"/>
                </a:solidFill>
                <a:latin typeface="-윤고딕340" panose="020B0600000101010101" charset="-127"/>
                <a:ea typeface="-윤고딕340" panose="020B0600000101010101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0E00BED-CE2A-4716-B275-6C356329DAEC}"/>
                </a:ext>
              </a:extLst>
            </p:cNvPr>
            <p:cNvSpPr txBox="1"/>
            <p:nvPr/>
          </p:nvSpPr>
          <p:spPr>
            <a:xfrm>
              <a:off x="3316962" y="5157417"/>
              <a:ext cx="223728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“</a:t>
              </a:r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334FB35-AD71-4E98-8815-DA6EF8C98571}"/>
                </a:ext>
              </a:extLst>
            </p:cNvPr>
            <p:cNvSpPr txBox="1"/>
            <p:nvPr/>
          </p:nvSpPr>
          <p:spPr>
            <a:xfrm>
              <a:off x="9985421" y="5157417"/>
              <a:ext cx="223728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”</a:t>
              </a:r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</p:grpSp>
      <p:sp>
        <p:nvSpPr>
          <p:cNvPr id="39" name="양쪽 대괄호 38">
            <a:extLst>
              <a:ext uri="{FF2B5EF4-FFF2-40B4-BE49-F238E27FC236}">
                <a16:creationId xmlns:a16="http://schemas.microsoft.com/office/drawing/2014/main" id="{36EFB67B-89B4-4110-A5D2-0A826501E31E}"/>
              </a:ext>
            </a:extLst>
          </p:cNvPr>
          <p:cNvSpPr/>
          <p:nvPr/>
        </p:nvSpPr>
        <p:spPr>
          <a:xfrm>
            <a:off x="4438845" y="1479959"/>
            <a:ext cx="6719016" cy="4861930"/>
          </a:xfrm>
          <a:prstGeom prst="bracketPair">
            <a:avLst>
              <a:gd name="adj" fmla="val 12376"/>
            </a:avLst>
          </a:prstGeom>
          <a:ln w="1270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슬라이드 번호 개체 틀 2">
            <a:extLst>
              <a:ext uri="{FF2B5EF4-FFF2-40B4-BE49-F238E27FC236}">
                <a16:creationId xmlns:a16="http://schemas.microsoft.com/office/drawing/2014/main" id="{9D1AFD3C-E297-4186-A220-D6744C4BA3AF}"/>
              </a:ext>
            </a:extLst>
          </p:cNvPr>
          <p:cNvSpPr txBox="1">
            <a:spLocks/>
          </p:cNvSpPr>
          <p:nvPr/>
        </p:nvSpPr>
        <p:spPr>
          <a:xfrm>
            <a:off x="9448800" y="-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E555CB-71B6-4724-898A-BE555FEED306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949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CA531936-7DDA-4212-9DE2-E6B1ED98200D}"/>
              </a:ext>
            </a:extLst>
          </p:cNvPr>
          <p:cNvSpPr/>
          <p:nvPr/>
        </p:nvSpPr>
        <p:spPr>
          <a:xfrm>
            <a:off x="1086320" y="1285958"/>
            <a:ext cx="4879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15A185"/>
                </a:solidFill>
                <a:latin typeface="-윤고딕340" panose="020B0600000101010101" charset="-127"/>
                <a:ea typeface="-윤고딕340" panose="020B0600000101010101" charset="-127"/>
              </a:rPr>
              <a:t>[</a:t>
            </a:r>
            <a:r>
              <a:rPr lang="ko-KR" altLang="en-US" b="1" dirty="0">
                <a:solidFill>
                  <a:srgbClr val="15A185"/>
                </a:solidFill>
                <a:latin typeface="-윤고딕340" panose="020B0600000101010101" charset="-127"/>
                <a:ea typeface="-윤고딕340" panose="020B0600000101010101" charset="-127"/>
              </a:rPr>
              <a:t>구매</a:t>
            </a:r>
            <a:r>
              <a:rPr lang="en-US" altLang="ko-KR" b="1" dirty="0">
                <a:solidFill>
                  <a:srgbClr val="15A185"/>
                </a:solidFill>
                <a:latin typeface="-윤고딕340" panose="020B0600000101010101" charset="-127"/>
                <a:ea typeface="-윤고딕340" panose="020B0600000101010101" charset="-127"/>
              </a:rPr>
              <a:t>] </a:t>
            </a:r>
            <a:r>
              <a:rPr lang="ko-KR" altLang="en-US" b="1" dirty="0">
                <a:solidFill>
                  <a:srgbClr val="15A185"/>
                </a:solidFill>
                <a:latin typeface="-윤고딕340" panose="020B0600000101010101" charset="-127"/>
                <a:ea typeface="-윤고딕340" panose="020B0600000101010101" charset="-127"/>
              </a:rPr>
              <a:t>납품 신뢰성 문제 해결</a:t>
            </a:r>
            <a:r>
              <a:rPr lang="en-US" altLang="ko-KR" b="1" dirty="0">
                <a:solidFill>
                  <a:srgbClr val="15A185"/>
                </a:solidFill>
                <a:latin typeface="-윤고딕340" panose="020B0600000101010101" charset="-127"/>
                <a:ea typeface="-윤고딕340" panose="020B0600000101010101" charset="-127"/>
              </a:rPr>
              <a:t>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DC27CD-6066-44F8-965C-0AB66AABC34D}"/>
              </a:ext>
            </a:extLst>
          </p:cNvPr>
          <p:cNvSpPr/>
          <p:nvPr/>
        </p:nvSpPr>
        <p:spPr>
          <a:xfrm>
            <a:off x="7218977" y="1319641"/>
            <a:ext cx="7050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15A185"/>
                </a:solidFill>
                <a:latin typeface="-윤고딕340" panose="020B0600000101010101" charset="-127"/>
                <a:ea typeface="-윤고딕340" panose="020B0600000101010101" charset="-127"/>
              </a:rPr>
              <a:t>[</a:t>
            </a:r>
            <a:r>
              <a:rPr lang="ko-KR" altLang="en-US" b="1" dirty="0">
                <a:solidFill>
                  <a:srgbClr val="15A185"/>
                </a:solidFill>
                <a:latin typeface="-윤고딕340" panose="020B0600000101010101" charset="-127"/>
                <a:ea typeface="-윤고딕340" panose="020B0600000101010101" charset="-127"/>
              </a:rPr>
              <a:t>결과</a:t>
            </a:r>
            <a:r>
              <a:rPr lang="en-US" altLang="ko-KR" b="1" dirty="0">
                <a:solidFill>
                  <a:srgbClr val="15A185"/>
                </a:solidFill>
                <a:latin typeface="-윤고딕340" panose="020B0600000101010101" charset="-127"/>
                <a:ea typeface="-윤고딕340" panose="020B0600000101010101" charset="-127"/>
              </a:rPr>
              <a:t>]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EDA21F-9713-4D1E-9F2F-E6B5D29996BD}"/>
              </a:ext>
            </a:extLst>
          </p:cNvPr>
          <p:cNvSpPr/>
          <p:nvPr/>
        </p:nvSpPr>
        <p:spPr>
          <a:xfrm>
            <a:off x="1073093" y="3440946"/>
            <a:ext cx="50773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15A185"/>
                </a:solidFill>
                <a:latin typeface="-윤고딕340" panose="020B0600000101010101" charset="-127"/>
                <a:ea typeface="-윤고딕340" panose="020B0600000101010101" charset="-127"/>
              </a:rPr>
              <a:t>[</a:t>
            </a:r>
            <a:r>
              <a:rPr lang="ko-KR" altLang="en-US" b="1" dirty="0">
                <a:solidFill>
                  <a:srgbClr val="15A185"/>
                </a:solidFill>
                <a:latin typeface="-윤고딕340" panose="020B0600000101010101" charset="-127"/>
                <a:ea typeface="-윤고딕340" panose="020B0600000101010101" charset="-127"/>
              </a:rPr>
              <a:t>생산</a:t>
            </a:r>
            <a:r>
              <a:rPr lang="en-US" altLang="ko-KR" b="1" dirty="0">
                <a:solidFill>
                  <a:srgbClr val="15A185"/>
                </a:solidFill>
                <a:latin typeface="-윤고딕340" panose="020B0600000101010101" charset="-127"/>
                <a:ea typeface="-윤고딕340" panose="020B0600000101010101" charset="-127"/>
              </a:rPr>
              <a:t>] </a:t>
            </a:r>
            <a:r>
              <a:rPr lang="ko-KR" altLang="en-US" b="1" dirty="0">
                <a:solidFill>
                  <a:srgbClr val="15A185"/>
                </a:solidFill>
                <a:latin typeface="-윤고딕340" panose="020B0600000101010101" charset="-127"/>
                <a:ea typeface="-윤고딕340" panose="020B0600000101010101" charset="-127"/>
              </a:rPr>
              <a:t>창고 활용률</a:t>
            </a:r>
            <a:r>
              <a:rPr lang="en-US" altLang="ko-KR" b="1" dirty="0">
                <a:solidFill>
                  <a:srgbClr val="15A185"/>
                </a:solidFill>
                <a:latin typeface="-윤고딕340" panose="020B0600000101010101" charset="-127"/>
                <a:ea typeface="-윤고딕340" panose="020B0600000101010101" charset="-127"/>
              </a:rPr>
              <a:t>, </a:t>
            </a:r>
            <a:r>
              <a:rPr lang="ko-KR" altLang="en-US" b="1" dirty="0">
                <a:solidFill>
                  <a:srgbClr val="15A185"/>
                </a:solidFill>
                <a:latin typeface="-윤고딕340" panose="020B0600000101010101" charset="-127"/>
                <a:ea typeface="-윤고딕340" panose="020B0600000101010101" charset="-127"/>
              </a:rPr>
              <a:t>생산 계획 준수 </a:t>
            </a:r>
            <a:endParaRPr lang="en-US" altLang="ko-KR" b="1" dirty="0">
              <a:solidFill>
                <a:srgbClr val="15A185"/>
              </a:solidFill>
              <a:latin typeface="-윤고딕340" panose="020B0600000101010101" charset="-127"/>
              <a:ea typeface="-윤고딕340" panose="020B0600000101010101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F6CBEEF-C984-400D-9895-431DCE82CF56}"/>
              </a:ext>
            </a:extLst>
          </p:cNvPr>
          <p:cNvCxnSpPr>
            <a:cxnSpLocks/>
          </p:cNvCxnSpPr>
          <p:nvPr/>
        </p:nvCxnSpPr>
        <p:spPr>
          <a:xfrm>
            <a:off x="652418" y="3297553"/>
            <a:ext cx="1081514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5E3748D-5E18-4177-823D-BB6EC4C0E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660239"/>
              </p:ext>
            </p:extLst>
          </p:nvPr>
        </p:nvGraphicFramePr>
        <p:xfrm>
          <a:off x="652418" y="1969980"/>
          <a:ext cx="519027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97405">
                  <a:extLst>
                    <a:ext uri="{9D8B030D-6E8A-4147-A177-3AD203B41FA5}">
                      <a16:colId xmlns:a16="http://schemas.microsoft.com/office/drawing/2014/main" val="1781410234"/>
                    </a:ext>
                  </a:extLst>
                </a:gridCol>
                <a:gridCol w="1533002">
                  <a:extLst>
                    <a:ext uri="{9D8B030D-6E8A-4147-A177-3AD203B41FA5}">
                      <a16:colId xmlns:a16="http://schemas.microsoft.com/office/drawing/2014/main" val="4224811970"/>
                    </a:ext>
                  </a:extLst>
                </a:gridCol>
                <a:gridCol w="1559867">
                  <a:extLst>
                    <a:ext uri="{9D8B030D-6E8A-4147-A177-3AD203B41FA5}">
                      <a16:colId xmlns:a16="http://schemas.microsoft.com/office/drawing/2014/main" val="901719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40" panose="020B0600000101010101" charset="-127"/>
                          <a:ea typeface="-윤고딕340" panose="020B0600000101010101" charset="-127"/>
                        </a:rPr>
                        <a:t>합의된 납품 신뢰성</a:t>
                      </a:r>
                    </a:p>
                  </a:txBody>
                  <a:tcPr anchor="ctr">
                    <a:lnL w="12700" cmpd="sng">
                      <a:noFill/>
                    </a:lnL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40" panose="020B0600000101010101" charset="-127"/>
                          <a:ea typeface="-윤고딕340" panose="020B0600000101010101" charset="-127"/>
                        </a:rPr>
                        <a:t>1R</a:t>
                      </a:r>
                      <a:endParaRPr lang="ko-KR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-윤고딕340" panose="020B0600000101010101" charset="-127"/>
                        <a:ea typeface="-윤고딕340" panose="020B0600000101010101" charset="-127"/>
                      </a:endParaRPr>
                    </a:p>
                  </a:txBody>
                  <a:tcPr anchor="ctr">
                    <a:lnT w="12700" cmpd="sng">
                      <a:noFill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40" panose="020B0600000101010101" charset="-127"/>
                          <a:ea typeface="-윤고딕340" panose="020B0600000101010101" charset="-127"/>
                        </a:rPr>
                        <a:t>2R</a:t>
                      </a:r>
                      <a:endParaRPr lang="ko-KR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-윤고딕340" panose="020B0600000101010101" charset="-127"/>
                        <a:ea typeface="-윤고딕340" panose="020B0600000101010101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342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40" panose="020B0600000101010101" charset="-127"/>
                          <a:ea typeface="-윤고딕340" panose="020B0600000101010101" charset="-127"/>
                        </a:rPr>
                        <a:t>PET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-윤고딕340" panose="020B0600000101010101" charset="-127"/>
                        <a:ea typeface="-윤고딕340" panose="020B0600000101010101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40" panose="020B0600000101010101" charset="-127"/>
                          <a:ea typeface="-윤고딕340" panose="020B0600000101010101" charset="-127"/>
                        </a:rPr>
                        <a:t>96%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-윤고딕340" panose="020B0600000101010101" charset="-127"/>
                        <a:ea typeface="-윤고딕340" panose="020B0600000101010101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40" panose="020B0600000101010101" charset="-127"/>
                          <a:ea typeface="-윤고딕340" panose="020B0600000101010101" charset="-127"/>
                        </a:rPr>
                        <a:t>98%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-윤고딕340" panose="020B0600000101010101" charset="-127"/>
                        <a:ea typeface="-윤고딕340" panose="020B0600000101010101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51028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40" panose="020B0600000101010101" charset="-127"/>
                          <a:ea typeface="-윤고딕340" panose="020B0600000101010101" charset="-127"/>
                        </a:rPr>
                        <a:t>망고</a:t>
                      </a:r>
                    </a:p>
                  </a:txBody>
                  <a:tcPr anchor="ctr">
                    <a:lnL w="12700" cmpd="sng">
                      <a:noFill/>
                    </a:lnL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40" panose="020B0600000101010101" charset="-127"/>
                          <a:ea typeface="-윤고딕340" panose="020B0600000101010101" charset="-127"/>
                        </a:rPr>
                        <a:t>96%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-윤고딕340" panose="020B0600000101010101" charset="-127"/>
                        <a:ea typeface="-윤고딕340" panose="020B0600000101010101" charset="-127"/>
                      </a:endParaRPr>
                    </a:p>
                  </a:txBody>
                  <a:tcPr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40" panose="020B0600000101010101" charset="-127"/>
                          <a:ea typeface="-윤고딕340" panose="020B0600000101010101" charset="-127"/>
                        </a:rPr>
                        <a:t>98%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-윤고딕340" panose="020B0600000101010101" charset="-127"/>
                        <a:ea typeface="-윤고딕340" panose="020B0600000101010101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2812334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940AD26-0152-4112-9FE7-A27EF20F75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4331"/>
              </p:ext>
            </p:extLst>
          </p:nvPr>
        </p:nvGraphicFramePr>
        <p:xfrm>
          <a:off x="6371776" y="1925463"/>
          <a:ext cx="519027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7293">
                  <a:extLst>
                    <a:ext uri="{9D8B030D-6E8A-4147-A177-3AD203B41FA5}">
                      <a16:colId xmlns:a16="http://schemas.microsoft.com/office/drawing/2014/main" val="412557064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142906838"/>
                    </a:ext>
                  </a:extLst>
                </a:gridCol>
                <a:gridCol w="1548980">
                  <a:extLst>
                    <a:ext uri="{9D8B030D-6E8A-4147-A177-3AD203B41FA5}">
                      <a16:colId xmlns:a16="http://schemas.microsoft.com/office/drawing/2014/main" val="42016993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40" panose="020B0600000101010101" charset="-127"/>
                          <a:ea typeface="-윤고딕340" panose="020B0600000101010101" charset="-127"/>
                        </a:rPr>
                        <a:t>달성된 납품 신뢰성</a:t>
                      </a:r>
                    </a:p>
                  </a:txBody>
                  <a:tcPr anchor="ctr">
                    <a:lnL w="12700" cmpd="sng">
                      <a:noFill/>
                    </a:lnL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40" panose="020B0600000101010101" charset="-127"/>
                          <a:ea typeface="-윤고딕340" panose="020B0600000101010101" charset="-127"/>
                        </a:rPr>
                        <a:t>1R</a:t>
                      </a:r>
                      <a:endParaRPr lang="ko-KR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-윤고딕340" panose="020B0600000101010101" charset="-127"/>
                        <a:ea typeface="-윤고딕340" panose="020B0600000101010101" charset="-127"/>
                      </a:endParaRPr>
                    </a:p>
                  </a:txBody>
                  <a:tcPr anchor="ctr">
                    <a:lnT w="12700" cmpd="sng">
                      <a:noFill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40" panose="020B0600000101010101" charset="-127"/>
                          <a:ea typeface="-윤고딕340" panose="020B0600000101010101" charset="-127"/>
                        </a:rPr>
                        <a:t>2R</a:t>
                      </a:r>
                      <a:endParaRPr lang="ko-KR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-윤고딕340" panose="020B0600000101010101" charset="-127"/>
                        <a:ea typeface="-윤고딕340" panose="020B0600000101010101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2909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40" panose="020B0600000101010101" charset="-127"/>
                          <a:ea typeface="-윤고딕340" panose="020B0600000101010101" charset="-127"/>
                        </a:rPr>
                        <a:t>PET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-윤고딕340" panose="020B0600000101010101" charset="-127"/>
                        <a:ea typeface="-윤고딕340" panose="020B0600000101010101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40" panose="020B0600000101010101" charset="-127"/>
                          <a:ea typeface="-윤고딕340" panose="020B0600000101010101" charset="-127"/>
                        </a:rPr>
                        <a:t>93.5%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-윤고딕340" panose="020B0600000101010101" charset="-127"/>
                        <a:ea typeface="-윤고딕340" panose="020B0600000101010101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-윤고딕340" panose="020B0600000101010101" charset="-127"/>
                          <a:ea typeface="-윤고딕340" panose="020B0600000101010101" charset="-127"/>
                        </a:rPr>
                        <a:t>96.2%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-윤고딕340" panose="020B0600000101010101" charset="-127"/>
                        <a:ea typeface="-윤고딕340" panose="020B0600000101010101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21186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40" panose="020B0600000101010101" charset="-127"/>
                          <a:ea typeface="-윤고딕340" panose="020B0600000101010101" charset="-127"/>
                        </a:rPr>
                        <a:t>망고</a:t>
                      </a:r>
                    </a:p>
                  </a:txBody>
                  <a:tcPr anchor="ctr">
                    <a:lnL w="12700" cmpd="sng">
                      <a:noFill/>
                    </a:lnL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40" panose="020B0600000101010101" charset="-127"/>
                          <a:ea typeface="-윤고딕340" panose="020B0600000101010101" charset="-127"/>
                        </a:rPr>
                        <a:t>94%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-윤고딕340" panose="020B0600000101010101" charset="-127"/>
                        <a:ea typeface="-윤고딕340" panose="020B0600000101010101" charset="-127"/>
                      </a:endParaRPr>
                    </a:p>
                  </a:txBody>
                  <a:tcPr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-윤고딕340" panose="020B0600000101010101" charset="-127"/>
                          <a:ea typeface="-윤고딕340" panose="020B0600000101010101" charset="-127"/>
                        </a:rPr>
                        <a:t>96.4%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-윤고딕340" panose="020B0600000101010101" charset="-127"/>
                        <a:ea typeface="-윤고딕340" panose="020B0600000101010101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71076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E8EC9E1-EFBD-4223-AA42-8D3D71DF948A}"/>
              </a:ext>
            </a:extLst>
          </p:cNvPr>
          <p:cNvSpPr txBox="1"/>
          <p:nvPr/>
        </p:nvSpPr>
        <p:spPr>
          <a:xfrm>
            <a:off x="652418" y="5587351"/>
            <a:ext cx="5630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-윤고딕340" panose="020B0600000101010101" charset="-127"/>
                <a:ea typeface="-윤고딕340" panose="020B0600000101010101" charset="-127"/>
              </a:rPr>
              <a:t>단축된 생산간격으로 잦은 라인 교체 </a:t>
            </a:r>
            <a:r>
              <a:rPr lang="en-US" altLang="ko-KR" dirty="0">
                <a:latin typeface="-윤고딕340" panose="020B0600000101010101" charset="-127"/>
                <a:ea typeface="-윤고딕340" panose="020B0600000101010101" charset="-127"/>
              </a:rPr>
              <a:t>(9.6%), </a:t>
            </a:r>
            <a:r>
              <a:rPr lang="ko-KR" altLang="en-US" dirty="0">
                <a:latin typeface="-윤고딕340" panose="020B0600000101010101" charset="-127"/>
                <a:ea typeface="-윤고딕340" panose="020B0600000101010101" charset="-127"/>
              </a:rPr>
              <a:t>폐기 발생</a:t>
            </a:r>
            <a:endParaRPr lang="en-US" altLang="ko-KR" dirty="0">
              <a:latin typeface="-윤고딕340" panose="020B0600000101010101" charset="-127"/>
              <a:ea typeface="-윤고딕340" panose="020B0600000101010101" charset="-127"/>
            </a:endParaRPr>
          </a:p>
          <a:p>
            <a:endParaRPr lang="en-US" altLang="ko-KR" dirty="0">
              <a:latin typeface="-윤고딕340" panose="020B0600000101010101" charset="-127"/>
              <a:ea typeface="-윤고딕340" panose="020B0600000101010101" charset="-127"/>
            </a:endParaRPr>
          </a:p>
          <a:p>
            <a:r>
              <a:rPr lang="en-US" altLang="ko-KR" dirty="0">
                <a:latin typeface="-윤고딕340" panose="020B0600000101010101" charset="-127"/>
                <a:ea typeface="-윤고딕340" panose="020B0600000101010101" charset="-127"/>
                <a:sym typeface="Wingdings" panose="05000000000000000000" pitchFamily="2" charset="2"/>
              </a:rPr>
              <a:t> </a:t>
            </a:r>
            <a:r>
              <a:rPr lang="ko-KR" altLang="en-US" dirty="0">
                <a:latin typeface="-윤고딕340" panose="020B0600000101010101" charset="-127"/>
                <a:ea typeface="-윤고딕340" panose="020B0600000101010101" charset="-127"/>
                <a:sym typeface="Wingdings" panose="05000000000000000000" pitchFamily="2" charset="2"/>
              </a:rPr>
              <a:t>작업변경시간 단축을 위한 </a:t>
            </a:r>
            <a:r>
              <a:rPr lang="en-US" altLang="ko-KR" dirty="0">
                <a:latin typeface="-윤고딕340" panose="020B0600000101010101" charset="-127"/>
                <a:ea typeface="-윤고딕340" panose="020B0600000101010101" charset="-127"/>
                <a:sym typeface="Wingdings" panose="05000000000000000000" pitchFamily="2" charset="2"/>
              </a:rPr>
              <a:t>SMED </a:t>
            </a:r>
            <a:r>
              <a:rPr lang="ko-KR" altLang="en-US" dirty="0">
                <a:latin typeface="-윤고딕340" panose="020B0600000101010101" charset="-127"/>
                <a:ea typeface="-윤고딕340" panose="020B0600000101010101" charset="-127"/>
                <a:sym typeface="Wingdings" panose="05000000000000000000" pitchFamily="2" charset="2"/>
              </a:rPr>
              <a:t>활성화</a:t>
            </a:r>
            <a:endParaRPr lang="en-US" altLang="ko-KR" dirty="0">
              <a:latin typeface="-윤고딕340" panose="020B0600000101010101" charset="-127"/>
              <a:ea typeface="-윤고딕340" panose="020B0600000101010101" charset="-127"/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BBE41827-0384-444D-98EF-D96EA16800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452656"/>
              </p:ext>
            </p:extLst>
          </p:nvPr>
        </p:nvGraphicFramePr>
        <p:xfrm>
          <a:off x="685801" y="4289200"/>
          <a:ext cx="519027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97405">
                  <a:extLst>
                    <a:ext uri="{9D8B030D-6E8A-4147-A177-3AD203B41FA5}">
                      <a16:colId xmlns:a16="http://schemas.microsoft.com/office/drawing/2014/main" val="1781410234"/>
                    </a:ext>
                  </a:extLst>
                </a:gridCol>
                <a:gridCol w="1533002">
                  <a:extLst>
                    <a:ext uri="{9D8B030D-6E8A-4147-A177-3AD203B41FA5}">
                      <a16:colId xmlns:a16="http://schemas.microsoft.com/office/drawing/2014/main" val="4224811970"/>
                    </a:ext>
                  </a:extLst>
                </a:gridCol>
                <a:gridCol w="1559867">
                  <a:extLst>
                    <a:ext uri="{9D8B030D-6E8A-4147-A177-3AD203B41FA5}">
                      <a16:colId xmlns:a16="http://schemas.microsoft.com/office/drawing/2014/main" val="901719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40" panose="020B0600000101010101" charset="-127"/>
                          <a:ea typeface="-윤고딕340" panose="020B0600000101010101" charset="-127"/>
                        </a:rPr>
                        <a:t>창고 공간</a:t>
                      </a:r>
                    </a:p>
                  </a:txBody>
                  <a:tcPr anchor="ctr">
                    <a:lnL w="12700" cmpd="sng">
                      <a:noFill/>
                    </a:lnL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40" panose="020B0600000101010101" charset="-127"/>
                          <a:ea typeface="-윤고딕340" panose="020B0600000101010101" charset="-127"/>
                        </a:rPr>
                        <a:t>1R</a:t>
                      </a:r>
                      <a:endParaRPr lang="ko-KR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-윤고딕340" panose="020B0600000101010101" charset="-127"/>
                        <a:ea typeface="-윤고딕340" panose="020B0600000101010101" charset="-127"/>
                      </a:endParaRPr>
                    </a:p>
                  </a:txBody>
                  <a:tcPr anchor="ctr">
                    <a:lnT w="12700" cmpd="sng">
                      <a:noFill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40" panose="020B0600000101010101" charset="-127"/>
                          <a:ea typeface="-윤고딕340" panose="020B0600000101010101" charset="-127"/>
                        </a:rPr>
                        <a:t>2R</a:t>
                      </a:r>
                      <a:endParaRPr lang="ko-KR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-윤고딕340" panose="020B0600000101010101" charset="-127"/>
                        <a:ea typeface="-윤고딕340" panose="020B0600000101010101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342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40" panose="020B0600000101010101" charset="-127"/>
                          <a:ea typeface="-윤고딕340" panose="020B0600000101010101" charset="-127"/>
                        </a:rPr>
                        <a:t>원자재 창고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40" panose="020B0600000101010101" charset="-127"/>
                          <a:ea typeface="-윤고딕340" panose="020B0600000101010101" charset="-127"/>
                        </a:rPr>
                        <a:t>1700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-윤고딕340" panose="020B0600000101010101" charset="-127"/>
                        <a:ea typeface="-윤고딕340" panose="020B0600000101010101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40" panose="020B0600000101010101" charset="-127"/>
                          <a:ea typeface="-윤고딕340" panose="020B0600000101010101" charset="-127"/>
                        </a:rPr>
                        <a:t>1200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-윤고딕340" panose="020B0600000101010101" charset="-127"/>
                        <a:ea typeface="-윤고딕340" panose="020B0600000101010101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51028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40" panose="020B0600000101010101" charset="-127"/>
                          <a:ea typeface="-윤고딕340" panose="020B0600000101010101" charset="-127"/>
                        </a:rPr>
                        <a:t>완제품 창고</a:t>
                      </a:r>
                    </a:p>
                  </a:txBody>
                  <a:tcPr anchor="ctr">
                    <a:lnL w="12700" cmpd="sng">
                      <a:noFill/>
                    </a:lnL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40" panose="020B0600000101010101" charset="-127"/>
                          <a:ea typeface="-윤고딕340" panose="020B0600000101010101" charset="-127"/>
                        </a:rPr>
                        <a:t>1200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-윤고딕340" panose="020B0600000101010101" charset="-127"/>
                        <a:ea typeface="-윤고딕340" panose="020B0600000101010101" charset="-127"/>
                      </a:endParaRPr>
                    </a:p>
                  </a:txBody>
                  <a:tcPr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40" panose="020B0600000101010101" charset="-127"/>
                          <a:ea typeface="-윤고딕340" panose="020B0600000101010101" charset="-127"/>
                        </a:rPr>
                        <a:t>1300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-윤고딕340" panose="020B0600000101010101" charset="-127"/>
                        <a:ea typeface="-윤고딕340" panose="020B0600000101010101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2812334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73A30418-6AB6-4954-A824-3C01B88443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757234"/>
              </p:ext>
            </p:extLst>
          </p:nvPr>
        </p:nvGraphicFramePr>
        <p:xfrm>
          <a:off x="6371776" y="4289200"/>
          <a:ext cx="519027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97405">
                  <a:extLst>
                    <a:ext uri="{9D8B030D-6E8A-4147-A177-3AD203B41FA5}">
                      <a16:colId xmlns:a16="http://schemas.microsoft.com/office/drawing/2014/main" val="1781410234"/>
                    </a:ext>
                  </a:extLst>
                </a:gridCol>
                <a:gridCol w="1533002">
                  <a:extLst>
                    <a:ext uri="{9D8B030D-6E8A-4147-A177-3AD203B41FA5}">
                      <a16:colId xmlns:a16="http://schemas.microsoft.com/office/drawing/2014/main" val="4224811970"/>
                    </a:ext>
                  </a:extLst>
                </a:gridCol>
                <a:gridCol w="1559867">
                  <a:extLst>
                    <a:ext uri="{9D8B030D-6E8A-4147-A177-3AD203B41FA5}">
                      <a16:colId xmlns:a16="http://schemas.microsoft.com/office/drawing/2014/main" val="901719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40" panose="020B0600000101010101" charset="-127"/>
                          <a:ea typeface="-윤고딕340" panose="020B0600000101010101" charset="-127"/>
                        </a:rPr>
                        <a:t>창고 사용률</a:t>
                      </a:r>
                    </a:p>
                  </a:txBody>
                  <a:tcPr anchor="ctr">
                    <a:lnL w="12700" cmpd="sng">
                      <a:noFill/>
                    </a:lnL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40" panose="020B0600000101010101" charset="-127"/>
                          <a:ea typeface="-윤고딕340" panose="020B0600000101010101" charset="-127"/>
                        </a:rPr>
                        <a:t>1R</a:t>
                      </a:r>
                      <a:endParaRPr lang="ko-KR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-윤고딕340" panose="020B0600000101010101" charset="-127"/>
                        <a:ea typeface="-윤고딕340" panose="020B0600000101010101" charset="-127"/>
                      </a:endParaRPr>
                    </a:p>
                  </a:txBody>
                  <a:tcPr anchor="ctr">
                    <a:lnT w="12700" cmpd="sng">
                      <a:noFill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40" panose="020B0600000101010101" charset="-127"/>
                          <a:ea typeface="-윤고딕340" panose="020B0600000101010101" charset="-127"/>
                        </a:rPr>
                        <a:t>2R</a:t>
                      </a:r>
                      <a:endParaRPr lang="ko-KR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-윤고딕340" panose="020B0600000101010101" charset="-127"/>
                        <a:ea typeface="-윤고딕340" panose="020B0600000101010101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342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40" panose="020B0600000101010101" charset="-127"/>
                          <a:ea typeface="-윤고딕340" panose="020B0600000101010101" charset="-127"/>
                        </a:rPr>
                        <a:t>원자재 창고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40" panose="020B0600000101010101" charset="-127"/>
                          <a:ea typeface="-윤고딕340" panose="020B0600000101010101" charset="-127"/>
                        </a:rPr>
                        <a:t>63.6%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-윤고딕340" panose="020B0600000101010101" charset="-127"/>
                        <a:ea typeface="-윤고딕340" panose="020B0600000101010101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-윤고딕340" panose="020B0600000101010101" charset="-127"/>
                          <a:ea typeface="-윤고딕340" panose="020B0600000101010101" charset="-127"/>
                        </a:rPr>
                        <a:t>80.7%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-윤고딕340" panose="020B0600000101010101" charset="-127"/>
                        <a:ea typeface="-윤고딕340" panose="020B0600000101010101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51028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40" panose="020B0600000101010101" charset="-127"/>
                          <a:ea typeface="-윤고딕340" panose="020B0600000101010101" charset="-127"/>
                        </a:rPr>
                        <a:t>완제품 창고</a:t>
                      </a:r>
                    </a:p>
                  </a:txBody>
                  <a:tcPr anchor="ctr">
                    <a:lnL w="12700" cmpd="sng">
                      <a:noFill/>
                    </a:lnL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40" panose="020B0600000101010101" charset="-127"/>
                          <a:ea typeface="-윤고딕340" panose="020B0600000101010101" charset="-127"/>
                        </a:rPr>
                        <a:t>103.7%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-윤고딕340" panose="020B0600000101010101" charset="-127"/>
                        <a:ea typeface="-윤고딕340" panose="020B0600000101010101" charset="-127"/>
                      </a:endParaRPr>
                    </a:p>
                  </a:txBody>
                  <a:tcPr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-윤고딕340" panose="020B0600000101010101" charset="-127"/>
                          <a:ea typeface="-윤고딕340" panose="020B0600000101010101" charset="-127"/>
                        </a:rPr>
                        <a:t>89.7%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-윤고딕340" panose="020B0600000101010101" charset="-127"/>
                        <a:ea typeface="-윤고딕340" panose="020B0600000101010101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2812334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id="{BC1BCB34-EE42-4FA4-BEBA-4D874510E6A5}"/>
              </a:ext>
            </a:extLst>
          </p:cNvPr>
          <p:cNvSpPr/>
          <p:nvPr/>
        </p:nvSpPr>
        <p:spPr>
          <a:xfrm>
            <a:off x="7218976" y="3451911"/>
            <a:ext cx="7050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15A185"/>
                </a:solidFill>
                <a:latin typeface="-윤고딕340" panose="020B0600000101010101" charset="-127"/>
                <a:ea typeface="-윤고딕340" panose="020B0600000101010101" charset="-127"/>
              </a:rPr>
              <a:t>[</a:t>
            </a:r>
            <a:r>
              <a:rPr lang="ko-KR" altLang="en-US" b="1" dirty="0">
                <a:solidFill>
                  <a:srgbClr val="15A185"/>
                </a:solidFill>
                <a:latin typeface="-윤고딕340" panose="020B0600000101010101" charset="-127"/>
                <a:ea typeface="-윤고딕340" panose="020B0600000101010101" charset="-127"/>
              </a:rPr>
              <a:t>결과</a:t>
            </a:r>
            <a:r>
              <a:rPr lang="en-US" altLang="ko-KR" b="1" dirty="0">
                <a:solidFill>
                  <a:srgbClr val="15A185"/>
                </a:solidFill>
                <a:latin typeface="-윤고딕340" panose="020B0600000101010101" charset="-127"/>
                <a:ea typeface="-윤고딕340" panose="020B0600000101010101" charset="-127"/>
              </a:rPr>
              <a:t>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7B1A24-1C2B-4F8B-BAA7-88510FC65EBF}"/>
              </a:ext>
            </a:extLst>
          </p:cNvPr>
          <p:cNvSpPr txBox="1"/>
          <p:nvPr/>
        </p:nvSpPr>
        <p:spPr>
          <a:xfrm>
            <a:off x="1983948" y="3910324"/>
            <a:ext cx="2593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-윤고딕340" panose="020B0600000101010101" charset="-127"/>
                <a:ea typeface="-윤고딕340" panose="020B0600000101010101" charset="-127"/>
              </a:rPr>
              <a:t>&lt; </a:t>
            </a:r>
            <a:r>
              <a:rPr lang="ko-KR" altLang="en-US" dirty="0">
                <a:latin typeface="-윤고딕340" panose="020B0600000101010101" charset="-127"/>
                <a:ea typeface="-윤고딕340" panose="020B0600000101010101" charset="-127"/>
              </a:rPr>
              <a:t>창고 공간 크기 변경 </a:t>
            </a:r>
            <a:r>
              <a:rPr lang="en-US" altLang="ko-KR" dirty="0">
                <a:latin typeface="-윤고딕340" panose="020B0600000101010101" charset="-127"/>
                <a:ea typeface="-윤고딕340" panose="020B0600000101010101" charset="-127"/>
              </a:rPr>
              <a:t>&gt;</a:t>
            </a:r>
            <a:endParaRPr lang="ko-KR" altLang="en-US" dirty="0">
              <a:latin typeface="-윤고딕340" panose="020B0600000101010101" charset="-127"/>
              <a:ea typeface="-윤고딕340" panose="020B0600000101010101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45A1C70-6D27-4F08-8806-E70704097162}"/>
              </a:ext>
            </a:extLst>
          </p:cNvPr>
          <p:cNvSpPr txBox="1"/>
          <p:nvPr/>
        </p:nvSpPr>
        <p:spPr>
          <a:xfrm>
            <a:off x="6282546" y="5587351"/>
            <a:ext cx="5630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-윤고딕340" panose="020B0600000101010101" charset="-127"/>
                <a:ea typeface="-윤고딕340" panose="020B0600000101010101" charset="-127"/>
              </a:rPr>
              <a:t>작업 변경 시간 감소 </a:t>
            </a:r>
            <a:r>
              <a:rPr lang="en-US" altLang="ko-KR" dirty="0">
                <a:latin typeface="-윤고딕340" panose="020B0600000101010101" charset="-127"/>
                <a:ea typeface="-윤고딕340" panose="020B0600000101010101" charset="-127"/>
              </a:rPr>
              <a:t>(9.6% </a:t>
            </a:r>
            <a:r>
              <a:rPr lang="en-US" altLang="ko-KR" dirty="0">
                <a:latin typeface="-윤고딕340" panose="020B0600000101010101" charset="-127"/>
                <a:ea typeface="-윤고딕340" panose="020B0600000101010101" charset="-127"/>
                <a:sym typeface="Wingdings" panose="05000000000000000000" pitchFamily="2" charset="2"/>
              </a:rPr>
              <a:t> 7.4%)</a:t>
            </a:r>
          </a:p>
          <a:p>
            <a:endParaRPr lang="en-US" altLang="ko-KR" dirty="0">
              <a:latin typeface="-윤고딕340" panose="020B0600000101010101" charset="-127"/>
              <a:ea typeface="-윤고딕340" panose="020B0600000101010101" charset="-127"/>
              <a:sym typeface="Wingdings" panose="05000000000000000000" pitchFamily="2" charset="2"/>
            </a:endParaRPr>
          </a:p>
          <a:p>
            <a:r>
              <a:rPr lang="ko-KR" altLang="en-US" dirty="0">
                <a:latin typeface="-윤고딕340" panose="020B0600000101010101" charset="-127"/>
                <a:ea typeface="-윤고딕340" panose="020B0600000101010101" charset="-127"/>
                <a:sym typeface="Wingdings" panose="05000000000000000000" pitchFamily="2" charset="2"/>
              </a:rPr>
              <a:t>생산 계획 </a:t>
            </a:r>
            <a:r>
              <a:rPr lang="ko-KR" altLang="en-US" dirty="0" err="1">
                <a:latin typeface="-윤고딕340" panose="020B0600000101010101" charset="-127"/>
                <a:ea typeface="-윤고딕340" panose="020B0600000101010101" charset="-127"/>
                <a:sym typeface="Wingdings" panose="05000000000000000000" pitchFamily="2" charset="2"/>
              </a:rPr>
              <a:t>준수율</a:t>
            </a:r>
            <a:r>
              <a:rPr lang="ko-KR" altLang="en-US" dirty="0">
                <a:latin typeface="-윤고딕340" panose="020B0600000101010101" charset="-127"/>
                <a:ea typeface="-윤고딕340" panose="020B0600000101010101" charset="-127"/>
                <a:sym typeface="Wingdings" panose="05000000000000000000" pitchFamily="2" charset="2"/>
              </a:rPr>
              <a:t> 증가 </a:t>
            </a:r>
            <a:r>
              <a:rPr lang="en-US" altLang="ko-KR" dirty="0">
                <a:latin typeface="-윤고딕340" panose="020B0600000101010101" charset="-127"/>
                <a:ea typeface="-윤고딕340" panose="020B0600000101010101" charset="-127"/>
                <a:sym typeface="Wingdings" panose="05000000000000000000" pitchFamily="2" charset="2"/>
              </a:rPr>
              <a:t>(87.5%  88.5%)</a:t>
            </a:r>
            <a:r>
              <a:rPr lang="ko-KR" altLang="en-US" dirty="0">
                <a:latin typeface="-윤고딕340" panose="020B0600000101010101" charset="-127"/>
                <a:ea typeface="-윤고딕340" panose="020B0600000101010101" charset="-127"/>
                <a:sym typeface="Wingdings" panose="05000000000000000000" pitchFamily="2" charset="2"/>
              </a:rPr>
              <a:t> </a:t>
            </a:r>
            <a:endParaRPr lang="en-US" altLang="ko-KR" dirty="0">
              <a:latin typeface="-윤고딕340" panose="020B0600000101010101" charset="-127"/>
              <a:ea typeface="-윤고딕340" panose="020B0600000101010101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1212042-9054-49BA-9A7B-6FB4EA2485D1}"/>
              </a:ext>
            </a:extLst>
          </p:cNvPr>
          <p:cNvGrpSpPr/>
          <p:nvPr/>
        </p:nvGrpSpPr>
        <p:grpSpPr>
          <a:xfrm>
            <a:off x="0" y="0"/>
            <a:ext cx="12192000" cy="1070344"/>
            <a:chOff x="0" y="-1"/>
            <a:chExt cx="12192000" cy="107034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3FB2B00-BB33-45FF-829D-60C20AE7B444}"/>
                </a:ext>
              </a:extLst>
            </p:cNvPr>
            <p:cNvSpPr/>
            <p:nvPr/>
          </p:nvSpPr>
          <p:spPr>
            <a:xfrm>
              <a:off x="0" y="0"/>
              <a:ext cx="12192000" cy="107034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1E381639-39AB-4EBB-A22B-C9B3A8E9AD40}"/>
                </a:ext>
              </a:extLst>
            </p:cNvPr>
            <p:cNvGrpSpPr/>
            <p:nvPr/>
          </p:nvGrpSpPr>
          <p:grpSpPr>
            <a:xfrm>
              <a:off x="139403" y="69575"/>
              <a:ext cx="2849732" cy="584775"/>
              <a:chOff x="139403" y="69575"/>
              <a:chExt cx="2849732" cy="584775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B2BF277-FED6-4E21-9E11-747AB2F92F0F}"/>
                  </a:ext>
                </a:extLst>
              </p:cNvPr>
              <p:cNvSpPr txBox="1"/>
              <p:nvPr/>
            </p:nvSpPr>
            <p:spPr>
              <a:xfrm>
                <a:off x="139403" y="69575"/>
                <a:ext cx="75693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3200" b="1" dirty="0">
                    <a:solidFill>
                      <a:srgbClr val="FEB658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2.2</a:t>
                </a:r>
                <a:endParaRPr lang="ko-KR" altLang="en-US" sz="3200" b="1" dirty="0">
                  <a:solidFill>
                    <a:srgbClr val="FEB658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BA853B6-405F-4BCA-BEE4-A28017C95BC6}"/>
                  </a:ext>
                </a:extLst>
              </p:cNvPr>
              <p:cNvSpPr txBox="1"/>
              <p:nvPr/>
            </p:nvSpPr>
            <p:spPr>
              <a:xfrm>
                <a:off x="816745" y="93494"/>
                <a:ext cx="2172390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0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2</a:t>
                </a:r>
                <a:r>
                  <a:rPr lang="ko-KR" altLang="en-US" sz="30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라운드 분석</a:t>
                </a:r>
              </a:p>
            </p:txBody>
          </p:sp>
        </p:grp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A8ED542-DCD1-473D-ACBC-5E4A9C64F4D6}"/>
                </a:ext>
              </a:extLst>
            </p:cNvPr>
            <p:cNvSpPr/>
            <p:nvPr/>
          </p:nvSpPr>
          <p:spPr>
            <a:xfrm>
              <a:off x="0" y="-1"/>
              <a:ext cx="129784" cy="1070343"/>
            </a:xfrm>
            <a:prstGeom prst="rect">
              <a:avLst/>
            </a:prstGeom>
            <a:solidFill>
              <a:srgbClr val="FEB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2C4319B-788C-4656-A18D-4D8FBD398E43}"/>
                </a:ext>
              </a:extLst>
            </p:cNvPr>
            <p:cNvSpPr txBox="1"/>
            <p:nvPr/>
          </p:nvSpPr>
          <p:spPr>
            <a:xfrm>
              <a:off x="896341" y="631986"/>
              <a:ext cx="576952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* </a:t>
              </a:r>
              <a:r>
                <a:rPr lang="ko-KR" altLang="en-US" sz="22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목표 </a:t>
              </a:r>
              <a:r>
                <a:rPr lang="en-US" altLang="ko-KR" sz="22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: </a:t>
              </a:r>
              <a:r>
                <a:rPr lang="ko-KR" altLang="en-US" sz="22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부서별 세부 사항 조정 및 독립적 문제 해결</a:t>
              </a:r>
            </a:p>
          </p:txBody>
        </p:sp>
      </p:grpSp>
      <p:sp>
        <p:nvSpPr>
          <p:cNvPr id="33" name="슬라이드 번호 개체 틀 2">
            <a:extLst>
              <a:ext uri="{FF2B5EF4-FFF2-40B4-BE49-F238E27FC236}">
                <a16:creationId xmlns:a16="http://schemas.microsoft.com/office/drawing/2014/main" id="{7F25CFCD-6512-4FDC-B674-80B9315B2FDB}"/>
              </a:ext>
            </a:extLst>
          </p:cNvPr>
          <p:cNvSpPr txBox="1">
            <a:spLocks/>
          </p:cNvSpPr>
          <p:nvPr/>
        </p:nvSpPr>
        <p:spPr>
          <a:xfrm>
            <a:off x="9448800" y="-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E555CB-71B6-4724-898A-BE555FEED306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8953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9BE46EDE-4112-4530-A213-F6BFB610CB0B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F2555F7-82FA-49C9-84E1-C68038706B6C}"/>
              </a:ext>
            </a:extLst>
          </p:cNvPr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434146F-200B-4C6D-AA26-E5E058BAF95C}"/>
              </a:ext>
            </a:extLst>
          </p:cNvPr>
          <p:cNvSpPr txBox="1"/>
          <p:nvPr/>
        </p:nvSpPr>
        <p:spPr>
          <a:xfrm>
            <a:off x="400050" y="715775"/>
            <a:ext cx="12509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목차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INDEX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4FCA579-9476-425F-9BE9-BBB0E571432E}"/>
              </a:ext>
            </a:extLst>
          </p:cNvPr>
          <p:cNvGrpSpPr/>
          <p:nvPr/>
        </p:nvGrpSpPr>
        <p:grpSpPr>
          <a:xfrm>
            <a:off x="1968573" y="2420089"/>
            <a:ext cx="8254854" cy="3149024"/>
            <a:chOff x="1994193" y="2490972"/>
            <a:chExt cx="8254854" cy="314902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EF357C6-685B-4043-A1BE-203BA1FCC854}"/>
                </a:ext>
              </a:extLst>
            </p:cNvPr>
            <p:cNvSpPr txBox="1"/>
            <p:nvPr/>
          </p:nvSpPr>
          <p:spPr>
            <a:xfrm>
              <a:off x="1994193" y="3373775"/>
              <a:ext cx="2226250" cy="1523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 latinLnBrk="0">
                <a:spcBef>
                  <a:spcPts val="171"/>
                </a:spcBef>
                <a:buAutoNum type="arabicPeriod"/>
                <a:tabLst>
                  <a:tab pos="60873" algn="l"/>
                  <a:tab pos="97396" algn="l"/>
                </a:tabLst>
              </a:pPr>
              <a:r>
                <a:rPr lang="ko-KR" altLang="en-US" sz="2200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기업개요</a:t>
              </a:r>
              <a:endParaRPr lang="en-US" altLang="ko-KR" sz="22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  <a:p>
              <a:pPr marL="342900" indent="-342900" latinLnBrk="0">
                <a:spcBef>
                  <a:spcPts val="171"/>
                </a:spcBef>
                <a:buAutoNum type="arabicPeriod"/>
                <a:tabLst>
                  <a:tab pos="60873" algn="l"/>
                  <a:tab pos="97396" algn="l"/>
                </a:tabLst>
              </a:pPr>
              <a:r>
                <a:rPr lang="ko-KR" altLang="en-US" sz="2200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목표 및 방향성</a:t>
              </a:r>
              <a:endParaRPr lang="en-US" altLang="ko-KR" sz="22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  <a:p>
              <a:pPr marL="342900" indent="-342900" latinLnBrk="0">
                <a:spcBef>
                  <a:spcPts val="171"/>
                </a:spcBef>
                <a:buAutoNum type="arabicPeriod"/>
                <a:tabLst>
                  <a:tab pos="60873" algn="l"/>
                  <a:tab pos="97396" algn="l"/>
                </a:tabLst>
              </a:pPr>
              <a:r>
                <a:rPr lang="ko-KR" altLang="en-US" sz="2200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접근 방법</a:t>
              </a:r>
              <a:endParaRPr lang="en-US" altLang="ko-KR" sz="22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  <a:p>
              <a:pPr marL="342900" indent="-342900" latinLnBrk="0">
                <a:spcBef>
                  <a:spcPts val="171"/>
                </a:spcBef>
                <a:buAutoNum type="arabicPeriod"/>
                <a:tabLst>
                  <a:tab pos="60873" algn="l"/>
                  <a:tab pos="97396" algn="l"/>
                </a:tabLst>
              </a:pPr>
              <a:r>
                <a:rPr lang="en-US" altLang="ko-KR" sz="2200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ROI </a:t>
              </a:r>
              <a:r>
                <a:rPr lang="ko-KR" altLang="en-US" sz="2200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결과</a:t>
              </a:r>
              <a:endParaRPr lang="en-US" altLang="ko-KR" sz="22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5E52165-28E7-4ACA-A13F-1F170E9101F8}"/>
                </a:ext>
              </a:extLst>
            </p:cNvPr>
            <p:cNvSpPr txBox="1"/>
            <p:nvPr/>
          </p:nvSpPr>
          <p:spPr>
            <a:xfrm>
              <a:off x="4794947" y="3388097"/>
              <a:ext cx="2056012" cy="22518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 latinLnBrk="0">
                <a:spcBef>
                  <a:spcPts val="171"/>
                </a:spcBef>
                <a:buAutoNum type="arabicPeriod"/>
                <a:tabLst>
                  <a:tab pos="60873" algn="l"/>
                  <a:tab pos="97396" algn="l"/>
                </a:tabLst>
              </a:pPr>
              <a:r>
                <a:rPr lang="en-US" altLang="ko-KR" sz="2200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1</a:t>
              </a:r>
              <a:r>
                <a:rPr lang="ko-KR" altLang="en-US" sz="2200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라운드 분석</a:t>
              </a:r>
            </a:p>
            <a:p>
              <a:pPr marL="342900" indent="-342900" latinLnBrk="0">
                <a:spcBef>
                  <a:spcPts val="171"/>
                </a:spcBef>
                <a:buAutoNum type="arabicPeriod"/>
                <a:tabLst>
                  <a:tab pos="60873" algn="l"/>
                  <a:tab pos="97396" algn="l"/>
                </a:tabLst>
              </a:pPr>
              <a:r>
                <a:rPr lang="en-US" altLang="ko-KR" sz="2200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2</a:t>
              </a:r>
              <a:r>
                <a:rPr lang="ko-KR" altLang="en-US" sz="2200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라운드 분석</a:t>
              </a:r>
            </a:p>
            <a:p>
              <a:pPr marL="342900" indent="-342900" latinLnBrk="0">
                <a:spcBef>
                  <a:spcPts val="171"/>
                </a:spcBef>
                <a:buAutoNum type="arabicPeriod"/>
                <a:tabLst>
                  <a:tab pos="60873" algn="l"/>
                  <a:tab pos="97396" algn="l"/>
                </a:tabLst>
              </a:pPr>
              <a:r>
                <a:rPr lang="en-US" altLang="ko-KR" sz="2200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3</a:t>
              </a:r>
              <a:r>
                <a:rPr lang="ko-KR" altLang="en-US" sz="2200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라운드 분석</a:t>
              </a:r>
              <a:endParaRPr lang="en-US" altLang="ko-KR" sz="22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  <a:p>
              <a:pPr marL="342900" indent="-342900" latinLnBrk="0">
                <a:spcBef>
                  <a:spcPts val="171"/>
                </a:spcBef>
                <a:buAutoNum type="arabicPeriod"/>
                <a:tabLst>
                  <a:tab pos="60873" algn="l"/>
                  <a:tab pos="97396" algn="l"/>
                </a:tabLst>
              </a:pPr>
              <a:r>
                <a:rPr lang="en-US" altLang="ko-KR" sz="2200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4</a:t>
              </a:r>
              <a:r>
                <a:rPr lang="ko-KR" altLang="en-US" sz="2200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라운드 분석</a:t>
              </a:r>
              <a:endParaRPr lang="en-US" altLang="ko-KR" sz="22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  <a:p>
              <a:pPr marL="342900" indent="-342900" latinLnBrk="0">
                <a:spcBef>
                  <a:spcPts val="171"/>
                </a:spcBef>
                <a:buAutoNum type="arabicPeriod"/>
                <a:tabLst>
                  <a:tab pos="60873" algn="l"/>
                  <a:tab pos="97396" algn="l"/>
                </a:tabLst>
              </a:pPr>
              <a:r>
                <a:rPr lang="en-US" altLang="ko-KR" sz="2200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5</a:t>
              </a:r>
              <a:r>
                <a:rPr lang="ko-KR" altLang="en-US" sz="2200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라운드 분석</a:t>
              </a:r>
              <a:endParaRPr lang="en-US" altLang="ko-KR" sz="22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  <a:p>
              <a:pPr marL="342900" indent="-342900" latinLnBrk="0">
                <a:spcBef>
                  <a:spcPts val="171"/>
                </a:spcBef>
                <a:buAutoNum type="arabicPeriod"/>
                <a:tabLst>
                  <a:tab pos="60873" algn="l"/>
                  <a:tab pos="97396" algn="l"/>
                </a:tabLst>
              </a:pPr>
              <a:r>
                <a:rPr lang="en-US" altLang="ko-KR" sz="2200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6</a:t>
              </a:r>
              <a:r>
                <a:rPr lang="ko-KR" altLang="en-US" sz="2200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라운드 분석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72BDB36-98C4-4944-B757-DD9F5CEE765F}"/>
                </a:ext>
              </a:extLst>
            </p:cNvPr>
            <p:cNvSpPr txBox="1"/>
            <p:nvPr/>
          </p:nvSpPr>
          <p:spPr>
            <a:xfrm>
              <a:off x="7848449" y="3429000"/>
              <a:ext cx="1286891" cy="7950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 latinLnBrk="0">
                <a:spcBef>
                  <a:spcPts val="171"/>
                </a:spcBef>
                <a:buAutoNum type="arabicPeriod"/>
                <a:tabLst>
                  <a:tab pos="60873" algn="l"/>
                  <a:tab pos="97396" algn="l"/>
                </a:tabLst>
              </a:pPr>
              <a:r>
                <a:rPr lang="ko-KR" altLang="en-US" sz="2200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요약</a:t>
              </a:r>
              <a:endParaRPr lang="en-US" altLang="ko-KR" sz="22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  <a:p>
              <a:pPr marL="342900" indent="-342900" latinLnBrk="0">
                <a:spcBef>
                  <a:spcPts val="171"/>
                </a:spcBef>
                <a:buAutoNum type="arabicPeriod"/>
                <a:tabLst>
                  <a:tab pos="60873" algn="l"/>
                  <a:tab pos="97396" algn="l"/>
                </a:tabLst>
              </a:pPr>
              <a:r>
                <a:rPr lang="ko-KR" altLang="en-US" sz="2200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시사점</a:t>
              </a: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2A8B9EB-BFC1-426D-B446-DE48356CB0F7}"/>
                </a:ext>
              </a:extLst>
            </p:cNvPr>
            <p:cNvGrpSpPr/>
            <p:nvPr/>
          </p:nvGrpSpPr>
          <p:grpSpPr>
            <a:xfrm>
              <a:off x="1994193" y="2490973"/>
              <a:ext cx="2400598" cy="646331"/>
              <a:chOff x="1994193" y="2490973"/>
              <a:chExt cx="2400598" cy="646331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5E3000F-651D-4E84-AFCA-C70A0222C493}"/>
                  </a:ext>
                </a:extLst>
              </p:cNvPr>
              <p:cNvSpPr txBox="1"/>
              <p:nvPr/>
            </p:nvSpPr>
            <p:spPr>
              <a:xfrm>
                <a:off x="2425980" y="2490973"/>
                <a:ext cx="153702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>
                  <a:spcBef>
                    <a:spcPts val="171"/>
                  </a:spcBef>
                  <a:tabLst>
                    <a:tab pos="60873" algn="l"/>
                    <a:tab pos="97396" algn="l"/>
                  </a:tabLst>
                </a:pPr>
                <a:r>
                  <a:rPr lang="en-US" altLang="ko-KR" sz="36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FF837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1 </a:t>
                </a:r>
                <a:r>
                  <a:rPr lang="ko-KR" altLang="en-US" sz="3600" spc="-6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서론</a:t>
                </a:r>
                <a:endParaRPr lang="en-US" altLang="ko-KR" sz="3600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endParaRPr>
              </a:p>
            </p:txBody>
          </p: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6ACF7068-4659-484C-8BFF-F359BBF06C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4193" y="3137304"/>
                <a:ext cx="2400598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CDDF2B3A-3FD0-44CD-B9C7-283089FD0583}"/>
                </a:ext>
              </a:extLst>
            </p:cNvPr>
            <p:cNvGrpSpPr/>
            <p:nvPr/>
          </p:nvGrpSpPr>
          <p:grpSpPr>
            <a:xfrm>
              <a:off x="4794947" y="2490972"/>
              <a:ext cx="2400598" cy="646332"/>
              <a:chOff x="4794947" y="2490972"/>
              <a:chExt cx="2400598" cy="646332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77F9D95-6FD2-4A61-A17D-0C6756EEC906}"/>
                  </a:ext>
                </a:extLst>
              </p:cNvPr>
              <p:cNvSpPr txBox="1"/>
              <p:nvPr/>
            </p:nvSpPr>
            <p:spPr>
              <a:xfrm>
                <a:off x="5170686" y="2490972"/>
                <a:ext cx="16491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>
                  <a:spcBef>
                    <a:spcPts val="171"/>
                  </a:spcBef>
                  <a:tabLst>
                    <a:tab pos="60873" algn="l"/>
                    <a:tab pos="97396" algn="l"/>
                  </a:tabLst>
                </a:pPr>
                <a:r>
                  <a:rPr lang="en-US" altLang="ko-KR" sz="36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FEB658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2 </a:t>
                </a:r>
                <a:r>
                  <a:rPr lang="ko-KR" altLang="en-US" sz="3600" spc="-6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본론</a:t>
                </a:r>
                <a:endParaRPr lang="en-US" altLang="ko-KR" sz="3600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endParaRPr>
              </a:p>
            </p:txBody>
          </p: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503010DE-CFCD-4374-8867-DC01EBCA69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4947" y="3137304"/>
                <a:ext cx="2400598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B9227F8B-4B25-4C2A-ADFC-9EFFEBA641C4}"/>
                </a:ext>
              </a:extLst>
            </p:cNvPr>
            <p:cNvGrpSpPr/>
            <p:nvPr/>
          </p:nvGrpSpPr>
          <p:grpSpPr>
            <a:xfrm>
              <a:off x="7848449" y="2490973"/>
              <a:ext cx="2400598" cy="646331"/>
              <a:chOff x="7848449" y="2490972"/>
              <a:chExt cx="2400598" cy="646331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18295AB-D2F1-4395-B2E0-FDF756D97C08}"/>
                  </a:ext>
                </a:extLst>
              </p:cNvPr>
              <p:cNvSpPr txBox="1"/>
              <p:nvPr/>
            </p:nvSpPr>
            <p:spPr>
              <a:xfrm>
                <a:off x="8320394" y="2490972"/>
                <a:ext cx="144562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>
                  <a:spcBef>
                    <a:spcPts val="171"/>
                  </a:spcBef>
                  <a:tabLst>
                    <a:tab pos="60873" algn="l"/>
                    <a:tab pos="97396" algn="l"/>
                  </a:tabLst>
                </a:pPr>
                <a:r>
                  <a:rPr lang="en-US" altLang="ko-KR" sz="36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B3E558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3</a:t>
                </a:r>
                <a:r>
                  <a:rPr lang="ko-KR" altLang="en-US" sz="36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B3E558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 </a:t>
                </a:r>
                <a:r>
                  <a:rPr lang="ko-KR" altLang="en-US" sz="3600" spc="-6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결론</a:t>
                </a:r>
                <a:endParaRPr lang="en-US" altLang="ko-KR" sz="3600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endParaRPr>
              </a:p>
            </p:txBody>
          </p: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EE761691-1F36-45B8-ABA2-F2F5ACAD73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48449" y="3137303"/>
                <a:ext cx="2400598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20638929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F6CBEEF-C984-400D-9895-431DCE82CF56}"/>
              </a:ext>
            </a:extLst>
          </p:cNvPr>
          <p:cNvCxnSpPr/>
          <p:nvPr/>
        </p:nvCxnSpPr>
        <p:spPr>
          <a:xfrm>
            <a:off x="816745" y="3913856"/>
            <a:ext cx="1034674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19D433F-DD67-4A6A-9B67-0E8D9DD21202}"/>
              </a:ext>
            </a:extLst>
          </p:cNvPr>
          <p:cNvSpPr/>
          <p:nvPr/>
        </p:nvSpPr>
        <p:spPr>
          <a:xfrm>
            <a:off x="1018663" y="1250172"/>
            <a:ext cx="50773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15A185"/>
                </a:solidFill>
                <a:latin typeface="-윤고딕340" panose="020B0600000101010101" charset="-127"/>
                <a:ea typeface="-윤고딕340" panose="020B0600000101010101" charset="-127"/>
              </a:rPr>
              <a:t>[</a:t>
            </a:r>
            <a:r>
              <a:rPr lang="ko-KR" altLang="en-US" b="1" dirty="0">
                <a:solidFill>
                  <a:srgbClr val="15A185"/>
                </a:solidFill>
                <a:latin typeface="-윤고딕340" panose="020B0600000101010101" charset="-127"/>
                <a:ea typeface="-윤고딕340" panose="020B0600000101010101" charset="-127"/>
              </a:rPr>
              <a:t>판매</a:t>
            </a:r>
            <a:r>
              <a:rPr lang="en-US" altLang="ko-KR" b="1" dirty="0">
                <a:solidFill>
                  <a:srgbClr val="15A185"/>
                </a:solidFill>
                <a:latin typeface="-윤고딕340" panose="020B0600000101010101" charset="-127"/>
                <a:ea typeface="-윤고딕340" panose="020B0600000101010101" charset="-127"/>
              </a:rPr>
              <a:t>] </a:t>
            </a:r>
            <a:r>
              <a:rPr lang="ko-KR" altLang="en-US" b="1" dirty="0">
                <a:solidFill>
                  <a:srgbClr val="15A185"/>
                </a:solidFill>
                <a:latin typeface="-윤고딕340" panose="020B0600000101010101" charset="-127"/>
                <a:ea typeface="-윤고딕340" panose="020B0600000101010101" charset="-127"/>
              </a:rPr>
              <a:t>계약지수 향상을 통한 매출 증대</a:t>
            </a:r>
            <a:endParaRPr lang="en-US" altLang="ko-KR" b="1" dirty="0">
              <a:latin typeface="-윤고딕340" panose="020B0600000101010101" charset="-127"/>
              <a:ea typeface="-윤고딕340" panose="020B0600000101010101" charset="-127"/>
            </a:endParaRPr>
          </a:p>
          <a:p>
            <a:r>
              <a:rPr lang="en-US" altLang="ko-KR" dirty="0">
                <a:latin typeface="-윤고딕340" panose="020B0600000101010101" charset="-127"/>
                <a:ea typeface="-윤고딕340" panose="020B0600000101010101" charset="-127"/>
              </a:rPr>
              <a:t>1R</a:t>
            </a:r>
            <a:r>
              <a:rPr lang="ko-KR" altLang="en-US" dirty="0">
                <a:latin typeface="-윤고딕340" panose="020B0600000101010101" charset="-127"/>
                <a:ea typeface="-윤고딕340" panose="020B0600000101010101" charset="-127"/>
              </a:rPr>
              <a:t>의 통합적 대처로 서비스 수준 크게 향상</a:t>
            </a:r>
            <a:endParaRPr lang="en-US" altLang="ko-KR" dirty="0">
              <a:latin typeface="-윤고딕340" panose="020B0600000101010101" charset="-127"/>
              <a:ea typeface="-윤고딕340" panose="020B0600000101010101" charset="-127"/>
            </a:endParaRPr>
          </a:p>
          <a:p>
            <a:r>
              <a:rPr lang="en-US" altLang="ko-KR" dirty="0">
                <a:latin typeface="-윤고딕340" panose="020B0600000101010101" charset="-127"/>
                <a:ea typeface="-윤고딕340" panose="020B0600000101010101" charset="-127"/>
                <a:sym typeface="Wingdings" panose="05000000000000000000" pitchFamily="2" charset="2"/>
              </a:rPr>
              <a:t> </a:t>
            </a:r>
            <a:r>
              <a:rPr lang="ko-KR" altLang="en-US" dirty="0">
                <a:latin typeface="-윤고딕340" panose="020B0600000101010101" charset="-127"/>
                <a:ea typeface="-윤고딕340" panose="020B0600000101010101" charset="-127"/>
                <a:sym typeface="Wingdings" panose="05000000000000000000" pitchFamily="2" charset="2"/>
              </a:rPr>
              <a:t>서비스 수준 계약 상향 조정</a:t>
            </a:r>
            <a:endParaRPr lang="en-US" altLang="ko-KR" dirty="0">
              <a:latin typeface="-윤고딕340" panose="020B0600000101010101" charset="-127"/>
              <a:ea typeface="-윤고딕340" panose="020B0600000101010101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2EBFDFD-0471-4507-AF4D-45732B95D3CE}"/>
              </a:ext>
            </a:extLst>
          </p:cNvPr>
          <p:cNvSpPr/>
          <p:nvPr/>
        </p:nvSpPr>
        <p:spPr>
          <a:xfrm>
            <a:off x="6773585" y="1250172"/>
            <a:ext cx="8139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15A185"/>
                </a:solidFill>
                <a:latin typeface="-윤고딕340" panose="020B0600000101010101" charset="-127"/>
                <a:ea typeface="-윤고딕340" panose="020B0600000101010101" charset="-127"/>
              </a:rPr>
              <a:t>[</a:t>
            </a:r>
            <a:r>
              <a:rPr lang="ko-KR" altLang="en-US" b="1" dirty="0">
                <a:solidFill>
                  <a:srgbClr val="15A185"/>
                </a:solidFill>
                <a:latin typeface="-윤고딕340" panose="020B0600000101010101" charset="-127"/>
                <a:ea typeface="-윤고딕340" panose="020B0600000101010101" charset="-127"/>
              </a:rPr>
              <a:t>결과</a:t>
            </a:r>
            <a:r>
              <a:rPr lang="en-US" altLang="ko-KR" b="1" dirty="0">
                <a:solidFill>
                  <a:srgbClr val="15A185"/>
                </a:solidFill>
                <a:latin typeface="-윤고딕340" panose="020B0600000101010101" charset="-127"/>
                <a:ea typeface="-윤고딕340" panose="020B0600000101010101" charset="-127"/>
              </a:rPr>
              <a:t>]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5032577-9780-42B1-8CD0-D6E9B1575984}"/>
              </a:ext>
            </a:extLst>
          </p:cNvPr>
          <p:cNvSpPr/>
          <p:nvPr/>
        </p:nvSpPr>
        <p:spPr>
          <a:xfrm>
            <a:off x="1018662" y="4074490"/>
            <a:ext cx="50773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15A185"/>
                </a:solidFill>
                <a:latin typeface="-윤고딕340" panose="020B0600000101010101" charset="-127"/>
                <a:ea typeface="-윤고딕340" panose="020B0600000101010101" charset="-127"/>
              </a:rPr>
              <a:t>[SCM] </a:t>
            </a:r>
            <a:r>
              <a:rPr lang="ko-KR" altLang="en-US" b="1" dirty="0">
                <a:solidFill>
                  <a:srgbClr val="15A185"/>
                </a:solidFill>
                <a:latin typeface="-윤고딕340" panose="020B0600000101010101" charset="-127"/>
                <a:ea typeface="-윤고딕340" panose="020B0600000101010101" charset="-127"/>
              </a:rPr>
              <a:t>안전 재고</a:t>
            </a:r>
            <a:r>
              <a:rPr lang="en-US" altLang="ko-KR" b="1" dirty="0">
                <a:solidFill>
                  <a:srgbClr val="15A185"/>
                </a:solidFill>
                <a:latin typeface="-윤고딕340" panose="020B0600000101010101" charset="-127"/>
                <a:ea typeface="-윤고딕340" panose="020B0600000101010101" charset="-127"/>
              </a:rPr>
              <a:t>, </a:t>
            </a:r>
            <a:r>
              <a:rPr lang="ko-KR" altLang="en-US" b="1" dirty="0">
                <a:solidFill>
                  <a:srgbClr val="15A185"/>
                </a:solidFill>
                <a:latin typeface="-윤고딕340" panose="020B0600000101010101" charset="-127"/>
                <a:ea typeface="-윤고딕340" panose="020B0600000101010101" charset="-127"/>
              </a:rPr>
              <a:t>진부화 문제 해결</a:t>
            </a:r>
            <a:endParaRPr lang="en-US" altLang="ko-KR" b="1" dirty="0">
              <a:solidFill>
                <a:srgbClr val="15A185"/>
              </a:solidFill>
              <a:latin typeface="-윤고딕340" panose="020B0600000101010101" charset="-127"/>
              <a:ea typeface="-윤고딕340" panose="020B0600000101010101" charset="-127"/>
            </a:endParaRPr>
          </a:p>
          <a:p>
            <a:r>
              <a:rPr lang="ko-KR" altLang="en-US" dirty="0">
                <a:latin typeface="-윤고딕340" panose="020B0600000101010101" charset="-127"/>
                <a:ea typeface="-윤고딕340" panose="020B0600000101010101" charset="-127"/>
                <a:sym typeface="Wingdings" panose="05000000000000000000" pitchFamily="2" charset="2"/>
              </a:rPr>
              <a:t>계약된 고객서비스수준 내에서 안전재고 감소</a:t>
            </a:r>
            <a:endParaRPr lang="en-US" altLang="ko-KR" dirty="0">
              <a:latin typeface="-윤고딕340" panose="020B0600000101010101" charset="-127"/>
              <a:ea typeface="-윤고딕340" panose="020B0600000101010101" charset="-127"/>
            </a:endParaRPr>
          </a:p>
          <a:p>
            <a:endParaRPr lang="en-US" altLang="ko-KR" dirty="0">
              <a:latin typeface="-윤고딕340" panose="020B0600000101010101" charset="-127"/>
              <a:ea typeface="-윤고딕340" panose="020B0600000101010101" charset="-127"/>
            </a:endParaRPr>
          </a:p>
          <a:p>
            <a:endParaRPr lang="en-US" altLang="ko-KR" dirty="0">
              <a:latin typeface="-윤고딕340" panose="020B0600000101010101" charset="-127"/>
              <a:ea typeface="-윤고딕340" panose="020B0600000101010101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234C696-A31E-4832-8FBF-F60E8E4E06F3}"/>
              </a:ext>
            </a:extLst>
          </p:cNvPr>
          <p:cNvSpPr/>
          <p:nvPr/>
        </p:nvSpPr>
        <p:spPr>
          <a:xfrm>
            <a:off x="6825747" y="3980026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15A185"/>
                </a:solidFill>
                <a:latin typeface="-윤고딕340" panose="020B0600000101010101" charset="-127"/>
                <a:ea typeface="-윤고딕340" panose="020B0600000101010101" charset="-127"/>
              </a:rPr>
              <a:t>[</a:t>
            </a:r>
            <a:r>
              <a:rPr lang="ko-KR" altLang="en-US" b="1" dirty="0">
                <a:solidFill>
                  <a:srgbClr val="15A185"/>
                </a:solidFill>
                <a:latin typeface="-윤고딕340" panose="020B0600000101010101" charset="-127"/>
                <a:ea typeface="-윤고딕340" panose="020B0600000101010101" charset="-127"/>
              </a:rPr>
              <a:t>결과</a:t>
            </a:r>
            <a:r>
              <a:rPr lang="en-US" altLang="ko-KR" b="1" dirty="0">
                <a:solidFill>
                  <a:srgbClr val="15A185"/>
                </a:solidFill>
                <a:latin typeface="-윤고딕340" panose="020B0600000101010101" charset="-127"/>
                <a:ea typeface="-윤고딕340" panose="020B0600000101010101" charset="-127"/>
              </a:rPr>
              <a:t>]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0A89C72-E158-4D89-85FD-67B0041FD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258016"/>
              </p:ext>
            </p:extLst>
          </p:nvPr>
        </p:nvGraphicFramePr>
        <p:xfrm>
          <a:off x="6907542" y="2017734"/>
          <a:ext cx="4151724" cy="16055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2642">
                  <a:extLst>
                    <a:ext uri="{9D8B030D-6E8A-4147-A177-3AD203B41FA5}">
                      <a16:colId xmlns:a16="http://schemas.microsoft.com/office/drawing/2014/main" val="2641460068"/>
                    </a:ext>
                  </a:extLst>
                </a:gridCol>
                <a:gridCol w="1534541">
                  <a:extLst>
                    <a:ext uri="{9D8B030D-6E8A-4147-A177-3AD203B41FA5}">
                      <a16:colId xmlns:a16="http://schemas.microsoft.com/office/drawing/2014/main" val="183399539"/>
                    </a:ext>
                  </a:extLst>
                </a:gridCol>
                <a:gridCol w="1534541">
                  <a:extLst>
                    <a:ext uri="{9D8B030D-6E8A-4147-A177-3AD203B41FA5}">
                      <a16:colId xmlns:a16="http://schemas.microsoft.com/office/drawing/2014/main" val="651082283"/>
                    </a:ext>
                  </a:extLst>
                </a:gridCol>
              </a:tblGrid>
              <a:tr h="32110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-윤고딕340" panose="020B0600000101010101" charset="-127"/>
                        <a:ea typeface="-윤고딕340" panose="020B0600000101010101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40" panose="020B0600000101010101" charset="-127"/>
                          <a:ea typeface="-윤고딕340" panose="020B0600000101010101" charset="-127"/>
                        </a:rPr>
                        <a:t>1R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-윤고딕340" panose="020B0600000101010101" charset="-127"/>
                        <a:ea typeface="-윤고딕340" panose="020B0600000101010101" charset="-127"/>
                      </a:endParaRPr>
                    </a:p>
                  </a:txBody>
                  <a:tcPr anchor="ctr">
                    <a:lnT w="12700" cmpd="sng">
                      <a:noFill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40" panose="020B0600000101010101" charset="-127"/>
                          <a:ea typeface="-윤고딕340" panose="020B0600000101010101" charset="-127"/>
                        </a:rPr>
                        <a:t>2R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-윤고딕340" panose="020B0600000101010101" charset="-127"/>
                        <a:ea typeface="-윤고딕340" panose="020B0600000101010101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810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40" panose="020B0600000101010101" charset="-127"/>
                          <a:ea typeface="-윤고딕340" panose="020B0600000101010101" charset="-127"/>
                        </a:rPr>
                        <a:t>SUPER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-윤고딕340" panose="020B0600000101010101" charset="-127"/>
                        <a:ea typeface="-윤고딕340" panose="020B0600000101010101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778,858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845,754</a:t>
                      </a:r>
                    </a:p>
                  </a:txBody>
                  <a:tcPr marL="0" marR="0" marT="0" marB="0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74292116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40" panose="020B0600000101010101" charset="-127"/>
                          <a:ea typeface="-윤고딕340" panose="020B0600000101010101" charset="-127"/>
                        </a:rPr>
                        <a:t>CONVI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-윤고딕340" panose="020B0600000101010101" charset="-127"/>
                        <a:ea typeface="-윤고딕340" panose="020B0600000101010101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849,418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942,771</a:t>
                      </a:r>
                    </a:p>
                  </a:txBody>
                  <a:tcPr marL="0" marR="0" marT="0" marB="0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15297928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40" panose="020B0600000101010101" charset="-127"/>
                          <a:ea typeface="-윤고딕340" panose="020B0600000101010101" charset="-127"/>
                        </a:rPr>
                        <a:t>SAVE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-윤고딕340" panose="020B0600000101010101" charset="-127"/>
                        <a:ea typeface="-윤고딕340" panose="020B0600000101010101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2,135,285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2,222,806</a:t>
                      </a:r>
                    </a:p>
                  </a:txBody>
                  <a:tcPr marL="0" marR="0" marT="0" marB="0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20857662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40" panose="020B0600000101010101" charset="-127"/>
                          <a:ea typeface="-윤고딕340" panose="020B0600000101010101" charset="-127"/>
                        </a:rPr>
                        <a:t>합계</a:t>
                      </a:r>
                      <a:endParaRPr lang="en-US" altLang="ko-KR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-윤고딕340" panose="020B0600000101010101" charset="-127"/>
                        <a:ea typeface="-윤고딕340" panose="020B0600000101010101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3,763,561 </a:t>
                      </a:r>
                    </a:p>
                  </a:txBody>
                  <a:tcPr marL="0" marR="0" marT="0" marB="0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4,011,331</a:t>
                      </a:r>
                      <a:r>
                        <a:rPr lang="en-US" altLang="ko-KR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 </a:t>
                      </a:r>
                    </a:p>
                  </a:txBody>
                  <a:tcPr marL="0" marR="0" marT="0" marB="0" anchor="ctr">
                    <a:lnR w="12700" cmpd="sng">
                      <a:noFill/>
                    </a:ln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318994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71E3189-4F43-4E82-AAC0-6BC08F27C202}"/>
              </a:ext>
            </a:extLst>
          </p:cNvPr>
          <p:cNvSpPr txBox="1"/>
          <p:nvPr/>
        </p:nvSpPr>
        <p:spPr>
          <a:xfrm>
            <a:off x="6773585" y="1564913"/>
            <a:ext cx="4299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-윤고딕340" panose="020B0600000101010101" charset="-127"/>
                <a:ea typeface="-윤고딕340" panose="020B0600000101010101" charset="-127"/>
              </a:rPr>
              <a:t>계약된 매출액 </a:t>
            </a:r>
            <a:r>
              <a:rPr lang="en-US" altLang="ko-KR" dirty="0">
                <a:solidFill>
                  <a:srgbClr val="FF0000"/>
                </a:solidFill>
                <a:latin typeface="-윤고딕340" panose="020B0600000101010101" charset="-127"/>
                <a:ea typeface="-윤고딕340" panose="020B0600000101010101" charset="-127"/>
              </a:rPr>
              <a:t>247,770</a:t>
            </a:r>
            <a:r>
              <a:rPr lang="en-US" altLang="ko-KR" dirty="0">
                <a:latin typeface="-윤고딕340" panose="020B0600000101010101" charset="-127"/>
                <a:ea typeface="-윤고딕340" panose="020B0600000101010101" charset="-127"/>
              </a:rPr>
              <a:t> </a:t>
            </a:r>
            <a:r>
              <a:rPr lang="ko-KR" altLang="en-US" dirty="0">
                <a:latin typeface="-윤고딕340" panose="020B0600000101010101" charset="-127"/>
                <a:ea typeface="-윤고딕340" panose="020B0600000101010101" charset="-127"/>
              </a:rPr>
              <a:t>증가</a:t>
            </a: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5782A018-4A88-4C99-983C-023D2EDFF1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314573"/>
              </p:ext>
            </p:extLst>
          </p:nvPr>
        </p:nvGraphicFramePr>
        <p:xfrm>
          <a:off x="1375567" y="2363922"/>
          <a:ext cx="3227136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5712">
                  <a:extLst>
                    <a:ext uri="{9D8B030D-6E8A-4147-A177-3AD203B41FA5}">
                      <a16:colId xmlns:a16="http://schemas.microsoft.com/office/drawing/2014/main" val="2282639538"/>
                    </a:ext>
                  </a:extLst>
                </a:gridCol>
                <a:gridCol w="1081144">
                  <a:extLst>
                    <a:ext uri="{9D8B030D-6E8A-4147-A177-3AD203B41FA5}">
                      <a16:colId xmlns:a16="http://schemas.microsoft.com/office/drawing/2014/main" val="2078022069"/>
                    </a:ext>
                  </a:extLst>
                </a:gridCol>
                <a:gridCol w="1070280">
                  <a:extLst>
                    <a:ext uri="{9D8B030D-6E8A-4147-A177-3AD203B41FA5}">
                      <a16:colId xmlns:a16="http://schemas.microsoft.com/office/drawing/2014/main" val="3077216016"/>
                    </a:ext>
                  </a:extLst>
                </a:gridCol>
              </a:tblGrid>
              <a:tr h="2741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40" panose="020B0600000101010101" charset="-127"/>
                          <a:ea typeface="-윤고딕340" panose="020B0600000101010101" charset="-127"/>
                        </a:rPr>
                        <a:t>업체</a:t>
                      </a:r>
                      <a:endParaRPr lang="en-US" altLang="ko-KR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-윤고딕340" panose="020B0600000101010101" charset="-127"/>
                        <a:ea typeface="-윤고딕340" panose="020B0600000101010101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40" panose="020B0600000101010101" charset="-127"/>
                          <a:ea typeface="-윤고딕340" panose="020B0600000101010101" charset="-127"/>
                        </a:rPr>
                        <a:t>1R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-윤고딕340" panose="020B0600000101010101" charset="-127"/>
                        <a:ea typeface="-윤고딕340" panose="020B0600000101010101" charset="-127"/>
                      </a:endParaRPr>
                    </a:p>
                  </a:txBody>
                  <a:tcPr anchor="ctr">
                    <a:lnT w="12700" cmpd="sng">
                      <a:noFill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40" panose="020B0600000101010101" charset="-127"/>
                          <a:ea typeface="-윤고딕340" panose="020B0600000101010101" charset="-127"/>
                        </a:rPr>
                        <a:t>2R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-윤고딕340" panose="020B0600000101010101" charset="-127"/>
                        <a:ea typeface="-윤고딕340" panose="020B0600000101010101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097644"/>
                  </a:ext>
                </a:extLst>
              </a:tr>
              <a:tr h="2741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40" panose="020B0600000101010101" charset="-127"/>
                          <a:ea typeface="-윤고딕340" panose="020B0600000101010101" charset="-127"/>
                        </a:rPr>
                        <a:t>SUPER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-윤고딕340" panose="020B0600000101010101" charset="-127"/>
                        <a:ea typeface="-윤고딕340" panose="020B0600000101010101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40" panose="020B0600000101010101" charset="-127"/>
                          <a:ea typeface="-윤고딕340" panose="020B0600000101010101" charset="-127"/>
                        </a:rPr>
                        <a:t>90%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-윤고딕340" panose="020B0600000101010101" charset="-127"/>
                          <a:ea typeface="-윤고딕340" panose="020B0600000101010101" charset="-127"/>
                        </a:rPr>
                        <a:t>93%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-윤고딕340" panose="020B0600000101010101" charset="-127"/>
                        <a:ea typeface="-윤고딕340" panose="020B0600000101010101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40998455"/>
                  </a:ext>
                </a:extLst>
              </a:tr>
              <a:tr h="2741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40" panose="020B0600000101010101" charset="-127"/>
                          <a:ea typeface="-윤고딕340" panose="020B0600000101010101" charset="-127"/>
                        </a:rPr>
                        <a:t>CONVI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-윤고딕340" panose="020B0600000101010101" charset="-127"/>
                        <a:ea typeface="-윤고딕340" panose="020B0600000101010101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40" panose="020B0600000101010101" charset="-127"/>
                          <a:ea typeface="-윤고딕340" panose="020B0600000101010101" charset="-127"/>
                        </a:rPr>
                        <a:t>90%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-윤고딕340" panose="020B0600000101010101" charset="-127"/>
                        <a:ea typeface="-윤고딕340" panose="020B0600000101010101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-윤고딕340" panose="020B0600000101010101" charset="-127"/>
                          <a:ea typeface="-윤고딕340" panose="020B0600000101010101" charset="-127"/>
                        </a:rPr>
                        <a:t>93%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-윤고딕340" panose="020B0600000101010101" charset="-127"/>
                        <a:ea typeface="-윤고딕340" panose="020B0600000101010101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99887001"/>
                  </a:ext>
                </a:extLst>
              </a:tr>
              <a:tr h="2741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40" panose="020B0600000101010101" charset="-127"/>
                          <a:ea typeface="-윤고딕340" panose="020B0600000101010101" charset="-127"/>
                        </a:rPr>
                        <a:t>SAVE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-윤고딕340" panose="020B0600000101010101" charset="-127"/>
                        <a:ea typeface="-윤고딕340" panose="020B0600000101010101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40" panose="020B0600000101010101" charset="-127"/>
                          <a:ea typeface="-윤고딕340" panose="020B0600000101010101" charset="-127"/>
                        </a:rPr>
                        <a:t>92%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-윤고딕340" panose="020B0600000101010101" charset="-127"/>
                        <a:ea typeface="-윤고딕340" panose="020B0600000101010101" charset="-127"/>
                      </a:endParaRPr>
                    </a:p>
                  </a:txBody>
                  <a:tcPr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-윤고딕340" panose="020B0600000101010101" charset="-127"/>
                          <a:ea typeface="-윤고딕340" panose="020B0600000101010101" charset="-127"/>
                        </a:rPr>
                        <a:t>94%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-윤고딕340" panose="020B0600000101010101" charset="-127"/>
                        <a:ea typeface="-윤고딕340" panose="020B0600000101010101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7109124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8239D910-C4CB-4E1D-841E-FD9910A18D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064857"/>
              </p:ext>
            </p:extLst>
          </p:nvPr>
        </p:nvGraphicFramePr>
        <p:xfrm>
          <a:off x="772617" y="4787449"/>
          <a:ext cx="4467363" cy="18590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8770">
                  <a:extLst>
                    <a:ext uri="{9D8B030D-6E8A-4147-A177-3AD203B41FA5}">
                      <a16:colId xmlns:a16="http://schemas.microsoft.com/office/drawing/2014/main" val="609919735"/>
                    </a:ext>
                  </a:extLst>
                </a:gridCol>
                <a:gridCol w="1689874">
                  <a:extLst>
                    <a:ext uri="{9D8B030D-6E8A-4147-A177-3AD203B41FA5}">
                      <a16:colId xmlns:a16="http://schemas.microsoft.com/office/drawing/2014/main" val="2921699685"/>
                    </a:ext>
                  </a:extLst>
                </a:gridCol>
                <a:gridCol w="1009673">
                  <a:extLst>
                    <a:ext uri="{9D8B030D-6E8A-4147-A177-3AD203B41FA5}">
                      <a16:colId xmlns:a16="http://schemas.microsoft.com/office/drawing/2014/main" val="3043225610"/>
                    </a:ext>
                  </a:extLst>
                </a:gridCol>
                <a:gridCol w="999046">
                  <a:extLst>
                    <a:ext uri="{9D8B030D-6E8A-4147-A177-3AD203B41FA5}">
                      <a16:colId xmlns:a16="http://schemas.microsoft.com/office/drawing/2014/main" val="621095814"/>
                    </a:ext>
                  </a:extLst>
                </a:gridCol>
              </a:tblGrid>
              <a:tr h="262187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안전재고</a:t>
                      </a:r>
                      <a:b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</a:b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(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weeks)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오렌지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1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리터</a:t>
                      </a:r>
                    </a:p>
                  </a:txBody>
                  <a:tcPr marL="0" marR="0" marT="0" marB="0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2.5 </a:t>
                      </a:r>
                    </a:p>
                  </a:txBody>
                  <a:tcPr marL="0" marR="0" marT="0" marB="0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2.3 </a:t>
                      </a:r>
                    </a:p>
                  </a:txBody>
                  <a:tcPr marL="0" marR="0" marT="0" marB="0" anchor="ctr"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13106682"/>
                  </a:ext>
                </a:extLst>
              </a:tr>
              <a:tr h="2621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오렌지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/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망고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1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리터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2.5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2.0 </a:t>
                      </a:r>
                    </a:p>
                  </a:txBody>
                  <a:tcPr marL="0" marR="0" marT="0" marB="0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24579829"/>
                  </a:ext>
                </a:extLst>
              </a:tr>
              <a:tr h="4051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오렌지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/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망고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+C 1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리터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2.5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2.0</a:t>
                      </a:r>
                    </a:p>
                  </a:txBody>
                  <a:tcPr marL="0" marR="0" marT="0" marB="0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294620"/>
                  </a:ext>
                </a:extLst>
              </a:tr>
              <a:tr h="2621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오렌지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PET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2.5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2.3 </a:t>
                      </a:r>
                    </a:p>
                  </a:txBody>
                  <a:tcPr marL="0" marR="0" marT="0" marB="0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96627173"/>
                  </a:ext>
                </a:extLst>
              </a:tr>
              <a:tr h="4051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오렌지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/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C-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파워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PET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2.5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2.0 </a:t>
                      </a:r>
                    </a:p>
                  </a:txBody>
                  <a:tcPr marL="0" marR="0" marT="0" marB="0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63609072"/>
                  </a:ext>
                </a:extLst>
              </a:tr>
              <a:tr h="2621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오렌지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/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망고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PET</a:t>
                      </a:r>
                    </a:p>
                  </a:txBody>
                  <a:tcPr marL="0" marR="0" marT="0" marB="0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2.5 </a:t>
                      </a:r>
                    </a:p>
                  </a:txBody>
                  <a:tcPr marL="0" marR="0" marT="0" marB="0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2.0</a:t>
                      </a:r>
                    </a:p>
                  </a:txBody>
                  <a:tcPr marL="0" marR="0" marT="0" marB="0" anchor="ctr">
                    <a:lnR w="12700" cmpd="sng">
                      <a:noFill/>
                    </a:ln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6013539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BFBBB2E-4F54-46D3-85DC-25A97B63C2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603168"/>
              </p:ext>
            </p:extLst>
          </p:nvPr>
        </p:nvGraphicFramePr>
        <p:xfrm>
          <a:off x="6547596" y="4639950"/>
          <a:ext cx="5160468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0156">
                  <a:extLst>
                    <a:ext uri="{9D8B030D-6E8A-4147-A177-3AD203B41FA5}">
                      <a16:colId xmlns:a16="http://schemas.microsoft.com/office/drawing/2014/main" val="2345026920"/>
                    </a:ext>
                  </a:extLst>
                </a:gridCol>
                <a:gridCol w="1720156">
                  <a:extLst>
                    <a:ext uri="{9D8B030D-6E8A-4147-A177-3AD203B41FA5}">
                      <a16:colId xmlns:a16="http://schemas.microsoft.com/office/drawing/2014/main" val="2609154548"/>
                    </a:ext>
                  </a:extLst>
                </a:gridCol>
                <a:gridCol w="1720156">
                  <a:extLst>
                    <a:ext uri="{9D8B030D-6E8A-4147-A177-3AD203B41FA5}">
                      <a16:colId xmlns:a16="http://schemas.microsoft.com/office/drawing/2014/main" val="3909564907"/>
                    </a:ext>
                  </a:extLst>
                </a:gridCol>
              </a:tblGrid>
              <a:tr h="2787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-윤고딕340" panose="020B0600000101010101" charset="-127"/>
                          <a:ea typeface="-윤고딕340" panose="020B0600000101010101" charset="-127"/>
                        </a:rPr>
                        <a:t>진부화 비율</a:t>
                      </a:r>
                      <a:r>
                        <a:rPr lang="en-US" altLang="ko-KR" sz="1400" dirty="0">
                          <a:latin typeface="-윤고딕340" panose="020B0600000101010101" charset="-127"/>
                          <a:ea typeface="-윤고딕340" panose="020B0600000101010101" charset="-127"/>
                        </a:rPr>
                        <a:t>(%)</a:t>
                      </a:r>
                      <a:endParaRPr lang="ko-KR" altLang="en-US" sz="1400" dirty="0">
                        <a:latin typeface="-윤고딕340" panose="020B0600000101010101" charset="-127"/>
                        <a:ea typeface="-윤고딕340" panose="020B0600000101010101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40" panose="020B0600000101010101" charset="-127"/>
                          <a:ea typeface="-윤고딕340" panose="020B0600000101010101" charset="-127"/>
                        </a:rPr>
                        <a:t>1R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-윤고딕340" panose="020B0600000101010101" charset="-127"/>
                        <a:ea typeface="-윤고딕340" panose="020B0600000101010101" charset="-127"/>
                      </a:endParaRPr>
                    </a:p>
                  </a:txBody>
                  <a:tcPr anchor="ctr">
                    <a:lnT w="12700" cmpd="sng">
                      <a:noFill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40" panose="020B0600000101010101" charset="-127"/>
                          <a:ea typeface="-윤고딕340" panose="020B0600000101010101" charset="-127"/>
                        </a:rPr>
                        <a:t>2R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-윤고딕340" panose="020B0600000101010101" charset="-127"/>
                        <a:ea typeface="-윤고딕340" panose="020B0600000101010101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904193"/>
                  </a:ext>
                </a:extLst>
              </a:tr>
              <a:tr h="2787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오렌지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1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리터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-윤고딕340" panose="020B0600000101010101" charset="-127"/>
                          <a:ea typeface="-윤고딕340" panose="020B0600000101010101" charset="-127"/>
                        </a:rPr>
                        <a:t>10.8</a:t>
                      </a:r>
                      <a:endParaRPr lang="ko-KR" altLang="en-US" sz="1400" dirty="0">
                        <a:latin typeface="-윤고딕340" panose="020B0600000101010101" charset="-127"/>
                        <a:ea typeface="-윤고딕340" panose="020B0600000101010101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-윤고딕340" panose="020B0600000101010101" charset="-127"/>
                          <a:ea typeface="-윤고딕340" panose="020B0600000101010101" charset="-127"/>
                        </a:rPr>
                        <a:t>9.5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-윤고딕340" panose="020B0600000101010101" charset="-127"/>
                        <a:ea typeface="-윤고딕340" panose="020B0600000101010101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49517001"/>
                  </a:ext>
                </a:extLst>
              </a:tr>
              <a:tr h="2787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오렌지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/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망고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1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리터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-윤고딕340" panose="020B0600000101010101" charset="-127"/>
                          <a:ea typeface="-윤고딕340" panose="020B0600000101010101" charset="-127"/>
                        </a:rPr>
                        <a:t>8.7</a:t>
                      </a:r>
                      <a:endParaRPr lang="ko-KR" altLang="en-US" sz="1400" dirty="0">
                        <a:latin typeface="-윤고딕340" panose="020B0600000101010101" charset="-127"/>
                        <a:ea typeface="-윤고딕340" panose="020B0600000101010101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-윤고딕340" panose="020B0600000101010101" charset="-127"/>
                          <a:ea typeface="-윤고딕340" panose="020B0600000101010101" charset="-127"/>
                        </a:rPr>
                        <a:t>5.4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-윤고딕340" panose="020B0600000101010101" charset="-127"/>
                        <a:ea typeface="-윤고딕340" panose="020B0600000101010101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82239158"/>
                  </a:ext>
                </a:extLst>
              </a:tr>
              <a:tr h="2787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오렌지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/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망고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+C 1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리터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-윤고딕340" panose="020B0600000101010101" charset="-127"/>
                          <a:ea typeface="-윤고딕340" panose="020B0600000101010101" charset="-127"/>
                        </a:rPr>
                        <a:t>10.6</a:t>
                      </a:r>
                      <a:endParaRPr lang="ko-KR" altLang="en-US" sz="1400" dirty="0">
                        <a:latin typeface="-윤고딕340" panose="020B0600000101010101" charset="-127"/>
                        <a:ea typeface="-윤고딕340" panose="020B0600000101010101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-윤고딕340" panose="020B0600000101010101" charset="-127"/>
                          <a:ea typeface="-윤고딕340" panose="020B0600000101010101" charset="-127"/>
                        </a:rPr>
                        <a:t>6.5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-윤고딕340" panose="020B0600000101010101" charset="-127"/>
                        <a:ea typeface="-윤고딕340" panose="020B0600000101010101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20873228"/>
                  </a:ext>
                </a:extLst>
              </a:tr>
              <a:tr h="2787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오렌지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PET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-윤고딕340" panose="020B0600000101010101" charset="-127"/>
                          <a:ea typeface="-윤고딕340" panose="020B0600000101010101" charset="-127"/>
                        </a:rPr>
                        <a:t>8.8</a:t>
                      </a:r>
                      <a:endParaRPr lang="ko-KR" altLang="en-US" sz="1400" dirty="0">
                        <a:latin typeface="-윤고딕340" panose="020B0600000101010101" charset="-127"/>
                        <a:ea typeface="-윤고딕340" panose="020B0600000101010101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-윤고딕340" panose="020B0600000101010101" charset="-127"/>
                          <a:ea typeface="-윤고딕340" panose="020B0600000101010101" charset="-127"/>
                        </a:rPr>
                        <a:t>7.4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-윤고딕340" panose="020B0600000101010101" charset="-127"/>
                        <a:ea typeface="-윤고딕340" panose="020B0600000101010101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9277551"/>
                  </a:ext>
                </a:extLst>
              </a:tr>
              <a:tr h="2787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오렌지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/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C-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파워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PET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-윤고딕340" panose="020B0600000101010101" charset="-127"/>
                          <a:ea typeface="-윤고딕340" panose="020B0600000101010101" charset="-127"/>
                        </a:rPr>
                        <a:t>8.9</a:t>
                      </a:r>
                      <a:endParaRPr lang="ko-KR" altLang="en-US" sz="1400" dirty="0">
                        <a:latin typeface="-윤고딕340" panose="020B0600000101010101" charset="-127"/>
                        <a:ea typeface="-윤고딕340" panose="020B0600000101010101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-윤고딕340" panose="020B0600000101010101" charset="-127"/>
                          <a:ea typeface="-윤고딕340" panose="020B0600000101010101" charset="-127"/>
                        </a:rPr>
                        <a:t>5.7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-윤고딕340" panose="020B0600000101010101" charset="-127"/>
                        <a:ea typeface="-윤고딕340" panose="020B0600000101010101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0923468"/>
                  </a:ext>
                </a:extLst>
              </a:tr>
              <a:tr h="2787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오렌지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/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망고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40" panose="020B0600000101010101" charset="-127"/>
                          <a:ea typeface="-윤고딕340" panose="020B0600000101010101" charset="-127"/>
                        </a:rPr>
                        <a:t>PET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-윤고딕340" panose="020B0600000101010101" charset="-127"/>
                          <a:ea typeface="-윤고딕340" panose="020B0600000101010101" charset="-127"/>
                        </a:rPr>
                        <a:t>7.8</a:t>
                      </a:r>
                      <a:endParaRPr lang="ko-KR" altLang="en-US" sz="1400" dirty="0">
                        <a:latin typeface="-윤고딕340" panose="020B0600000101010101" charset="-127"/>
                        <a:ea typeface="-윤고딕340" panose="020B0600000101010101" charset="-127"/>
                      </a:endParaRPr>
                    </a:p>
                  </a:txBody>
                  <a:tcPr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-윤고딕340" panose="020B0600000101010101" charset="-127"/>
                          <a:ea typeface="-윤고딕340" panose="020B0600000101010101" charset="-127"/>
                        </a:rPr>
                        <a:t>4.0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-윤고딕340" panose="020B0600000101010101" charset="-127"/>
                        <a:ea typeface="-윤고딕340" panose="020B0600000101010101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602487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36CDDD4-DC1E-4652-AD05-F77E5C7F7F8B}"/>
              </a:ext>
            </a:extLst>
          </p:cNvPr>
          <p:cNvSpPr txBox="1"/>
          <p:nvPr/>
        </p:nvSpPr>
        <p:spPr>
          <a:xfrm>
            <a:off x="6773585" y="4288145"/>
            <a:ext cx="4016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-윤고딕340" panose="020B0600000101010101" charset="-127"/>
                <a:ea typeface="-윤고딕340" panose="020B0600000101010101" charset="-127"/>
              </a:rPr>
              <a:t>1</a:t>
            </a:r>
            <a:r>
              <a:rPr lang="ko-KR" altLang="en-US" dirty="0">
                <a:latin typeface="-윤고딕340" panose="020B0600000101010101" charset="-127"/>
                <a:ea typeface="-윤고딕340" panose="020B0600000101010101" charset="-127"/>
              </a:rPr>
              <a:t>라운드</a:t>
            </a:r>
            <a:r>
              <a:rPr lang="en-US" altLang="ko-KR" dirty="0">
                <a:latin typeface="-윤고딕340" panose="020B0600000101010101" charset="-127"/>
                <a:ea typeface="-윤고딕340" panose="020B0600000101010101" charset="-127"/>
              </a:rPr>
              <a:t> </a:t>
            </a:r>
            <a:r>
              <a:rPr lang="ko-KR" altLang="en-US" dirty="0">
                <a:latin typeface="-윤고딕340" panose="020B0600000101010101" charset="-127"/>
                <a:ea typeface="-윤고딕340" panose="020B0600000101010101" charset="-127"/>
              </a:rPr>
              <a:t>대비 진부화 비용 </a:t>
            </a:r>
            <a:r>
              <a:rPr lang="en-US" altLang="ko-KR" dirty="0">
                <a:solidFill>
                  <a:srgbClr val="FF0000"/>
                </a:solidFill>
                <a:latin typeface="-윤고딕340" panose="020B0600000101010101" charset="-127"/>
                <a:ea typeface="-윤고딕340" panose="020B0600000101010101" charset="-127"/>
              </a:rPr>
              <a:t>54,548</a:t>
            </a:r>
            <a:r>
              <a:rPr lang="en-US" altLang="ko-KR" dirty="0">
                <a:latin typeface="-윤고딕340" panose="020B0600000101010101" charset="-127"/>
                <a:ea typeface="-윤고딕340" panose="020B0600000101010101" charset="-127"/>
              </a:rPr>
              <a:t> </a:t>
            </a:r>
            <a:r>
              <a:rPr lang="ko-KR" altLang="en-US" dirty="0">
                <a:latin typeface="-윤고딕340" panose="020B0600000101010101" charset="-127"/>
                <a:ea typeface="-윤고딕340" panose="020B0600000101010101" charset="-127"/>
              </a:rPr>
              <a:t>감소 </a:t>
            </a:r>
            <a:endParaRPr lang="en-US" altLang="ko-KR" dirty="0">
              <a:latin typeface="-윤고딕340" panose="020B0600000101010101" charset="-127"/>
              <a:ea typeface="-윤고딕340" panose="020B0600000101010101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B2A432E7-234F-4DEE-9379-5E0000419959}"/>
              </a:ext>
            </a:extLst>
          </p:cNvPr>
          <p:cNvGrpSpPr/>
          <p:nvPr/>
        </p:nvGrpSpPr>
        <p:grpSpPr>
          <a:xfrm>
            <a:off x="0" y="0"/>
            <a:ext cx="12192000" cy="1070344"/>
            <a:chOff x="0" y="-1"/>
            <a:chExt cx="12192000" cy="1070344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BB0520E-0F7F-4381-823F-53DBBF5D334A}"/>
                </a:ext>
              </a:extLst>
            </p:cNvPr>
            <p:cNvSpPr/>
            <p:nvPr/>
          </p:nvSpPr>
          <p:spPr>
            <a:xfrm>
              <a:off x="0" y="0"/>
              <a:ext cx="12192000" cy="107034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2DE384DF-A59E-4D7F-871C-C8FF25D6F367}"/>
                </a:ext>
              </a:extLst>
            </p:cNvPr>
            <p:cNvGrpSpPr/>
            <p:nvPr/>
          </p:nvGrpSpPr>
          <p:grpSpPr>
            <a:xfrm>
              <a:off x="139403" y="69575"/>
              <a:ext cx="2849732" cy="584775"/>
              <a:chOff x="139403" y="69575"/>
              <a:chExt cx="2849732" cy="584775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4840B9F-D202-409C-8A56-1909F8A638F9}"/>
                  </a:ext>
                </a:extLst>
              </p:cNvPr>
              <p:cNvSpPr txBox="1"/>
              <p:nvPr/>
            </p:nvSpPr>
            <p:spPr>
              <a:xfrm>
                <a:off x="139403" y="69575"/>
                <a:ext cx="75693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3200" b="1" dirty="0">
                    <a:solidFill>
                      <a:srgbClr val="FEB658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2.2</a:t>
                </a:r>
                <a:endParaRPr lang="ko-KR" altLang="en-US" sz="3200" b="1" dirty="0">
                  <a:solidFill>
                    <a:srgbClr val="FEB658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F1EAF89-A3AA-41A4-A2DD-9C8E796C38BF}"/>
                  </a:ext>
                </a:extLst>
              </p:cNvPr>
              <p:cNvSpPr txBox="1"/>
              <p:nvPr/>
            </p:nvSpPr>
            <p:spPr>
              <a:xfrm>
                <a:off x="816745" y="93494"/>
                <a:ext cx="2172390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0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2</a:t>
                </a:r>
                <a:r>
                  <a:rPr lang="ko-KR" altLang="en-US" sz="30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라운드 분석</a:t>
                </a:r>
              </a:p>
            </p:txBody>
          </p:sp>
        </p:grp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A579A49-27D2-4755-A4E4-96E5A1A9B25C}"/>
                </a:ext>
              </a:extLst>
            </p:cNvPr>
            <p:cNvSpPr/>
            <p:nvPr/>
          </p:nvSpPr>
          <p:spPr>
            <a:xfrm>
              <a:off x="0" y="-1"/>
              <a:ext cx="129784" cy="1070343"/>
            </a:xfrm>
            <a:prstGeom prst="rect">
              <a:avLst/>
            </a:prstGeom>
            <a:solidFill>
              <a:srgbClr val="FEB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F8AB5B-B1C0-44E4-82AD-1A71DE291AE9}"/>
                </a:ext>
              </a:extLst>
            </p:cNvPr>
            <p:cNvSpPr txBox="1"/>
            <p:nvPr/>
          </p:nvSpPr>
          <p:spPr>
            <a:xfrm>
              <a:off x="896341" y="631986"/>
              <a:ext cx="576952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* </a:t>
              </a:r>
              <a:r>
                <a:rPr lang="ko-KR" altLang="en-US" sz="22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목표 </a:t>
              </a:r>
              <a:r>
                <a:rPr lang="en-US" altLang="ko-KR" sz="22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: </a:t>
              </a:r>
              <a:r>
                <a:rPr lang="ko-KR" altLang="en-US" sz="22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부서별 세부 사항 조정 및 독립적 문제 해결</a:t>
              </a:r>
            </a:p>
          </p:txBody>
        </p:sp>
      </p:grpSp>
      <p:sp>
        <p:nvSpPr>
          <p:cNvPr id="34" name="슬라이드 번호 개체 틀 2">
            <a:extLst>
              <a:ext uri="{FF2B5EF4-FFF2-40B4-BE49-F238E27FC236}">
                <a16:creationId xmlns:a16="http://schemas.microsoft.com/office/drawing/2014/main" id="{A46C2A2A-8A99-4DB7-9AD2-ECAFF032066B}"/>
              </a:ext>
            </a:extLst>
          </p:cNvPr>
          <p:cNvSpPr txBox="1">
            <a:spLocks/>
          </p:cNvSpPr>
          <p:nvPr/>
        </p:nvSpPr>
        <p:spPr>
          <a:xfrm>
            <a:off x="9448800" y="-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E555CB-71B6-4724-898A-BE555FEED306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53764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3DF1653-146A-471D-B293-84414C7A6C6C}"/>
              </a:ext>
            </a:extLst>
          </p:cNvPr>
          <p:cNvSpPr/>
          <p:nvPr/>
        </p:nvSpPr>
        <p:spPr>
          <a:xfrm>
            <a:off x="4910912" y="1741099"/>
            <a:ext cx="676292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15A185"/>
                </a:solidFill>
                <a:latin typeface="-윤고딕340" panose="020B0600000101010101" charset="-127"/>
                <a:ea typeface="-윤고딕340" panose="020B0600000101010101" charset="-127"/>
              </a:rPr>
              <a:t>목표</a:t>
            </a:r>
            <a:endParaRPr lang="en-US" altLang="ko-KR" dirty="0">
              <a:solidFill>
                <a:srgbClr val="15A185"/>
              </a:solidFill>
              <a:latin typeface="-윤고딕340" panose="020B0600000101010101" charset="-127"/>
              <a:ea typeface="-윤고딕340" panose="020B0600000101010101" charset="-127"/>
            </a:endParaRPr>
          </a:p>
          <a:p>
            <a:r>
              <a:rPr lang="en-US" altLang="ko-KR" dirty="0">
                <a:latin typeface="-윤고딕340" panose="020B0600000101010101" charset="-127"/>
                <a:ea typeface="-윤고딕340" panose="020B0600000101010101" charset="-127"/>
              </a:rPr>
              <a:t>: </a:t>
            </a:r>
            <a:r>
              <a:rPr lang="ko-KR" altLang="en-US" dirty="0">
                <a:latin typeface="-윤고딕340" panose="020B0600000101010101" charset="-127"/>
                <a:ea typeface="-윤고딕340" panose="020B0600000101010101" charset="-127"/>
              </a:rPr>
              <a:t>결정로그에 대한 전략적인 의사결정</a:t>
            </a:r>
            <a:endParaRPr lang="en-US" altLang="ko-KR" dirty="0">
              <a:latin typeface="-윤고딕340" panose="020B0600000101010101" charset="-127"/>
              <a:ea typeface="-윤고딕340" panose="020B0600000101010101" charset="-127"/>
            </a:endParaRPr>
          </a:p>
          <a:p>
            <a:endParaRPr lang="en-US" altLang="ko-KR" dirty="0">
              <a:latin typeface="-윤고딕340" panose="020B0600000101010101" charset="-127"/>
              <a:ea typeface="-윤고딕340" panose="020B0600000101010101" charset="-127"/>
            </a:endParaRPr>
          </a:p>
          <a:p>
            <a:r>
              <a:rPr lang="ko-KR" altLang="en-US" dirty="0">
                <a:solidFill>
                  <a:srgbClr val="15A185"/>
                </a:solidFill>
                <a:latin typeface="-윤고딕340" panose="020B0600000101010101" charset="-127"/>
                <a:ea typeface="-윤고딕340" panose="020B0600000101010101" charset="-127"/>
              </a:rPr>
              <a:t>부서별</a:t>
            </a:r>
            <a:r>
              <a:rPr lang="ko-KR" altLang="en-US" b="1" dirty="0">
                <a:solidFill>
                  <a:srgbClr val="15A185"/>
                </a:solidFill>
                <a:latin typeface="-윤고딕340" panose="020B0600000101010101" charset="-127"/>
                <a:ea typeface="-윤고딕340" panose="020B0600000101010101" charset="-127"/>
              </a:rPr>
              <a:t> </a:t>
            </a:r>
            <a:r>
              <a:rPr lang="ko-KR" altLang="en-US" dirty="0">
                <a:solidFill>
                  <a:srgbClr val="15A185"/>
                </a:solidFill>
                <a:latin typeface="-윤고딕340" panose="020B0600000101010101" charset="-127"/>
                <a:ea typeface="-윤고딕340" panose="020B0600000101010101" charset="-127"/>
              </a:rPr>
              <a:t>전략</a:t>
            </a:r>
            <a:r>
              <a:rPr lang="ko-KR" altLang="en-US" b="1" dirty="0">
                <a:solidFill>
                  <a:srgbClr val="15A185"/>
                </a:solidFill>
                <a:latin typeface="-윤고딕340" panose="020B0600000101010101" charset="-127"/>
                <a:ea typeface="-윤고딕340" panose="020B0600000101010101" charset="-127"/>
              </a:rPr>
              <a:t> </a:t>
            </a:r>
            <a:br>
              <a:rPr lang="en-US" altLang="ko-KR" dirty="0">
                <a:latin typeface="-윤고딕340" panose="020B0600000101010101" charset="-127"/>
                <a:ea typeface="-윤고딕340" panose="020B0600000101010101" charset="-127"/>
              </a:rPr>
            </a:br>
            <a:r>
              <a:rPr lang="en-US" altLang="ko-KR" dirty="0">
                <a:latin typeface="-윤고딕340" panose="020B0600000101010101" charset="-127"/>
                <a:ea typeface="-윤고딕340" panose="020B0600000101010101" charset="-127"/>
              </a:rPr>
              <a:t>[</a:t>
            </a:r>
            <a:r>
              <a:rPr lang="ko-KR" altLang="en-US" dirty="0">
                <a:latin typeface="-윤고딕340" panose="020B0600000101010101" charset="-127"/>
                <a:ea typeface="-윤고딕340" panose="020B0600000101010101" charset="-127"/>
              </a:rPr>
              <a:t>구매</a:t>
            </a:r>
            <a:r>
              <a:rPr lang="en-US" altLang="ko-KR" dirty="0">
                <a:latin typeface="-윤고딕340" panose="020B0600000101010101" charset="-127"/>
                <a:ea typeface="-윤고딕340" panose="020B0600000101010101" charset="-127"/>
              </a:rPr>
              <a:t>] </a:t>
            </a:r>
            <a:r>
              <a:rPr lang="ko-KR" altLang="en-US" dirty="0">
                <a:latin typeface="-윤고딕340" panose="020B0600000101010101" charset="-127"/>
                <a:ea typeface="-윤고딕340" panose="020B0600000101010101" charset="-127"/>
              </a:rPr>
              <a:t>합리적인 공급업체 계약과 높은 수준의 품질 유지</a:t>
            </a:r>
            <a:endParaRPr lang="en-US" altLang="ko-KR" dirty="0">
              <a:latin typeface="-윤고딕340" panose="020B0600000101010101" charset="-127"/>
              <a:ea typeface="-윤고딕340" panose="020B0600000101010101" charset="-127"/>
            </a:endParaRPr>
          </a:p>
          <a:p>
            <a:endParaRPr lang="en-US" altLang="ko-KR" dirty="0">
              <a:latin typeface="-윤고딕340" panose="020B0600000101010101" charset="-127"/>
              <a:ea typeface="-윤고딕340" panose="020B0600000101010101" charset="-127"/>
            </a:endParaRPr>
          </a:p>
          <a:p>
            <a:r>
              <a:rPr lang="en-US" altLang="ko-KR" dirty="0">
                <a:latin typeface="-윤고딕340" panose="020B0600000101010101" charset="-127"/>
                <a:ea typeface="-윤고딕340" panose="020B0600000101010101" charset="-127"/>
              </a:rPr>
              <a:t>[</a:t>
            </a:r>
            <a:r>
              <a:rPr lang="ko-KR" altLang="en-US" dirty="0">
                <a:latin typeface="-윤고딕340" panose="020B0600000101010101" charset="-127"/>
                <a:ea typeface="-윤고딕340" panose="020B0600000101010101" charset="-127"/>
              </a:rPr>
              <a:t>생산</a:t>
            </a:r>
            <a:r>
              <a:rPr lang="en-US" altLang="ko-KR" dirty="0">
                <a:latin typeface="-윤고딕340" panose="020B0600000101010101" charset="-127"/>
                <a:ea typeface="-윤고딕340" panose="020B0600000101010101" charset="-127"/>
              </a:rPr>
              <a:t>] </a:t>
            </a:r>
            <a:r>
              <a:rPr lang="ko-KR" altLang="en-US" dirty="0">
                <a:latin typeface="-윤고딕340" panose="020B0600000101010101" charset="-127"/>
                <a:ea typeface="-윤고딕340" panose="020B0600000101010101" charset="-127"/>
              </a:rPr>
              <a:t>기존 전략 유지 및 비용 감소</a:t>
            </a:r>
            <a:endParaRPr lang="en-US" altLang="ko-KR" dirty="0">
              <a:latin typeface="-윤고딕340" panose="020B0600000101010101" charset="-127"/>
              <a:ea typeface="-윤고딕340" panose="020B0600000101010101" charset="-127"/>
            </a:endParaRPr>
          </a:p>
          <a:p>
            <a:endParaRPr lang="en-US" altLang="ko-KR" dirty="0">
              <a:latin typeface="-윤고딕340" panose="020B0600000101010101" charset="-127"/>
              <a:ea typeface="-윤고딕340" panose="020B0600000101010101" charset="-127"/>
            </a:endParaRPr>
          </a:p>
          <a:p>
            <a:r>
              <a:rPr lang="en-US" altLang="ko-KR" dirty="0">
                <a:latin typeface="-윤고딕340" panose="020B0600000101010101" charset="-127"/>
                <a:ea typeface="-윤고딕340" panose="020B0600000101010101" charset="-127"/>
              </a:rPr>
              <a:t>[</a:t>
            </a:r>
            <a:r>
              <a:rPr lang="ko-KR" altLang="en-US" dirty="0">
                <a:latin typeface="-윤고딕340" panose="020B0600000101010101" charset="-127"/>
                <a:ea typeface="-윤고딕340" panose="020B0600000101010101" charset="-127"/>
              </a:rPr>
              <a:t>판매</a:t>
            </a:r>
            <a:r>
              <a:rPr lang="en-US" altLang="ko-KR" dirty="0">
                <a:latin typeface="-윤고딕340" panose="020B0600000101010101" charset="-127"/>
                <a:ea typeface="-윤고딕340" panose="020B0600000101010101" charset="-127"/>
              </a:rPr>
              <a:t>] </a:t>
            </a:r>
            <a:r>
              <a:rPr lang="ko-KR" altLang="en-US" dirty="0">
                <a:latin typeface="-윤고딕340" panose="020B0600000101010101" charset="-127"/>
                <a:ea typeface="-윤고딕340" panose="020B0600000101010101" charset="-127"/>
              </a:rPr>
              <a:t>서비스 수준 향상과 매출 증대</a:t>
            </a:r>
            <a:endParaRPr lang="en-US" altLang="ko-KR" dirty="0">
              <a:latin typeface="-윤고딕340" panose="020B0600000101010101" charset="-127"/>
              <a:ea typeface="-윤고딕340" panose="020B0600000101010101" charset="-127"/>
            </a:endParaRPr>
          </a:p>
          <a:p>
            <a:endParaRPr lang="en-US" altLang="ko-KR" dirty="0">
              <a:latin typeface="-윤고딕340" panose="020B0600000101010101" charset="-127"/>
              <a:ea typeface="-윤고딕340" panose="020B0600000101010101" charset="-127"/>
            </a:endParaRPr>
          </a:p>
          <a:p>
            <a:r>
              <a:rPr lang="en-US" altLang="ko-KR" dirty="0">
                <a:latin typeface="-윤고딕340" panose="020B0600000101010101" charset="-127"/>
                <a:ea typeface="-윤고딕340" panose="020B0600000101010101" charset="-127"/>
              </a:rPr>
              <a:t>[SCM] </a:t>
            </a:r>
            <a:r>
              <a:rPr lang="ko-KR" altLang="en-US" dirty="0">
                <a:latin typeface="-윤고딕340" panose="020B0600000101010101" charset="-127"/>
                <a:ea typeface="-윤고딕340" panose="020B0600000101010101" charset="-127"/>
              </a:rPr>
              <a:t>원가절감과 </a:t>
            </a:r>
            <a:r>
              <a:rPr lang="ko-KR" altLang="en-US" dirty="0" err="1">
                <a:latin typeface="-윤고딕340" panose="020B0600000101010101" charset="-127"/>
                <a:ea typeface="-윤고딕340" panose="020B0600000101010101" charset="-127"/>
              </a:rPr>
              <a:t>대응성</a:t>
            </a:r>
            <a:r>
              <a:rPr lang="ko-KR" altLang="en-US" dirty="0">
                <a:latin typeface="-윤고딕340" panose="020B0600000101010101" charset="-127"/>
                <a:ea typeface="-윤고딕340" panose="020B0600000101010101" charset="-127"/>
              </a:rPr>
              <a:t> 확대 </a:t>
            </a:r>
            <a:endParaRPr lang="en-US" altLang="ko-KR" dirty="0">
              <a:latin typeface="-윤고딕340" panose="020B0600000101010101" charset="-127"/>
              <a:ea typeface="-윤고딕340" panose="020B0600000101010101" charset="-127"/>
            </a:endParaRPr>
          </a:p>
          <a:p>
            <a:endParaRPr lang="en-US" altLang="ko-KR" dirty="0">
              <a:latin typeface="-윤고딕340" panose="020B0600000101010101" charset="-127"/>
              <a:ea typeface="-윤고딕340" panose="020B0600000101010101" charset="-127"/>
            </a:endParaRPr>
          </a:p>
        </p:txBody>
      </p:sp>
      <p:pic>
        <p:nvPicPr>
          <p:cNvPr id="21" name="그림 20" descr="스크린샷이(가) 표시된 사진&#10;&#10;자동 생성된 설명">
            <a:extLst>
              <a:ext uri="{FF2B5EF4-FFF2-40B4-BE49-F238E27FC236}">
                <a16:creationId xmlns:a16="http://schemas.microsoft.com/office/drawing/2014/main" id="{3F66EE33-174A-489B-AA06-94AE221734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7" t="-1" r="1725" b="6336"/>
          <a:stretch/>
        </p:blipFill>
        <p:spPr>
          <a:xfrm>
            <a:off x="1166950" y="1619398"/>
            <a:ext cx="2750820" cy="44907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F15BF4AE-5937-409B-817F-BBF75533B8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230" y="1566511"/>
            <a:ext cx="2867025" cy="4657725"/>
          </a:xfrm>
          <a:prstGeom prst="rect">
            <a:avLst/>
          </a:prstGeom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EBF3FFF1-DE0A-438A-B9EA-85EDB6E2D2D5}"/>
              </a:ext>
            </a:extLst>
          </p:cNvPr>
          <p:cNvGrpSpPr/>
          <p:nvPr/>
        </p:nvGrpSpPr>
        <p:grpSpPr>
          <a:xfrm>
            <a:off x="0" y="-1"/>
            <a:ext cx="12192000" cy="1070344"/>
            <a:chOff x="0" y="-1"/>
            <a:chExt cx="12192000" cy="1070344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FB2C548-F69E-4720-B462-72E95C04ED73}"/>
                </a:ext>
              </a:extLst>
            </p:cNvPr>
            <p:cNvSpPr/>
            <p:nvPr/>
          </p:nvSpPr>
          <p:spPr>
            <a:xfrm>
              <a:off x="0" y="0"/>
              <a:ext cx="12192000" cy="107034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F7317A81-93F3-44A7-9737-C15CCD3020F5}"/>
                </a:ext>
              </a:extLst>
            </p:cNvPr>
            <p:cNvGrpSpPr/>
            <p:nvPr/>
          </p:nvGrpSpPr>
          <p:grpSpPr>
            <a:xfrm>
              <a:off x="139403" y="69575"/>
              <a:ext cx="2849732" cy="584775"/>
              <a:chOff x="139403" y="69575"/>
              <a:chExt cx="2849732" cy="584775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4B4BD9C-3E69-4B55-A17C-3A89396FFE2B}"/>
                  </a:ext>
                </a:extLst>
              </p:cNvPr>
              <p:cNvSpPr txBox="1"/>
              <p:nvPr/>
            </p:nvSpPr>
            <p:spPr>
              <a:xfrm>
                <a:off x="139403" y="69575"/>
                <a:ext cx="75693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3200" b="1" dirty="0">
                    <a:solidFill>
                      <a:srgbClr val="FEB658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2.3</a:t>
                </a:r>
                <a:endParaRPr lang="ko-KR" altLang="en-US" sz="3200" b="1" dirty="0">
                  <a:solidFill>
                    <a:srgbClr val="FEB658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E7FDB5D-DE2B-4054-8240-7637737D2622}"/>
                  </a:ext>
                </a:extLst>
              </p:cNvPr>
              <p:cNvSpPr txBox="1"/>
              <p:nvPr/>
            </p:nvSpPr>
            <p:spPr>
              <a:xfrm>
                <a:off x="816745" y="93494"/>
                <a:ext cx="2172390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0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3</a:t>
                </a:r>
                <a:r>
                  <a:rPr lang="ko-KR" altLang="en-US" sz="30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라운드 분석</a:t>
                </a:r>
              </a:p>
            </p:txBody>
          </p:sp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9C19F55-506C-486F-B4FF-CD2360537875}"/>
                </a:ext>
              </a:extLst>
            </p:cNvPr>
            <p:cNvSpPr/>
            <p:nvPr/>
          </p:nvSpPr>
          <p:spPr>
            <a:xfrm>
              <a:off x="0" y="-1"/>
              <a:ext cx="129784" cy="1070343"/>
            </a:xfrm>
            <a:prstGeom prst="rect">
              <a:avLst/>
            </a:prstGeom>
            <a:solidFill>
              <a:srgbClr val="FEB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80BE3BF-5DB6-4348-8F3D-E1BAFF852CEE}"/>
                </a:ext>
              </a:extLst>
            </p:cNvPr>
            <p:cNvSpPr txBox="1"/>
            <p:nvPr/>
          </p:nvSpPr>
          <p:spPr>
            <a:xfrm>
              <a:off x="896341" y="631986"/>
              <a:ext cx="368562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* </a:t>
              </a:r>
              <a:r>
                <a:rPr lang="ko-KR" altLang="en-US" sz="22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목표 </a:t>
              </a:r>
              <a:r>
                <a:rPr lang="en-US" altLang="ko-KR" sz="22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: </a:t>
              </a:r>
              <a:r>
                <a:rPr lang="ko-KR" altLang="en-US" sz="22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원가절감과 </a:t>
              </a:r>
              <a:r>
                <a:rPr lang="ko-KR" altLang="en-US" sz="2200" spc="-15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대응성</a:t>
              </a:r>
              <a:r>
                <a:rPr lang="ko-KR" altLang="en-US" sz="22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 확대</a:t>
              </a:r>
            </a:p>
          </p:txBody>
        </p:sp>
      </p:grpSp>
      <p:sp>
        <p:nvSpPr>
          <p:cNvPr id="27" name="양쪽 대괄호 26">
            <a:extLst>
              <a:ext uri="{FF2B5EF4-FFF2-40B4-BE49-F238E27FC236}">
                <a16:creationId xmlns:a16="http://schemas.microsoft.com/office/drawing/2014/main" id="{6D07500E-0983-4131-A1E6-89E527D87081}"/>
              </a:ext>
            </a:extLst>
          </p:cNvPr>
          <p:cNvSpPr/>
          <p:nvPr/>
        </p:nvSpPr>
        <p:spPr>
          <a:xfrm>
            <a:off x="4438845" y="1479959"/>
            <a:ext cx="6719016" cy="4861930"/>
          </a:xfrm>
          <a:prstGeom prst="bracketPair">
            <a:avLst>
              <a:gd name="adj" fmla="val 12376"/>
            </a:avLst>
          </a:prstGeom>
          <a:ln w="1270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80856C7-D396-40D0-BDCC-F81C1F5D1B60}"/>
              </a:ext>
            </a:extLst>
          </p:cNvPr>
          <p:cNvSpPr/>
          <p:nvPr/>
        </p:nvSpPr>
        <p:spPr>
          <a:xfrm>
            <a:off x="7590604" y="506508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40" panose="020B0600000101010101" charset="-127"/>
                <a:ea typeface="-윤고딕340" panose="020B0600000101010101" charset="-127"/>
              </a:rPr>
              <a:t>▼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-윤고딕340" panose="020B0600000101010101" charset="-127"/>
              <a:ea typeface="-윤고딕340" panose="020B0600000101010101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352FD4-3D49-4A11-A546-8BB98808700D}"/>
              </a:ext>
            </a:extLst>
          </p:cNvPr>
          <p:cNvGrpSpPr/>
          <p:nvPr/>
        </p:nvGrpSpPr>
        <p:grpSpPr>
          <a:xfrm>
            <a:off x="3599652" y="5147752"/>
            <a:ext cx="8353639" cy="1025330"/>
            <a:chOff x="3599652" y="5147752"/>
            <a:chExt cx="8353639" cy="1025330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85C2AC39-65EE-42A4-ADF1-A51DB0ED0EB7}"/>
                </a:ext>
              </a:extLst>
            </p:cNvPr>
            <p:cNvSpPr/>
            <p:nvPr/>
          </p:nvSpPr>
          <p:spPr>
            <a:xfrm>
              <a:off x="4997746" y="5464725"/>
              <a:ext cx="560121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000" dirty="0" err="1">
                  <a:solidFill>
                    <a:srgbClr val="15A185"/>
                  </a:solidFill>
                  <a:latin typeface="-윤고딕340" panose="020B0600000101010101" charset="-127"/>
                  <a:ea typeface="-윤고딕340" panose="020B0600000101010101" charset="-127"/>
                </a:rPr>
                <a:t>대응성</a:t>
              </a:r>
              <a:r>
                <a:rPr lang="ko-KR" altLang="en-US" sz="2000" dirty="0">
                  <a:solidFill>
                    <a:srgbClr val="15A185"/>
                  </a:solidFill>
                  <a:latin typeface="-윤고딕340" panose="020B0600000101010101" charset="-127"/>
                  <a:ea typeface="-윤고딕340" panose="020B0600000101010101" charset="-127"/>
                </a:rPr>
                <a:t> 확대로 매출 증가와 원가절감으로 </a:t>
              </a:r>
              <a:r>
                <a:rPr lang="en-US" altLang="ko-KR" sz="2000" dirty="0">
                  <a:solidFill>
                    <a:srgbClr val="15A185"/>
                  </a:solidFill>
                  <a:latin typeface="-윤고딕340" panose="020B0600000101010101" charset="-127"/>
                  <a:ea typeface="-윤고딕340" panose="020B0600000101010101" charset="-127"/>
                </a:rPr>
                <a:t>ROI </a:t>
              </a:r>
              <a:r>
                <a:rPr lang="ko-KR" altLang="en-US" sz="2000" dirty="0">
                  <a:solidFill>
                    <a:srgbClr val="15A185"/>
                  </a:solidFill>
                  <a:latin typeface="-윤고딕340" panose="020B0600000101010101" charset="-127"/>
                  <a:ea typeface="-윤고딕340" panose="020B0600000101010101" charset="-127"/>
                </a:rPr>
                <a:t>향상</a:t>
              </a:r>
              <a:endParaRPr lang="en-US" altLang="ko-KR" sz="2000" dirty="0">
                <a:solidFill>
                  <a:srgbClr val="15A185"/>
                </a:solidFill>
                <a:latin typeface="-윤고딕340" panose="020B0600000101010101" charset="-127"/>
                <a:ea typeface="-윤고딕340" panose="020B0600000101010101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AD30DCA-971A-49E0-9D5A-7C702BA85F52}"/>
                </a:ext>
              </a:extLst>
            </p:cNvPr>
            <p:cNvSpPr txBox="1"/>
            <p:nvPr/>
          </p:nvSpPr>
          <p:spPr>
            <a:xfrm>
              <a:off x="3599652" y="5157419"/>
              <a:ext cx="223728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“</a:t>
              </a:r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7599C1A-0C99-49FD-B7B4-C3356A8E0601}"/>
                </a:ext>
              </a:extLst>
            </p:cNvPr>
            <p:cNvSpPr txBox="1"/>
            <p:nvPr/>
          </p:nvSpPr>
          <p:spPr>
            <a:xfrm>
              <a:off x="9716004" y="5147752"/>
              <a:ext cx="223728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”</a:t>
              </a:r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</p:grpSp>
      <p:sp>
        <p:nvSpPr>
          <p:cNvPr id="20" name="슬라이드 번호 개체 틀 2">
            <a:extLst>
              <a:ext uri="{FF2B5EF4-FFF2-40B4-BE49-F238E27FC236}">
                <a16:creationId xmlns:a16="http://schemas.microsoft.com/office/drawing/2014/main" id="{07DE7F60-F65F-4FA2-9055-94E01D4AF35D}"/>
              </a:ext>
            </a:extLst>
          </p:cNvPr>
          <p:cNvSpPr txBox="1">
            <a:spLocks/>
          </p:cNvSpPr>
          <p:nvPr/>
        </p:nvSpPr>
        <p:spPr>
          <a:xfrm>
            <a:off x="9448800" y="-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E555CB-71B6-4724-898A-BE555FEED306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42057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91EBC30-51D2-4734-BBA1-B11E0083E1BF}"/>
              </a:ext>
            </a:extLst>
          </p:cNvPr>
          <p:cNvSpPr/>
          <p:nvPr/>
        </p:nvSpPr>
        <p:spPr>
          <a:xfrm>
            <a:off x="273502" y="1286336"/>
            <a:ext cx="567142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15A185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[</a:t>
            </a:r>
            <a:r>
              <a:rPr lang="ko-KR" altLang="en-US" b="1" dirty="0">
                <a:solidFill>
                  <a:srgbClr val="15A185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구매</a:t>
            </a:r>
            <a:r>
              <a:rPr lang="en-US" altLang="ko-KR" b="1" dirty="0">
                <a:solidFill>
                  <a:srgbClr val="15A185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]</a:t>
            </a:r>
            <a:r>
              <a:rPr lang="ko-KR" altLang="en-US" b="1" dirty="0">
                <a:solidFill>
                  <a:srgbClr val="15A185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합리적인 공급업체 계약과 높은 수준의 품질 유지</a:t>
            </a:r>
            <a:endParaRPr lang="en-US" altLang="ko-KR" b="1" dirty="0">
              <a:solidFill>
                <a:srgbClr val="15A185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endParaRPr lang="en-US" altLang="ko-KR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1. </a:t>
            </a:r>
            <a:r>
              <a:rPr lang="ko-KR" altLang="en-US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새로운 공급업체 발굴 및 협상</a:t>
            </a:r>
            <a:endParaRPr lang="en-US" altLang="ko-KR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endParaRPr lang="en-US" altLang="ko-KR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2. </a:t>
            </a:r>
            <a:r>
              <a:rPr lang="ko-KR" altLang="en-US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높은 품질의 원자재 조달</a:t>
            </a:r>
            <a:endParaRPr lang="en-US" altLang="ko-KR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endParaRPr lang="en-US" altLang="ko-KR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3. </a:t>
            </a:r>
            <a:r>
              <a:rPr lang="ko-KR" altLang="en-US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적절한 납품신뢰성 유지 </a:t>
            </a:r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(97%)</a:t>
            </a:r>
          </a:p>
          <a:p>
            <a:endParaRPr lang="en-US" altLang="ko-KR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endParaRPr lang="en-US" altLang="ko-KR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graphicFrame>
        <p:nvGraphicFramePr>
          <p:cNvPr id="12" name="표 2">
            <a:extLst>
              <a:ext uri="{FF2B5EF4-FFF2-40B4-BE49-F238E27FC236}">
                <a16:creationId xmlns:a16="http://schemas.microsoft.com/office/drawing/2014/main" id="{3609CA71-C398-40A1-922A-51A42F6E45AA}"/>
              </a:ext>
            </a:extLst>
          </p:cNvPr>
          <p:cNvGraphicFramePr>
            <a:graphicFrameLocks noGrp="1"/>
          </p:cNvGraphicFramePr>
          <p:nvPr/>
        </p:nvGraphicFramePr>
        <p:xfrm>
          <a:off x="679436" y="4180806"/>
          <a:ext cx="461939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870">
                  <a:extLst>
                    <a:ext uri="{9D8B030D-6E8A-4147-A177-3AD203B41FA5}">
                      <a16:colId xmlns:a16="http://schemas.microsoft.com/office/drawing/2014/main" val="1025828116"/>
                    </a:ext>
                  </a:extLst>
                </a:gridCol>
                <a:gridCol w="1134974">
                  <a:extLst>
                    <a:ext uri="{9D8B030D-6E8A-4147-A177-3AD203B41FA5}">
                      <a16:colId xmlns:a16="http://schemas.microsoft.com/office/drawing/2014/main" val="227200293"/>
                    </a:ext>
                  </a:extLst>
                </a:gridCol>
                <a:gridCol w="1517759">
                  <a:extLst>
                    <a:ext uri="{9D8B030D-6E8A-4147-A177-3AD203B41FA5}">
                      <a16:colId xmlns:a16="http://schemas.microsoft.com/office/drawing/2014/main" val="640581477"/>
                    </a:ext>
                  </a:extLst>
                </a:gridCol>
                <a:gridCol w="1611794">
                  <a:extLst>
                    <a:ext uri="{9D8B030D-6E8A-4147-A177-3AD203B41FA5}">
                      <a16:colId xmlns:a16="http://schemas.microsoft.com/office/drawing/2014/main" val="456491159"/>
                    </a:ext>
                  </a:extLst>
                </a:gridCol>
              </a:tblGrid>
              <a:tr h="240516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2R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3R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947886"/>
                  </a:ext>
                </a:extLst>
              </a:tr>
              <a:tr h="240516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공급업체</a:t>
                      </a:r>
                      <a:endParaRPr lang="en-US" altLang="ko-KR" sz="1400" b="0" dirty="0"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팩</a:t>
                      </a:r>
                      <a:endParaRPr lang="en-US" altLang="ko-KR" sz="1400" b="0" dirty="0"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Tight</a:t>
                      </a:r>
                      <a:endParaRPr lang="ko-KR" altLang="en-US" sz="1400" b="0" dirty="0"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Tight</a:t>
                      </a:r>
                      <a:endParaRPr lang="ko-KR" altLang="en-US" sz="1400" b="0" dirty="0"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3583221"/>
                  </a:ext>
                </a:extLst>
              </a:tr>
              <a:tr h="24051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PET</a:t>
                      </a:r>
                      <a:endParaRPr lang="ko-KR" altLang="en-US" sz="1400" b="0" dirty="0"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L'astique</a:t>
                      </a:r>
                      <a:endParaRPr lang="ko-KR" altLang="en-US" sz="1400" b="0" dirty="0"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Pété</a:t>
                      </a:r>
                      <a:endParaRPr lang="ko-KR" altLang="en-US" sz="1400" b="0" dirty="0"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4130413"/>
                  </a:ext>
                </a:extLst>
              </a:tr>
              <a:tr h="24051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오렌지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Laranja</a:t>
                      </a:r>
                      <a:r>
                        <a:rPr lang="en-US" altLang="ko-KR" sz="1400" b="0" dirty="0"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 Grande </a:t>
                      </a:r>
                      <a:endParaRPr lang="ko-KR" altLang="en-US" sz="1400" b="0" dirty="0"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Squeeze</a:t>
                      </a:r>
                      <a:endParaRPr lang="ko-KR" altLang="en-US" sz="1400" b="0" dirty="0"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5700197"/>
                  </a:ext>
                </a:extLst>
              </a:tr>
              <a:tr h="24051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망고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Bio Mango </a:t>
                      </a:r>
                      <a:endParaRPr lang="ko-KR" altLang="en-US" sz="1400" b="0" dirty="0"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Home Grown</a:t>
                      </a:r>
                      <a:endParaRPr lang="ko-KR" altLang="en-US" sz="1400" b="0" dirty="0"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7497976"/>
                  </a:ext>
                </a:extLst>
              </a:tr>
              <a:tr h="24051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비타민</a:t>
                      </a:r>
                      <a:r>
                        <a:rPr lang="en-US" altLang="ko-KR" sz="1400" b="0" dirty="0"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C</a:t>
                      </a:r>
                      <a:endParaRPr lang="ko-KR" altLang="en-US" sz="1400" b="0" dirty="0"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Dose</a:t>
                      </a:r>
                      <a:endParaRPr lang="ko-KR" altLang="en-US" sz="1400" b="0" dirty="0"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Caro</a:t>
                      </a:r>
                      <a:endParaRPr lang="ko-KR" altLang="en-US" sz="1400" b="0" dirty="0"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9850913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924760-133D-47EC-A32E-4416128D4C91}"/>
              </a:ext>
            </a:extLst>
          </p:cNvPr>
          <p:cNvSpPr/>
          <p:nvPr/>
        </p:nvSpPr>
        <p:spPr>
          <a:xfrm>
            <a:off x="6096000" y="1286336"/>
            <a:ext cx="326707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15A185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[</a:t>
            </a:r>
            <a:r>
              <a:rPr lang="ko-KR" altLang="en-US" b="1" dirty="0">
                <a:solidFill>
                  <a:srgbClr val="15A185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결과</a:t>
            </a:r>
            <a:r>
              <a:rPr lang="en-US" altLang="ko-KR" b="1" dirty="0">
                <a:solidFill>
                  <a:srgbClr val="15A185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]</a:t>
            </a:r>
          </a:p>
          <a:p>
            <a:endParaRPr lang="en-US" altLang="ko-KR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1. </a:t>
            </a:r>
            <a:r>
              <a:rPr lang="ko-KR" altLang="en-US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원자재비 감소</a:t>
            </a:r>
            <a:endParaRPr lang="en-US" altLang="ko-KR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2. </a:t>
            </a:r>
            <a:r>
              <a:rPr lang="ko-KR" altLang="en-US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거부율</a:t>
            </a:r>
            <a:r>
              <a:rPr lang="ko-KR" altLang="en-US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감소</a:t>
            </a:r>
            <a:endParaRPr lang="en-US" altLang="ko-KR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3. </a:t>
            </a:r>
            <a:r>
              <a:rPr lang="ko-KR" altLang="en-US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납품신뢰성 향상</a:t>
            </a:r>
            <a:endParaRPr lang="en-US" altLang="ko-KR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graphicFrame>
        <p:nvGraphicFramePr>
          <p:cNvPr id="20" name="표 10">
            <a:extLst>
              <a:ext uri="{FF2B5EF4-FFF2-40B4-BE49-F238E27FC236}">
                <a16:creationId xmlns:a16="http://schemas.microsoft.com/office/drawing/2014/main" id="{047A33D3-9720-40B4-881A-B33A894FD7E9}"/>
              </a:ext>
            </a:extLst>
          </p:cNvPr>
          <p:cNvGraphicFramePr>
            <a:graphicFrameLocks noGrp="1"/>
          </p:cNvGraphicFramePr>
          <p:nvPr/>
        </p:nvGraphicFramePr>
        <p:xfrm>
          <a:off x="6707946" y="3837938"/>
          <a:ext cx="5111827" cy="25145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100">
                  <a:extLst>
                    <a:ext uri="{9D8B030D-6E8A-4147-A177-3AD203B41FA5}">
                      <a16:colId xmlns:a16="http://schemas.microsoft.com/office/drawing/2014/main" val="4132725162"/>
                    </a:ext>
                  </a:extLst>
                </a:gridCol>
                <a:gridCol w="799076">
                  <a:extLst>
                    <a:ext uri="{9D8B030D-6E8A-4147-A177-3AD203B41FA5}">
                      <a16:colId xmlns:a16="http://schemas.microsoft.com/office/drawing/2014/main" val="3766201834"/>
                    </a:ext>
                  </a:extLst>
                </a:gridCol>
                <a:gridCol w="1549881">
                  <a:extLst>
                    <a:ext uri="{9D8B030D-6E8A-4147-A177-3AD203B41FA5}">
                      <a16:colId xmlns:a16="http://schemas.microsoft.com/office/drawing/2014/main" val="1608869570"/>
                    </a:ext>
                  </a:extLst>
                </a:gridCol>
                <a:gridCol w="1221885">
                  <a:extLst>
                    <a:ext uri="{9D8B030D-6E8A-4147-A177-3AD203B41FA5}">
                      <a16:colId xmlns:a16="http://schemas.microsoft.com/office/drawing/2014/main" val="1146163432"/>
                    </a:ext>
                  </a:extLst>
                </a:gridCol>
                <a:gridCol w="1221885">
                  <a:extLst>
                    <a:ext uri="{9D8B030D-6E8A-4147-A177-3AD203B41FA5}">
                      <a16:colId xmlns:a16="http://schemas.microsoft.com/office/drawing/2014/main" val="962921447"/>
                    </a:ext>
                  </a:extLst>
                </a:gridCol>
              </a:tblGrid>
              <a:tr h="356941"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2R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3R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320901"/>
                  </a:ext>
                </a:extLst>
              </a:tr>
              <a:tr h="238753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원자재비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팩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Tight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140,296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140,387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8861801"/>
                  </a:ext>
                </a:extLst>
              </a:tr>
              <a:tr h="238753"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PET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Pété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371,345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3550291"/>
                  </a:ext>
                </a:extLst>
              </a:tr>
              <a:tr h="2387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L'astique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379,960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chemeClr val="tx1"/>
                        </a:solidFill>
                        <a:effectLst/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316131"/>
                  </a:ext>
                </a:extLst>
              </a:tr>
              <a:tr h="238753"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오렌지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Home Grown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140,910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302839"/>
                  </a:ext>
                </a:extLst>
              </a:tr>
              <a:tr h="2387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Bio Mango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148,937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chemeClr val="tx1"/>
                        </a:solidFill>
                        <a:effectLst/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2743274"/>
                  </a:ext>
                </a:extLst>
              </a:tr>
              <a:tr h="238753"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망고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Squeeze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654,187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1853221"/>
                  </a:ext>
                </a:extLst>
              </a:tr>
              <a:tr h="2387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Larenja</a:t>
                      </a: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 Grande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713,342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chemeClr val="tx1"/>
                        </a:solidFill>
                        <a:effectLst/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4124430"/>
                  </a:ext>
                </a:extLst>
              </a:tr>
              <a:tr h="238753"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비타민</a:t>
                      </a:r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C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Caro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90,283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1854475"/>
                  </a:ext>
                </a:extLst>
              </a:tr>
              <a:tr h="2387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Dose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91,604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chemeClr val="tx1"/>
                        </a:solidFill>
                        <a:effectLst/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3308889"/>
                  </a:ext>
                </a:extLst>
              </a:tr>
            </a:tbl>
          </a:graphicData>
        </a:graphic>
      </p:graphicFrame>
      <p:graphicFrame>
        <p:nvGraphicFramePr>
          <p:cNvPr id="22" name="표 2">
            <a:extLst>
              <a:ext uri="{FF2B5EF4-FFF2-40B4-BE49-F238E27FC236}">
                <a16:creationId xmlns:a16="http://schemas.microsoft.com/office/drawing/2014/main" id="{196C0554-67F9-4237-BBBC-B3AB3F8ED556}"/>
              </a:ext>
            </a:extLst>
          </p:cNvPr>
          <p:cNvGraphicFramePr>
            <a:graphicFrameLocks noGrp="1"/>
          </p:cNvGraphicFramePr>
          <p:nvPr/>
        </p:nvGraphicFramePr>
        <p:xfrm>
          <a:off x="8366078" y="1325820"/>
          <a:ext cx="3453693" cy="2194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641">
                  <a:extLst>
                    <a:ext uri="{9D8B030D-6E8A-4147-A177-3AD203B41FA5}">
                      <a16:colId xmlns:a16="http://schemas.microsoft.com/office/drawing/2014/main" val="227200293"/>
                    </a:ext>
                  </a:extLst>
                </a:gridCol>
                <a:gridCol w="647013">
                  <a:extLst>
                    <a:ext uri="{9D8B030D-6E8A-4147-A177-3AD203B41FA5}">
                      <a16:colId xmlns:a16="http://schemas.microsoft.com/office/drawing/2014/main" val="640581477"/>
                    </a:ext>
                  </a:extLst>
                </a:gridCol>
                <a:gridCol w="647013">
                  <a:extLst>
                    <a:ext uri="{9D8B030D-6E8A-4147-A177-3AD203B41FA5}">
                      <a16:colId xmlns:a16="http://schemas.microsoft.com/office/drawing/2014/main" val="456491159"/>
                    </a:ext>
                  </a:extLst>
                </a:gridCol>
                <a:gridCol w="647013">
                  <a:extLst>
                    <a:ext uri="{9D8B030D-6E8A-4147-A177-3AD203B41FA5}">
                      <a16:colId xmlns:a16="http://schemas.microsoft.com/office/drawing/2014/main" val="124968405"/>
                    </a:ext>
                  </a:extLst>
                </a:gridCol>
                <a:gridCol w="647013">
                  <a:extLst>
                    <a:ext uri="{9D8B030D-6E8A-4147-A177-3AD203B41FA5}">
                      <a16:colId xmlns:a16="http://schemas.microsoft.com/office/drawing/2014/main" val="1660832022"/>
                    </a:ext>
                  </a:extLst>
                </a:gridCol>
              </a:tblGrid>
              <a:tr h="270110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거부율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(%)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납품신뢰성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(%)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554464"/>
                  </a:ext>
                </a:extLst>
              </a:tr>
              <a:tr h="27011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2R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3R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2R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3R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947886"/>
                  </a:ext>
                </a:extLst>
              </a:tr>
              <a:tr h="3170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팩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3.6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3.6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97.2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97.4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3583221"/>
                  </a:ext>
                </a:extLst>
              </a:tr>
              <a:tr h="3170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PET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3.7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3.0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96.2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95.3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4130413"/>
                  </a:ext>
                </a:extLst>
              </a:tr>
              <a:tr h="3170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오렌지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0.7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0.9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98.1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97.8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5700197"/>
                  </a:ext>
                </a:extLst>
              </a:tr>
              <a:tr h="3170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망고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5.6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0.8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96.4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98.6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7497976"/>
                  </a:ext>
                </a:extLst>
              </a:tr>
              <a:tr h="3170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비타민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4.4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2.0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97.5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99.0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9850913"/>
                  </a:ext>
                </a:extLst>
              </a:tr>
            </a:tbl>
          </a:graphicData>
        </a:graphic>
      </p:graphicFrame>
      <p:pic>
        <p:nvPicPr>
          <p:cNvPr id="30" name="图片 5">
            <a:extLst>
              <a:ext uri="{FF2B5EF4-FFF2-40B4-BE49-F238E27FC236}">
                <a16:creationId xmlns:a16="http://schemas.microsoft.com/office/drawing/2014/main" id="{05402C70-25B7-4071-A28D-BD297A9EC9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t="76775"/>
          <a:stretch/>
        </p:blipFill>
        <p:spPr>
          <a:xfrm rot="5400000" flipV="1">
            <a:off x="3269731" y="3720193"/>
            <a:ext cx="5238725" cy="111672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7AE36105-63CA-43F6-A02A-037EA60F4085}"/>
              </a:ext>
            </a:extLst>
          </p:cNvPr>
          <p:cNvGrpSpPr/>
          <p:nvPr/>
        </p:nvGrpSpPr>
        <p:grpSpPr>
          <a:xfrm>
            <a:off x="0" y="-1"/>
            <a:ext cx="12192000" cy="1070344"/>
            <a:chOff x="0" y="-1"/>
            <a:chExt cx="12192000" cy="1070344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E90ACC9-F991-4D76-95F5-F93E36EB9AD4}"/>
                </a:ext>
              </a:extLst>
            </p:cNvPr>
            <p:cNvSpPr/>
            <p:nvPr/>
          </p:nvSpPr>
          <p:spPr>
            <a:xfrm>
              <a:off x="0" y="0"/>
              <a:ext cx="12192000" cy="107034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232D3065-85B0-42E7-A396-1E2134897D3F}"/>
                </a:ext>
              </a:extLst>
            </p:cNvPr>
            <p:cNvGrpSpPr/>
            <p:nvPr/>
          </p:nvGrpSpPr>
          <p:grpSpPr>
            <a:xfrm>
              <a:off x="139403" y="69575"/>
              <a:ext cx="2849732" cy="584775"/>
              <a:chOff x="139403" y="69575"/>
              <a:chExt cx="2849732" cy="584775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D791F62-A7A8-45B2-8F5B-DB4FF66DBBF5}"/>
                  </a:ext>
                </a:extLst>
              </p:cNvPr>
              <p:cNvSpPr txBox="1"/>
              <p:nvPr/>
            </p:nvSpPr>
            <p:spPr>
              <a:xfrm>
                <a:off x="139403" y="69575"/>
                <a:ext cx="75693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3200" b="1" dirty="0">
                    <a:solidFill>
                      <a:srgbClr val="FEB658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2.3</a:t>
                </a:r>
                <a:endParaRPr lang="ko-KR" altLang="en-US" sz="3200" b="1" dirty="0">
                  <a:solidFill>
                    <a:srgbClr val="FEB658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EBA5BD-ED29-43E3-9418-29C6D3D3627A}"/>
                  </a:ext>
                </a:extLst>
              </p:cNvPr>
              <p:cNvSpPr txBox="1"/>
              <p:nvPr/>
            </p:nvSpPr>
            <p:spPr>
              <a:xfrm>
                <a:off x="816745" y="93494"/>
                <a:ext cx="2172390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0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3</a:t>
                </a:r>
                <a:r>
                  <a:rPr lang="ko-KR" altLang="en-US" sz="30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라운드 분석</a:t>
                </a:r>
              </a:p>
            </p:txBody>
          </p:sp>
        </p:grp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BC25B57-1C19-494A-AB6D-4FA73816A80F}"/>
                </a:ext>
              </a:extLst>
            </p:cNvPr>
            <p:cNvSpPr/>
            <p:nvPr/>
          </p:nvSpPr>
          <p:spPr>
            <a:xfrm>
              <a:off x="0" y="-1"/>
              <a:ext cx="129784" cy="1070343"/>
            </a:xfrm>
            <a:prstGeom prst="rect">
              <a:avLst/>
            </a:prstGeom>
            <a:solidFill>
              <a:srgbClr val="FEB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40F8B67-AA9F-43CC-967C-A30BA732BC7F}"/>
                </a:ext>
              </a:extLst>
            </p:cNvPr>
            <p:cNvSpPr txBox="1"/>
            <p:nvPr/>
          </p:nvSpPr>
          <p:spPr>
            <a:xfrm>
              <a:off x="896341" y="631986"/>
              <a:ext cx="368562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* </a:t>
              </a:r>
              <a:r>
                <a:rPr lang="ko-KR" altLang="en-US" sz="22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목표 </a:t>
              </a:r>
              <a:r>
                <a:rPr lang="en-US" altLang="ko-KR" sz="22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: </a:t>
              </a:r>
              <a:r>
                <a:rPr lang="ko-KR" altLang="en-US" sz="22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원가절감과 </a:t>
              </a:r>
              <a:r>
                <a:rPr lang="ko-KR" altLang="en-US" sz="2200" spc="-15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대응성</a:t>
              </a:r>
              <a:r>
                <a:rPr lang="ko-KR" altLang="en-US" sz="22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 확대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A642569-859D-424D-BEAD-9479554FAC9D}"/>
              </a:ext>
            </a:extLst>
          </p:cNvPr>
          <p:cNvSpPr/>
          <p:nvPr/>
        </p:nvSpPr>
        <p:spPr>
          <a:xfrm>
            <a:off x="9216013" y="2837572"/>
            <a:ext cx="1314827" cy="72246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44F8B60-6DB1-4BBB-AB0F-A2C656ABA309}"/>
              </a:ext>
            </a:extLst>
          </p:cNvPr>
          <p:cNvSpPr/>
          <p:nvPr/>
        </p:nvSpPr>
        <p:spPr>
          <a:xfrm>
            <a:off x="9363074" y="5387339"/>
            <a:ext cx="2456697" cy="50607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슬라이드 번호 개체 틀 2">
            <a:extLst>
              <a:ext uri="{FF2B5EF4-FFF2-40B4-BE49-F238E27FC236}">
                <a16:creationId xmlns:a16="http://schemas.microsoft.com/office/drawing/2014/main" id="{5418E91B-7DC2-4DF3-9A18-8ECDFC2FB2E9}"/>
              </a:ext>
            </a:extLst>
          </p:cNvPr>
          <p:cNvSpPr txBox="1">
            <a:spLocks/>
          </p:cNvSpPr>
          <p:nvPr/>
        </p:nvSpPr>
        <p:spPr>
          <a:xfrm>
            <a:off x="9448800" y="-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E555CB-71B6-4724-898A-BE555FEED306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37748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08049AB-426D-4FF2-8533-3AABF1533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6320"/>
            <a:ext cx="8114835" cy="506331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CDBC63C-1EDC-497A-9487-A5F7B682A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6099639"/>
            <a:ext cx="8114835" cy="46696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DE2173B-69A4-4A1B-9A7A-3EEE48C8E1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524" y="10769258"/>
            <a:ext cx="8124360" cy="2307961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D301E7F-4843-4A57-8DDF-494A14ED90D5}"/>
              </a:ext>
            </a:extLst>
          </p:cNvPr>
          <p:cNvGraphicFramePr>
            <a:graphicFrameLocks noGrp="1"/>
          </p:cNvGraphicFramePr>
          <p:nvPr/>
        </p:nvGraphicFramePr>
        <p:xfrm>
          <a:off x="8139600" y="1795991"/>
          <a:ext cx="3915240" cy="35989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3121">
                  <a:extLst>
                    <a:ext uri="{9D8B030D-6E8A-4147-A177-3AD203B41FA5}">
                      <a16:colId xmlns:a16="http://schemas.microsoft.com/office/drawing/2014/main" val="540971261"/>
                    </a:ext>
                  </a:extLst>
                </a:gridCol>
                <a:gridCol w="839701">
                  <a:extLst>
                    <a:ext uri="{9D8B030D-6E8A-4147-A177-3AD203B41FA5}">
                      <a16:colId xmlns:a16="http://schemas.microsoft.com/office/drawing/2014/main" val="468356665"/>
                    </a:ext>
                  </a:extLst>
                </a:gridCol>
                <a:gridCol w="1592418">
                  <a:extLst>
                    <a:ext uri="{9D8B030D-6E8A-4147-A177-3AD203B41FA5}">
                      <a16:colId xmlns:a16="http://schemas.microsoft.com/office/drawing/2014/main" val="3346799352"/>
                    </a:ext>
                  </a:extLst>
                </a:gridCol>
              </a:tblGrid>
              <a:tr h="39988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b="0" kern="100" dirty="0">
                          <a:solidFill>
                            <a:sysClr val="windowText" lastClr="000000"/>
                          </a:solidFill>
                          <a:effectLst/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지불조건</a:t>
                      </a:r>
                      <a:r>
                        <a:rPr lang="en-US" altLang="ko-KR" sz="1400" b="0" kern="100" dirty="0">
                          <a:solidFill>
                            <a:sysClr val="windowText" lastClr="000000"/>
                          </a:solidFill>
                          <a:effectLst/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(weeks)</a:t>
                      </a:r>
                      <a:endParaRPr lang="ko-KR" sz="1400" b="0" kern="100" dirty="0">
                        <a:solidFill>
                          <a:sysClr val="windowText" lastClr="000000"/>
                        </a:solidFill>
                        <a:effectLst/>
                        <a:latin typeface="-윤고딕340" panose="02030504000101010101" pitchFamily="18" charset="-127"/>
                        <a:ea typeface="-윤고딕340" panose="020305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solidFill>
                            <a:sysClr val="windowText" lastClr="000000"/>
                          </a:solidFill>
                          <a:effectLst/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4</a:t>
                      </a:r>
                      <a:endParaRPr lang="ko-KR" sz="1400" b="0" kern="100" dirty="0">
                        <a:solidFill>
                          <a:sysClr val="windowText" lastClr="000000"/>
                        </a:solidFill>
                        <a:effectLst/>
                        <a:latin typeface="-윤고딕340" panose="02030504000101010101" pitchFamily="18" charset="-127"/>
                        <a:ea typeface="-윤고딕340" panose="020305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868384"/>
                  </a:ext>
                </a:extLst>
              </a:tr>
              <a:tr h="399885">
                <a:tc rowSpan="5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b="0" kern="100" dirty="0">
                          <a:solidFill>
                            <a:sysClr val="windowText" lastClr="000000"/>
                          </a:solidFill>
                          <a:effectLst/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거래단위</a:t>
                      </a:r>
                      <a:endParaRPr lang="ko-KR" sz="1400" b="0" kern="100" dirty="0">
                        <a:solidFill>
                          <a:sysClr val="windowText" lastClr="000000"/>
                        </a:solidFill>
                        <a:effectLst/>
                        <a:latin typeface="-윤고딕340" panose="02030504000101010101" pitchFamily="18" charset="-127"/>
                        <a:ea typeface="-윤고딕340" panose="020305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b="0" kern="100" dirty="0">
                          <a:solidFill>
                            <a:sysClr val="windowText" lastClr="000000"/>
                          </a:solidFill>
                          <a:effectLst/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팩</a:t>
                      </a:r>
                      <a:endParaRPr lang="ko-KR" sz="1400" b="0" kern="100" dirty="0">
                        <a:solidFill>
                          <a:sysClr val="windowText" lastClr="000000"/>
                        </a:solidFill>
                        <a:effectLst/>
                        <a:latin typeface="-윤고딕340" panose="02030504000101010101" pitchFamily="18" charset="-127"/>
                        <a:ea typeface="-윤고딕340" panose="020305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b="0" kern="100" dirty="0" err="1">
                          <a:solidFill>
                            <a:sysClr val="windowText" lastClr="000000"/>
                          </a:solidFill>
                          <a:effectLst/>
                          <a:latin typeface="-윤고딕340" panose="02030504000101010101" pitchFamily="18" charset="-127"/>
                          <a:ea typeface="-윤고딕340" panose="02030504000101010101" pitchFamily="18" charset="-127"/>
                          <a:cs typeface="Arial" panose="020B0604020202020204" pitchFamily="34" charset="0"/>
                        </a:rPr>
                        <a:t>파레트</a:t>
                      </a:r>
                      <a:endParaRPr lang="ko-KR" sz="1400" b="0" kern="100" dirty="0">
                        <a:solidFill>
                          <a:sysClr val="windowText" lastClr="000000"/>
                        </a:solidFill>
                        <a:effectLst/>
                        <a:latin typeface="-윤고딕340" panose="02030504000101010101" pitchFamily="18" charset="-127"/>
                        <a:ea typeface="-윤고딕340" panose="020305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4113208"/>
                  </a:ext>
                </a:extLst>
              </a:tr>
              <a:tr h="3998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00" dirty="0">
                          <a:solidFill>
                            <a:sysClr val="windowText" lastClr="000000"/>
                          </a:solidFill>
                          <a:effectLst/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PET</a:t>
                      </a:r>
                      <a:endParaRPr lang="ko-KR" altLang="ko-KR" sz="1400" b="0" kern="100" dirty="0">
                        <a:solidFill>
                          <a:sysClr val="windowText" lastClr="000000"/>
                        </a:solidFill>
                        <a:effectLst/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kern="100" dirty="0" err="1">
                          <a:solidFill>
                            <a:sysClr val="windowText" lastClr="000000"/>
                          </a:solidFill>
                          <a:effectLst/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파레트</a:t>
                      </a:r>
                      <a:endParaRPr lang="ko-KR" altLang="ko-KR" sz="1400" b="0" kern="100" dirty="0">
                        <a:solidFill>
                          <a:sysClr val="windowText" lastClr="000000"/>
                        </a:solidFill>
                        <a:effectLst/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953399"/>
                  </a:ext>
                </a:extLst>
              </a:tr>
              <a:tr h="3998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400" b="0" kern="100" dirty="0">
                          <a:solidFill>
                            <a:sysClr val="windowText" lastClr="000000"/>
                          </a:solidFill>
                          <a:effectLst/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오렌지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kern="100" dirty="0">
                          <a:solidFill>
                            <a:sysClr val="windowText" lastClr="000000"/>
                          </a:solidFill>
                          <a:effectLst/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중급 </a:t>
                      </a:r>
                      <a:r>
                        <a:rPr lang="ko-KR" altLang="en-US" sz="1400" b="0" kern="100" dirty="0" err="1">
                          <a:solidFill>
                            <a:sysClr val="windowText" lastClr="000000"/>
                          </a:solidFill>
                          <a:effectLst/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벌크</a:t>
                      </a:r>
                      <a:r>
                        <a:rPr lang="ko-KR" altLang="en-US" sz="1400" b="0" kern="100" dirty="0">
                          <a:solidFill>
                            <a:sysClr val="windowText" lastClr="000000"/>
                          </a:solidFill>
                          <a:effectLst/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 컨테이너</a:t>
                      </a:r>
                      <a:endParaRPr lang="ko-KR" altLang="ko-KR" sz="1400" b="0" kern="100" dirty="0">
                        <a:solidFill>
                          <a:sysClr val="windowText" lastClr="000000"/>
                        </a:solidFill>
                        <a:effectLst/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26968"/>
                  </a:ext>
                </a:extLst>
              </a:tr>
              <a:tr h="3998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400" b="0" kern="100" dirty="0">
                          <a:solidFill>
                            <a:sysClr val="windowText" lastClr="000000"/>
                          </a:solidFill>
                          <a:effectLst/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망고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kern="100" dirty="0">
                          <a:solidFill>
                            <a:sysClr val="windowText" lastClr="000000"/>
                          </a:solidFill>
                          <a:effectLst/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드럼</a:t>
                      </a:r>
                      <a:endParaRPr lang="ko-KR" altLang="ko-KR" sz="1400" b="0" kern="100" dirty="0">
                        <a:solidFill>
                          <a:sysClr val="windowText" lastClr="000000"/>
                        </a:solidFill>
                        <a:effectLst/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99374"/>
                  </a:ext>
                </a:extLst>
              </a:tr>
              <a:tr h="3998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400" b="0" kern="100" dirty="0">
                          <a:solidFill>
                            <a:sysClr val="windowText" lastClr="000000"/>
                          </a:solidFill>
                          <a:effectLst/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비타민</a:t>
                      </a:r>
                      <a:r>
                        <a:rPr lang="en-US" altLang="ko-KR" sz="1400" b="0" kern="100" dirty="0">
                          <a:solidFill>
                            <a:sysClr val="windowText" lastClr="000000"/>
                          </a:solidFill>
                          <a:effectLst/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C</a:t>
                      </a:r>
                      <a:endParaRPr lang="ko-KR" altLang="ko-KR" sz="1400" b="0" kern="100" dirty="0">
                        <a:solidFill>
                          <a:sysClr val="windowText" lastClr="000000"/>
                        </a:solidFill>
                        <a:effectLst/>
                        <a:latin typeface="-윤고딕340" panose="02030504000101010101" pitchFamily="18" charset="-127"/>
                        <a:ea typeface="-윤고딕340" panose="020305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kern="100" dirty="0">
                          <a:solidFill>
                            <a:sysClr val="windowText" lastClr="000000"/>
                          </a:solidFill>
                          <a:effectLst/>
                          <a:latin typeface="-윤고딕340" panose="02030504000101010101" pitchFamily="18" charset="-127"/>
                          <a:ea typeface="-윤고딕340" panose="02030504000101010101" pitchFamily="18" charset="-127"/>
                          <a:cs typeface="Arial" panose="020B0604020202020204" pitchFamily="34" charset="0"/>
                        </a:rPr>
                        <a:t>드럼</a:t>
                      </a:r>
                      <a:endParaRPr lang="ko-KR" altLang="ko-KR" sz="1400" b="0" kern="100" dirty="0">
                        <a:solidFill>
                          <a:sysClr val="windowText" lastClr="000000"/>
                        </a:solidFill>
                        <a:effectLst/>
                        <a:latin typeface="-윤고딕340" panose="02030504000101010101" pitchFamily="18" charset="-127"/>
                        <a:ea typeface="-윤고딕340" panose="020305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179460"/>
                  </a:ext>
                </a:extLst>
              </a:tr>
              <a:tr h="39988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b="0" kern="100" dirty="0">
                          <a:solidFill>
                            <a:sysClr val="windowText" lastClr="000000"/>
                          </a:solidFill>
                          <a:effectLst/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납품신뢰</a:t>
                      </a:r>
                      <a:r>
                        <a:rPr lang="ko-KR" altLang="en-US" sz="1400" b="0" kern="100" dirty="0">
                          <a:solidFill>
                            <a:sysClr val="windowText" lastClr="000000"/>
                          </a:solidFill>
                          <a:effectLst/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성</a:t>
                      </a:r>
                      <a:r>
                        <a:rPr lang="en-US" altLang="ko-KR" sz="1400" b="0" kern="100" dirty="0">
                          <a:solidFill>
                            <a:sysClr val="windowText" lastClr="000000"/>
                          </a:solidFill>
                          <a:effectLst/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(%)</a:t>
                      </a:r>
                      <a:endParaRPr lang="ko-KR" sz="1400" b="0" kern="100" dirty="0">
                        <a:solidFill>
                          <a:sysClr val="windowText" lastClr="000000"/>
                        </a:solidFill>
                        <a:effectLst/>
                        <a:latin typeface="-윤고딕340" panose="02030504000101010101" pitchFamily="18" charset="-127"/>
                        <a:ea typeface="-윤고딕340" panose="020305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solidFill>
                            <a:sysClr val="windowText" lastClr="000000"/>
                          </a:solidFill>
                          <a:effectLst/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97</a:t>
                      </a:r>
                      <a:endParaRPr lang="ko-KR" sz="1400" b="0" kern="100" dirty="0">
                        <a:solidFill>
                          <a:sysClr val="windowText" lastClr="000000"/>
                        </a:solidFill>
                        <a:effectLst/>
                        <a:latin typeface="-윤고딕340" panose="02030504000101010101" pitchFamily="18" charset="-127"/>
                        <a:ea typeface="-윤고딕340" panose="020305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968218"/>
                  </a:ext>
                </a:extLst>
              </a:tr>
              <a:tr h="39988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b="0" kern="100" dirty="0">
                          <a:solidFill>
                            <a:sysClr val="windowText" lastClr="000000"/>
                          </a:solidFill>
                          <a:effectLst/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납품구간</a:t>
                      </a:r>
                      <a:r>
                        <a:rPr lang="en-US" altLang="ko-KR" sz="1400" b="0" kern="100" dirty="0">
                          <a:solidFill>
                            <a:sysClr val="windowText" lastClr="000000"/>
                          </a:solidFill>
                          <a:effectLst/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(</a:t>
                      </a:r>
                      <a:r>
                        <a:rPr lang="ko-KR" altLang="en-US" sz="1400" b="0" kern="100" dirty="0">
                          <a:solidFill>
                            <a:sysClr val="windowText" lastClr="000000"/>
                          </a:solidFill>
                          <a:effectLst/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일</a:t>
                      </a:r>
                      <a:r>
                        <a:rPr lang="en-US" altLang="ko-KR" sz="1400" b="0" kern="100" dirty="0">
                          <a:solidFill>
                            <a:sysClr val="windowText" lastClr="000000"/>
                          </a:solidFill>
                          <a:effectLst/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)</a:t>
                      </a:r>
                      <a:endParaRPr lang="ko-KR" sz="1400" b="0" kern="100" dirty="0">
                        <a:solidFill>
                          <a:sysClr val="windowText" lastClr="000000"/>
                        </a:solidFill>
                        <a:effectLst/>
                        <a:latin typeface="-윤고딕340" panose="02030504000101010101" pitchFamily="18" charset="-127"/>
                        <a:ea typeface="-윤고딕340" panose="020305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solidFill>
                            <a:sysClr val="windowText" lastClr="000000"/>
                          </a:solidFill>
                          <a:effectLst/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2</a:t>
                      </a:r>
                      <a:endParaRPr lang="ko-KR" sz="1400" b="0" kern="100" dirty="0">
                        <a:solidFill>
                          <a:sysClr val="windowText" lastClr="000000"/>
                        </a:solidFill>
                        <a:effectLst/>
                        <a:latin typeface="-윤고딕340" panose="02030504000101010101" pitchFamily="18" charset="-127"/>
                        <a:ea typeface="-윤고딕340" panose="020305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557274"/>
                  </a:ext>
                </a:extLst>
              </a:tr>
              <a:tr h="39988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b="0" kern="100" dirty="0">
                          <a:solidFill>
                            <a:sysClr val="windowText" lastClr="000000"/>
                          </a:solidFill>
                          <a:effectLst/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품질</a:t>
                      </a:r>
                      <a:endParaRPr lang="ko-KR" sz="1400" b="0" kern="100" dirty="0">
                        <a:solidFill>
                          <a:sysClr val="windowText" lastClr="000000"/>
                        </a:solidFill>
                        <a:effectLst/>
                        <a:latin typeface="-윤고딕340" panose="02030504000101010101" pitchFamily="18" charset="-127"/>
                        <a:ea typeface="-윤고딕340" panose="020305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b="0" kern="100" dirty="0">
                          <a:solidFill>
                            <a:sysClr val="windowText" lastClr="000000"/>
                          </a:solidFill>
                          <a:effectLst/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높음</a:t>
                      </a:r>
                      <a:endParaRPr lang="ko-KR" sz="1400" b="0" kern="100" dirty="0">
                        <a:solidFill>
                          <a:sysClr val="windowText" lastClr="000000"/>
                        </a:solidFill>
                        <a:effectLst/>
                        <a:latin typeface="-윤고딕340" panose="02030504000101010101" pitchFamily="18" charset="-127"/>
                        <a:ea typeface="-윤고딕340" panose="020305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183320"/>
                  </a:ext>
                </a:extLst>
              </a:tr>
            </a:tbl>
          </a:graphicData>
        </a:graphic>
      </p:graphicFrame>
      <p:grpSp>
        <p:nvGrpSpPr>
          <p:cNvPr id="22" name="그룹 21">
            <a:extLst>
              <a:ext uri="{FF2B5EF4-FFF2-40B4-BE49-F238E27FC236}">
                <a16:creationId xmlns:a16="http://schemas.microsoft.com/office/drawing/2014/main" id="{9930AA15-236C-4251-9950-AF0C40F6A2E9}"/>
              </a:ext>
            </a:extLst>
          </p:cNvPr>
          <p:cNvGrpSpPr/>
          <p:nvPr/>
        </p:nvGrpSpPr>
        <p:grpSpPr>
          <a:xfrm>
            <a:off x="0" y="-1"/>
            <a:ext cx="12192000" cy="1070344"/>
            <a:chOff x="0" y="-1"/>
            <a:chExt cx="12192000" cy="1070344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A11D326-D921-4662-9F64-7FA3C71788EC}"/>
                </a:ext>
              </a:extLst>
            </p:cNvPr>
            <p:cNvSpPr/>
            <p:nvPr/>
          </p:nvSpPr>
          <p:spPr>
            <a:xfrm>
              <a:off x="0" y="0"/>
              <a:ext cx="12192000" cy="107034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36C45999-EF25-4BD1-8B70-4FC4D2B2C7DB}"/>
                </a:ext>
              </a:extLst>
            </p:cNvPr>
            <p:cNvGrpSpPr/>
            <p:nvPr/>
          </p:nvGrpSpPr>
          <p:grpSpPr>
            <a:xfrm>
              <a:off x="139403" y="69575"/>
              <a:ext cx="2849732" cy="584775"/>
              <a:chOff x="139403" y="69575"/>
              <a:chExt cx="2849732" cy="584775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F02B458-D944-4AB5-BA94-01B64552EE7F}"/>
                  </a:ext>
                </a:extLst>
              </p:cNvPr>
              <p:cNvSpPr txBox="1"/>
              <p:nvPr/>
            </p:nvSpPr>
            <p:spPr>
              <a:xfrm>
                <a:off x="139403" y="69575"/>
                <a:ext cx="75693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3200" b="1" dirty="0">
                    <a:solidFill>
                      <a:srgbClr val="FEB658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2.3</a:t>
                </a:r>
                <a:endParaRPr lang="ko-KR" altLang="en-US" sz="3200" b="1" dirty="0">
                  <a:solidFill>
                    <a:srgbClr val="FEB658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801EE1F-C486-4125-B7A3-E950624BC714}"/>
                  </a:ext>
                </a:extLst>
              </p:cNvPr>
              <p:cNvSpPr txBox="1"/>
              <p:nvPr/>
            </p:nvSpPr>
            <p:spPr>
              <a:xfrm>
                <a:off x="816745" y="93494"/>
                <a:ext cx="2172390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0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3</a:t>
                </a:r>
                <a:r>
                  <a:rPr lang="ko-KR" altLang="en-US" sz="30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라운드 분석</a:t>
                </a:r>
              </a:p>
            </p:txBody>
          </p:sp>
        </p:grp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815B618-A17A-4126-907A-07E8B778E58B}"/>
                </a:ext>
              </a:extLst>
            </p:cNvPr>
            <p:cNvSpPr/>
            <p:nvPr/>
          </p:nvSpPr>
          <p:spPr>
            <a:xfrm>
              <a:off x="0" y="-1"/>
              <a:ext cx="129784" cy="1070343"/>
            </a:xfrm>
            <a:prstGeom prst="rect">
              <a:avLst/>
            </a:prstGeom>
            <a:solidFill>
              <a:srgbClr val="FEB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29F3E3E-0E83-4929-AAB8-C8E2CD2B25DD}"/>
                </a:ext>
              </a:extLst>
            </p:cNvPr>
            <p:cNvSpPr txBox="1"/>
            <p:nvPr/>
          </p:nvSpPr>
          <p:spPr>
            <a:xfrm>
              <a:off x="896341" y="631986"/>
              <a:ext cx="368562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* </a:t>
              </a:r>
              <a:r>
                <a:rPr lang="ko-KR" altLang="en-US" sz="22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목표 </a:t>
              </a:r>
              <a:r>
                <a:rPr lang="en-US" altLang="ko-KR" sz="22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: </a:t>
              </a:r>
              <a:r>
                <a:rPr lang="ko-KR" altLang="en-US" sz="22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원가절감과 </a:t>
              </a:r>
              <a:r>
                <a:rPr lang="ko-KR" altLang="en-US" sz="2200" spc="-15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대응성</a:t>
              </a:r>
              <a:r>
                <a:rPr lang="ko-KR" altLang="en-US" sz="22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 확대</a:t>
              </a:r>
            </a:p>
          </p:txBody>
        </p:sp>
      </p:grpSp>
      <p:sp>
        <p:nvSpPr>
          <p:cNvPr id="14" name="슬라이드 번호 개체 틀 2">
            <a:extLst>
              <a:ext uri="{FF2B5EF4-FFF2-40B4-BE49-F238E27FC236}">
                <a16:creationId xmlns:a16="http://schemas.microsoft.com/office/drawing/2014/main" id="{9DB3C64F-AD4C-4759-B0EA-6EF690F95CD4}"/>
              </a:ext>
            </a:extLst>
          </p:cNvPr>
          <p:cNvSpPr txBox="1">
            <a:spLocks/>
          </p:cNvSpPr>
          <p:nvPr/>
        </p:nvSpPr>
        <p:spPr>
          <a:xfrm>
            <a:off x="9448800" y="-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E555CB-71B6-4724-898A-BE555FEED306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109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1.11111E-6 L -1.25E-6 -0.6810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0.6831 L -0.00117 -1.0141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16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139E4E59-B2E4-4D3D-BA71-42CEC14B27B0}"/>
              </a:ext>
            </a:extLst>
          </p:cNvPr>
          <p:cNvSpPr/>
          <p:nvPr/>
        </p:nvSpPr>
        <p:spPr>
          <a:xfrm>
            <a:off x="613805" y="1287662"/>
            <a:ext cx="489177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15A185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[</a:t>
            </a:r>
            <a:r>
              <a:rPr lang="ko-KR" altLang="en-US" b="1" dirty="0">
                <a:solidFill>
                  <a:srgbClr val="15A185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생산</a:t>
            </a:r>
            <a:r>
              <a:rPr lang="en-US" altLang="ko-KR" b="1" dirty="0">
                <a:solidFill>
                  <a:srgbClr val="15A185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] </a:t>
            </a:r>
            <a:r>
              <a:rPr lang="ko-KR" altLang="en-US" b="1" dirty="0">
                <a:solidFill>
                  <a:srgbClr val="15A185"/>
                </a:solidFill>
                <a:latin typeface="-윤고딕340" panose="020B0600000101010101" charset="-127"/>
                <a:ea typeface="-윤고딕340" panose="020B0600000101010101" charset="-127"/>
              </a:rPr>
              <a:t>기존 전략 유지 및 비용 감소</a:t>
            </a:r>
            <a:endParaRPr lang="en-US" altLang="ko-KR" b="1" dirty="0">
              <a:solidFill>
                <a:srgbClr val="15A185"/>
              </a:solidFill>
              <a:latin typeface="-윤고딕340" panose="020B0600000101010101" charset="-127"/>
              <a:ea typeface="-윤고딕340" panose="020B0600000101010101" charset="-127"/>
            </a:endParaRPr>
          </a:p>
          <a:p>
            <a:endParaRPr lang="en-US" altLang="ko-KR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1. </a:t>
            </a:r>
            <a:r>
              <a:rPr lang="ko-KR" altLang="en-US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파레트</a:t>
            </a:r>
            <a:r>
              <a:rPr lang="ko-KR" altLang="en-US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공간 개수 관리</a:t>
            </a:r>
            <a:endParaRPr lang="en-US" altLang="ko-KR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- </a:t>
            </a:r>
            <a:r>
              <a:rPr lang="ko-KR" altLang="en-US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원자재 창고</a:t>
            </a:r>
            <a:endParaRPr lang="en-US" altLang="ko-KR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- </a:t>
            </a:r>
            <a:r>
              <a:rPr lang="ko-KR" altLang="en-US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완제품 창고</a:t>
            </a:r>
            <a:endParaRPr lang="en-US" altLang="ko-KR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2. </a:t>
            </a:r>
            <a:r>
              <a:rPr lang="ko-KR" altLang="en-US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입고처리기간 유지</a:t>
            </a:r>
            <a:endParaRPr lang="en-US" altLang="ko-KR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91D2E8-5694-4614-A987-76378BED5D78}"/>
              </a:ext>
            </a:extLst>
          </p:cNvPr>
          <p:cNvSpPr/>
          <p:nvPr/>
        </p:nvSpPr>
        <p:spPr>
          <a:xfrm>
            <a:off x="6109648" y="1282061"/>
            <a:ext cx="460202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15A185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[</a:t>
            </a:r>
            <a:r>
              <a:rPr lang="ko-KR" altLang="en-US" b="1" dirty="0">
                <a:solidFill>
                  <a:srgbClr val="15A185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결과</a:t>
            </a:r>
            <a:r>
              <a:rPr lang="en-US" altLang="ko-KR" b="1" dirty="0">
                <a:solidFill>
                  <a:srgbClr val="15A185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]</a:t>
            </a:r>
          </a:p>
          <a:p>
            <a:endParaRPr lang="en-US" altLang="ko-KR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재고유지비 감소</a:t>
            </a:r>
            <a:endParaRPr lang="en-US" altLang="ko-KR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endParaRPr lang="en-US" altLang="ko-KR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endParaRPr lang="en-US" altLang="ko-KR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711808F8-7C16-4768-B516-57032BC05B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0500"/>
              </p:ext>
            </p:extLst>
          </p:nvPr>
        </p:nvGraphicFramePr>
        <p:xfrm>
          <a:off x="728108" y="4067650"/>
          <a:ext cx="4777468" cy="1057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8358">
                  <a:extLst>
                    <a:ext uri="{9D8B030D-6E8A-4147-A177-3AD203B41FA5}">
                      <a16:colId xmlns:a16="http://schemas.microsoft.com/office/drawing/2014/main" val="96997447"/>
                    </a:ext>
                  </a:extLst>
                </a:gridCol>
                <a:gridCol w="1105468">
                  <a:extLst>
                    <a:ext uri="{9D8B030D-6E8A-4147-A177-3AD203B41FA5}">
                      <a16:colId xmlns:a16="http://schemas.microsoft.com/office/drawing/2014/main" val="3389226512"/>
                    </a:ext>
                  </a:extLst>
                </a:gridCol>
                <a:gridCol w="1091821">
                  <a:extLst>
                    <a:ext uri="{9D8B030D-6E8A-4147-A177-3AD203B41FA5}">
                      <a16:colId xmlns:a16="http://schemas.microsoft.com/office/drawing/2014/main" val="1746945343"/>
                    </a:ext>
                  </a:extLst>
                </a:gridCol>
                <a:gridCol w="1091821">
                  <a:extLst>
                    <a:ext uri="{9D8B030D-6E8A-4147-A177-3AD203B41FA5}">
                      <a16:colId xmlns:a16="http://schemas.microsoft.com/office/drawing/2014/main" val="2467021255"/>
                    </a:ext>
                  </a:extLst>
                </a:gridCol>
              </a:tblGrid>
              <a:tr h="315492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2R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3R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92699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파레트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 공간 개수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원자재 창고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1,200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1,050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198517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완제품 창고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1,300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1,350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598354"/>
                  </a:ext>
                </a:extLst>
              </a:tr>
            </a:tbl>
          </a:graphicData>
        </a:graphic>
      </p:graphicFrame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DAF08C3-A435-4A2C-B097-A33B4873E0E0}"/>
              </a:ext>
            </a:extLst>
          </p:cNvPr>
          <p:cNvGraphicFramePr>
            <a:graphicFrameLocks noGrp="1"/>
          </p:cNvGraphicFramePr>
          <p:nvPr/>
        </p:nvGraphicFramePr>
        <p:xfrm>
          <a:off x="7520437" y="2394969"/>
          <a:ext cx="3665721" cy="6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907">
                  <a:extLst>
                    <a:ext uri="{9D8B030D-6E8A-4147-A177-3AD203B41FA5}">
                      <a16:colId xmlns:a16="http://schemas.microsoft.com/office/drawing/2014/main" val="2312636335"/>
                    </a:ext>
                  </a:extLst>
                </a:gridCol>
                <a:gridCol w="1221907">
                  <a:extLst>
                    <a:ext uri="{9D8B030D-6E8A-4147-A177-3AD203B41FA5}">
                      <a16:colId xmlns:a16="http://schemas.microsoft.com/office/drawing/2014/main" val="12356792"/>
                    </a:ext>
                  </a:extLst>
                </a:gridCol>
                <a:gridCol w="1221907">
                  <a:extLst>
                    <a:ext uri="{9D8B030D-6E8A-4147-A177-3AD203B41FA5}">
                      <a16:colId xmlns:a16="http://schemas.microsoft.com/office/drawing/2014/main" val="2671435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2R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3R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873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재고유지비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359,276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350,516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531655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7E87DFF-E2AD-4EE9-88FE-7DFC270BE885}"/>
              </a:ext>
            </a:extLst>
          </p:cNvPr>
          <p:cNvSpPr txBox="1"/>
          <p:nvPr/>
        </p:nvSpPr>
        <p:spPr>
          <a:xfrm>
            <a:off x="6247072" y="3429000"/>
            <a:ext cx="5700555" cy="3108543"/>
          </a:xfrm>
          <a:prstGeom prst="rect">
            <a:avLst/>
          </a:prstGeom>
          <a:solidFill>
            <a:srgbClr val="E7E6E6"/>
          </a:solidFill>
        </p:spPr>
        <p:txBody>
          <a:bodyPr wrap="square" rtlCol="0">
            <a:spAutoFit/>
          </a:bodyPr>
          <a:lstStyle/>
          <a:p>
            <a:r>
              <a:rPr lang="ko-KR" altLang="ko-KR" sz="14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주문 라인품목당</a:t>
            </a:r>
            <a:r>
              <a:rPr lang="en-US" altLang="ko-KR" sz="14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1</a:t>
            </a:r>
            <a:r>
              <a:rPr lang="ko-KR" altLang="ko-KR" sz="14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시간과 </a:t>
            </a:r>
            <a:r>
              <a:rPr lang="ko-KR" altLang="ko-KR" sz="140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파레트</a:t>
            </a:r>
            <a:r>
              <a:rPr lang="ko-KR" altLang="ko-KR" sz="14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당</a:t>
            </a:r>
            <a:r>
              <a:rPr lang="en-US" altLang="ko-KR" sz="14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6</a:t>
            </a:r>
            <a:r>
              <a:rPr lang="ko-KR" altLang="ko-KR" sz="14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분</a:t>
            </a:r>
            <a:r>
              <a:rPr lang="en-US" altLang="ko-KR" sz="14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ko-KR" sz="14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생산 가용 </a:t>
            </a:r>
            <a:r>
              <a:rPr lang="ko-KR" altLang="ko-KR" sz="140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파레트당</a:t>
            </a:r>
            <a:r>
              <a:rPr lang="en-US" altLang="ko-KR" sz="14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6</a:t>
            </a:r>
            <a:r>
              <a:rPr lang="ko-KR" altLang="ko-KR" sz="14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분</a:t>
            </a:r>
            <a:r>
              <a:rPr lang="en-US" altLang="ko-KR" sz="14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</a:p>
          <a:p>
            <a:r>
              <a:rPr lang="ko-KR" altLang="ko-KR" sz="14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탱크 가용</a:t>
            </a:r>
            <a:r>
              <a:rPr lang="en-US" altLang="ko-KR" sz="14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12</a:t>
            </a:r>
            <a:r>
              <a:rPr lang="ko-KR" altLang="ko-KR" sz="14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분이 소모된다</a:t>
            </a:r>
            <a:r>
              <a:rPr lang="en-US" altLang="ko-KR" sz="14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. </a:t>
            </a:r>
            <a:endParaRPr lang="ko-KR" altLang="ko-KR" sz="14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ko-KR" sz="14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추가적으로 작업자가 창고와 탱크 야드 가동을 </a:t>
            </a:r>
          </a:p>
          <a:p>
            <a:r>
              <a:rPr lang="ko-KR" altLang="ko-KR" sz="14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유지하는데 하루당 약</a:t>
            </a:r>
            <a:r>
              <a:rPr lang="en-US" altLang="ko-KR" sz="14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4</a:t>
            </a:r>
            <a:r>
              <a:rPr lang="ko-KR" altLang="ko-KR" sz="14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시간</a:t>
            </a:r>
            <a:r>
              <a:rPr lang="en-US" altLang="ko-KR" sz="14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ko-KR" sz="14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초과할 경우</a:t>
            </a:r>
            <a:r>
              <a:rPr lang="en-US" altLang="ko-KR" sz="14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IBC</a:t>
            </a:r>
            <a:r>
              <a:rPr lang="ko-KR" altLang="ko-KR" sz="14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당</a:t>
            </a:r>
            <a:r>
              <a:rPr lang="en-US" altLang="ko-KR" sz="14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1</a:t>
            </a:r>
            <a:r>
              <a:rPr lang="ko-KR" altLang="ko-KR" sz="14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시간</a:t>
            </a:r>
          </a:p>
          <a:p>
            <a:r>
              <a:rPr lang="en-US" altLang="ko-KR" sz="14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 </a:t>
            </a:r>
            <a:endParaRPr lang="ko-KR" altLang="ko-KR" sz="14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4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 </a:t>
            </a:r>
            <a:endParaRPr lang="ko-KR" altLang="ko-KR" sz="14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4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76(</a:t>
            </a:r>
            <a:r>
              <a:rPr lang="ko-KR" altLang="ko-KR" sz="14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한주 </a:t>
            </a:r>
            <a:r>
              <a:rPr lang="ko-KR" altLang="ko-KR" sz="140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인력캐파</a:t>
            </a:r>
            <a:r>
              <a:rPr lang="ko-KR" altLang="ko-KR" sz="14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시간</a:t>
            </a:r>
            <a:r>
              <a:rPr lang="en-US" altLang="ko-KR" sz="14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) - 4*5(</a:t>
            </a:r>
            <a:r>
              <a:rPr lang="ko-KR" altLang="ko-KR" sz="14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임시직과 정규직의 창고가동 유지시간</a:t>
            </a:r>
            <a:r>
              <a:rPr lang="en-US" altLang="ko-KR" sz="14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)</a:t>
            </a:r>
            <a:endParaRPr lang="ko-KR" altLang="ko-KR" sz="14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4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-264.7*6/60(</a:t>
            </a:r>
            <a:r>
              <a:rPr lang="ko-KR" altLang="ko-KR" sz="140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생산가용시간</a:t>
            </a:r>
            <a:r>
              <a:rPr lang="en-US" altLang="ko-KR" sz="14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) =29.53</a:t>
            </a:r>
            <a:endParaRPr lang="ko-KR" altLang="ko-KR" sz="14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4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 </a:t>
            </a:r>
            <a:endParaRPr lang="ko-KR" altLang="ko-KR" sz="14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4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6</a:t>
            </a:r>
            <a:r>
              <a:rPr lang="ko-KR" altLang="ko-KR" sz="14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시간</a:t>
            </a:r>
            <a:r>
              <a:rPr lang="en-US" altLang="ko-KR" sz="14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-1</a:t>
            </a:r>
            <a:r>
              <a:rPr lang="ko-KR" altLang="ko-KR" sz="14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시간</a:t>
            </a:r>
            <a:r>
              <a:rPr lang="en-US" altLang="ko-KR" sz="14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*1.8/5-5.3</a:t>
            </a:r>
            <a:r>
              <a:rPr lang="ko-KR" altLang="ko-KR" sz="14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시간</a:t>
            </a:r>
            <a:r>
              <a:rPr lang="en-US" altLang="ko-KR" sz="14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=0.64</a:t>
            </a:r>
            <a:r>
              <a:rPr lang="ko-KR" altLang="ko-KR" sz="14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시간</a:t>
            </a:r>
          </a:p>
          <a:p>
            <a:r>
              <a:rPr lang="en-US" altLang="ko-KR" sz="14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 </a:t>
            </a:r>
            <a:endParaRPr lang="ko-KR" altLang="ko-KR" sz="14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ko-KR" sz="14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하루당 미사용시간</a:t>
            </a:r>
            <a:r>
              <a:rPr lang="en-US" altLang="ko-KR" sz="14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3</a:t>
            </a:r>
            <a:r>
              <a:rPr lang="ko-KR" altLang="ko-KR" sz="14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시간</a:t>
            </a:r>
          </a:p>
          <a:p>
            <a:pPr latinLnBrk="0"/>
            <a:r>
              <a:rPr lang="ko-KR" altLang="ko-KR" sz="14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입고처리기간을 계산해 본 결과 하루에 입고처리에 쓰는 시간은 </a:t>
            </a:r>
            <a:endParaRPr lang="en-US" altLang="ko-KR" sz="14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latinLnBrk="0"/>
            <a:r>
              <a:rPr lang="ko-KR" altLang="ko-KR" sz="14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약</a:t>
            </a:r>
            <a:r>
              <a:rPr lang="en-US" altLang="ko-KR" sz="14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6</a:t>
            </a:r>
            <a:r>
              <a:rPr lang="ko-KR" altLang="ko-KR" sz="14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시간으로 큰 문제가 없을 듯하다</a:t>
            </a:r>
            <a:r>
              <a:rPr lang="en-US" altLang="ko-KR" sz="14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.</a:t>
            </a:r>
            <a:endParaRPr lang="ko-KR" altLang="ko-KR" sz="14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00110F5-F841-4A8F-838E-B53FA63BB8ED}"/>
              </a:ext>
            </a:extLst>
          </p:cNvPr>
          <p:cNvGrpSpPr/>
          <p:nvPr/>
        </p:nvGrpSpPr>
        <p:grpSpPr>
          <a:xfrm>
            <a:off x="0" y="-1"/>
            <a:ext cx="12192000" cy="1070344"/>
            <a:chOff x="0" y="-1"/>
            <a:chExt cx="12192000" cy="1070344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1E58337-0CE9-43EB-A6F9-5B1DE8F3CEEC}"/>
                </a:ext>
              </a:extLst>
            </p:cNvPr>
            <p:cNvSpPr/>
            <p:nvPr/>
          </p:nvSpPr>
          <p:spPr>
            <a:xfrm>
              <a:off x="0" y="0"/>
              <a:ext cx="12192000" cy="107034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F3BAC9F7-6D09-4190-A4C3-2DE8762FFB35}"/>
                </a:ext>
              </a:extLst>
            </p:cNvPr>
            <p:cNvGrpSpPr/>
            <p:nvPr/>
          </p:nvGrpSpPr>
          <p:grpSpPr>
            <a:xfrm>
              <a:off x="139403" y="69575"/>
              <a:ext cx="2849732" cy="584775"/>
              <a:chOff x="139403" y="69575"/>
              <a:chExt cx="2849732" cy="584775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1FED71A-7493-4986-99F7-067415F04F74}"/>
                  </a:ext>
                </a:extLst>
              </p:cNvPr>
              <p:cNvSpPr txBox="1"/>
              <p:nvPr/>
            </p:nvSpPr>
            <p:spPr>
              <a:xfrm>
                <a:off x="139403" y="69575"/>
                <a:ext cx="75693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3200" b="1" dirty="0">
                    <a:solidFill>
                      <a:srgbClr val="FEB658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2.3</a:t>
                </a:r>
                <a:endParaRPr lang="ko-KR" altLang="en-US" sz="3200" b="1" dirty="0">
                  <a:solidFill>
                    <a:srgbClr val="FEB658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1514178-3043-41DE-A2C5-50CA53002BDF}"/>
                  </a:ext>
                </a:extLst>
              </p:cNvPr>
              <p:cNvSpPr txBox="1"/>
              <p:nvPr/>
            </p:nvSpPr>
            <p:spPr>
              <a:xfrm>
                <a:off x="816745" y="93494"/>
                <a:ext cx="2172390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0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3</a:t>
                </a:r>
                <a:r>
                  <a:rPr lang="ko-KR" altLang="en-US" sz="30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라운드 분석</a:t>
                </a:r>
              </a:p>
            </p:txBody>
          </p:sp>
        </p:grp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565DCB64-C80B-4D83-981C-14B2E521A7FB}"/>
                </a:ext>
              </a:extLst>
            </p:cNvPr>
            <p:cNvSpPr/>
            <p:nvPr/>
          </p:nvSpPr>
          <p:spPr>
            <a:xfrm>
              <a:off x="0" y="-1"/>
              <a:ext cx="129784" cy="1070343"/>
            </a:xfrm>
            <a:prstGeom prst="rect">
              <a:avLst/>
            </a:prstGeom>
            <a:solidFill>
              <a:srgbClr val="FEB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ED0CA0B-A528-4140-95BE-42FA9D382B1A}"/>
                </a:ext>
              </a:extLst>
            </p:cNvPr>
            <p:cNvSpPr txBox="1"/>
            <p:nvPr/>
          </p:nvSpPr>
          <p:spPr>
            <a:xfrm>
              <a:off x="896341" y="631986"/>
              <a:ext cx="368562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* </a:t>
              </a:r>
              <a:r>
                <a:rPr lang="ko-KR" altLang="en-US" sz="22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목표 </a:t>
              </a:r>
              <a:r>
                <a:rPr lang="en-US" altLang="ko-KR" sz="22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: </a:t>
              </a:r>
              <a:r>
                <a:rPr lang="ko-KR" altLang="en-US" sz="22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원가절감과 </a:t>
              </a:r>
              <a:r>
                <a:rPr lang="ko-KR" altLang="en-US" sz="2200" spc="-15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대응성</a:t>
              </a:r>
              <a:r>
                <a:rPr lang="ko-KR" altLang="en-US" sz="22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 확대</a:t>
              </a:r>
            </a:p>
          </p:txBody>
        </p:sp>
      </p:grpSp>
      <p:pic>
        <p:nvPicPr>
          <p:cNvPr id="37" name="图片 5">
            <a:extLst>
              <a:ext uri="{FF2B5EF4-FFF2-40B4-BE49-F238E27FC236}">
                <a16:creationId xmlns:a16="http://schemas.microsoft.com/office/drawing/2014/main" id="{679EA2A7-1706-473F-AFC6-1BD86809A9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t="76775"/>
          <a:stretch/>
        </p:blipFill>
        <p:spPr>
          <a:xfrm rot="5400000" flipV="1">
            <a:off x="3269731" y="3720193"/>
            <a:ext cx="5238725" cy="111672"/>
          </a:xfrm>
          <a:prstGeom prst="rect">
            <a:avLst/>
          </a:prstGeom>
        </p:spPr>
      </p:pic>
      <p:sp>
        <p:nvSpPr>
          <p:cNvPr id="16" name="슬라이드 번호 개체 틀 2">
            <a:extLst>
              <a:ext uri="{FF2B5EF4-FFF2-40B4-BE49-F238E27FC236}">
                <a16:creationId xmlns:a16="http://schemas.microsoft.com/office/drawing/2014/main" id="{4618672F-7390-42CC-BD4E-74803E809921}"/>
              </a:ext>
            </a:extLst>
          </p:cNvPr>
          <p:cNvSpPr txBox="1">
            <a:spLocks/>
          </p:cNvSpPr>
          <p:nvPr/>
        </p:nvSpPr>
        <p:spPr>
          <a:xfrm>
            <a:off x="9448800" y="-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E555CB-71B6-4724-898A-BE555FEED306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9818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3DF1653-146A-471D-B293-84414C7A6C6C}"/>
              </a:ext>
            </a:extLst>
          </p:cNvPr>
          <p:cNvSpPr/>
          <p:nvPr/>
        </p:nvSpPr>
        <p:spPr>
          <a:xfrm>
            <a:off x="602615" y="1283393"/>
            <a:ext cx="489177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15A185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[</a:t>
            </a:r>
            <a:r>
              <a:rPr lang="ko-KR" altLang="en-US" b="1" dirty="0">
                <a:solidFill>
                  <a:srgbClr val="15A185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판매</a:t>
            </a:r>
            <a:r>
              <a:rPr lang="en-US" altLang="ko-KR" b="1" dirty="0">
                <a:solidFill>
                  <a:srgbClr val="15A185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] </a:t>
            </a:r>
            <a:r>
              <a:rPr lang="ko-KR" altLang="en-US" b="1" dirty="0">
                <a:solidFill>
                  <a:srgbClr val="15A185"/>
                </a:solidFill>
                <a:latin typeface="-윤고딕340" panose="020B0600000101010101" charset="-127"/>
                <a:ea typeface="-윤고딕340" panose="020B0600000101010101" charset="-127"/>
              </a:rPr>
              <a:t>서비스수준 향상과 매출액 증대</a:t>
            </a:r>
            <a:endParaRPr lang="en-US" altLang="ko-KR" b="1" dirty="0">
              <a:solidFill>
                <a:srgbClr val="15A185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endParaRPr lang="en-US" altLang="ko-KR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1. </a:t>
            </a:r>
            <a:r>
              <a:rPr lang="ko-KR" altLang="en-US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서비스수준 향상</a:t>
            </a:r>
            <a:endParaRPr lang="en-US" altLang="ko-KR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2. </a:t>
            </a:r>
            <a:r>
              <a:rPr lang="ko-KR" altLang="en-US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지불조건 감소</a:t>
            </a:r>
            <a:endParaRPr lang="en-US" altLang="ko-KR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endParaRPr lang="en-US" altLang="ko-KR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CC3BD87-21C4-40AB-B999-415A395B0E6F}"/>
              </a:ext>
            </a:extLst>
          </p:cNvPr>
          <p:cNvSpPr/>
          <p:nvPr/>
        </p:nvSpPr>
        <p:spPr>
          <a:xfrm>
            <a:off x="6112833" y="1283393"/>
            <a:ext cx="443576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15A185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[</a:t>
            </a:r>
            <a:r>
              <a:rPr lang="ko-KR" altLang="en-US" b="1" dirty="0">
                <a:solidFill>
                  <a:srgbClr val="15A185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결과</a:t>
            </a:r>
            <a:r>
              <a:rPr lang="en-US" altLang="ko-KR" b="1" dirty="0">
                <a:solidFill>
                  <a:srgbClr val="15A185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]</a:t>
            </a:r>
          </a:p>
          <a:p>
            <a:endParaRPr lang="en-US" altLang="ko-KR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1.</a:t>
            </a:r>
            <a:r>
              <a:rPr lang="ko-KR" altLang="en-US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대금지급조건 </a:t>
            </a:r>
            <a:r>
              <a:rPr lang="ko-KR" altLang="en-US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이자비</a:t>
            </a:r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감소</a:t>
            </a:r>
            <a:endParaRPr lang="en-US" altLang="ko-KR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endParaRPr lang="en-US" altLang="ko-KR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2. </a:t>
            </a:r>
            <a:r>
              <a:rPr lang="ko-KR" altLang="en-US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지불조건</a:t>
            </a:r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(</a:t>
            </a:r>
            <a:r>
              <a:rPr lang="ko-KR" altLang="en-US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투자</a:t>
            </a:r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)</a:t>
            </a:r>
            <a:r>
              <a:rPr lang="ko-KR" altLang="en-US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감소</a:t>
            </a:r>
            <a:endParaRPr lang="en-US" altLang="ko-KR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endParaRPr lang="en-US" altLang="ko-KR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3. </a:t>
            </a:r>
            <a:r>
              <a:rPr lang="ko-KR" altLang="en-US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매출액 증가</a:t>
            </a:r>
            <a:endParaRPr lang="en-US" altLang="ko-KR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endParaRPr lang="en-US" altLang="ko-KR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4. </a:t>
            </a:r>
            <a:r>
              <a:rPr lang="ko-KR" altLang="en-US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서비스 수준 향상</a:t>
            </a:r>
            <a:endParaRPr lang="en-US" altLang="ko-KR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DDF2D2C0-1165-4265-A32B-FCC6D9D5BE31}"/>
              </a:ext>
            </a:extLst>
          </p:cNvPr>
          <p:cNvGraphicFramePr>
            <a:graphicFrameLocks noGrp="1"/>
          </p:cNvGraphicFramePr>
          <p:nvPr/>
        </p:nvGraphicFramePr>
        <p:xfrm>
          <a:off x="543248" y="4355407"/>
          <a:ext cx="4891773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2932">
                  <a:extLst>
                    <a:ext uri="{9D8B030D-6E8A-4147-A177-3AD203B41FA5}">
                      <a16:colId xmlns:a16="http://schemas.microsoft.com/office/drawing/2014/main" val="1429735740"/>
                    </a:ext>
                  </a:extLst>
                </a:gridCol>
                <a:gridCol w="1064525">
                  <a:extLst>
                    <a:ext uri="{9D8B030D-6E8A-4147-A177-3AD203B41FA5}">
                      <a16:colId xmlns:a16="http://schemas.microsoft.com/office/drawing/2014/main" val="2082578035"/>
                    </a:ext>
                  </a:extLst>
                </a:gridCol>
                <a:gridCol w="1062158">
                  <a:extLst>
                    <a:ext uri="{9D8B030D-6E8A-4147-A177-3AD203B41FA5}">
                      <a16:colId xmlns:a16="http://schemas.microsoft.com/office/drawing/2014/main" val="984361971"/>
                    </a:ext>
                  </a:extLst>
                </a:gridCol>
                <a:gridCol w="1062158">
                  <a:extLst>
                    <a:ext uri="{9D8B030D-6E8A-4147-A177-3AD203B41FA5}">
                      <a16:colId xmlns:a16="http://schemas.microsoft.com/office/drawing/2014/main" val="3237280048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2R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3R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711324"/>
                  </a:ext>
                </a:extLst>
              </a:tr>
              <a:tr h="3048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서비스수준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(%)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Super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93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94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4548917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Save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94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95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065037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지불 조건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(week)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Convi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732185"/>
                  </a:ext>
                </a:extLst>
              </a:tr>
            </a:tbl>
          </a:graphicData>
        </a:graphic>
      </p:graphicFrame>
      <p:graphicFrame>
        <p:nvGraphicFramePr>
          <p:cNvPr id="16" name="표 9">
            <a:extLst>
              <a:ext uri="{FF2B5EF4-FFF2-40B4-BE49-F238E27FC236}">
                <a16:creationId xmlns:a16="http://schemas.microsoft.com/office/drawing/2014/main" id="{DE8CD06D-1160-4B26-A32C-040B374DF396}"/>
              </a:ext>
            </a:extLst>
          </p:cNvPr>
          <p:cNvGraphicFramePr>
            <a:graphicFrameLocks noGrp="1"/>
          </p:cNvGraphicFramePr>
          <p:nvPr/>
        </p:nvGraphicFramePr>
        <p:xfrm>
          <a:off x="6531998" y="4060653"/>
          <a:ext cx="5226088" cy="2157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522">
                  <a:extLst>
                    <a:ext uri="{9D8B030D-6E8A-4147-A177-3AD203B41FA5}">
                      <a16:colId xmlns:a16="http://schemas.microsoft.com/office/drawing/2014/main" val="75155555"/>
                    </a:ext>
                  </a:extLst>
                </a:gridCol>
                <a:gridCol w="1306522">
                  <a:extLst>
                    <a:ext uri="{9D8B030D-6E8A-4147-A177-3AD203B41FA5}">
                      <a16:colId xmlns:a16="http://schemas.microsoft.com/office/drawing/2014/main" val="2082578035"/>
                    </a:ext>
                  </a:extLst>
                </a:gridCol>
                <a:gridCol w="1306522">
                  <a:extLst>
                    <a:ext uri="{9D8B030D-6E8A-4147-A177-3AD203B41FA5}">
                      <a16:colId xmlns:a16="http://schemas.microsoft.com/office/drawing/2014/main" val="984361971"/>
                    </a:ext>
                  </a:extLst>
                </a:gridCol>
                <a:gridCol w="1306522">
                  <a:extLst>
                    <a:ext uri="{9D8B030D-6E8A-4147-A177-3AD203B41FA5}">
                      <a16:colId xmlns:a16="http://schemas.microsoft.com/office/drawing/2014/main" val="3237280048"/>
                    </a:ext>
                  </a:extLst>
                </a:gridCol>
              </a:tblGrid>
              <a:tr h="27349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2R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3R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711324"/>
                  </a:ext>
                </a:extLst>
              </a:tr>
              <a:tr h="3290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대금지급조건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이자비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36,167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28,110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4548917"/>
                  </a:ext>
                </a:extLst>
              </a:tr>
              <a:tr h="17404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지불조건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482,230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374,799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0650372"/>
                  </a:ext>
                </a:extLst>
              </a:tr>
              <a:tr h="30458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매출액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4,011,331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4,050,001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732185"/>
                  </a:ext>
                </a:extLst>
              </a:tr>
              <a:tr h="304584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서비스수준</a:t>
                      </a:r>
                      <a:r>
                        <a:rPr lang="en-US" altLang="ko-KR" sz="1400" dirty="0"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(%)</a:t>
                      </a:r>
                      <a:endParaRPr lang="ko-KR" altLang="en-US" sz="1400" dirty="0"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Super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96.8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97.8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7209438"/>
                  </a:ext>
                </a:extLst>
              </a:tr>
              <a:tr h="304584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Convi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97.0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98.3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3451375"/>
                  </a:ext>
                </a:extLst>
              </a:tr>
              <a:tr h="304584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SAVE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96.4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97.5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689776"/>
                  </a:ext>
                </a:extLst>
              </a:tr>
            </a:tbl>
          </a:graphicData>
        </a:graphic>
      </p:graphicFrame>
      <p:grpSp>
        <p:nvGrpSpPr>
          <p:cNvPr id="22" name="그룹 21">
            <a:extLst>
              <a:ext uri="{FF2B5EF4-FFF2-40B4-BE49-F238E27FC236}">
                <a16:creationId xmlns:a16="http://schemas.microsoft.com/office/drawing/2014/main" id="{29EB2E6A-2524-4048-ABF7-06E5B15E6852}"/>
              </a:ext>
            </a:extLst>
          </p:cNvPr>
          <p:cNvGrpSpPr/>
          <p:nvPr/>
        </p:nvGrpSpPr>
        <p:grpSpPr>
          <a:xfrm>
            <a:off x="0" y="-1"/>
            <a:ext cx="12192000" cy="1070344"/>
            <a:chOff x="0" y="-1"/>
            <a:chExt cx="12192000" cy="1070344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9734971-3038-490A-8742-8C7DA2C5F3C9}"/>
                </a:ext>
              </a:extLst>
            </p:cNvPr>
            <p:cNvSpPr/>
            <p:nvPr/>
          </p:nvSpPr>
          <p:spPr>
            <a:xfrm>
              <a:off x="0" y="0"/>
              <a:ext cx="12192000" cy="107034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86F69C1C-0C80-4467-8CE2-29C1D6AF0B0A}"/>
                </a:ext>
              </a:extLst>
            </p:cNvPr>
            <p:cNvGrpSpPr/>
            <p:nvPr/>
          </p:nvGrpSpPr>
          <p:grpSpPr>
            <a:xfrm>
              <a:off x="139403" y="69575"/>
              <a:ext cx="2849732" cy="584775"/>
              <a:chOff x="139403" y="69575"/>
              <a:chExt cx="2849732" cy="584775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99DF46F-2942-449A-9A0C-1EC8E4511197}"/>
                  </a:ext>
                </a:extLst>
              </p:cNvPr>
              <p:cNvSpPr txBox="1"/>
              <p:nvPr/>
            </p:nvSpPr>
            <p:spPr>
              <a:xfrm>
                <a:off x="139403" y="69575"/>
                <a:ext cx="75693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3200" b="1" dirty="0">
                    <a:solidFill>
                      <a:srgbClr val="FEB658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2.3</a:t>
                </a:r>
                <a:endParaRPr lang="ko-KR" altLang="en-US" sz="3200" b="1" dirty="0">
                  <a:solidFill>
                    <a:srgbClr val="FEB658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A928B6A-9915-44C6-8193-289E56C9670E}"/>
                  </a:ext>
                </a:extLst>
              </p:cNvPr>
              <p:cNvSpPr txBox="1"/>
              <p:nvPr/>
            </p:nvSpPr>
            <p:spPr>
              <a:xfrm>
                <a:off x="816745" y="93494"/>
                <a:ext cx="2172390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0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3</a:t>
                </a:r>
                <a:r>
                  <a:rPr lang="ko-KR" altLang="en-US" sz="30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라운드 분석</a:t>
                </a:r>
              </a:p>
            </p:txBody>
          </p:sp>
        </p:grp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3DEA5B7-16E0-49EA-A836-6F1158926E1C}"/>
                </a:ext>
              </a:extLst>
            </p:cNvPr>
            <p:cNvSpPr/>
            <p:nvPr/>
          </p:nvSpPr>
          <p:spPr>
            <a:xfrm>
              <a:off x="0" y="-1"/>
              <a:ext cx="129784" cy="1070343"/>
            </a:xfrm>
            <a:prstGeom prst="rect">
              <a:avLst/>
            </a:prstGeom>
            <a:solidFill>
              <a:srgbClr val="FEB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614F1A6-20F6-45B6-815E-F9C9F5C142F7}"/>
                </a:ext>
              </a:extLst>
            </p:cNvPr>
            <p:cNvSpPr txBox="1"/>
            <p:nvPr/>
          </p:nvSpPr>
          <p:spPr>
            <a:xfrm>
              <a:off x="896341" y="631986"/>
              <a:ext cx="368562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* </a:t>
              </a:r>
              <a:r>
                <a:rPr lang="ko-KR" altLang="en-US" sz="22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목표 </a:t>
              </a:r>
              <a:r>
                <a:rPr lang="en-US" altLang="ko-KR" sz="22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: </a:t>
              </a:r>
              <a:r>
                <a:rPr lang="ko-KR" altLang="en-US" sz="22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원가절감과 </a:t>
              </a:r>
              <a:r>
                <a:rPr lang="ko-KR" altLang="en-US" sz="2200" spc="-15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대응성</a:t>
              </a:r>
              <a:r>
                <a:rPr lang="ko-KR" altLang="en-US" sz="22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 확대</a:t>
              </a:r>
            </a:p>
          </p:txBody>
        </p:sp>
      </p:grpSp>
      <p:pic>
        <p:nvPicPr>
          <p:cNvPr id="35" name="图片 5">
            <a:extLst>
              <a:ext uri="{FF2B5EF4-FFF2-40B4-BE49-F238E27FC236}">
                <a16:creationId xmlns:a16="http://schemas.microsoft.com/office/drawing/2014/main" id="{582DA48D-7E95-4EF2-9039-3B34DCBE77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t="76775"/>
          <a:stretch/>
        </p:blipFill>
        <p:spPr>
          <a:xfrm rot="5400000" flipV="1">
            <a:off x="3269731" y="3720193"/>
            <a:ext cx="5238725" cy="111672"/>
          </a:xfrm>
          <a:prstGeom prst="rect">
            <a:avLst/>
          </a:prstGeom>
        </p:spPr>
      </p:pic>
      <p:sp>
        <p:nvSpPr>
          <p:cNvPr id="15" name="슬라이드 번호 개체 틀 2">
            <a:extLst>
              <a:ext uri="{FF2B5EF4-FFF2-40B4-BE49-F238E27FC236}">
                <a16:creationId xmlns:a16="http://schemas.microsoft.com/office/drawing/2014/main" id="{99B48832-494B-46C9-B15B-F6D03C590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-1"/>
            <a:ext cx="2743200" cy="365125"/>
          </a:xfrm>
        </p:spPr>
        <p:txBody>
          <a:bodyPr/>
          <a:lstStyle/>
          <a:p>
            <a:fld id="{62E555CB-71B6-4724-898A-BE555FEED306}" type="slidenum">
              <a:rPr lang="ko-KR" altLang="en-US" smtClean="0"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4012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6A58220E-88A7-4D83-AFF1-798085494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767" y="2017968"/>
            <a:ext cx="6728346" cy="421098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771765D-BE0F-4302-BC3D-BB4D4F62C8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0257" y="1748807"/>
            <a:ext cx="6014113" cy="288704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F55A8-1D9C-4F88-86CD-EEF8EB0EF76B}"/>
              </a:ext>
            </a:extLst>
          </p:cNvPr>
          <p:cNvSpPr/>
          <p:nvPr/>
        </p:nvSpPr>
        <p:spPr>
          <a:xfrm>
            <a:off x="357767" y="1286336"/>
            <a:ext cx="2808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15A185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[</a:t>
            </a:r>
            <a:r>
              <a:rPr lang="ko-KR" altLang="en-US" b="1" dirty="0">
                <a:solidFill>
                  <a:srgbClr val="15A185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대금지급조건 </a:t>
            </a:r>
            <a:r>
              <a:rPr lang="ko-KR" altLang="en-US" b="1" dirty="0" err="1">
                <a:solidFill>
                  <a:srgbClr val="15A185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이자비</a:t>
            </a:r>
            <a:r>
              <a:rPr lang="ko-KR" altLang="en-US" b="1" dirty="0">
                <a:solidFill>
                  <a:srgbClr val="15A185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계산</a:t>
            </a:r>
            <a:r>
              <a:rPr lang="en-US" altLang="ko-KR" b="1" dirty="0">
                <a:solidFill>
                  <a:srgbClr val="15A185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]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54984D17-4D9F-4E7C-93DD-3A9773826E11}"/>
              </a:ext>
            </a:extLst>
          </p:cNvPr>
          <p:cNvGrpSpPr/>
          <p:nvPr/>
        </p:nvGrpSpPr>
        <p:grpSpPr>
          <a:xfrm>
            <a:off x="0" y="-1"/>
            <a:ext cx="12192000" cy="1070344"/>
            <a:chOff x="0" y="-1"/>
            <a:chExt cx="12192000" cy="1070344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EE248AF-39A7-4926-BBD6-900BF8C03F8B}"/>
                </a:ext>
              </a:extLst>
            </p:cNvPr>
            <p:cNvSpPr/>
            <p:nvPr/>
          </p:nvSpPr>
          <p:spPr>
            <a:xfrm>
              <a:off x="0" y="0"/>
              <a:ext cx="12192000" cy="107034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BF1C9C58-EF78-4232-BBD0-D582BC367F69}"/>
                </a:ext>
              </a:extLst>
            </p:cNvPr>
            <p:cNvGrpSpPr/>
            <p:nvPr/>
          </p:nvGrpSpPr>
          <p:grpSpPr>
            <a:xfrm>
              <a:off x="139403" y="69575"/>
              <a:ext cx="2849732" cy="584775"/>
              <a:chOff x="139403" y="69575"/>
              <a:chExt cx="2849732" cy="584775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FE675DF-2BC7-4F1D-9555-8B87B52B7F14}"/>
                  </a:ext>
                </a:extLst>
              </p:cNvPr>
              <p:cNvSpPr txBox="1"/>
              <p:nvPr/>
            </p:nvSpPr>
            <p:spPr>
              <a:xfrm>
                <a:off x="139403" y="69575"/>
                <a:ext cx="75693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3200" b="1" dirty="0">
                    <a:solidFill>
                      <a:srgbClr val="FEB658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2.3</a:t>
                </a:r>
                <a:endParaRPr lang="ko-KR" altLang="en-US" sz="3200" b="1" dirty="0">
                  <a:solidFill>
                    <a:srgbClr val="FEB658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EA14AB7-C2C8-4B90-BB7B-8FC04E821567}"/>
                  </a:ext>
                </a:extLst>
              </p:cNvPr>
              <p:cNvSpPr txBox="1"/>
              <p:nvPr/>
            </p:nvSpPr>
            <p:spPr>
              <a:xfrm>
                <a:off x="816745" y="93494"/>
                <a:ext cx="2172390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0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3</a:t>
                </a:r>
                <a:r>
                  <a:rPr lang="ko-KR" altLang="en-US" sz="30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라운드 분석</a:t>
                </a:r>
              </a:p>
            </p:txBody>
          </p:sp>
        </p:grp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1B9D647C-4EC9-40EA-95AA-567362C5803F}"/>
                </a:ext>
              </a:extLst>
            </p:cNvPr>
            <p:cNvSpPr/>
            <p:nvPr/>
          </p:nvSpPr>
          <p:spPr>
            <a:xfrm>
              <a:off x="0" y="-1"/>
              <a:ext cx="129784" cy="1070343"/>
            </a:xfrm>
            <a:prstGeom prst="rect">
              <a:avLst/>
            </a:prstGeom>
            <a:solidFill>
              <a:srgbClr val="FEB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722BA86-3F76-437C-8F92-0A2E67D6CF75}"/>
                </a:ext>
              </a:extLst>
            </p:cNvPr>
            <p:cNvSpPr txBox="1"/>
            <p:nvPr/>
          </p:nvSpPr>
          <p:spPr>
            <a:xfrm>
              <a:off x="896341" y="631986"/>
              <a:ext cx="368562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* </a:t>
              </a:r>
              <a:r>
                <a:rPr lang="ko-KR" altLang="en-US" sz="22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목표 </a:t>
              </a:r>
              <a:r>
                <a:rPr lang="en-US" altLang="ko-KR" sz="22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: </a:t>
              </a:r>
              <a:r>
                <a:rPr lang="ko-KR" altLang="en-US" sz="22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원가절감과 </a:t>
              </a:r>
              <a:r>
                <a:rPr lang="ko-KR" altLang="en-US" sz="2200" spc="-15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대응성</a:t>
              </a:r>
              <a:r>
                <a:rPr lang="ko-KR" altLang="en-US" sz="22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 확대</a:t>
              </a:r>
            </a:p>
          </p:txBody>
        </p:sp>
      </p:grpSp>
      <p:sp>
        <p:nvSpPr>
          <p:cNvPr id="13" name="슬라이드 번호 개체 틀 2">
            <a:extLst>
              <a:ext uri="{FF2B5EF4-FFF2-40B4-BE49-F238E27FC236}">
                <a16:creationId xmlns:a16="http://schemas.microsoft.com/office/drawing/2014/main" id="{2F53D705-9A33-43A9-90B4-05667AD1406E}"/>
              </a:ext>
            </a:extLst>
          </p:cNvPr>
          <p:cNvSpPr txBox="1">
            <a:spLocks/>
          </p:cNvSpPr>
          <p:nvPr/>
        </p:nvSpPr>
        <p:spPr>
          <a:xfrm>
            <a:off x="9448800" y="-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E555CB-71B6-4724-898A-BE555FEED306}" type="slidenum">
              <a:rPr lang="ko-KR" altLang="en-US" smtClean="0"/>
              <a:pPr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81380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표 4">
            <a:extLst>
              <a:ext uri="{FF2B5EF4-FFF2-40B4-BE49-F238E27FC236}">
                <a16:creationId xmlns:a16="http://schemas.microsoft.com/office/drawing/2014/main" id="{74CBD6BB-30DF-4E75-8E8F-DEC5A485A7DC}"/>
              </a:ext>
            </a:extLst>
          </p:cNvPr>
          <p:cNvGraphicFramePr>
            <a:graphicFrameLocks noGrp="1"/>
          </p:cNvGraphicFramePr>
          <p:nvPr/>
        </p:nvGraphicFramePr>
        <p:xfrm>
          <a:off x="6677370" y="3691523"/>
          <a:ext cx="513270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3174">
                  <a:extLst>
                    <a:ext uri="{9D8B030D-6E8A-4147-A177-3AD203B41FA5}">
                      <a16:colId xmlns:a16="http://schemas.microsoft.com/office/drawing/2014/main" val="2120172065"/>
                    </a:ext>
                  </a:extLst>
                </a:gridCol>
                <a:gridCol w="167852">
                  <a:extLst>
                    <a:ext uri="{9D8B030D-6E8A-4147-A177-3AD203B41FA5}">
                      <a16:colId xmlns:a16="http://schemas.microsoft.com/office/drawing/2014/main" val="2312636335"/>
                    </a:ext>
                  </a:extLst>
                </a:gridCol>
                <a:gridCol w="1026166">
                  <a:extLst>
                    <a:ext uri="{9D8B030D-6E8A-4147-A177-3AD203B41FA5}">
                      <a16:colId xmlns:a16="http://schemas.microsoft.com/office/drawing/2014/main" val="2356256878"/>
                    </a:ext>
                  </a:extLst>
                </a:gridCol>
                <a:gridCol w="1327754">
                  <a:extLst>
                    <a:ext uri="{9D8B030D-6E8A-4147-A177-3AD203B41FA5}">
                      <a16:colId xmlns:a16="http://schemas.microsoft.com/office/drawing/2014/main" val="12356792"/>
                    </a:ext>
                  </a:extLst>
                </a:gridCol>
                <a:gridCol w="1327754">
                  <a:extLst>
                    <a:ext uri="{9D8B030D-6E8A-4147-A177-3AD203B41FA5}">
                      <a16:colId xmlns:a16="http://schemas.microsoft.com/office/drawing/2014/main" val="267143515"/>
                    </a:ext>
                  </a:extLst>
                </a:gridCol>
              </a:tblGrid>
              <a:tr h="280232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2R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3R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873777"/>
                  </a:ext>
                </a:extLst>
              </a:tr>
              <a:tr h="280232">
                <a:tc rowSpan="5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원자재 가용성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(%)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팩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 1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리터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100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100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9876276"/>
                  </a:ext>
                </a:extLst>
              </a:tr>
              <a:tr h="280232"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PET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PET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99.8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100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0558527"/>
                  </a:ext>
                </a:extLst>
              </a:tr>
              <a:tr h="280232"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오렌지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오렌지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99.1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99.5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2339950"/>
                  </a:ext>
                </a:extLst>
              </a:tr>
              <a:tr h="280232"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망고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망고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97.4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99.2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2752361"/>
                  </a:ext>
                </a:extLst>
              </a:tr>
              <a:tr h="280232"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비타민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비타민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99.5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100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0501288"/>
                  </a:ext>
                </a:extLst>
              </a:tr>
              <a:tr h="280232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재고유지비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359,276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350,516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5316552"/>
                  </a:ext>
                </a:extLst>
              </a:tr>
              <a:tr h="28023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서비스수준</a:t>
                      </a:r>
                      <a:r>
                        <a:rPr lang="en-US" altLang="ko-KR" sz="1400" dirty="0"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(%)</a:t>
                      </a:r>
                      <a:endParaRPr lang="ko-KR" altLang="en-US" sz="1400" dirty="0"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Super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96.8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97.8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890641"/>
                  </a:ext>
                </a:extLst>
              </a:tr>
              <a:tr h="280232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Convi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97.0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98.3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17501"/>
                  </a:ext>
                </a:extLst>
              </a:tr>
              <a:tr h="280232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SAVE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96.4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97.5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51012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0C5D1DE4-A364-447B-B954-5A1C73544BEC}"/>
              </a:ext>
            </a:extLst>
          </p:cNvPr>
          <p:cNvSpPr/>
          <p:nvPr/>
        </p:nvSpPr>
        <p:spPr>
          <a:xfrm>
            <a:off x="139403" y="1282061"/>
            <a:ext cx="563895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15A185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[SCM] </a:t>
            </a:r>
            <a:r>
              <a:rPr lang="ko-KR" altLang="en-US" b="1" dirty="0">
                <a:solidFill>
                  <a:srgbClr val="15A185"/>
                </a:solidFill>
                <a:latin typeface="-윤고딕340" panose="020B0600000101010101" charset="-127"/>
                <a:ea typeface="-윤고딕340" panose="020B0600000101010101" charset="-127"/>
              </a:rPr>
              <a:t>원가절감과 </a:t>
            </a:r>
            <a:r>
              <a:rPr lang="ko-KR" altLang="en-US" b="1" dirty="0" err="1">
                <a:solidFill>
                  <a:srgbClr val="15A185"/>
                </a:solidFill>
                <a:latin typeface="-윤고딕340" panose="020B0600000101010101" charset="-127"/>
                <a:ea typeface="-윤고딕340" panose="020B0600000101010101" charset="-127"/>
              </a:rPr>
              <a:t>대응성</a:t>
            </a:r>
            <a:r>
              <a:rPr lang="ko-KR" altLang="en-US" b="1" dirty="0">
                <a:solidFill>
                  <a:srgbClr val="15A185"/>
                </a:solidFill>
                <a:latin typeface="-윤고딕340" panose="020B0600000101010101" charset="-127"/>
                <a:ea typeface="-윤고딕340" panose="020B0600000101010101" charset="-127"/>
              </a:rPr>
              <a:t> 확대 </a:t>
            </a:r>
            <a:endParaRPr lang="en-US" altLang="ko-KR" b="1" dirty="0">
              <a:solidFill>
                <a:srgbClr val="15A185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endParaRPr lang="en-US" altLang="ko-KR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원가 절감을 위해 공급업체 변경에 따른 원자재 </a:t>
            </a:r>
            <a:endParaRPr lang="en-US" altLang="ko-KR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   </a:t>
            </a:r>
            <a:r>
              <a:rPr lang="ko-KR" altLang="en-US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안전재고 감소</a:t>
            </a:r>
            <a:endParaRPr lang="en-US" altLang="ko-KR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2. </a:t>
            </a:r>
            <a:r>
              <a:rPr lang="ko-KR" altLang="en-US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대응성을 높이기 위해 완제품 재고 증가</a:t>
            </a:r>
            <a:endParaRPr lang="en-US" altLang="ko-KR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48DC49C-C35B-4CCC-AC28-0BE8BD429B61}"/>
              </a:ext>
            </a:extLst>
          </p:cNvPr>
          <p:cNvSpPr/>
          <p:nvPr/>
        </p:nvSpPr>
        <p:spPr>
          <a:xfrm>
            <a:off x="6112863" y="1282061"/>
            <a:ext cx="380453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15A185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[</a:t>
            </a:r>
            <a:r>
              <a:rPr lang="ko-KR" altLang="en-US" b="1" dirty="0">
                <a:solidFill>
                  <a:srgbClr val="15A185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결과</a:t>
            </a:r>
            <a:r>
              <a:rPr lang="en-US" altLang="ko-KR" b="1" dirty="0">
                <a:solidFill>
                  <a:srgbClr val="15A185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]</a:t>
            </a:r>
          </a:p>
          <a:p>
            <a:endParaRPr lang="en-US" altLang="ko-KR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1. </a:t>
            </a:r>
            <a:r>
              <a:rPr lang="ko-KR" altLang="en-US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원자재 재고 감소</a:t>
            </a:r>
            <a:endParaRPr lang="en-US" altLang="ko-KR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2. </a:t>
            </a:r>
            <a:r>
              <a:rPr lang="ko-KR" altLang="en-US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원자재 가용성 매우 높음</a:t>
            </a:r>
            <a:endParaRPr lang="en-US" altLang="ko-KR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endParaRPr lang="en-US" altLang="ko-KR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3. </a:t>
            </a:r>
            <a:r>
              <a:rPr lang="ko-KR" altLang="en-US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재고유지비 감소</a:t>
            </a:r>
            <a:endParaRPr lang="en-US" altLang="ko-KR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4. </a:t>
            </a:r>
            <a:r>
              <a:rPr lang="ko-KR" altLang="en-US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서비스수준 향상</a:t>
            </a:r>
            <a:endParaRPr lang="en-US" altLang="ko-KR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graphicFrame>
        <p:nvGraphicFramePr>
          <p:cNvPr id="17" name="표 9">
            <a:extLst>
              <a:ext uri="{FF2B5EF4-FFF2-40B4-BE49-F238E27FC236}">
                <a16:creationId xmlns:a16="http://schemas.microsoft.com/office/drawing/2014/main" id="{DFC395C5-19EB-4BA3-AFB4-611E61BE6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681939"/>
              </p:ext>
            </p:extLst>
          </p:nvPr>
        </p:nvGraphicFramePr>
        <p:xfrm>
          <a:off x="606966" y="3057673"/>
          <a:ext cx="4864131" cy="3730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220">
                  <a:extLst>
                    <a:ext uri="{9D8B030D-6E8A-4147-A177-3AD203B41FA5}">
                      <a16:colId xmlns:a16="http://schemas.microsoft.com/office/drawing/2014/main" val="1322784293"/>
                    </a:ext>
                  </a:extLst>
                </a:gridCol>
                <a:gridCol w="856270">
                  <a:extLst>
                    <a:ext uri="{9D8B030D-6E8A-4147-A177-3AD203B41FA5}">
                      <a16:colId xmlns:a16="http://schemas.microsoft.com/office/drawing/2014/main" val="1388280476"/>
                    </a:ext>
                  </a:extLst>
                </a:gridCol>
                <a:gridCol w="1698269">
                  <a:extLst>
                    <a:ext uri="{9D8B030D-6E8A-4147-A177-3AD203B41FA5}">
                      <a16:colId xmlns:a16="http://schemas.microsoft.com/office/drawing/2014/main" val="2082578035"/>
                    </a:ext>
                  </a:extLst>
                </a:gridCol>
                <a:gridCol w="799186">
                  <a:extLst>
                    <a:ext uri="{9D8B030D-6E8A-4147-A177-3AD203B41FA5}">
                      <a16:colId xmlns:a16="http://schemas.microsoft.com/office/drawing/2014/main" val="984361971"/>
                    </a:ext>
                  </a:extLst>
                </a:gridCol>
                <a:gridCol w="799186">
                  <a:extLst>
                    <a:ext uri="{9D8B030D-6E8A-4147-A177-3AD203B41FA5}">
                      <a16:colId xmlns:a16="http://schemas.microsoft.com/office/drawing/2014/main" val="3237280048"/>
                    </a:ext>
                  </a:extLst>
                </a:gridCol>
              </a:tblGrid>
              <a:tr h="131027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2R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3R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711324"/>
                  </a:ext>
                </a:extLst>
              </a:tr>
              <a:tr h="640080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원자재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안전재고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(weeks)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리터 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2.2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2.0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4548917"/>
                  </a:ext>
                </a:extLst>
              </a:tr>
              <a:tr h="31089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PET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2.2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2.0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0650372"/>
                  </a:ext>
                </a:extLst>
              </a:tr>
              <a:tr h="1740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오렌지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2.7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2.7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5502171"/>
                  </a:ext>
                </a:extLst>
              </a:tr>
              <a:tr h="31089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망고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2.7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2.5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5462"/>
                  </a:ext>
                </a:extLst>
              </a:tr>
              <a:tr h="6400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비타민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2.2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2.0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984058"/>
                  </a:ext>
                </a:extLst>
              </a:tr>
              <a:tr h="3045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주문크기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Convi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732185"/>
                  </a:ext>
                </a:extLst>
              </a:tr>
              <a:tr h="304584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제품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안전재고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(weeks)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오렌지</a:t>
                      </a:r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/</a:t>
                      </a:r>
                      <a:r>
                        <a:rPr lang="ko-KR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망고 </a:t>
                      </a:r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1</a:t>
                      </a:r>
                      <a:r>
                        <a:rPr lang="ko-KR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리터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2.0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2.1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064359"/>
                  </a:ext>
                </a:extLst>
              </a:tr>
              <a:tr h="3045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오렌지</a:t>
                      </a:r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/</a:t>
                      </a:r>
                      <a:r>
                        <a:rPr lang="ko-KR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망고</a:t>
                      </a:r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+C 1</a:t>
                      </a:r>
                      <a:r>
                        <a:rPr lang="ko-KR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리터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2.0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2.1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5297413"/>
                  </a:ext>
                </a:extLst>
              </a:tr>
              <a:tr h="3045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오렌지</a:t>
                      </a:r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/</a:t>
                      </a: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C-</a:t>
                      </a:r>
                      <a:r>
                        <a:rPr lang="ko-KR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파워 </a:t>
                      </a: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PET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2.0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2.1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7895304"/>
                  </a:ext>
                </a:extLst>
              </a:tr>
            </a:tbl>
          </a:graphicData>
        </a:graphic>
      </p:graphicFrame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F650272E-3E50-4ABB-8E3A-B3BD5C36934A}"/>
              </a:ext>
            </a:extLst>
          </p:cNvPr>
          <p:cNvGraphicFramePr>
            <a:graphicFrameLocks noGrp="1"/>
          </p:cNvGraphicFramePr>
          <p:nvPr/>
        </p:nvGraphicFramePr>
        <p:xfrm>
          <a:off x="8777955" y="1268413"/>
          <a:ext cx="303211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252">
                  <a:extLst>
                    <a:ext uri="{9D8B030D-6E8A-4147-A177-3AD203B41FA5}">
                      <a16:colId xmlns:a16="http://schemas.microsoft.com/office/drawing/2014/main" val="2854866075"/>
                    </a:ext>
                  </a:extLst>
                </a:gridCol>
                <a:gridCol w="1103853">
                  <a:extLst>
                    <a:ext uri="{9D8B030D-6E8A-4147-A177-3AD203B41FA5}">
                      <a16:colId xmlns:a16="http://schemas.microsoft.com/office/drawing/2014/main" val="3602472098"/>
                    </a:ext>
                  </a:extLst>
                </a:gridCol>
                <a:gridCol w="527505">
                  <a:extLst>
                    <a:ext uri="{9D8B030D-6E8A-4147-A177-3AD203B41FA5}">
                      <a16:colId xmlns:a16="http://schemas.microsoft.com/office/drawing/2014/main" val="1284235488"/>
                    </a:ext>
                  </a:extLst>
                </a:gridCol>
                <a:gridCol w="527505">
                  <a:extLst>
                    <a:ext uri="{9D8B030D-6E8A-4147-A177-3AD203B41FA5}">
                      <a16:colId xmlns:a16="http://schemas.microsoft.com/office/drawing/2014/main" val="143116610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2R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3R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908430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재고</a:t>
                      </a:r>
                      <a:endParaRPr lang="en-US" altLang="ko-KR" sz="1400" dirty="0"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(weeks)</a:t>
                      </a:r>
                      <a:endParaRPr lang="ko-KR" altLang="en-US" sz="1400" dirty="0"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팩 </a:t>
                      </a:r>
                      <a:r>
                        <a:rPr lang="en-US" altLang="ko-KR" sz="1400" dirty="0"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1 </a:t>
                      </a:r>
                      <a:r>
                        <a:rPr lang="ko-KR" altLang="en-US" sz="1400" dirty="0"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리터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3.4</a:t>
                      </a:r>
                      <a:endParaRPr lang="ko-KR" altLang="en-US" sz="1400" dirty="0"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3.2</a:t>
                      </a:r>
                      <a:endParaRPr lang="ko-KR" altLang="en-US" sz="1400" dirty="0"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34124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r" latinLnBrk="1"/>
                      <a:endParaRPr lang="ko-KR" altLang="en-US" sz="1400" dirty="0"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PET</a:t>
                      </a:r>
                      <a:endParaRPr lang="ko-KR" altLang="en-US" sz="1400" dirty="0"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3.3</a:t>
                      </a:r>
                      <a:endParaRPr lang="ko-KR" altLang="en-US" sz="1400" dirty="0"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3.1</a:t>
                      </a:r>
                      <a:endParaRPr lang="ko-KR" altLang="en-US" sz="1400" dirty="0"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415964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r" latinLnBrk="1"/>
                      <a:endParaRPr lang="ko-KR" altLang="en-US" sz="1400" dirty="0"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오렌지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4.4</a:t>
                      </a:r>
                      <a:endParaRPr lang="ko-KR" altLang="en-US" sz="1400" dirty="0"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4.2</a:t>
                      </a:r>
                      <a:endParaRPr lang="ko-KR" altLang="en-US" sz="1400" dirty="0"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92967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r" latinLnBrk="1"/>
                      <a:endParaRPr lang="ko-KR" altLang="en-US" sz="1400" dirty="0"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망고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3.6</a:t>
                      </a:r>
                      <a:endParaRPr lang="ko-KR" altLang="en-US" sz="1400" dirty="0"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3.7</a:t>
                      </a:r>
                      <a:endParaRPr lang="ko-KR" altLang="en-US" sz="1400" dirty="0"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880587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r" latinLnBrk="1"/>
                      <a:endParaRPr lang="ko-KR" altLang="en-US" sz="1400" dirty="0"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비타민</a:t>
                      </a:r>
                      <a:r>
                        <a:rPr lang="en-US" altLang="ko-KR" sz="1400" dirty="0"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C</a:t>
                      </a:r>
                      <a:endParaRPr lang="ko-KR" altLang="en-US" sz="1400" dirty="0"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4.0</a:t>
                      </a:r>
                      <a:endParaRPr lang="ko-KR" altLang="en-US" sz="1400" dirty="0"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3.5</a:t>
                      </a:r>
                      <a:endParaRPr lang="ko-KR" altLang="en-US" sz="1400" dirty="0"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9282996"/>
                  </a:ext>
                </a:extLst>
              </a:tr>
            </a:tbl>
          </a:graphicData>
        </a:graphic>
      </p:graphicFrame>
      <p:grpSp>
        <p:nvGrpSpPr>
          <p:cNvPr id="29" name="그룹 28">
            <a:extLst>
              <a:ext uri="{FF2B5EF4-FFF2-40B4-BE49-F238E27FC236}">
                <a16:creationId xmlns:a16="http://schemas.microsoft.com/office/drawing/2014/main" id="{34422D17-E070-41F5-9CED-1F0E1406CCB0}"/>
              </a:ext>
            </a:extLst>
          </p:cNvPr>
          <p:cNvGrpSpPr/>
          <p:nvPr/>
        </p:nvGrpSpPr>
        <p:grpSpPr>
          <a:xfrm>
            <a:off x="0" y="-1"/>
            <a:ext cx="12192000" cy="1070344"/>
            <a:chOff x="0" y="-1"/>
            <a:chExt cx="12192000" cy="1070344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BFCD85CA-0D2E-49EB-891F-9A22CB5070D0}"/>
                </a:ext>
              </a:extLst>
            </p:cNvPr>
            <p:cNvSpPr/>
            <p:nvPr/>
          </p:nvSpPr>
          <p:spPr>
            <a:xfrm>
              <a:off x="0" y="0"/>
              <a:ext cx="12192000" cy="107034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49DF4F54-76F6-441A-AB38-ED7DCF12B761}"/>
                </a:ext>
              </a:extLst>
            </p:cNvPr>
            <p:cNvGrpSpPr/>
            <p:nvPr/>
          </p:nvGrpSpPr>
          <p:grpSpPr>
            <a:xfrm>
              <a:off x="139403" y="69575"/>
              <a:ext cx="2849732" cy="584775"/>
              <a:chOff x="139403" y="69575"/>
              <a:chExt cx="2849732" cy="584775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17D6286-B340-443E-AC69-42E9A696D5A8}"/>
                  </a:ext>
                </a:extLst>
              </p:cNvPr>
              <p:cNvSpPr txBox="1"/>
              <p:nvPr/>
            </p:nvSpPr>
            <p:spPr>
              <a:xfrm>
                <a:off x="139403" y="69575"/>
                <a:ext cx="75693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3200" b="1" dirty="0">
                    <a:solidFill>
                      <a:srgbClr val="FEB658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2.3</a:t>
                </a:r>
                <a:endParaRPr lang="ko-KR" altLang="en-US" sz="3200" b="1" dirty="0">
                  <a:solidFill>
                    <a:srgbClr val="FEB658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23F8AED-6549-4537-BB83-ACF2F2DEDF48}"/>
                  </a:ext>
                </a:extLst>
              </p:cNvPr>
              <p:cNvSpPr txBox="1"/>
              <p:nvPr/>
            </p:nvSpPr>
            <p:spPr>
              <a:xfrm>
                <a:off x="816745" y="93494"/>
                <a:ext cx="2172390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0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3</a:t>
                </a:r>
                <a:r>
                  <a:rPr lang="ko-KR" altLang="en-US" sz="30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라운드 분석</a:t>
                </a:r>
              </a:p>
            </p:txBody>
          </p:sp>
        </p:grp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74150383-CFD1-49DF-BD52-587F30623238}"/>
                </a:ext>
              </a:extLst>
            </p:cNvPr>
            <p:cNvSpPr/>
            <p:nvPr/>
          </p:nvSpPr>
          <p:spPr>
            <a:xfrm>
              <a:off x="0" y="-1"/>
              <a:ext cx="129784" cy="1070343"/>
            </a:xfrm>
            <a:prstGeom prst="rect">
              <a:avLst/>
            </a:prstGeom>
            <a:solidFill>
              <a:srgbClr val="FEB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B0E283D-C072-44B9-9261-F7EDB37FC678}"/>
                </a:ext>
              </a:extLst>
            </p:cNvPr>
            <p:cNvSpPr txBox="1"/>
            <p:nvPr/>
          </p:nvSpPr>
          <p:spPr>
            <a:xfrm>
              <a:off x="896341" y="631986"/>
              <a:ext cx="368562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* </a:t>
              </a:r>
              <a:r>
                <a:rPr lang="ko-KR" altLang="en-US" sz="22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목표 </a:t>
              </a:r>
              <a:r>
                <a:rPr lang="en-US" altLang="ko-KR" sz="22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: </a:t>
              </a:r>
              <a:r>
                <a:rPr lang="ko-KR" altLang="en-US" sz="22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원가절감과 </a:t>
              </a:r>
              <a:r>
                <a:rPr lang="ko-KR" altLang="en-US" sz="2200" spc="-15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대응성</a:t>
              </a:r>
              <a:r>
                <a:rPr lang="ko-KR" altLang="en-US" sz="22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 확대</a:t>
              </a:r>
            </a:p>
          </p:txBody>
        </p:sp>
      </p:grpSp>
      <p:pic>
        <p:nvPicPr>
          <p:cNvPr id="36" name="图片 5">
            <a:extLst>
              <a:ext uri="{FF2B5EF4-FFF2-40B4-BE49-F238E27FC236}">
                <a16:creationId xmlns:a16="http://schemas.microsoft.com/office/drawing/2014/main" id="{99234DEE-3789-4342-B28E-8086ED14C5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t="76775"/>
          <a:stretch/>
        </p:blipFill>
        <p:spPr>
          <a:xfrm rot="5400000" flipV="1">
            <a:off x="3269731" y="3720193"/>
            <a:ext cx="5238725" cy="111672"/>
          </a:xfrm>
          <a:prstGeom prst="rect">
            <a:avLst/>
          </a:prstGeom>
        </p:spPr>
      </p:pic>
      <p:sp>
        <p:nvSpPr>
          <p:cNvPr id="16" name="슬라이드 번호 개체 틀 2">
            <a:extLst>
              <a:ext uri="{FF2B5EF4-FFF2-40B4-BE49-F238E27FC236}">
                <a16:creationId xmlns:a16="http://schemas.microsoft.com/office/drawing/2014/main" id="{84D9090E-33FA-4405-974D-8AC7EBD31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-1"/>
            <a:ext cx="2743200" cy="365125"/>
          </a:xfrm>
        </p:spPr>
        <p:txBody>
          <a:bodyPr/>
          <a:lstStyle/>
          <a:p>
            <a:fld id="{62E555CB-71B6-4724-898A-BE555FEED306}" type="slidenum">
              <a:rPr lang="ko-KR" altLang="en-US" smtClean="0"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38511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E7152FD6-7C0D-407B-BEB1-C5E1891588C9}"/>
              </a:ext>
            </a:extLst>
          </p:cNvPr>
          <p:cNvSpPr/>
          <p:nvPr/>
        </p:nvSpPr>
        <p:spPr>
          <a:xfrm>
            <a:off x="4910912" y="1741099"/>
            <a:ext cx="470480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15A185"/>
                </a:solidFill>
                <a:latin typeface="-윤고딕340" panose="020B0600000101010101" charset="-127"/>
                <a:ea typeface="-윤고딕340" panose="020B0600000101010101" charset="-127"/>
              </a:rPr>
              <a:t>목표</a:t>
            </a:r>
            <a:endParaRPr lang="en-US" altLang="ko-KR" dirty="0">
              <a:solidFill>
                <a:srgbClr val="15A185"/>
              </a:solidFill>
              <a:latin typeface="-윤고딕340" panose="020B0600000101010101" charset="-127"/>
              <a:ea typeface="-윤고딕340" panose="020B0600000101010101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40" panose="020B0600000101010101" charset="-127"/>
                <a:ea typeface="-윤고딕340" panose="020B0600000101010101" charset="-127"/>
              </a:rPr>
              <a:t>: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40" panose="020B0600000101010101" charset="-127"/>
                <a:ea typeface="-윤고딕340" panose="020B0600000101010101" charset="-127"/>
              </a:rPr>
              <a:t>결정로그에 대한 효과적인 의사결정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-윤고딕340" panose="020B0600000101010101" charset="-127"/>
              <a:ea typeface="-윤고딕340" panose="020B0600000101010101" charset="-127"/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-윤고딕340" panose="020B0600000101010101" charset="-127"/>
              <a:ea typeface="-윤고딕340" panose="020B0600000101010101" charset="-127"/>
            </a:endParaRPr>
          </a:p>
          <a:p>
            <a:r>
              <a:rPr lang="ko-KR" altLang="en-US" dirty="0">
                <a:solidFill>
                  <a:srgbClr val="15A185"/>
                </a:solidFill>
                <a:latin typeface="-윤고딕340" panose="020B0600000101010101" charset="-127"/>
                <a:ea typeface="-윤고딕340" panose="020B0600000101010101" charset="-127"/>
              </a:rPr>
              <a:t>부서별 전략</a:t>
            </a:r>
            <a:endParaRPr lang="en-US" altLang="ko-KR" dirty="0">
              <a:solidFill>
                <a:srgbClr val="15A185"/>
              </a:solidFill>
              <a:latin typeface="-윤고딕340" panose="020B0600000101010101" charset="-127"/>
              <a:ea typeface="-윤고딕340" panose="020B0600000101010101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40" panose="020B0600000101010101" charset="-127"/>
                <a:ea typeface="-윤고딕340" panose="020B0600000101010101" charset="-127"/>
              </a:rPr>
              <a:t>[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40" panose="020B0600000101010101" charset="-127"/>
                <a:ea typeface="-윤고딕340" panose="020B0600000101010101" charset="-127"/>
              </a:rPr>
              <a:t>구매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40" panose="020B0600000101010101" charset="-127"/>
                <a:ea typeface="-윤고딕340" panose="020B0600000101010101" charset="-127"/>
              </a:rPr>
              <a:t>]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40" panose="020B0600000101010101" charset="-127"/>
                <a:ea typeface="-윤고딕340" panose="020B0600000101010101" charset="-127"/>
              </a:rPr>
              <a:t>원가절감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-윤고딕340" panose="020B0600000101010101" charset="-127"/>
              <a:ea typeface="-윤고딕340" panose="020B0600000101010101" charset="-127"/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-윤고딕340" panose="020B0600000101010101" charset="-127"/>
              <a:ea typeface="-윤고딕340" panose="020B0600000101010101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40" panose="020B0600000101010101" charset="-127"/>
                <a:ea typeface="-윤고딕340" panose="020B0600000101010101" charset="-127"/>
              </a:rPr>
              <a:t>[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40" panose="020B0600000101010101" charset="-127"/>
                <a:ea typeface="-윤고딕340" panose="020B0600000101010101" charset="-127"/>
              </a:rPr>
              <a:t>생산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40" panose="020B0600000101010101" charset="-127"/>
                <a:ea typeface="-윤고딕340" panose="020B0600000101010101" charset="-127"/>
              </a:rPr>
              <a:t>]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40" panose="020B0600000101010101" charset="-127"/>
                <a:ea typeface="-윤고딕340" panose="020B0600000101010101" charset="-127"/>
              </a:rPr>
              <a:t>높은 품질 유지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-윤고딕340" panose="020B0600000101010101" charset="-127"/>
              <a:ea typeface="-윤고딕340" panose="020B0600000101010101" charset="-127"/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-윤고딕340" panose="020B0600000101010101" charset="-127"/>
              <a:ea typeface="-윤고딕340" panose="020B0600000101010101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40" panose="020B0600000101010101" charset="-127"/>
                <a:ea typeface="-윤고딕340" panose="020B0600000101010101" charset="-127"/>
              </a:rPr>
              <a:t>[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40" panose="020B0600000101010101" charset="-127"/>
                <a:ea typeface="-윤고딕340" panose="020B0600000101010101" charset="-127"/>
              </a:rPr>
              <a:t>판매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40" panose="020B0600000101010101" charset="-127"/>
                <a:ea typeface="-윤고딕340" panose="020B0600000101010101" charset="-127"/>
              </a:rPr>
              <a:t>]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40" panose="020B0600000101010101" charset="-127"/>
                <a:ea typeface="-윤고딕340" panose="020B0600000101010101" charset="-127"/>
              </a:rPr>
              <a:t>서비스 수준 향상과 매출 증대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-윤고딕340" panose="020B0600000101010101" charset="-127"/>
              <a:ea typeface="-윤고딕340" panose="020B0600000101010101" charset="-127"/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-윤고딕340" panose="020B0600000101010101" charset="-127"/>
              <a:ea typeface="-윤고딕340" panose="020B0600000101010101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40" panose="020B0600000101010101" charset="-127"/>
                <a:ea typeface="-윤고딕340" panose="020B0600000101010101" charset="-127"/>
              </a:rPr>
              <a:t>[SCM]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40" panose="020B0600000101010101" charset="-127"/>
                <a:ea typeface="-윤고딕340" panose="020B0600000101010101" charset="-127"/>
              </a:rPr>
              <a:t>원가절감과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-윤고딕340" panose="020B0600000101010101" charset="-127"/>
                <a:ea typeface="-윤고딕340" panose="020B0600000101010101" charset="-127"/>
              </a:rPr>
              <a:t>대응성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40" panose="020B0600000101010101" charset="-127"/>
                <a:ea typeface="-윤고딕340" panose="020B0600000101010101" charset="-127"/>
              </a:rPr>
              <a:t> 확대 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-윤고딕340" panose="020B0600000101010101" charset="-127"/>
              <a:ea typeface="-윤고딕340" panose="020B0600000101010101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F6DD013-E2E7-41FC-A961-2FE715EFB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30" y="1566511"/>
            <a:ext cx="2867025" cy="4657725"/>
          </a:xfrm>
          <a:prstGeom prst="rect">
            <a:avLst/>
          </a:prstGeom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8F55C56-29EA-4D83-B2DF-BF5DD4C8A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945" y="1566821"/>
            <a:ext cx="2876550" cy="46577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0DBD0E56-D35D-4E50-87FA-03C5B5DC29E1}"/>
              </a:ext>
            </a:extLst>
          </p:cNvPr>
          <p:cNvGrpSpPr/>
          <p:nvPr/>
        </p:nvGrpSpPr>
        <p:grpSpPr>
          <a:xfrm>
            <a:off x="0" y="-1"/>
            <a:ext cx="12192000" cy="1070344"/>
            <a:chOff x="0" y="-1"/>
            <a:chExt cx="12192000" cy="1070344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B80DE80E-EFBD-4056-9DD8-C5F02AADB466}"/>
                </a:ext>
              </a:extLst>
            </p:cNvPr>
            <p:cNvSpPr/>
            <p:nvPr/>
          </p:nvSpPr>
          <p:spPr>
            <a:xfrm>
              <a:off x="0" y="0"/>
              <a:ext cx="12192000" cy="107034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D7CC530-25D0-42D5-B08A-11E1A47325D2}"/>
                </a:ext>
              </a:extLst>
            </p:cNvPr>
            <p:cNvGrpSpPr/>
            <p:nvPr/>
          </p:nvGrpSpPr>
          <p:grpSpPr>
            <a:xfrm>
              <a:off x="139403" y="69575"/>
              <a:ext cx="2849732" cy="584775"/>
              <a:chOff x="139403" y="69575"/>
              <a:chExt cx="2849732" cy="584775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E2818A7-074A-480C-A2FB-E39D6ED139DF}"/>
                  </a:ext>
                </a:extLst>
              </p:cNvPr>
              <p:cNvSpPr txBox="1"/>
              <p:nvPr/>
            </p:nvSpPr>
            <p:spPr>
              <a:xfrm>
                <a:off x="139403" y="69575"/>
                <a:ext cx="75693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3200" b="1" dirty="0">
                    <a:solidFill>
                      <a:srgbClr val="FEB658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2.4</a:t>
                </a:r>
                <a:endParaRPr lang="ko-KR" altLang="en-US" sz="3200" b="1" dirty="0">
                  <a:solidFill>
                    <a:srgbClr val="FEB658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8F15539-40EB-484D-98DE-10B3E5285FC6}"/>
                  </a:ext>
                </a:extLst>
              </p:cNvPr>
              <p:cNvSpPr txBox="1"/>
              <p:nvPr/>
            </p:nvSpPr>
            <p:spPr>
              <a:xfrm>
                <a:off x="816745" y="93494"/>
                <a:ext cx="2172390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0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4</a:t>
                </a:r>
                <a:r>
                  <a:rPr lang="ko-KR" altLang="en-US" sz="30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라운드 분석</a:t>
                </a:r>
              </a:p>
            </p:txBody>
          </p:sp>
        </p:grp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2B6F579-AA4E-491A-90F6-F527A18E1C05}"/>
                </a:ext>
              </a:extLst>
            </p:cNvPr>
            <p:cNvSpPr/>
            <p:nvPr/>
          </p:nvSpPr>
          <p:spPr>
            <a:xfrm>
              <a:off x="0" y="-1"/>
              <a:ext cx="129784" cy="1070343"/>
            </a:xfrm>
            <a:prstGeom prst="rect">
              <a:avLst/>
            </a:prstGeom>
            <a:solidFill>
              <a:srgbClr val="FEB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592D8B5-7517-472B-B50C-DC57762CDB83}"/>
                </a:ext>
              </a:extLst>
            </p:cNvPr>
            <p:cNvSpPr txBox="1"/>
            <p:nvPr/>
          </p:nvSpPr>
          <p:spPr>
            <a:xfrm>
              <a:off x="896341" y="631986"/>
              <a:ext cx="368562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* </a:t>
              </a:r>
              <a:r>
                <a:rPr lang="ko-KR" altLang="en-US" sz="22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목표 </a:t>
              </a:r>
              <a:r>
                <a:rPr lang="en-US" altLang="ko-KR" sz="22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: </a:t>
              </a:r>
              <a:r>
                <a:rPr lang="ko-KR" altLang="en-US" sz="22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원가절감과 </a:t>
              </a:r>
              <a:r>
                <a:rPr lang="ko-KR" altLang="en-US" sz="2200" spc="-15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대응성</a:t>
              </a:r>
              <a:r>
                <a:rPr lang="ko-KR" altLang="en-US" sz="22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 확대</a:t>
              </a:r>
            </a:p>
          </p:txBody>
        </p:sp>
      </p:grpSp>
      <p:sp>
        <p:nvSpPr>
          <p:cNvPr id="32" name="양쪽 대괄호 31">
            <a:extLst>
              <a:ext uri="{FF2B5EF4-FFF2-40B4-BE49-F238E27FC236}">
                <a16:creationId xmlns:a16="http://schemas.microsoft.com/office/drawing/2014/main" id="{1AA5291C-13CD-4882-8404-65AC6DB1BE43}"/>
              </a:ext>
            </a:extLst>
          </p:cNvPr>
          <p:cNvSpPr/>
          <p:nvPr/>
        </p:nvSpPr>
        <p:spPr>
          <a:xfrm>
            <a:off x="4438845" y="1479959"/>
            <a:ext cx="6719016" cy="4861930"/>
          </a:xfrm>
          <a:prstGeom prst="bracketPair">
            <a:avLst>
              <a:gd name="adj" fmla="val 12376"/>
            </a:avLst>
          </a:prstGeom>
          <a:ln w="1270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8717A0E-1C7A-47B0-B44E-40340E560BC2}"/>
              </a:ext>
            </a:extLst>
          </p:cNvPr>
          <p:cNvSpPr/>
          <p:nvPr/>
        </p:nvSpPr>
        <p:spPr>
          <a:xfrm>
            <a:off x="7590604" y="506508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40" panose="020B0600000101010101" charset="-127"/>
                <a:ea typeface="-윤고딕340" panose="020B0600000101010101" charset="-127"/>
              </a:rPr>
              <a:t>▼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-윤고딕340" panose="020B0600000101010101" charset="-127"/>
              <a:ea typeface="-윤고딕340" panose="020B0600000101010101" charset="-127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7579A6BD-FD0B-4E6B-BA27-B2DB26EC2C7B}"/>
              </a:ext>
            </a:extLst>
          </p:cNvPr>
          <p:cNvGrpSpPr/>
          <p:nvPr/>
        </p:nvGrpSpPr>
        <p:grpSpPr>
          <a:xfrm>
            <a:off x="3599652" y="5147752"/>
            <a:ext cx="8353639" cy="1025330"/>
            <a:chOff x="3599652" y="5147752"/>
            <a:chExt cx="8353639" cy="1025330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15A0DDD-79AA-47C3-A6F3-E90E2B37F000}"/>
                </a:ext>
              </a:extLst>
            </p:cNvPr>
            <p:cNvSpPr/>
            <p:nvPr/>
          </p:nvSpPr>
          <p:spPr>
            <a:xfrm>
              <a:off x="4997746" y="5464725"/>
              <a:ext cx="560121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000" dirty="0" err="1">
                  <a:solidFill>
                    <a:srgbClr val="15A185"/>
                  </a:solidFill>
                  <a:latin typeface="-윤고딕340" panose="020B0600000101010101" charset="-127"/>
                  <a:ea typeface="-윤고딕340" panose="020B0600000101010101" charset="-127"/>
                </a:rPr>
                <a:t>대응성</a:t>
              </a:r>
              <a:r>
                <a:rPr lang="ko-KR" altLang="en-US" sz="2000" dirty="0">
                  <a:solidFill>
                    <a:srgbClr val="15A185"/>
                  </a:solidFill>
                  <a:latin typeface="-윤고딕340" panose="020B0600000101010101" charset="-127"/>
                  <a:ea typeface="-윤고딕340" panose="020B0600000101010101" charset="-127"/>
                </a:rPr>
                <a:t> 확대로 매출 증가와 원가절감으로 </a:t>
              </a:r>
              <a:r>
                <a:rPr lang="en-US" altLang="ko-KR" sz="2000" dirty="0">
                  <a:solidFill>
                    <a:srgbClr val="15A185"/>
                  </a:solidFill>
                  <a:latin typeface="-윤고딕340" panose="020B0600000101010101" charset="-127"/>
                  <a:ea typeface="-윤고딕340" panose="020B0600000101010101" charset="-127"/>
                </a:rPr>
                <a:t>ROI </a:t>
              </a:r>
              <a:r>
                <a:rPr lang="ko-KR" altLang="en-US" sz="2000" dirty="0">
                  <a:solidFill>
                    <a:srgbClr val="15A185"/>
                  </a:solidFill>
                  <a:latin typeface="-윤고딕340" panose="020B0600000101010101" charset="-127"/>
                  <a:ea typeface="-윤고딕340" panose="020B0600000101010101" charset="-127"/>
                </a:rPr>
                <a:t>향상</a:t>
              </a:r>
              <a:endParaRPr lang="en-US" altLang="ko-KR" sz="2000" dirty="0">
                <a:solidFill>
                  <a:srgbClr val="15A185"/>
                </a:solidFill>
                <a:latin typeface="-윤고딕340" panose="020B0600000101010101" charset="-127"/>
                <a:ea typeface="-윤고딕340" panose="020B0600000101010101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2A0EB1C-96D8-488F-ADD2-13B6CEB5C866}"/>
                </a:ext>
              </a:extLst>
            </p:cNvPr>
            <p:cNvSpPr txBox="1"/>
            <p:nvPr/>
          </p:nvSpPr>
          <p:spPr>
            <a:xfrm>
              <a:off x="3599652" y="5157419"/>
              <a:ext cx="223728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“</a:t>
              </a:r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88A9B5D-5DE3-4839-8DB8-7E8F9054B20F}"/>
                </a:ext>
              </a:extLst>
            </p:cNvPr>
            <p:cNvSpPr txBox="1"/>
            <p:nvPr/>
          </p:nvSpPr>
          <p:spPr>
            <a:xfrm>
              <a:off x="9716004" y="5147752"/>
              <a:ext cx="223728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”</a:t>
              </a:r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A3290D9-2988-42E8-A8F3-A8B84C364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43232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21861B31-8CD5-4FE9-BB67-6A30EF91709E}"/>
              </a:ext>
            </a:extLst>
          </p:cNvPr>
          <p:cNvSpPr txBox="1"/>
          <p:nvPr/>
        </p:nvSpPr>
        <p:spPr>
          <a:xfrm>
            <a:off x="0" y="5220708"/>
            <a:ext cx="6216826" cy="784830"/>
          </a:xfrm>
          <a:prstGeom prst="rect">
            <a:avLst/>
          </a:prstGeom>
          <a:solidFill>
            <a:srgbClr val="E7E6E6"/>
          </a:solidFill>
        </p:spPr>
        <p:txBody>
          <a:bodyPr wrap="square" rtlCol="0">
            <a:spAutoFit/>
          </a:bodyPr>
          <a:lstStyle/>
          <a:p>
            <a:pPr lvl="0" latinLnBrk="0"/>
            <a:r>
              <a:rPr lang="ko-KR" altLang="ko-KR" sz="15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주당</a:t>
            </a:r>
            <a:r>
              <a:rPr lang="en-US" altLang="ko-KR" sz="15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2</a:t>
            </a:r>
            <a:r>
              <a:rPr lang="ko-KR" altLang="ko-KR" sz="15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시간</a:t>
            </a:r>
            <a:r>
              <a:rPr lang="en-US" altLang="ko-KR" sz="15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(</a:t>
            </a:r>
            <a:r>
              <a:rPr lang="ko-KR" altLang="ko-KR" sz="15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원자재 검사 소요시간</a:t>
            </a:r>
            <a:r>
              <a:rPr lang="en-US" altLang="ko-KR" sz="15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) * 1.9 * (7.9/20.2) = 1.4861 </a:t>
            </a:r>
            <a:r>
              <a:rPr lang="ko-KR" altLang="ko-KR" sz="15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시간 소요</a:t>
            </a:r>
            <a:endParaRPr lang="en-US" altLang="ko-KR" sz="15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5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&gt; PET</a:t>
            </a:r>
            <a:r>
              <a:rPr lang="ko-KR" altLang="ko-KR" sz="15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와 팩의 비율</a:t>
            </a:r>
            <a:r>
              <a:rPr lang="en-US" altLang="ko-KR" sz="15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= 7.9/20.2 = 0.39</a:t>
            </a:r>
          </a:p>
          <a:p>
            <a:r>
              <a:rPr lang="en-US" altLang="ko-KR" sz="15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&gt; </a:t>
            </a:r>
            <a:r>
              <a:rPr lang="ko-KR" altLang="ko-KR" sz="15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원자재 창고 주당 라인 품목</a:t>
            </a:r>
            <a:r>
              <a:rPr lang="en-US" altLang="ko-KR" sz="15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ko-KR" sz="15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수</a:t>
            </a:r>
            <a:r>
              <a:rPr lang="en-US" altLang="ko-KR" sz="15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= 1.9</a:t>
            </a:r>
            <a:endParaRPr lang="ko-KR" altLang="ko-KR" sz="15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39E4E59-B2E4-4D3D-BA71-42CEC14B27B0}"/>
              </a:ext>
            </a:extLst>
          </p:cNvPr>
          <p:cNvSpPr/>
          <p:nvPr/>
        </p:nvSpPr>
        <p:spPr>
          <a:xfrm>
            <a:off x="602086" y="1280643"/>
            <a:ext cx="489177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15A185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[</a:t>
            </a:r>
            <a:r>
              <a:rPr lang="ko-KR" altLang="en-US" b="1" dirty="0">
                <a:solidFill>
                  <a:srgbClr val="15A185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생산</a:t>
            </a:r>
            <a:r>
              <a:rPr lang="en-US" altLang="ko-KR" b="1" dirty="0">
                <a:solidFill>
                  <a:srgbClr val="15A185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] </a:t>
            </a:r>
            <a:r>
              <a:rPr lang="ko-KR" altLang="en-US" b="1" dirty="0">
                <a:solidFill>
                  <a:srgbClr val="15A185"/>
                </a:solidFill>
                <a:latin typeface="-윤고딕340" panose="020B0600000101010101" charset="-127"/>
                <a:ea typeface="-윤고딕340" panose="020B0600000101010101" charset="-127"/>
              </a:rPr>
              <a:t>높은 품질 유지</a:t>
            </a:r>
            <a:endParaRPr lang="en-US" altLang="ko-KR" b="1" dirty="0">
              <a:solidFill>
                <a:srgbClr val="15A185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endParaRPr lang="en-US" altLang="ko-KR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1. </a:t>
            </a:r>
            <a:r>
              <a:rPr lang="ko-KR" altLang="en-US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파레트</a:t>
            </a:r>
            <a:r>
              <a:rPr lang="ko-KR" altLang="en-US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공간 개수 관리</a:t>
            </a:r>
            <a:endParaRPr lang="en-US" altLang="ko-KR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- </a:t>
            </a:r>
            <a:r>
              <a:rPr lang="ko-KR" altLang="en-US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원자재 창고</a:t>
            </a:r>
            <a:endParaRPr lang="en-US" altLang="ko-KR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- </a:t>
            </a:r>
            <a:r>
              <a:rPr lang="ko-KR" altLang="en-US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완제품 창고</a:t>
            </a:r>
            <a:endParaRPr lang="en-US" altLang="ko-KR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endParaRPr lang="en-US" altLang="ko-KR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2. ‘</a:t>
            </a:r>
            <a:r>
              <a:rPr lang="ko-KR" altLang="en-US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팩</a:t>
            </a:r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’</a:t>
            </a:r>
            <a:r>
              <a:rPr lang="ko-KR" altLang="en-US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원자재 검사 실시</a:t>
            </a:r>
            <a:endParaRPr lang="en-US" altLang="ko-KR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endParaRPr lang="en-US" altLang="ko-KR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3. </a:t>
            </a:r>
            <a:r>
              <a:rPr lang="ko-KR" altLang="en-US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예방정비 시행</a:t>
            </a:r>
            <a:endParaRPr lang="en-US" altLang="ko-KR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endParaRPr lang="en-US" altLang="ko-KR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endParaRPr lang="en-US" altLang="ko-KR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endParaRPr lang="en-US" altLang="ko-KR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endParaRPr lang="en-US" altLang="ko-KR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3D5C94B-FE09-4D2E-A9D2-C7EEF0663142}"/>
              </a:ext>
            </a:extLst>
          </p:cNvPr>
          <p:cNvSpPr/>
          <p:nvPr/>
        </p:nvSpPr>
        <p:spPr>
          <a:xfrm>
            <a:off x="6652424" y="1280643"/>
            <a:ext cx="460202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15A185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[</a:t>
            </a:r>
            <a:r>
              <a:rPr lang="ko-KR" altLang="en-US" b="1" dirty="0">
                <a:solidFill>
                  <a:srgbClr val="15A185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결과</a:t>
            </a:r>
            <a:r>
              <a:rPr lang="en-US" altLang="ko-KR" b="1" dirty="0">
                <a:solidFill>
                  <a:srgbClr val="15A185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]</a:t>
            </a:r>
          </a:p>
          <a:p>
            <a:endParaRPr lang="en-US" altLang="ko-KR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불량금액 감소</a:t>
            </a:r>
            <a:endParaRPr lang="en-US" altLang="ko-KR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생산 </a:t>
            </a:r>
            <a:r>
              <a:rPr lang="ko-KR" altLang="en-US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준수율</a:t>
            </a:r>
            <a:r>
              <a:rPr lang="ko-KR" altLang="en-US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향상</a:t>
            </a:r>
            <a:endParaRPr lang="en-US" altLang="ko-KR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graphicFrame>
        <p:nvGraphicFramePr>
          <p:cNvPr id="6" name="표 2">
            <a:extLst>
              <a:ext uri="{FF2B5EF4-FFF2-40B4-BE49-F238E27FC236}">
                <a16:creationId xmlns:a16="http://schemas.microsoft.com/office/drawing/2014/main" id="{D5A61678-6B99-4A3E-9CB1-580A6D9FA819}"/>
              </a:ext>
            </a:extLst>
          </p:cNvPr>
          <p:cNvGraphicFramePr>
            <a:graphicFrameLocks noGrp="1"/>
          </p:cNvGraphicFramePr>
          <p:nvPr/>
        </p:nvGraphicFramePr>
        <p:xfrm>
          <a:off x="1052684" y="3824960"/>
          <a:ext cx="4461717" cy="1149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170">
                  <a:extLst>
                    <a:ext uri="{9D8B030D-6E8A-4147-A177-3AD203B41FA5}">
                      <a16:colId xmlns:a16="http://schemas.microsoft.com/office/drawing/2014/main" val="96997447"/>
                    </a:ext>
                  </a:extLst>
                </a:gridCol>
                <a:gridCol w="1242347">
                  <a:extLst>
                    <a:ext uri="{9D8B030D-6E8A-4147-A177-3AD203B41FA5}">
                      <a16:colId xmlns:a16="http://schemas.microsoft.com/office/drawing/2014/main" val="338922651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746945343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467021255"/>
                    </a:ext>
                  </a:extLst>
                </a:gridCol>
              </a:tblGrid>
              <a:tr h="407322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3R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4R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92699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파레트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 공간 개수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원자재 창고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1,050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1,035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198517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완제품 창고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1,350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1,330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598354"/>
                  </a:ext>
                </a:extLst>
              </a:tr>
            </a:tbl>
          </a:graphicData>
        </a:graphic>
      </p:graphicFrame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E5D640C2-982A-49E1-AB72-2D85CF46E141}"/>
              </a:ext>
            </a:extLst>
          </p:cNvPr>
          <p:cNvGraphicFramePr>
            <a:graphicFrameLocks noGrp="1"/>
          </p:cNvGraphicFramePr>
          <p:nvPr/>
        </p:nvGraphicFramePr>
        <p:xfrm>
          <a:off x="6652424" y="3216992"/>
          <a:ext cx="5004770" cy="3078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2823782684"/>
                    </a:ext>
                  </a:extLst>
                </a:gridCol>
                <a:gridCol w="2498974">
                  <a:extLst>
                    <a:ext uri="{9D8B030D-6E8A-4147-A177-3AD203B41FA5}">
                      <a16:colId xmlns:a16="http://schemas.microsoft.com/office/drawing/2014/main" val="1367341762"/>
                    </a:ext>
                  </a:extLst>
                </a:gridCol>
                <a:gridCol w="727118">
                  <a:extLst>
                    <a:ext uri="{9D8B030D-6E8A-4147-A177-3AD203B41FA5}">
                      <a16:colId xmlns:a16="http://schemas.microsoft.com/office/drawing/2014/main" val="3859401862"/>
                    </a:ext>
                  </a:extLst>
                </a:gridCol>
                <a:gridCol w="727118">
                  <a:extLst>
                    <a:ext uri="{9D8B030D-6E8A-4147-A177-3AD203B41FA5}">
                      <a16:colId xmlns:a16="http://schemas.microsoft.com/office/drawing/2014/main" val="1173361066"/>
                    </a:ext>
                  </a:extLst>
                </a:gridCol>
              </a:tblGrid>
              <a:tr h="512137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3R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4R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228671"/>
                  </a:ext>
                </a:extLst>
              </a:tr>
              <a:tr h="366632">
                <a:tc rowSpan="6">
                  <a:txBody>
                    <a:bodyPr/>
                    <a:lstStyle/>
                    <a:p>
                      <a:pPr algn="ctr" fontAlgn="b"/>
                      <a:r>
                        <a:rPr lang="ko-KR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불량금액</a:t>
                      </a:r>
                      <a:endParaRPr lang="en-US" altLang="ko-KR" sz="1400" b="0" i="0" u="none" strike="noStrike" dirty="0">
                        <a:solidFill>
                          <a:schemeClr val="tx1"/>
                        </a:solidFill>
                        <a:effectLst/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푸레시</a:t>
                      </a:r>
                      <a:r>
                        <a:rPr lang="ko-KR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 오렌지 </a:t>
                      </a:r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PET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1,740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1,676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0181142"/>
                  </a:ext>
                </a:extLst>
              </a:tr>
              <a:tr h="366632">
                <a:tc vMerge="1">
                  <a:txBody>
                    <a:bodyPr/>
                    <a:lstStyle/>
                    <a:p>
                      <a:pPr algn="l" fontAlgn="b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푸레시</a:t>
                      </a:r>
                      <a:r>
                        <a:rPr lang="ko-KR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 오렌지</a:t>
                      </a:r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/C-</a:t>
                      </a:r>
                      <a:r>
                        <a:rPr lang="ko-KR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파워 </a:t>
                      </a:r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PET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5,905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1,975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9193841"/>
                  </a:ext>
                </a:extLst>
              </a:tr>
              <a:tr h="366632">
                <a:tc vMerge="1">
                  <a:txBody>
                    <a:bodyPr/>
                    <a:lstStyle/>
                    <a:p>
                      <a:pPr algn="l" fontAlgn="b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푸레시</a:t>
                      </a:r>
                      <a:r>
                        <a:rPr lang="ko-KR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 오렌지</a:t>
                      </a:r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/</a:t>
                      </a:r>
                      <a:r>
                        <a:rPr lang="ko-KR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망고 </a:t>
                      </a:r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PET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7,176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3,916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3112073"/>
                  </a:ext>
                </a:extLst>
              </a:tr>
              <a:tr h="366632">
                <a:tc vMerge="1"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푸레시</a:t>
                      </a:r>
                      <a:r>
                        <a:rPr lang="ko-KR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 오렌지 </a:t>
                      </a:r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1 </a:t>
                      </a:r>
                      <a:r>
                        <a:rPr lang="ko-KR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리터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1,028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983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01562"/>
                  </a:ext>
                </a:extLst>
              </a:tr>
              <a:tr h="366632">
                <a:tc vMerge="1"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푸레시</a:t>
                      </a:r>
                      <a:r>
                        <a:rPr lang="ko-KR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 오렌지</a:t>
                      </a:r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/</a:t>
                      </a:r>
                      <a:r>
                        <a:rPr lang="ko-KR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망고 </a:t>
                      </a:r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1 </a:t>
                      </a:r>
                      <a:r>
                        <a:rPr lang="ko-KR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리터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3,459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1,984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2814404"/>
                  </a:ext>
                </a:extLst>
              </a:tr>
              <a:tr h="366632">
                <a:tc vMerge="1"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푸레시</a:t>
                      </a:r>
                      <a:r>
                        <a:rPr lang="ko-KR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 오렌지</a:t>
                      </a:r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/</a:t>
                      </a:r>
                      <a:r>
                        <a:rPr lang="ko-KR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망고</a:t>
                      </a:r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+C 1</a:t>
                      </a:r>
                      <a:r>
                        <a:rPr lang="ko-KR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리터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6,849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3,036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3074594"/>
                  </a:ext>
                </a:extLst>
              </a:tr>
              <a:tr h="366632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ko-KR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생산 </a:t>
                      </a:r>
                      <a:r>
                        <a:rPr lang="ko-KR" altLang="en-US" sz="1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준수율</a:t>
                      </a:r>
                      <a:endParaRPr lang="ko-KR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88.5%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89.6%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8788445"/>
                  </a:ext>
                </a:extLst>
              </a:tr>
            </a:tbl>
          </a:graphicData>
        </a:graphic>
      </p:graphicFrame>
      <p:grpSp>
        <p:nvGrpSpPr>
          <p:cNvPr id="24" name="그룹 23">
            <a:extLst>
              <a:ext uri="{FF2B5EF4-FFF2-40B4-BE49-F238E27FC236}">
                <a16:creationId xmlns:a16="http://schemas.microsoft.com/office/drawing/2014/main" id="{908A6B8E-1727-40E0-9748-D881DC0CD104}"/>
              </a:ext>
            </a:extLst>
          </p:cNvPr>
          <p:cNvGrpSpPr/>
          <p:nvPr/>
        </p:nvGrpSpPr>
        <p:grpSpPr>
          <a:xfrm>
            <a:off x="0" y="-1"/>
            <a:ext cx="12192000" cy="1070344"/>
            <a:chOff x="0" y="-1"/>
            <a:chExt cx="12192000" cy="1070344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FA7CEA6-BEE1-4D4C-B6A5-DF635B8C7523}"/>
                </a:ext>
              </a:extLst>
            </p:cNvPr>
            <p:cNvSpPr/>
            <p:nvPr/>
          </p:nvSpPr>
          <p:spPr>
            <a:xfrm>
              <a:off x="0" y="0"/>
              <a:ext cx="12192000" cy="107034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2FE5BD83-3C04-4782-ADB2-7412595BB725}"/>
                </a:ext>
              </a:extLst>
            </p:cNvPr>
            <p:cNvGrpSpPr/>
            <p:nvPr/>
          </p:nvGrpSpPr>
          <p:grpSpPr>
            <a:xfrm>
              <a:off x="139403" y="69575"/>
              <a:ext cx="2849732" cy="584775"/>
              <a:chOff x="139403" y="69575"/>
              <a:chExt cx="2849732" cy="584775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1CF6430-BBA1-4D01-9BF1-298FD6748F1E}"/>
                  </a:ext>
                </a:extLst>
              </p:cNvPr>
              <p:cNvSpPr txBox="1"/>
              <p:nvPr/>
            </p:nvSpPr>
            <p:spPr>
              <a:xfrm>
                <a:off x="139403" y="69575"/>
                <a:ext cx="75693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3200" b="1" dirty="0">
                    <a:solidFill>
                      <a:srgbClr val="FEB658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2.4</a:t>
                </a:r>
                <a:endParaRPr lang="ko-KR" altLang="en-US" sz="3200" b="1" dirty="0">
                  <a:solidFill>
                    <a:srgbClr val="FEB658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643D1B5-904F-4A9F-816F-2BCBA76B4530}"/>
                  </a:ext>
                </a:extLst>
              </p:cNvPr>
              <p:cNvSpPr txBox="1"/>
              <p:nvPr/>
            </p:nvSpPr>
            <p:spPr>
              <a:xfrm>
                <a:off x="816745" y="93494"/>
                <a:ext cx="2172390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0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4</a:t>
                </a:r>
                <a:r>
                  <a:rPr lang="ko-KR" altLang="en-US" sz="30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라운드 분석</a:t>
                </a:r>
              </a:p>
            </p:txBody>
          </p:sp>
        </p:grp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A8C6EFA-189E-4655-A756-76CBF9068D36}"/>
                </a:ext>
              </a:extLst>
            </p:cNvPr>
            <p:cNvSpPr/>
            <p:nvPr/>
          </p:nvSpPr>
          <p:spPr>
            <a:xfrm>
              <a:off x="0" y="-1"/>
              <a:ext cx="129784" cy="1070343"/>
            </a:xfrm>
            <a:prstGeom prst="rect">
              <a:avLst/>
            </a:prstGeom>
            <a:solidFill>
              <a:srgbClr val="FEB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935E813-AA8F-4488-BFBB-E463B19056F2}"/>
                </a:ext>
              </a:extLst>
            </p:cNvPr>
            <p:cNvSpPr txBox="1"/>
            <p:nvPr/>
          </p:nvSpPr>
          <p:spPr>
            <a:xfrm>
              <a:off x="896341" y="631986"/>
              <a:ext cx="368562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* </a:t>
              </a:r>
              <a:r>
                <a:rPr lang="ko-KR" altLang="en-US" sz="22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목표 </a:t>
              </a:r>
              <a:r>
                <a:rPr lang="en-US" altLang="ko-KR" sz="22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: </a:t>
              </a:r>
              <a:r>
                <a:rPr lang="ko-KR" altLang="en-US" sz="22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원가절감과 </a:t>
              </a:r>
              <a:r>
                <a:rPr lang="ko-KR" altLang="en-US" sz="2200" spc="-15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대응성</a:t>
              </a:r>
              <a:r>
                <a:rPr lang="ko-KR" altLang="en-US" sz="22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 확대</a:t>
              </a:r>
            </a:p>
          </p:txBody>
        </p:sp>
      </p:grpSp>
      <p:pic>
        <p:nvPicPr>
          <p:cNvPr id="31" name="图片 5">
            <a:extLst>
              <a:ext uri="{FF2B5EF4-FFF2-40B4-BE49-F238E27FC236}">
                <a16:creationId xmlns:a16="http://schemas.microsoft.com/office/drawing/2014/main" id="{EB9F8F6E-7EF7-41BA-80FA-71FFC58E86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t="76775"/>
          <a:stretch/>
        </p:blipFill>
        <p:spPr>
          <a:xfrm rot="5400000" flipV="1">
            <a:off x="3653300" y="3712937"/>
            <a:ext cx="5238725" cy="111672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0EAD687E-EA57-44B9-98D0-5FFD6C1ADAAF}"/>
              </a:ext>
            </a:extLst>
          </p:cNvPr>
          <p:cNvSpPr/>
          <p:nvPr/>
        </p:nvSpPr>
        <p:spPr>
          <a:xfrm>
            <a:off x="10218419" y="3753063"/>
            <a:ext cx="1512807" cy="254248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슬라이드 번호 개체 틀 2">
            <a:extLst>
              <a:ext uri="{FF2B5EF4-FFF2-40B4-BE49-F238E27FC236}">
                <a16:creationId xmlns:a16="http://schemas.microsoft.com/office/drawing/2014/main" id="{3C3815DC-304B-4A9F-9CE9-BD7C74BDEE78}"/>
              </a:ext>
            </a:extLst>
          </p:cNvPr>
          <p:cNvSpPr txBox="1">
            <a:spLocks/>
          </p:cNvSpPr>
          <p:nvPr/>
        </p:nvSpPr>
        <p:spPr>
          <a:xfrm>
            <a:off x="9448800" y="-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E555CB-71B6-4724-898A-BE555FEED306}" type="slidenum">
              <a:rPr lang="ko-KR" altLang="en-US" smtClean="0"/>
              <a:pPr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5828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>
            <a:extLst>
              <a:ext uri="{FF2B5EF4-FFF2-40B4-BE49-F238E27FC236}">
                <a16:creationId xmlns:a16="http://schemas.microsoft.com/office/drawing/2014/main" id="{E6116F34-F54B-4FC3-8422-B3EDA81944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t="76775"/>
          <a:stretch/>
        </p:blipFill>
        <p:spPr>
          <a:xfrm rot="10800000" flipV="1">
            <a:off x="1882753" y="3340259"/>
            <a:ext cx="8436898" cy="17984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3B8D49-FEA4-434A-AF76-9C694AE43903}"/>
              </a:ext>
            </a:extLst>
          </p:cNvPr>
          <p:cNvSpPr txBox="1"/>
          <p:nvPr/>
        </p:nvSpPr>
        <p:spPr>
          <a:xfrm>
            <a:off x="5160512" y="2581342"/>
            <a:ext cx="1649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83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40" panose="02030504000101010101" pitchFamily="18" charset="-127"/>
                <a:ea typeface="-윤고딕340" panose="02030504000101010101" pitchFamily="18" charset="-127"/>
              </a:rPr>
              <a:t>1 </a:t>
            </a:r>
            <a:r>
              <a:rPr lang="ko-KR" altLang="en-US" sz="36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서론</a:t>
            </a:r>
            <a:endParaRPr lang="en-US" altLang="ko-KR" sz="3600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1709ED-54E0-47D7-AF95-A887BDCED54B}"/>
              </a:ext>
            </a:extLst>
          </p:cNvPr>
          <p:cNvSpPr txBox="1"/>
          <p:nvPr/>
        </p:nvSpPr>
        <p:spPr>
          <a:xfrm>
            <a:off x="5160512" y="3580893"/>
            <a:ext cx="2226250" cy="1523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latinLnBrk="0">
              <a:spcBef>
                <a:spcPts val="171"/>
              </a:spcBef>
              <a:buAutoNum type="arabicPeriod"/>
              <a:tabLst>
                <a:tab pos="60873" algn="l"/>
                <a:tab pos="97396" algn="l"/>
              </a:tabLst>
            </a:pPr>
            <a:r>
              <a:rPr lang="ko-KR" altLang="en-US" sz="22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기업개요</a:t>
            </a:r>
            <a:endParaRPr lang="en-US" altLang="ko-KR" sz="2200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342900" indent="-342900" latinLnBrk="0">
              <a:spcBef>
                <a:spcPts val="171"/>
              </a:spcBef>
              <a:buAutoNum type="arabicPeriod"/>
              <a:tabLst>
                <a:tab pos="60873" algn="l"/>
                <a:tab pos="97396" algn="l"/>
              </a:tabLst>
            </a:pPr>
            <a:r>
              <a:rPr lang="ko-KR" altLang="en-US" sz="22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목표 및 방향성</a:t>
            </a:r>
            <a:endParaRPr lang="en-US" altLang="ko-KR" sz="2200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342900" indent="-342900" latinLnBrk="0">
              <a:spcBef>
                <a:spcPts val="171"/>
              </a:spcBef>
              <a:buAutoNum type="arabicPeriod"/>
              <a:tabLst>
                <a:tab pos="60873" algn="l"/>
                <a:tab pos="97396" algn="l"/>
              </a:tabLst>
            </a:pPr>
            <a:r>
              <a:rPr lang="ko-KR" altLang="en-US" sz="22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접근 방법</a:t>
            </a:r>
            <a:endParaRPr lang="en-US" altLang="ko-KR" sz="2200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342900" indent="-342900" latinLnBrk="0">
              <a:spcBef>
                <a:spcPts val="171"/>
              </a:spcBef>
              <a:buAutoNum type="arabicPeriod"/>
              <a:tabLst>
                <a:tab pos="60873" algn="l"/>
                <a:tab pos="97396" algn="l"/>
              </a:tabLst>
            </a:pPr>
            <a:r>
              <a:rPr lang="en-US" altLang="ko-KR" sz="22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ROI </a:t>
            </a:r>
            <a:r>
              <a:rPr lang="ko-KR" altLang="en-US" sz="22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결과</a:t>
            </a:r>
            <a:endParaRPr lang="en-US" altLang="ko-KR" sz="2200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B750674-25B6-46BE-A48D-A4DBF6FDE8F1}"/>
              </a:ext>
            </a:extLst>
          </p:cNvPr>
          <p:cNvGrpSpPr/>
          <p:nvPr/>
        </p:nvGrpSpPr>
        <p:grpSpPr>
          <a:xfrm>
            <a:off x="8394577" y="5667049"/>
            <a:ext cx="3552576" cy="978563"/>
            <a:chOff x="8394577" y="5667049"/>
            <a:chExt cx="3552576" cy="978563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97264C29-7D77-40DF-92B2-B1E3AF57A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4577" y="5667049"/>
              <a:ext cx="1945659" cy="778264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1B212C2-1E20-4159-AF35-D98658E9E812}"/>
                </a:ext>
              </a:extLst>
            </p:cNvPr>
            <p:cNvSpPr/>
            <p:nvPr/>
          </p:nvSpPr>
          <p:spPr>
            <a:xfrm>
              <a:off x="8394577" y="6276280"/>
              <a:ext cx="35525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제 </a:t>
              </a:r>
              <a:r>
                <a:rPr lang="en-US" altLang="ko-KR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2</a:t>
              </a:r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회 한국 대학생 </a:t>
              </a:r>
              <a:r>
                <a:rPr lang="en-US" altLang="ko-KR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S&amp;OP</a:t>
              </a:r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경진대회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04612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83F439A-4468-4AE5-B14C-82DB5F02FD5C}"/>
              </a:ext>
            </a:extLst>
          </p:cNvPr>
          <p:cNvSpPr/>
          <p:nvPr/>
        </p:nvSpPr>
        <p:spPr>
          <a:xfrm>
            <a:off x="5145742" y="1595479"/>
            <a:ext cx="531468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15A185"/>
                </a:solidFill>
                <a:latin typeface="-윤고딕340" panose="02030504000101010101" charset="-127"/>
                <a:ea typeface="-윤고딕340" panose="02030504000101010101" charset="-127"/>
              </a:rPr>
              <a:t>문제점</a:t>
            </a:r>
            <a:r>
              <a:rPr lang="en-US" altLang="ko-KR" dirty="0">
                <a:latin typeface="-윤고딕340" panose="02030504000101010101" charset="-127"/>
                <a:ea typeface="-윤고딕340" panose="02030504000101010101" charset="-127"/>
              </a:rPr>
              <a:t> </a:t>
            </a:r>
          </a:p>
          <a:p>
            <a:r>
              <a:rPr lang="en-US" altLang="ko-KR" dirty="0">
                <a:latin typeface="-윤고딕340" panose="02030504000101010101" charset="-127"/>
                <a:ea typeface="-윤고딕340" panose="02030504000101010101" charset="-127"/>
              </a:rPr>
              <a:t>: </a:t>
            </a:r>
            <a:r>
              <a:rPr lang="ko-KR" altLang="en-US" dirty="0">
                <a:latin typeface="-윤고딕340" panose="02030504000101010101" charset="-127"/>
                <a:ea typeface="-윤고딕340" panose="02030504000101010101" charset="-127"/>
              </a:rPr>
              <a:t>잉여 재고로 인한 투자금액 발생</a:t>
            </a:r>
            <a:endParaRPr lang="en-US" altLang="ko-KR" dirty="0">
              <a:latin typeface="-윤고딕340" panose="02030504000101010101" charset="-127"/>
              <a:ea typeface="-윤고딕340" panose="02030504000101010101" charset="-127"/>
            </a:endParaRPr>
          </a:p>
          <a:p>
            <a:endParaRPr lang="en-US" altLang="ko-KR" dirty="0">
              <a:latin typeface="-윤고딕340" panose="02030504000101010101" charset="-127"/>
              <a:ea typeface="-윤고딕340" panose="02030504000101010101" charset="-127"/>
            </a:endParaRPr>
          </a:p>
          <a:p>
            <a:r>
              <a:rPr lang="ko-KR" altLang="en-US" dirty="0">
                <a:solidFill>
                  <a:srgbClr val="15A185"/>
                </a:solidFill>
                <a:latin typeface="-윤고딕340" panose="02030504000101010101" charset="-127"/>
                <a:ea typeface="-윤고딕340" panose="02030504000101010101" charset="-127"/>
              </a:rPr>
              <a:t>해결방안</a:t>
            </a:r>
            <a:endParaRPr lang="en-US" altLang="ko-KR" dirty="0">
              <a:solidFill>
                <a:srgbClr val="15A185"/>
              </a:solidFill>
              <a:latin typeface="-윤고딕340" panose="02030504000101010101" charset="-127"/>
              <a:ea typeface="-윤고딕340" panose="02030504000101010101" charset="-127"/>
            </a:endParaRPr>
          </a:p>
          <a:p>
            <a:r>
              <a:rPr lang="en-US" altLang="ko-KR" dirty="0">
                <a:latin typeface="-윤고딕340" panose="02030504000101010101" charset="-127"/>
                <a:ea typeface="-윤고딕340" panose="02030504000101010101" charset="-127"/>
              </a:rPr>
              <a:t>[</a:t>
            </a:r>
            <a:r>
              <a:rPr lang="ko-KR" altLang="en-US" dirty="0">
                <a:latin typeface="-윤고딕340" panose="02030504000101010101" charset="-127"/>
                <a:ea typeface="-윤고딕340" panose="02030504000101010101" charset="-127"/>
              </a:rPr>
              <a:t>구매</a:t>
            </a:r>
            <a:r>
              <a:rPr lang="en-US" altLang="ko-KR" dirty="0">
                <a:latin typeface="-윤고딕340" panose="02030504000101010101" charset="-127"/>
                <a:ea typeface="-윤고딕340" panose="02030504000101010101" charset="-127"/>
              </a:rPr>
              <a:t>] </a:t>
            </a:r>
            <a:r>
              <a:rPr lang="ko-KR" altLang="en-US" dirty="0">
                <a:latin typeface="-윤고딕340" panose="02030504000101010101" charset="-127"/>
                <a:ea typeface="-윤고딕340" panose="02030504000101010101" charset="-127"/>
              </a:rPr>
              <a:t>지불조건 증가</a:t>
            </a:r>
            <a:endParaRPr lang="en-US" altLang="ko-KR" dirty="0">
              <a:latin typeface="-윤고딕340" panose="02030504000101010101" charset="-127"/>
              <a:ea typeface="-윤고딕340" panose="02030504000101010101" charset="-127"/>
            </a:endParaRPr>
          </a:p>
          <a:p>
            <a:endParaRPr lang="en-US" altLang="ko-KR" dirty="0">
              <a:latin typeface="-윤고딕340" panose="02030504000101010101" charset="-127"/>
              <a:ea typeface="-윤고딕340" panose="02030504000101010101" charset="-127"/>
            </a:endParaRPr>
          </a:p>
          <a:p>
            <a:r>
              <a:rPr lang="en-US" altLang="ko-KR" dirty="0">
                <a:latin typeface="-윤고딕340" panose="02030504000101010101" charset="-127"/>
                <a:ea typeface="-윤고딕340" panose="02030504000101010101" charset="-127"/>
              </a:rPr>
              <a:t>[</a:t>
            </a:r>
            <a:r>
              <a:rPr lang="ko-KR" altLang="en-US" dirty="0">
                <a:latin typeface="-윤고딕340" panose="02030504000101010101" charset="-127"/>
                <a:ea typeface="-윤고딕340" panose="02030504000101010101" charset="-127"/>
              </a:rPr>
              <a:t>판매</a:t>
            </a:r>
            <a:r>
              <a:rPr lang="en-US" altLang="ko-KR" dirty="0">
                <a:latin typeface="-윤고딕340" panose="02030504000101010101" charset="-127"/>
                <a:ea typeface="-윤고딕340" panose="02030504000101010101" charset="-127"/>
              </a:rPr>
              <a:t>] </a:t>
            </a:r>
            <a:r>
              <a:rPr lang="ko-KR" altLang="en-US" dirty="0">
                <a:latin typeface="-윤고딕340" panose="02030504000101010101" charset="-127"/>
                <a:ea typeface="-윤고딕340" panose="02030504000101010101" charset="-127"/>
              </a:rPr>
              <a:t>지불조건 감소</a:t>
            </a:r>
            <a:endParaRPr lang="en-US" altLang="ko-KR" dirty="0">
              <a:latin typeface="-윤고딕340" panose="02030504000101010101" charset="-127"/>
              <a:ea typeface="-윤고딕340" panose="02030504000101010101" charset="-127"/>
            </a:endParaRPr>
          </a:p>
          <a:p>
            <a:endParaRPr lang="en-US" altLang="ko-KR" dirty="0">
              <a:latin typeface="-윤고딕340" panose="02030504000101010101" charset="-127"/>
              <a:ea typeface="-윤고딕340" panose="02030504000101010101" charset="-127"/>
            </a:endParaRPr>
          </a:p>
          <a:p>
            <a:r>
              <a:rPr lang="en-US" altLang="ko-KR" dirty="0">
                <a:latin typeface="-윤고딕340" panose="02030504000101010101" charset="-127"/>
                <a:ea typeface="-윤고딕340" panose="02030504000101010101" charset="-127"/>
              </a:rPr>
              <a:t>[SCM] </a:t>
            </a:r>
            <a:r>
              <a:rPr lang="ko-KR" altLang="en-US" dirty="0">
                <a:latin typeface="-윤고딕340" panose="02030504000101010101" charset="-127"/>
                <a:ea typeface="-윤고딕340" panose="02030504000101010101" charset="-127"/>
              </a:rPr>
              <a:t>원자재 안전재고 감소</a:t>
            </a:r>
            <a:endParaRPr lang="en-US" altLang="ko-KR" dirty="0">
              <a:latin typeface="-윤고딕340" panose="02030504000101010101" charset="-127"/>
              <a:ea typeface="-윤고딕340" panose="02030504000101010101" charset="-127"/>
            </a:endParaRPr>
          </a:p>
          <a:p>
            <a:r>
              <a:rPr lang="ko-KR" altLang="en-US" dirty="0">
                <a:latin typeface="-윤고딕340" panose="02030504000101010101" charset="-127"/>
                <a:ea typeface="-윤고딕340" panose="02030504000101010101" charset="-127"/>
              </a:rPr>
              <a:t>         완제품 안전재고 품목별 조절</a:t>
            </a:r>
            <a:endParaRPr lang="en-US" altLang="ko-KR" dirty="0">
              <a:latin typeface="-윤고딕340" panose="02030504000101010101" charset="-127"/>
              <a:ea typeface="-윤고딕340" panose="02030504000101010101" charset="-127"/>
            </a:endParaRPr>
          </a:p>
          <a:p>
            <a:endParaRPr lang="en-US" altLang="ko-KR" dirty="0">
              <a:latin typeface="-윤고딕340" panose="02030504000101010101" charset="-127"/>
              <a:ea typeface="-윤고딕340" panose="02030504000101010101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232352B-08D0-4366-91D5-F443E439D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795" y="1595479"/>
            <a:ext cx="2855818" cy="4530717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F188D55D-1FF9-4C0C-B79E-DDA7C092C00B}"/>
              </a:ext>
            </a:extLst>
          </p:cNvPr>
          <p:cNvSpPr/>
          <p:nvPr/>
        </p:nvSpPr>
        <p:spPr>
          <a:xfrm>
            <a:off x="1077531" y="5153425"/>
            <a:ext cx="2803320" cy="7402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018889D-413D-4A49-BE16-B4FF3A7F67FD}"/>
              </a:ext>
            </a:extLst>
          </p:cNvPr>
          <p:cNvSpPr/>
          <p:nvPr/>
        </p:nvSpPr>
        <p:spPr>
          <a:xfrm>
            <a:off x="1085629" y="3567953"/>
            <a:ext cx="2803320" cy="5737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09C8049-B3C4-424B-A941-7A27D8D3995F}"/>
              </a:ext>
            </a:extLst>
          </p:cNvPr>
          <p:cNvGrpSpPr/>
          <p:nvPr/>
        </p:nvGrpSpPr>
        <p:grpSpPr>
          <a:xfrm>
            <a:off x="0" y="0"/>
            <a:ext cx="12192000" cy="1070344"/>
            <a:chOff x="0" y="-1"/>
            <a:chExt cx="12192000" cy="107034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1B88B20-7848-4B31-A243-10A834ADA9BD}"/>
                </a:ext>
              </a:extLst>
            </p:cNvPr>
            <p:cNvSpPr/>
            <p:nvPr/>
          </p:nvSpPr>
          <p:spPr>
            <a:xfrm>
              <a:off x="0" y="0"/>
              <a:ext cx="12192000" cy="107034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6988332F-09C5-4555-BC6C-0C8F751CE192}"/>
                </a:ext>
              </a:extLst>
            </p:cNvPr>
            <p:cNvGrpSpPr/>
            <p:nvPr/>
          </p:nvGrpSpPr>
          <p:grpSpPr>
            <a:xfrm>
              <a:off x="139403" y="69575"/>
              <a:ext cx="2849732" cy="584775"/>
              <a:chOff x="139403" y="69575"/>
              <a:chExt cx="2849732" cy="584775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0E52192-E2B0-404D-B6F0-61A61626ACCA}"/>
                  </a:ext>
                </a:extLst>
              </p:cNvPr>
              <p:cNvSpPr txBox="1"/>
              <p:nvPr/>
            </p:nvSpPr>
            <p:spPr>
              <a:xfrm>
                <a:off x="139403" y="69575"/>
                <a:ext cx="75693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3200" b="1" dirty="0">
                    <a:solidFill>
                      <a:srgbClr val="FEB658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2.5</a:t>
                </a:r>
                <a:endParaRPr lang="ko-KR" altLang="en-US" sz="3200" b="1" dirty="0">
                  <a:solidFill>
                    <a:srgbClr val="FEB658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A5408C8-2FD0-4FAE-84DC-56E03E116C3B}"/>
                  </a:ext>
                </a:extLst>
              </p:cNvPr>
              <p:cNvSpPr txBox="1"/>
              <p:nvPr/>
            </p:nvSpPr>
            <p:spPr>
              <a:xfrm>
                <a:off x="816745" y="93494"/>
                <a:ext cx="2172390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0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5</a:t>
                </a:r>
                <a:r>
                  <a:rPr lang="ko-KR" altLang="en-US" sz="30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라운드 분석</a:t>
                </a:r>
              </a:p>
            </p:txBody>
          </p:sp>
        </p:grp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6C5E127-4100-4166-9227-40B2D969AABE}"/>
                </a:ext>
              </a:extLst>
            </p:cNvPr>
            <p:cNvSpPr/>
            <p:nvPr/>
          </p:nvSpPr>
          <p:spPr>
            <a:xfrm>
              <a:off x="0" y="-1"/>
              <a:ext cx="129784" cy="1070343"/>
            </a:xfrm>
            <a:prstGeom prst="rect">
              <a:avLst/>
            </a:prstGeom>
            <a:solidFill>
              <a:srgbClr val="FEB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432325E-5A66-4B75-AE1E-F35D365D8DF9}"/>
                </a:ext>
              </a:extLst>
            </p:cNvPr>
            <p:cNvSpPr txBox="1"/>
            <p:nvPr/>
          </p:nvSpPr>
          <p:spPr>
            <a:xfrm>
              <a:off x="896341" y="631986"/>
              <a:ext cx="508030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* </a:t>
              </a:r>
              <a:r>
                <a:rPr lang="ko-KR" altLang="en-US" sz="22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목표 </a:t>
              </a:r>
              <a:r>
                <a:rPr lang="en-US" altLang="ko-KR" sz="22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: </a:t>
              </a:r>
              <a:r>
                <a:rPr lang="ko-KR" altLang="en-US" sz="22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투자금액 절감 </a:t>
              </a:r>
              <a:r>
                <a:rPr lang="en-US" altLang="ko-KR" sz="22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(Investment Minimize)</a:t>
              </a:r>
              <a:endParaRPr lang="ko-KR" altLang="en-US" sz="22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</p:grpSp>
      <p:sp>
        <p:nvSpPr>
          <p:cNvPr id="27" name="양쪽 대괄호 26">
            <a:extLst>
              <a:ext uri="{FF2B5EF4-FFF2-40B4-BE49-F238E27FC236}">
                <a16:creationId xmlns:a16="http://schemas.microsoft.com/office/drawing/2014/main" id="{7427A214-87EF-4DA2-928D-A5FB06C5A711}"/>
              </a:ext>
            </a:extLst>
          </p:cNvPr>
          <p:cNvSpPr/>
          <p:nvPr/>
        </p:nvSpPr>
        <p:spPr>
          <a:xfrm>
            <a:off x="4438845" y="1479959"/>
            <a:ext cx="6719016" cy="4861930"/>
          </a:xfrm>
          <a:prstGeom prst="bracketPair">
            <a:avLst>
              <a:gd name="adj" fmla="val 12376"/>
            </a:avLst>
          </a:prstGeom>
          <a:ln w="1270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A26586D-1A02-4B98-9EBE-67479DA545DA}"/>
              </a:ext>
            </a:extLst>
          </p:cNvPr>
          <p:cNvGrpSpPr/>
          <p:nvPr/>
        </p:nvGrpSpPr>
        <p:grpSpPr>
          <a:xfrm>
            <a:off x="3599652" y="5147752"/>
            <a:ext cx="8353639" cy="1025330"/>
            <a:chOff x="3599652" y="5147752"/>
            <a:chExt cx="8353639" cy="1025330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F8EC780-BE74-4AB3-BBA9-04CEF4C77CF3}"/>
                </a:ext>
              </a:extLst>
            </p:cNvPr>
            <p:cNvSpPr/>
            <p:nvPr/>
          </p:nvSpPr>
          <p:spPr>
            <a:xfrm>
              <a:off x="5305523" y="5448246"/>
              <a:ext cx="498566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000" dirty="0">
                  <a:solidFill>
                    <a:srgbClr val="15A185"/>
                  </a:solidFill>
                  <a:latin typeface="-윤고딕340" panose="020B0600000101010101" charset="-127"/>
                  <a:ea typeface="-윤고딕340" panose="020B0600000101010101" charset="-127"/>
                </a:rPr>
                <a:t>총 재고량 감축을 통해 투자금액 및 비용감소</a:t>
              </a:r>
              <a:endParaRPr lang="en-US" altLang="ko-KR" sz="2000" dirty="0">
                <a:solidFill>
                  <a:srgbClr val="15A185"/>
                </a:solidFill>
                <a:latin typeface="-윤고딕340" panose="020B0600000101010101" charset="-127"/>
                <a:ea typeface="-윤고딕340" panose="020B0600000101010101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49C8EE0-29C8-438A-87B2-A479BF40D83E}"/>
                </a:ext>
              </a:extLst>
            </p:cNvPr>
            <p:cNvSpPr txBox="1"/>
            <p:nvPr/>
          </p:nvSpPr>
          <p:spPr>
            <a:xfrm>
              <a:off x="3599652" y="5157419"/>
              <a:ext cx="223728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“</a:t>
              </a:r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E464018-1E74-488E-BD86-5F1356A87736}"/>
                </a:ext>
              </a:extLst>
            </p:cNvPr>
            <p:cNvSpPr txBox="1"/>
            <p:nvPr/>
          </p:nvSpPr>
          <p:spPr>
            <a:xfrm>
              <a:off x="9716004" y="5147752"/>
              <a:ext cx="223728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”</a:t>
              </a:r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8B64CB2-1A4E-4BDD-BF26-2D3251A3ED13}"/>
              </a:ext>
            </a:extLst>
          </p:cNvPr>
          <p:cNvSpPr/>
          <p:nvPr/>
        </p:nvSpPr>
        <p:spPr>
          <a:xfrm>
            <a:off x="7590604" y="506508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40" panose="020B0600000101010101" charset="-127"/>
                <a:ea typeface="-윤고딕340" panose="020B0600000101010101" charset="-127"/>
              </a:rPr>
              <a:t>▼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-윤고딕340" panose="020B0600000101010101" charset="-127"/>
              <a:ea typeface="-윤고딕340" panose="020B0600000101010101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BC24BF1-46EA-4F21-81E3-AD237963C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0683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3DF1653-146A-471D-B293-84414C7A6C6C}"/>
              </a:ext>
            </a:extLst>
          </p:cNvPr>
          <p:cNvSpPr/>
          <p:nvPr/>
        </p:nvSpPr>
        <p:spPr>
          <a:xfrm>
            <a:off x="517872" y="1658469"/>
            <a:ext cx="568090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15A185"/>
                </a:solidFill>
                <a:latin typeface="-윤고딕340" panose="02030504000101010101" charset="-127"/>
                <a:ea typeface="-윤고딕340" panose="02030504000101010101" charset="-127"/>
              </a:rPr>
              <a:t>[</a:t>
            </a:r>
            <a:r>
              <a:rPr lang="ko-KR" altLang="en-US" b="1" dirty="0">
                <a:solidFill>
                  <a:srgbClr val="15A185"/>
                </a:solidFill>
                <a:latin typeface="-윤고딕340" panose="02030504000101010101" charset="-127"/>
                <a:ea typeface="-윤고딕340" panose="02030504000101010101" charset="-127"/>
              </a:rPr>
              <a:t>구매</a:t>
            </a:r>
            <a:r>
              <a:rPr lang="en-US" altLang="ko-KR" b="1" dirty="0">
                <a:solidFill>
                  <a:srgbClr val="15A185"/>
                </a:solidFill>
                <a:latin typeface="-윤고딕340" panose="02030504000101010101" charset="-127"/>
                <a:ea typeface="-윤고딕340" panose="02030504000101010101" charset="-127"/>
              </a:rPr>
              <a:t>] </a:t>
            </a:r>
            <a:r>
              <a:rPr lang="ko-KR" altLang="en-US" b="1" dirty="0">
                <a:solidFill>
                  <a:srgbClr val="15A185"/>
                </a:solidFill>
                <a:latin typeface="-윤고딕340" panose="02030504000101010101" charset="-127"/>
                <a:ea typeface="-윤고딕340" panose="02030504000101010101" charset="-127"/>
              </a:rPr>
              <a:t>합리적인 공급업체 계약과 합리적인 지불조건 결정</a:t>
            </a:r>
            <a:endParaRPr lang="en-US" altLang="ko-KR" b="1" dirty="0">
              <a:solidFill>
                <a:srgbClr val="15A185"/>
              </a:solidFill>
              <a:latin typeface="-윤고딕340" panose="02030504000101010101" charset="-127"/>
              <a:ea typeface="-윤고딕340" panose="02030504000101010101" charset="-127"/>
            </a:endParaRPr>
          </a:p>
          <a:p>
            <a:endParaRPr lang="en-US" altLang="ko-KR" dirty="0">
              <a:latin typeface="-윤고딕340" panose="02030504000101010101" charset="-127"/>
              <a:ea typeface="-윤고딕340" panose="02030504000101010101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-윤고딕340" panose="02030504000101010101" charset="-127"/>
                <a:ea typeface="-윤고딕340" panose="02030504000101010101" charset="-127"/>
              </a:rPr>
              <a:t>공급업체 시장 발굴</a:t>
            </a:r>
            <a:endParaRPr lang="en-US" altLang="ko-KR" dirty="0">
              <a:latin typeface="-윤고딕340" panose="02030504000101010101" charset="-127"/>
              <a:ea typeface="-윤고딕340" panose="02030504000101010101" charset="-127"/>
            </a:endParaRPr>
          </a:p>
          <a:p>
            <a:r>
              <a:rPr lang="en-US" altLang="ko-KR" dirty="0">
                <a:latin typeface="-윤고딕340" panose="02030504000101010101" charset="-127"/>
                <a:ea typeface="-윤고딕340" panose="02030504000101010101" charset="-127"/>
              </a:rPr>
              <a:t> - </a:t>
            </a:r>
            <a:r>
              <a:rPr lang="ko-KR" altLang="ko-KR" dirty="0">
                <a:latin typeface="-윤고딕340" panose="02030504000101010101" charset="-127"/>
                <a:ea typeface="-윤고딕340" panose="02030504000101010101" charset="-127"/>
              </a:rPr>
              <a:t>팩</a:t>
            </a:r>
            <a:r>
              <a:rPr lang="en-US" altLang="ko-KR" dirty="0">
                <a:latin typeface="-윤고딕340" panose="02030504000101010101" charset="-127"/>
                <a:ea typeface="-윤고딕340" panose="02030504000101010101" charset="-127"/>
              </a:rPr>
              <a:t> (Tight -&gt; Carton Garçon)</a:t>
            </a:r>
          </a:p>
          <a:p>
            <a:endParaRPr lang="en-US" altLang="ko-KR" dirty="0">
              <a:latin typeface="-윤고딕340" panose="02030504000101010101" charset="-127"/>
              <a:ea typeface="-윤고딕340" panose="02030504000101010101" charset="-127"/>
            </a:endParaRPr>
          </a:p>
          <a:p>
            <a:r>
              <a:rPr lang="en-US" altLang="ko-KR" dirty="0">
                <a:latin typeface="-윤고딕340" panose="02030504000101010101" charset="-127"/>
                <a:ea typeface="-윤고딕340" panose="02030504000101010101" charset="-127"/>
              </a:rPr>
              <a:t>2. </a:t>
            </a:r>
            <a:r>
              <a:rPr lang="ko-KR" altLang="en-US" dirty="0">
                <a:latin typeface="-윤고딕340" panose="02030504000101010101" charset="-127"/>
                <a:ea typeface="-윤고딕340" panose="02030504000101010101" charset="-127"/>
              </a:rPr>
              <a:t>원자재 높은 품질 유지</a:t>
            </a:r>
            <a:endParaRPr lang="en-US" altLang="ko-KR" dirty="0">
              <a:latin typeface="-윤고딕340" panose="02030504000101010101" charset="-127"/>
              <a:ea typeface="-윤고딕340" panose="02030504000101010101" charset="-127"/>
            </a:endParaRPr>
          </a:p>
          <a:p>
            <a:endParaRPr lang="en-US" altLang="ko-KR" dirty="0">
              <a:latin typeface="-윤고딕340" panose="02030504000101010101" charset="-127"/>
              <a:ea typeface="-윤고딕340" panose="02030504000101010101" charset="-127"/>
            </a:endParaRPr>
          </a:p>
          <a:p>
            <a:r>
              <a:rPr lang="en-US" altLang="ko-KR" dirty="0">
                <a:latin typeface="-윤고딕340" panose="02030504000101010101" charset="-127"/>
                <a:ea typeface="-윤고딕340" panose="02030504000101010101" charset="-127"/>
              </a:rPr>
              <a:t>3. </a:t>
            </a:r>
            <a:r>
              <a:rPr lang="ko-KR" altLang="en-US" dirty="0">
                <a:latin typeface="-윤고딕340" panose="02030504000101010101" charset="-127"/>
                <a:ea typeface="-윤고딕340" panose="02030504000101010101" charset="-127"/>
              </a:rPr>
              <a:t>지불조건 증가</a:t>
            </a:r>
            <a:endParaRPr lang="en-US" altLang="ko-KR" dirty="0">
              <a:latin typeface="-윤고딕340" panose="02030504000101010101" charset="-127"/>
              <a:ea typeface="-윤고딕340" panose="02030504000101010101" charset="-127"/>
            </a:endParaRPr>
          </a:p>
          <a:p>
            <a:r>
              <a:rPr lang="en-US" altLang="ko-KR" dirty="0">
                <a:latin typeface="-윤고딕340" panose="02030504000101010101" charset="-127"/>
                <a:ea typeface="-윤고딕340" panose="02030504000101010101" charset="-127"/>
              </a:rPr>
              <a:t> - PET (4</a:t>
            </a:r>
            <a:r>
              <a:rPr lang="ko-KR" altLang="en-US" dirty="0">
                <a:latin typeface="-윤고딕340" panose="02030504000101010101" charset="-127"/>
                <a:ea typeface="-윤고딕340" panose="02030504000101010101" charset="-127"/>
              </a:rPr>
              <a:t>주 </a:t>
            </a:r>
            <a:r>
              <a:rPr lang="en-US" altLang="ko-KR" dirty="0">
                <a:latin typeface="-윤고딕340" panose="02030504000101010101" charset="-127"/>
                <a:ea typeface="-윤고딕340" panose="02030504000101010101" charset="-127"/>
              </a:rPr>
              <a:t>-&gt; 6</a:t>
            </a:r>
            <a:r>
              <a:rPr lang="ko-KR" altLang="en-US" dirty="0">
                <a:latin typeface="-윤고딕340" panose="02030504000101010101" charset="-127"/>
                <a:ea typeface="-윤고딕340" panose="02030504000101010101" charset="-127"/>
              </a:rPr>
              <a:t>주</a:t>
            </a:r>
            <a:r>
              <a:rPr lang="en-US" altLang="ko-KR" dirty="0">
                <a:latin typeface="-윤고딕340" panose="02030504000101010101" charset="-127"/>
                <a:ea typeface="-윤고딕340" panose="02030504000101010101" charset="-127"/>
              </a:rPr>
              <a:t>), </a:t>
            </a:r>
            <a:r>
              <a:rPr lang="ko-KR" altLang="en-US" dirty="0">
                <a:latin typeface="-윤고딕340" panose="02030504000101010101" charset="-127"/>
                <a:ea typeface="-윤고딕340" panose="02030504000101010101" charset="-127"/>
              </a:rPr>
              <a:t>망고 </a:t>
            </a:r>
            <a:r>
              <a:rPr lang="en-US" altLang="ko-KR" dirty="0">
                <a:latin typeface="-윤고딕340" panose="02030504000101010101" charset="-127"/>
                <a:ea typeface="-윤고딕340" panose="02030504000101010101" charset="-127"/>
              </a:rPr>
              <a:t>(4</a:t>
            </a:r>
            <a:r>
              <a:rPr lang="ko-KR" altLang="en-US" dirty="0">
                <a:latin typeface="-윤고딕340" panose="02030504000101010101" charset="-127"/>
                <a:ea typeface="-윤고딕340" panose="02030504000101010101" charset="-127"/>
              </a:rPr>
              <a:t>주 </a:t>
            </a:r>
            <a:r>
              <a:rPr lang="en-US" altLang="ko-KR" dirty="0">
                <a:latin typeface="-윤고딕340" panose="02030504000101010101" charset="-127"/>
                <a:ea typeface="-윤고딕340" panose="02030504000101010101" charset="-127"/>
              </a:rPr>
              <a:t>-&gt; 6</a:t>
            </a:r>
            <a:r>
              <a:rPr lang="ko-KR" altLang="en-US" dirty="0">
                <a:latin typeface="-윤고딕340" panose="02030504000101010101" charset="-127"/>
                <a:ea typeface="-윤고딕340" panose="02030504000101010101" charset="-127"/>
              </a:rPr>
              <a:t>주</a:t>
            </a:r>
            <a:r>
              <a:rPr lang="en-US" altLang="ko-KR" dirty="0">
                <a:latin typeface="-윤고딕340" panose="02030504000101010101" charset="-127"/>
                <a:ea typeface="-윤고딕340" panose="02030504000101010101" charset="-127"/>
              </a:rPr>
              <a:t>)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73783FE-A48B-49C2-8FC9-1436729EE1C8}"/>
              </a:ext>
            </a:extLst>
          </p:cNvPr>
          <p:cNvSpPr/>
          <p:nvPr/>
        </p:nvSpPr>
        <p:spPr>
          <a:xfrm>
            <a:off x="2159744" y="5790338"/>
            <a:ext cx="7872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-윤고딕340" panose="02030504000101010101" charset="-127"/>
                <a:ea typeface="-윤고딕340" panose="02030504000101010101" charset="-127"/>
              </a:rPr>
              <a:t>원자재비 ↓</a:t>
            </a:r>
            <a:r>
              <a:rPr lang="en-US" altLang="ko-KR" dirty="0">
                <a:latin typeface="-윤고딕340" panose="02030504000101010101" charset="-127"/>
                <a:ea typeface="-윤고딕340" panose="02030504000101010101" charset="-127"/>
              </a:rPr>
              <a:t> / </a:t>
            </a:r>
            <a:r>
              <a:rPr lang="ko-KR" altLang="en-US" dirty="0" err="1">
                <a:latin typeface="-윤고딕340" panose="02030504000101010101" charset="-127"/>
                <a:ea typeface="-윤고딕340" panose="02030504000101010101" charset="-127"/>
              </a:rPr>
              <a:t>거부율</a:t>
            </a:r>
            <a:r>
              <a:rPr lang="ko-KR" altLang="en-US" dirty="0">
                <a:latin typeface="-윤고딕340" panose="02030504000101010101" charset="-127"/>
                <a:ea typeface="-윤고딕340" panose="02030504000101010101" charset="-127"/>
              </a:rPr>
              <a:t> ↓</a:t>
            </a:r>
            <a:r>
              <a:rPr lang="en-US" altLang="ko-KR" dirty="0">
                <a:latin typeface="-윤고딕340" panose="02030504000101010101" charset="-127"/>
                <a:ea typeface="-윤고딕340" panose="02030504000101010101" charset="-127"/>
              </a:rPr>
              <a:t> / </a:t>
            </a:r>
            <a:r>
              <a:rPr lang="ko-KR" altLang="en-US" dirty="0">
                <a:latin typeface="-윤고딕340" panose="02030504000101010101" charset="-127"/>
                <a:ea typeface="-윤고딕340" panose="02030504000101010101" charset="-127"/>
              </a:rPr>
              <a:t>납품신뢰성 ↑</a:t>
            </a:r>
            <a:r>
              <a:rPr lang="en-US" altLang="ko-KR" dirty="0">
                <a:latin typeface="-윤고딕340" panose="02030504000101010101" charset="-127"/>
                <a:ea typeface="-윤고딕340" panose="02030504000101010101" charset="-127"/>
              </a:rPr>
              <a:t> / </a:t>
            </a:r>
            <a:r>
              <a:rPr lang="ko-KR" altLang="en-US" dirty="0">
                <a:latin typeface="-윤고딕340" panose="02030504000101010101" charset="-127"/>
                <a:ea typeface="-윤고딕340" panose="02030504000101010101" charset="-127"/>
              </a:rPr>
              <a:t>지불조건 ↓ </a:t>
            </a:r>
            <a:endParaRPr lang="en-US" altLang="ko-KR" dirty="0">
              <a:latin typeface="-윤고딕340" panose="02030504000101010101" charset="-127"/>
              <a:ea typeface="-윤고딕340" panose="02030504000101010101" charset="-127"/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4D75B390-4ADA-4C12-BBA6-D1A6FE217F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384111"/>
              </p:ext>
            </p:extLst>
          </p:nvPr>
        </p:nvGraphicFramePr>
        <p:xfrm>
          <a:off x="6440128" y="1699386"/>
          <a:ext cx="4728884" cy="324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1492">
                  <a:extLst>
                    <a:ext uri="{9D8B030D-6E8A-4147-A177-3AD203B41FA5}">
                      <a16:colId xmlns:a16="http://schemas.microsoft.com/office/drawing/2014/main" val="2692442189"/>
                    </a:ext>
                  </a:extLst>
                </a:gridCol>
                <a:gridCol w="1543696">
                  <a:extLst>
                    <a:ext uri="{9D8B030D-6E8A-4147-A177-3AD203B41FA5}">
                      <a16:colId xmlns:a16="http://schemas.microsoft.com/office/drawing/2014/main" val="3999237984"/>
                    </a:ext>
                  </a:extLst>
                </a:gridCol>
                <a:gridCol w="1543696">
                  <a:extLst>
                    <a:ext uri="{9D8B030D-6E8A-4147-A177-3AD203B41FA5}">
                      <a16:colId xmlns:a16="http://schemas.microsoft.com/office/drawing/2014/main" val="608957527"/>
                    </a:ext>
                  </a:extLst>
                </a:gridCol>
              </a:tblGrid>
              <a:tr h="21005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-윤고딕340" panose="02030504000101010101" charset="-127"/>
                        <a:ea typeface="-윤고딕340" panose="02030504000101010101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latin typeface="-윤고딕340" panose="02030504000101010101" charset="-127"/>
                          <a:ea typeface="-윤고딕340" panose="02030504000101010101" charset="-127"/>
                        </a:rPr>
                        <a:t>4R</a:t>
                      </a:r>
                      <a:endParaRPr lang="ko-KR" altLang="en-US" sz="1400" b="1" dirty="0">
                        <a:latin typeface="-윤고딕340" panose="02030504000101010101" charset="-127"/>
                        <a:ea typeface="-윤고딕340" panose="02030504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latin typeface="-윤고딕340" panose="02030504000101010101" charset="-127"/>
                          <a:ea typeface="-윤고딕340" panose="02030504000101010101" charset="-127"/>
                        </a:rPr>
                        <a:t>5R</a:t>
                      </a:r>
                      <a:endParaRPr lang="ko-KR" altLang="en-US" sz="1400" b="1" dirty="0">
                        <a:latin typeface="-윤고딕340" panose="02030504000101010101" charset="-127"/>
                        <a:ea typeface="-윤고딕340" panose="02030504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3771335"/>
                  </a:ext>
                </a:extLst>
              </a:tr>
              <a:tr h="2100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-윤고딕340" panose="02030504000101010101" charset="-127"/>
                          <a:ea typeface="-윤고딕340" panose="02030504000101010101" charset="-127"/>
                        </a:rPr>
                        <a:t>공급업체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-윤고딕340" panose="02030504000101010101" charset="-127"/>
                          <a:ea typeface="-윤고딕340" panose="02030504000101010101" charset="-127"/>
                        </a:rPr>
                        <a:t>Tight</a:t>
                      </a:r>
                      <a:endParaRPr lang="ko-KR" altLang="en-US" sz="1400" dirty="0">
                        <a:latin typeface="-윤고딕340" panose="02030504000101010101" charset="-127"/>
                        <a:ea typeface="-윤고딕340" panose="02030504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-윤고딕340" panose="02030504000101010101" charset="-127"/>
                          <a:ea typeface="-윤고딕340" panose="02030504000101010101" charset="-127"/>
                        </a:rPr>
                        <a:t>Carton Garçon</a:t>
                      </a:r>
                      <a:endParaRPr lang="ko-KR" altLang="en-US" sz="1400" dirty="0">
                        <a:latin typeface="-윤고딕340" panose="02030504000101010101" charset="-127"/>
                        <a:ea typeface="-윤고딕340" panose="02030504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658093"/>
                  </a:ext>
                </a:extLst>
              </a:tr>
              <a:tr h="349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-윤고딕340" panose="02030504000101010101" charset="-127"/>
                          <a:ea typeface="-윤고딕340" panose="02030504000101010101" charset="-127"/>
                        </a:rPr>
                        <a:t>지불조건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-윤고딕340" panose="02030504000101010101" charset="-127"/>
                          <a:ea typeface="-윤고딕340" panose="02030504000101010101" charset="-127"/>
                        </a:rPr>
                        <a:t>4</a:t>
                      </a:r>
                      <a:r>
                        <a:rPr lang="ko-KR" altLang="en-US" sz="1400" dirty="0">
                          <a:latin typeface="-윤고딕340" panose="02030504000101010101" charset="-127"/>
                          <a:ea typeface="-윤고딕340" panose="02030504000101010101" charset="-127"/>
                        </a:rPr>
                        <a:t>주</a:t>
                      </a:r>
                      <a:endParaRPr lang="en-US" altLang="ko-KR" sz="1400" dirty="0">
                        <a:latin typeface="-윤고딕340" panose="02030504000101010101" charset="-127"/>
                        <a:ea typeface="-윤고딕340" panose="02030504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-윤고딕340" panose="02030504000101010101" charset="-127"/>
                          <a:ea typeface="-윤고딕340" panose="02030504000101010101" charset="-127"/>
                        </a:rPr>
                        <a:t>4</a:t>
                      </a:r>
                      <a:r>
                        <a:rPr lang="ko-KR" altLang="en-US" sz="1400" dirty="0">
                          <a:latin typeface="-윤고딕340" panose="02030504000101010101" charset="-127"/>
                          <a:ea typeface="-윤고딕340" panose="02030504000101010101" charset="-127"/>
                        </a:rPr>
                        <a:t>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3937485"/>
                  </a:ext>
                </a:extLst>
              </a:tr>
              <a:tr h="349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-윤고딕340" panose="02030504000101010101" charset="-127"/>
                          <a:ea typeface="-윤고딕340" panose="02030504000101010101" charset="-127"/>
                        </a:rPr>
                        <a:t>거래단위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-윤고딕340" panose="02030504000101010101" charset="-127"/>
                          <a:ea typeface="-윤고딕340" panose="02030504000101010101" charset="-127"/>
                        </a:rPr>
                        <a:t>파레트</a:t>
                      </a:r>
                      <a:endParaRPr lang="en-US" altLang="ko-KR" sz="1400" dirty="0">
                        <a:latin typeface="-윤고딕340" panose="02030504000101010101" charset="-127"/>
                        <a:ea typeface="-윤고딕340" panose="02030504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-윤고딕340" panose="02030504000101010101" charset="-127"/>
                          <a:ea typeface="-윤고딕340" panose="02030504000101010101" charset="-127"/>
                        </a:rPr>
                        <a:t>파레트</a:t>
                      </a:r>
                      <a:endParaRPr lang="ko-KR" altLang="en-US" sz="1400" dirty="0">
                        <a:latin typeface="-윤고딕340" panose="02030504000101010101" charset="-127"/>
                        <a:ea typeface="-윤고딕340" panose="02030504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7175528"/>
                  </a:ext>
                </a:extLst>
              </a:tr>
              <a:tr h="350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-윤고딕340" panose="02030504000101010101" charset="-127"/>
                          <a:ea typeface="-윤고딕340" panose="02030504000101010101" charset="-127"/>
                        </a:rPr>
                        <a:t>합의된 </a:t>
                      </a:r>
                      <a:endParaRPr lang="en-US" altLang="ko-KR" sz="1400" dirty="0">
                        <a:latin typeface="-윤고딕340" panose="02030504000101010101" charset="-127"/>
                        <a:ea typeface="-윤고딕340" panose="02030504000101010101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-윤고딕340" panose="02030504000101010101" charset="-127"/>
                          <a:ea typeface="-윤고딕340" panose="02030504000101010101" charset="-127"/>
                        </a:rPr>
                        <a:t>납품신뢰성</a:t>
                      </a:r>
                      <a:r>
                        <a:rPr lang="en-US" altLang="ko-KR" sz="1400" dirty="0">
                          <a:latin typeface="-윤고딕340" panose="02030504000101010101" charset="-127"/>
                          <a:ea typeface="-윤고딕340" panose="02030504000101010101" charset="-127"/>
                        </a:rPr>
                        <a:t>(%)</a:t>
                      </a:r>
                      <a:endParaRPr lang="ko-KR" altLang="en-US" sz="1400" dirty="0">
                        <a:latin typeface="-윤고딕340" panose="02030504000101010101" charset="-127"/>
                        <a:ea typeface="-윤고딕340" panose="02030504000101010101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-윤고딕340" panose="02030504000101010101" charset="-127"/>
                          <a:ea typeface="-윤고딕340" panose="02030504000101010101" charset="-127"/>
                        </a:rPr>
                        <a:t>96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-윤고딕340" panose="02030504000101010101" charset="-127"/>
                          <a:ea typeface="-윤고딕340" panose="02030504000101010101" charset="-127"/>
                        </a:rPr>
                        <a:t>96</a:t>
                      </a:r>
                      <a:endParaRPr lang="ko-KR" altLang="en-US" sz="1400" dirty="0">
                        <a:latin typeface="-윤고딕340" panose="02030504000101010101" charset="-127"/>
                        <a:ea typeface="-윤고딕340" panose="02030504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3940150"/>
                  </a:ext>
                </a:extLst>
              </a:tr>
              <a:tr h="349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-윤고딕340" panose="02030504000101010101" charset="-127"/>
                          <a:ea typeface="-윤고딕340" panose="02030504000101010101" charset="-127"/>
                        </a:rPr>
                        <a:t>납품구간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-윤고딕340" panose="02030504000101010101" charset="-127"/>
                          <a:ea typeface="-윤고딕340" panose="02030504000101010101" charset="-127"/>
                        </a:rPr>
                        <a:t>2</a:t>
                      </a:r>
                      <a:r>
                        <a:rPr lang="ko-KR" altLang="en-US" sz="1400" dirty="0">
                          <a:latin typeface="-윤고딕340" panose="02030504000101010101" charset="-127"/>
                          <a:ea typeface="-윤고딕340" panose="02030504000101010101" charset="-127"/>
                        </a:rPr>
                        <a:t>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-윤고딕340" panose="02030504000101010101" charset="-127"/>
                          <a:ea typeface="-윤고딕340" panose="02030504000101010101" charset="-127"/>
                        </a:rPr>
                        <a:t>2</a:t>
                      </a:r>
                      <a:r>
                        <a:rPr lang="ko-KR" altLang="en-US" sz="1400" dirty="0">
                          <a:latin typeface="-윤고딕340" panose="02030504000101010101" charset="-127"/>
                          <a:ea typeface="-윤고딕340" panose="02030504000101010101" charset="-127"/>
                        </a:rPr>
                        <a:t>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875241"/>
                  </a:ext>
                </a:extLst>
              </a:tr>
              <a:tr h="349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-윤고딕340" panose="02030504000101010101" charset="-127"/>
                          <a:ea typeface="-윤고딕340" panose="02030504000101010101" charset="-127"/>
                        </a:rPr>
                        <a:t>품질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-윤고딕340" panose="02030504000101010101" charset="-127"/>
                          <a:ea typeface="-윤고딕340" panose="02030504000101010101" charset="-127"/>
                        </a:rPr>
                        <a:t>높음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-윤고딕340" panose="02030504000101010101" charset="-127"/>
                          <a:ea typeface="-윤고딕340" panose="02030504000101010101" charset="-127"/>
                        </a:rPr>
                        <a:t>높음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3232697"/>
                  </a:ext>
                </a:extLst>
              </a:tr>
              <a:tr h="349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-윤고딕340" panose="02030504000101010101" charset="-127"/>
                          <a:ea typeface="-윤고딕340" panose="02030504000101010101" charset="-127"/>
                        </a:rPr>
                        <a:t>운송수단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-윤고딕340" panose="02030504000101010101" charset="-127"/>
                          <a:ea typeface="-윤고딕340" panose="02030504000101010101" charset="-127"/>
                        </a:rPr>
                        <a:t>트럭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-윤고딕340" panose="02030504000101010101" charset="-127"/>
                          <a:ea typeface="-윤고딕340" panose="02030504000101010101" charset="-127"/>
                        </a:rPr>
                        <a:t>트럭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8530944"/>
                  </a:ext>
                </a:extLst>
              </a:tr>
              <a:tr h="374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-윤고딕340" panose="02030504000101010101" charset="-127"/>
                          <a:ea typeface="-윤고딕340" panose="02030504000101010101" charset="-127"/>
                        </a:rPr>
                        <a:t>계약지수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-윤고딕340" panose="02030504000101010101" charset="-127"/>
                          <a:ea typeface="-윤고딕340" panose="02030504000101010101" charset="-127"/>
                        </a:rPr>
                        <a:t>0.9904</a:t>
                      </a:r>
                      <a:endParaRPr lang="ko-KR" altLang="en-US" sz="1400" dirty="0">
                        <a:latin typeface="-윤고딕340" panose="02030504000101010101" charset="-127"/>
                        <a:ea typeface="-윤고딕340" panose="02030504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-윤고딕340" panose="02030504000101010101" charset="-127"/>
                          <a:ea typeface="-윤고딕340" panose="02030504000101010101" charset="-127"/>
                        </a:rPr>
                        <a:t>0.8522</a:t>
                      </a:r>
                      <a:endParaRPr lang="ko-KR" altLang="en-US" sz="1400" dirty="0">
                        <a:latin typeface="-윤고딕340" panose="02030504000101010101" charset="-127"/>
                        <a:ea typeface="-윤고딕340" panose="02030504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2107331"/>
                  </a:ext>
                </a:extLst>
              </a:tr>
            </a:tbl>
          </a:graphicData>
        </a:graphic>
      </p:graphicFrame>
      <p:pic>
        <p:nvPicPr>
          <p:cNvPr id="22" name="图片 5">
            <a:extLst>
              <a:ext uri="{FF2B5EF4-FFF2-40B4-BE49-F238E27FC236}">
                <a16:creationId xmlns:a16="http://schemas.microsoft.com/office/drawing/2014/main" id="{65838C7C-613C-4059-AB6D-C8F24ECA8D8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t="76775"/>
          <a:stretch/>
        </p:blipFill>
        <p:spPr>
          <a:xfrm rot="10800000" flipV="1">
            <a:off x="1877551" y="5068690"/>
            <a:ext cx="8436898" cy="179847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2DC903E8-2664-4EA6-8930-03684C2C6F30}"/>
              </a:ext>
            </a:extLst>
          </p:cNvPr>
          <p:cNvGrpSpPr/>
          <p:nvPr/>
        </p:nvGrpSpPr>
        <p:grpSpPr>
          <a:xfrm>
            <a:off x="0" y="0"/>
            <a:ext cx="12192000" cy="1070344"/>
            <a:chOff x="0" y="-1"/>
            <a:chExt cx="12192000" cy="1070344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153A0BE-308A-4854-B594-7C4CE1D66CE1}"/>
                </a:ext>
              </a:extLst>
            </p:cNvPr>
            <p:cNvSpPr/>
            <p:nvPr/>
          </p:nvSpPr>
          <p:spPr>
            <a:xfrm>
              <a:off x="0" y="0"/>
              <a:ext cx="12192000" cy="107034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D33485CC-245E-4745-BF11-2360EC660F93}"/>
                </a:ext>
              </a:extLst>
            </p:cNvPr>
            <p:cNvGrpSpPr/>
            <p:nvPr/>
          </p:nvGrpSpPr>
          <p:grpSpPr>
            <a:xfrm>
              <a:off x="139403" y="69575"/>
              <a:ext cx="2849732" cy="584775"/>
              <a:chOff x="139403" y="69575"/>
              <a:chExt cx="2849732" cy="584775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E32F23D-C40F-4419-A52B-48BE3A9A87CC}"/>
                  </a:ext>
                </a:extLst>
              </p:cNvPr>
              <p:cNvSpPr txBox="1"/>
              <p:nvPr/>
            </p:nvSpPr>
            <p:spPr>
              <a:xfrm>
                <a:off x="139403" y="69575"/>
                <a:ext cx="75693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3200" b="1" dirty="0">
                    <a:solidFill>
                      <a:srgbClr val="FEB658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2.5</a:t>
                </a:r>
                <a:endParaRPr lang="ko-KR" altLang="en-US" sz="3200" b="1" dirty="0">
                  <a:solidFill>
                    <a:srgbClr val="FEB658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A45372C-202C-4433-B9BC-40CE14B0994F}"/>
                  </a:ext>
                </a:extLst>
              </p:cNvPr>
              <p:cNvSpPr txBox="1"/>
              <p:nvPr/>
            </p:nvSpPr>
            <p:spPr>
              <a:xfrm>
                <a:off x="816745" y="93494"/>
                <a:ext cx="2172390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0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5</a:t>
                </a:r>
                <a:r>
                  <a:rPr lang="ko-KR" altLang="en-US" sz="30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라운드 분석</a:t>
                </a:r>
              </a:p>
            </p:txBody>
          </p:sp>
        </p:grp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F6EAF10-D444-4029-8B8D-6D4F236B3F0C}"/>
                </a:ext>
              </a:extLst>
            </p:cNvPr>
            <p:cNvSpPr/>
            <p:nvPr/>
          </p:nvSpPr>
          <p:spPr>
            <a:xfrm>
              <a:off x="0" y="-1"/>
              <a:ext cx="129784" cy="1070343"/>
            </a:xfrm>
            <a:prstGeom prst="rect">
              <a:avLst/>
            </a:prstGeom>
            <a:solidFill>
              <a:srgbClr val="FEB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B94C5C3-C911-4976-A3A6-BC2C027E2E09}"/>
                </a:ext>
              </a:extLst>
            </p:cNvPr>
            <p:cNvSpPr txBox="1"/>
            <p:nvPr/>
          </p:nvSpPr>
          <p:spPr>
            <a:xfrm>
              <a:off x="896341" y="631986"/>
              <a:ext cx="508030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* </a:t>
              </a:r>
              <a:r>
                <a:rPr lang="ko-KR" altLang="en-US" sz="22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목표 </a:t>
              </a:r>
              <a:r>
                <a:rPr lang="en-US" altLang="ko-KR" sz="22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: </a:t>
              </a:r>
              <a:r>
                <a:rPr lang="ko-KR" altLang="en-US" sz="22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투자금액 절감 </a:t>
              </a:r>
              <a:r>
                <a:rPr lang="en-US" altLang="ko-KR" sz="22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(Investment Minimize)</a:t>
              </a:r>
              <a:endParaRPr lang="ko-KR" altLang="en-US" sz="22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429FFA26-EA35-4BF0-8FA1-D9FF46EC6E1F}"/>
              </a:ext>
            </a:extLst>
          </p:cNvPr>
          <p:cNvSpPr/>
          <p:nvPr/>
        </p:nvSpPr>
        <p:spPr>
          <a:xfrm>
            <a:off x="3291385" y="5296316"/>
            <a:ext cx="752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15A185"/>
                </a:solidFill>
                <a:latin typeface="-윤고딕340" panose="02030504000101010101" charset="-127"/>
                <a:ea typeface="-윤고딕340" panose="02030504000101010101" charset="-127"/>
              </a:rPr>
              <a:t>[</a:t>
            </a:r>
            <a:r>
              <a:rPr lang="ko-KR" altLang="en-US" b="1" dirty="0">
                <a:solidFill>
                  <a:srgbClr val="15A185"/>
                </a:solidFill>
                <a:latin typeface="-윤고딕340" panose="02030504000101010101" charset="-127"/>
                <a:ea typeface="-윤고딕340" panose="02030504000101010101" charset="-127"/>
              </a:rPr>
              <a:t>결과</a:t>
            </a:r>
            <a:r>
              <a:rPr lang="en-US" altLang="ko-KR" b="1" dirty="0">
                <a:solidFill>
                  <a:srgbClr val="15A185"/>
                </a:solidFill>
                <a:latin typeface="-윤고딕340" panose="02030504000101010101" charset="-127"/>
                <a:ea typeface="-윤고딕340" panose="02030504000101010101" charset="-127"/>
              </a:rPr>
              <a:t>]</a:t>
            </a:r>
          </a:p>
        </p:txBody>
      </p:sp>
      <p:sp>
        <p:nvSpPr>
          <p:cNvPr id="15" name="슬라이드 번호 개체 틀 2">
            <a:extLst>
              <a:ext uri="{FF2B5EF4-FFF2-40B4-BE49-F238E27FC236}">
                <a16:creationId xmlns:a16="http://schemas.microsoft.com/office/drawing/2014/main" id="{DCFBB59D-B961-4593-A248-1E75EFD0D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-1"/>
            <a:ext cx="2743200" cy="365125"/>
          </a:xfrm>
        </p:spPr>
        <p:txBody>
          <a:bodyPr/>
          <a:lstStyle/>
          <a:p>
            <a:fld id="{62E555CB-71B6-4724-898A-BE555FEED306}" type="slidenum">
              <a:rPr lang="ko-KR" altLang="en-US" smtClean="0"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4758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3DF1653-146A-471D-B293-84414C7A6C6C}"/>
              </a:ext>
            </a:extLst>
          </p:cNvPr>
          <p:cNvSpPr/>
          <p:nvPr/>
        </p:nvSpPr>
        <p:spPr>
          <a:xfrm>
            <a:off x="350471" y="1884799"/>
            <a:ext cx="244428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15A185"/>
                </a:solidFill>
                <a:latin typeface="-윤고딕340" panose="02030504000101010101" charset="-127"/>
                <a:ea typeface="-윤고딕340" panose="02030504000101010101" charset="-127"/>
              </a:rPr>
              <a:t>[</a:t>
            </a:r>
            <a:r>
              <a:rPr lang="ko-KR" altLang="en-US" b="1" dirty="0">
                <a:solidFill>
                  <a:srgbClr val="15A185"/>
                </a:solidFill>
                <a:latin typeface="-윤고딕340" panose="02030504000101010101" charset="-127"/>
                <a:ea typeface="-윤고딕340" panose="02030504000101010101" charset="-127"/>
              </a:rPr>
              <a:t>판매</a:t>
            </a:r>
            <a:r>
              <a:rPr lang="en-US" altLang="ko-KR" b="1" dirty="0">
                <a:solidFill>
                  <a:srgbClr val="15A185"/>
                </a:solidFill>
                <a:latin typeface="-윤고딕340" panose="02030504000101010101" charset="-127"/>
                <a:ea typeface="-윤고딕340" panose="02030504000101010101" charset="-127"/>
              </a:rPr>
              <a:t>]</a:t>
            </a:r>
          </a:p>
          <a:p>
            <a:endParaRPr lang="en-US" altLang="ko-KR" dirty="0">
              <a:latin typeface="-윤고딕340" panose="02030504000101010101" charset="-127"/>
              <a:ea typeface="-윤고딕340" panose="02030504000101010101" charset="-127"/>
            </a:endParaRPr>
          </a:p>
          <a:p>
            <a:r>
              <a:rPr lang="en-US" altLang="ko-KR" dirty="0">
                <a:latin typeface="-윤고딕340" panose="02030504000101010101" charset="-127"/>
                <a:ea typeface="-윤고딕340" panose="02030504000101010101" charset="-127"/>
              </a:rPr>
              <a:t>1.</a:t>
            </a:r>
            <a:r>
              <a:rPr lang="ko-KR" altLang="en-US" dirty="0">
                <a:latin typeface="-윤고딕340" panose="02030504000101010101" charset="-127"/>
                <a:ea typeface="-윤고딕340" panose="02030504000101010101" charset="-127"/>
              </a:rPr>
              <a:t> 지불조건 감소</a:t>
            </a:r>
            <a:endParaRPr lang="en-US" altLang="ko-KR" dirty="0">
              <a:latin typeface="-윤고딕340" panose="02030504000101010101" charset="-127"/>
              <a:ea typeface="-윤고딕340" panose="02030504000101010101" charset="-127"/>
            </a:endParaRPr>
          </a:p>
          <a:p>
            <a:endParaRPr lang="en-US" altLang="ko-KR" dirty="0">
              <a:latin typeface="-윤고딕340" panose="02030504000101010101" charset="-127"/>
              <a:ea typeface="-윤고딕340" panose="02030504000101010101" charset="-127"/>
            </a:endParaRPr>
          </a:p>
          <a:p>
            <a:r>
              <a:rPr lang="en-US" altLang="ko-KR" dirty="0">
                <a:latin typeface="-윤고딕340" panose="02030504000101010101" charset="-127"/>
                <a:ea typeface="-윤고딕340" panose="02030504000101010101" charset="-127"/>
              </a:rPr>
              <a:t>2. </a:t>
            </a:r>
            <a:r>
              <a:rPr lang="ko-KR" altLang="en-US" dirty="0">
                <a:latin typeface="-윤고딕340" panose="02030504000101010101" charset="-127"/>
                <a:ea typeface="-윤고딕340" panose="02030504000101010101" charset="-127"/>
              </a:rPr>
              <a:t>주문 마감시간 늘림</a:t>
            </a:r>
            <a:endParaRPr lang="en-US" altLang="ko-KR" dirty="0">
              <a:latin typeface="-윤고딕340" panose="02030504000101010101" charset="-127"/>
              <a:ea typeface="-윤고딕340" panose="02030504000101010101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CC3BD87-21C4-40AB-B999-415A395B0E6F}"/>
              </a:ext>
            </a:extLst>
          </p:cNvPr>
          <p:cNvSpPr/>
          <p:nvPr/>
        </p:nvSpPr>
        <p:spPr>
          <a:xfrm>
            <a:off x="7642308" y="2516044"/>
            <a:ext cx="39450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-윤고딕340" panose="02030504000101010101" charset="-127"/>
                <a:ea typeface="-윤고딕340" panose="02030504000101010101" charset="-127"/>
              </a:rPr>
              <a:t>대금지급조건 </a:t>
            </a:r>
            <a:r>
              <a:rPr lang="ko-KR" altLang="en-US" dirty="0" err="1">
                <a:latin typeface="-윤고딕340" panose="02030504000101010101" charset="-127"/>
                <a:ea typeface="-윤고딕340" panose="02030504000101010101" charset="-127"/>
              </a:rPr>
              <a:t>이자비</a:t>
            </a:r>
            <a:r>
              <a:rPr lang="en-US" altLang="ko-KR" dirty="0">
                <a:latin typeface="-윤고딕340" panose="02030504000101010101" charset="-127"/>
                <a:ea typeface="-윤고딕340" panose="02030504000101010101" charset="-127"/>
              </a:rPr>
              <a:t> </a:t>
            </a:r>
            <a:r>
              <a:rPr lang="ko-KR" altLang="en-US" dirty="0">
                <a:latin typeface="-윤고딕340" panose="02030504000101010101" charset="-127"/>
                <a:ea typeface="-윤고딕340" panose="02030504000101010101" charset="-127"/>
              </a:rPr>
              <a:t>↓</a:t>
            </a:r>
            <a:endParaRPr lang="en-US" altLang="ko-KR" dirty="0">
              <a:latin typeface="-윤고딕340" panose="02030504000101010101" charset="-127"/>
              <a:ea typeface="-윤고딕340" panose="02030504000101010101" charset="-127"/>
            </a:endParaRPr>
          </a:p>
          <a:p>
            <a:r>
              <a:rPr lang="ko-KR" altLang="en-US" dirty="0">
                <a:latin typeface="-윤고딕340" panose="02030504000101010101" charset="-127"/>
                <a:ea typeface="-윤고딕340" panose="02030504000101010101" charset="-127"/>
              </a:rPr>
              <a:t>지불조건 ↓</a:t>
            </a:r>
            <a:endParaRPr lang="en-US" altLang="ko-KR" dirty="0">
              <a:latin typeface="-윤고딕340" panose="02030504000101010101" charset="-127"/>
              <a:ea typeface="-윤고딕340" panose="02030504000101010101" charset="-127"/>
            </a:endParaRPr>
          </a:p>
          <a:p>
            <a:r>
              <a:rPr lang="ko-KR" altLang="en-US" dirty="0">
                <a:latin typeface="-윤고딕340" panose="02030504000101010101" charset="-127"/>
                <a:ea typeface="-윤고딕340" panose="02030504000101010101" charset="-127"/>
              </a:rPr>
              <a:t>매출액 ↑</a:t>
            </a:r>
            <a:endParaRPr lang="en-US" altLang="ko-KR" dirty="0">
              <a:latin typeface="-윤고딕340" panose="02030504000101010101" charset="-127"/>
              <a:ea typeface="-윤고딕340" panose="02030504000101010101" charset="-127"/>
            </a:endParaRPr>
          </a:p>
        </p:txBody>
      </p:sp>
      <p:graphicFrame>
        <p:nvGraphicFramePr>
          <p:cNvPr id="4" name="표 8">
            <a:extLst>
              <a:ext uri="{FF2B5EF4-FFF2-40B4-BE49-F238E27FC236}">
                <a16:creationId xmlns:a16="http://schemas.microsoft.com/office/drawing/2014/main" id="{F9DEA855-B25D-4BF8-BB7A-C7A324F066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997534"/>
              </p:ext>
            </p:extLst>
          </p:nvPr>
        </p:nvGraphicFramePr>
        <p:xfrm>
          <a:off x="2846816" y="1989394"/>
          <a:ext cx="2977902" cy="1879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8951">
                  <a:extLst>
                    <a:ext uri="{9D8B030D-6E8A-4147-A177-3AD203B41FA5}">
                      <a16:colId xmlns:a16="http://schemas.microsoft.com/office/drawing/2014/main" val="750515504"/>
                    </a:ext>
                  </a:extLst>
                </a:gridCol>
                <a:gridCol w="1488951">
                  <a:extLst>
                    <a:ext uri="{9D8B030D-6E8A-4147-A177-3AD203B41FA5}">
                      <a16:colId xmlns:a16="http://schemas.microsoft.com/office/drawing/2014/main" val="3255310544"/>
                    </a:ext>
                  </a:extLst>
                </a:gridCol>
              </a:tblGrid>
              <a:tr h="4698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-윤고딕340" panose="02030504000101010101" charset="-127"/>
                          <a:ea typeface="-윤고딕340" panose="02030504000101010101" charset="-127"/>
                        </a:rPr>
                        <a:t>Super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-윤고딕340" panose="02030504000101010101" charset="-127"/>
                          <a:ea typeface="-윤고딕340" panose="02030504000101010101" charset="-127"/>
                        </a:rPr>
                        <a:t>2,981.5</a:t>
                      </a:r>
                      <a:endParaRPr lang="ko-KR" altLang="en-US" sz="1800" dirty="0">
                        <a:latin typeface="-윤고딕340" panose="02030504000101010101" charset="-127"/>
                        <a:ea typeface="-윤고딕340" panose="02030504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5972248"/>
                  </a:ext>
                </a:extLst>
              </a:tr>
              <a:tr h="4698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>
                          <a:latin typeface="-윤고딕340" panose="02030504000101010101" charset="-127"/>
                          <a:ea typeface="-윤고딕340" panose="02030504000101010101" charset="-127"/>
                        </a:rPr>
                        <a:t>Convi</a:t>
                      </a:r>
                      <a:endParaRPr lang="ko-KR" altLang="en-US" sz="1800" dirty="0">
                        <a:latin typeface="-윤고딕340" panose="02030504000101010101" charset="-127"/>
                        <a:ea typeface="-윤고딕340" panose="02030504000101010101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-윤고딕340" panose="02030504000101010101" charset="-127"/>
                          <a:ea typeface="-윤고딕340" panose="02030504000101010101" charset="-127"/>
                        </a:rPr>
                        <a:t>2,828.9</a:t>
                      </a:r>
                      <a:endParaRPr lang="ko-KR" altLang="en-US" sz="1800" dirty="0">
                        <a:latin typeface="-윤고딕340" panose="02030504000101010101" charset="-127"/>
                        <a:ea typeface="-윤고딕340" panose="02030504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489178"/>
                  </a:ext>
                </a:extLst>
              </a:tr>
              <a:tr h="4698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-윤고딕340" panose="02030504000101010101" charset="-127"/>
                          <a:ea typeface="-윤고딕340" panose="02030504000101010101" charset="-127"/>
                        </a:rPr>
                        <a:t>SAVE</a:t>
                      </a:r>
                      <a:endParaRPr lang="ko-KR" altLang="en-US" sz="1800" dirty="0">
                        <a:latin typeface="-윤고딕340" panose="02030504000101010101" charset="-127"/>
                        <a:ea typeface="-윤고딕340" panose="02030504000101010101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-윤고딕340" panose="02030504000101010101" charset="-127"/>
                          <a:ea typeface="-윤고딕340" panose="02030504000101010101" charset="-127"/>
                        </a:rPr>
                        <a:t>6,819.8</a:t>
                      </a:r>
                      <a:endParaRPr lang="ko-KR" altLang="en-US" sz="1800" dirty="0">
                        <a:latin typeface="-윤고딕340" panose="02030504000101010101" charset="-127"/>
                        <a:ea typeface="-윤고딕340" panose="02030504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5655311"/>
                  </a:ext>
                </a:extLst>
              </a:tr>
              <a:tr h="4698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-윤고딕340" panose="02030504000101010101" charset="-127"/>
                          <a:ea typeface="-윤고딕340" panose="02030504000101010101" charset="-127"/>
                        </a:rPr>
                        <a:t>합계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-윤고딕340" panose="02030504000101010101" charset="-127"/>
                          <a:ea typeface="-윤고딕340" panose="02030504000101010101" charset="-127"/>
                        </a:rPr>
                        <a:t>13,630.2</a:t>
                      </a:r>
                      <a:endParaRPr lang="ko-KR" altLang="en-US" sz="1800" dirty="0">
                        <a:latin typeface="-윤고딕340" panose="02030504000101010101" charset="-127"/>
                        <a:ea typeface="-윤고딕340" panose="02030504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740760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095EF001-A31B-4AD9-A95A-FB91D9DF48A0}"/>
              </a:ext>
            </a:extLst>
          </p:cNvPr>
          <p:cNvSpPr/>
          <p:nvPr/>
        </p:nvSpPr>
        <p:spPr>
          <a:xfrm>
            <a:off x="350471" y="4265438"/>
            <a:ext cx="313780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15A185"/>
                </a:solidFill>
                <a:latin typeface="-윤고딕340" panose="02030504000101010101" charset="-127"/>
                <a:ea typeface="-윤고딕340" panose="02030504000101010101" charset="-127"/>
              </a:rPr>
              <a:t>[SCM]</a:t>
            </a:r>
          </a:p>
          <a:p>
            <a:endParaRPr lang="en-US" altLang="ko-KR" dirty="0">
              <a:latin typeface="-윤고딕340" panose="02030504000101010101" charset="-127"/>
              <a:ea typeface="-윤고딕340" panose="02030504000101010101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-윤고딕340" panose="02030504000101010101" charset="-127"/>
                <a:ea typeface="-윤고딕340" panose="02030504000101010101" charset="-127"/>
              </a:rPr>
              <a:t>원자재의 안전재고 감소</a:t>
            </a:r>
            <a:endParaRPr lang="en-US" altLang="ko-KR" dirty="0">
              <a:latin typeface="-윤고딕340" panose="02030504000101010101" charset="-127"/>
              <a:ea typeface="-윤고딕340" panose="02030504000101010101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-윤고딕340" panose="02030504000101010101" charset="-127"/>
              <a:ea typeface="-윤고딕340" panose="02030504000101010101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-윤고딕340" panose="02030504000101010101" charset="-127"/>
                <a:ea typeface="-윤고딕340" panose="02030504000101010101" charset="-127"/>
              </a:rPr>
              <a:t>서비스 수준에 따른 </a:t>
            </a:r>
            <a:endParaRPr lang="en-US" altLang="ko-KR" dirty="0">
              <a:latin typeface="-윤고딕340" panose="02030504000101010101" charset="-127"/>
              <a:ea typeface="-윤고딕340" panose="02030504000101010101" charset="-127"/>
            </a:endParaRPr>
          </a:p>
          <a:p>
            <a:r>
              <a:rPr lang="en-US" altLang="ko-KR" dirty="0">
                <a:latin typeface="-윤고딕340" panose="02030504000101010101" charset="-127"/>
                <a:ea typeface="-윤고딕340" panose="02030504000101010101" charset="-127"/>
              </a:rPr>
              <a:t>    </a:t>
            </a:r>
            <a:r>
              <a:rPr lang="ko-KR" altLang="en-US" dirty="0">
                <a:latin typeface="-윤고딕340" panose="02030504000101010101" charset="-127"/>
                <a:ea typeface="-윤고딕340" panose="02030504000101010101" charset="-127"/>
              </a:rPr>
              <a:t>완제품의 안전재고 조절</a:t>
            </a:r>
            <a:endParaRPr lang="en-US" altLang="ko-KR" dirty="0">
              <a:latin typeface="-윤고딕340" panose="02030504000101010101" charset="-127"/>
              <a:ea typeface="-윤고딕340" panose="02030504000101010101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95AA5B-2ABC-489F-8409-F69387D271FB}"/>
              </a:ext>
            </a:extLst>
          </p:cNvPr>
          <p:cNvSpPr/>
          <p:nvPr/>
        </p:nvSpPr>
        <p:spPr>
          <a:xfrm>
            <a:off x="7642308" y="5084917"/>
            <a:ext cx="32670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-윤고딕340" panose="02030504000101010101" charset="-127"/>
                <a:ea typeface="-윤고딕340" panose="02030504000101010101" charset="-127"/>
              </a:rPr>
              <a:t>투자금액 ↓</a:t>
            </a:r>
            <a:endParaRPr lang="en-US" altLang="ko-KR" dirty="0">
              <a:latin typeface="-윤고딕340" panose="02030504000101010101" charset="-127"/>
              <a:ea typeface="-윤고딕340" panose="02030504000101010101" charset="-127"/>
            </a:endParaRPr>
          </a:p>
        </p:txBody>
      </p:sp>
      <p:graphicFrame>
        <p:nvGraphicFramePr>
          <p:cNvPr id="33" name="표 33">
            <a:extLst>
              <a:ext uri="{FF2B5EF4-FFF2-40B4-BE49-F238E27FC236}">
                <a16:creationId xmlns:a16="http://schemas.microsoft.com/office/drawing/2014/main" id="{50E823CB-949A-4F32-BB21-84BA24CB05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516262"/>
              </p:ext>
            </p:extLst>
          </p:nvPr>
        </p:nvGraphicFramePr>
        <p:xfrm>
          <a:off x="3115339" y="4819445"/>
          <a:ext cx="2862419" cy="12898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731">
                  <a:extLst>
                    <a:ext uri="{9D8B030D-6E8A-4147-A177-3AD203B41FA5}">
                      <a16:colId xmlns:a16="http://schemas.microsoft.com/office/drawing/2014/main" val="2006978999"/>
                    </a:ext>
                  </a:extLst>
                </a:gridCol>
                <a:gridCol w="1179840">
                  <a:extLst>
                    <a:ext uri="{9D8B030D-6E8A-4147-A177-3AD203B41FA5}">
                      <a16:colId xmlns:a16="http://schemas.microsoft.com/office/drawing/2014/main" val="2224831754"/>
                    </a:ext>
                  </a:extLst>
                </a:gridCol>
                <a:gridCol w="1182848">
                  <a:extLst>
                    <a:ext uri="{9D8B030D-6E8A-4147-A177-3AD203B41FA5}">
                      <a16:colId xmlns:a16="http://schemas.microsoft.com/office/drawing/2014/main" val="4283631390"/>
                    </a:ext>
                  </a:extLst>
                </a:gridCol>
              </a:tblGrid>
              <a:tr h="347978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-윤고딕340" panose="02030504000101010101" charset="-127"/>
                        <a:ea typeface="-윤고딕340" panose="02030504000101010101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-윤고딕340" panose="02030504000101010101" charset="-127"/>
                          <a:ea typeface="-윤고딕340" panose="02030504000101010101" charset="-127"/>
                        </a:rPr>
                        <a:t>4R</a:t>
                      </a:r>
                      <a:endParaRPr lang="ko-KR" altLang="en-US" b="1" dirty="0">
                        <a:latin typeface="-윤고딕340" panose="02030504000101010101" charset="-127"/>
                        <a:ea typeface="-윤고딕340" panose="02030504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-윤고딕340" panose="02030504000101010101" charset="-127"/>
                          <a:ea typeface="-윤고딕340" panose="02030504000101010101" charset="-127"/>
                        </a:rPr>
                        <a:t>5R</a:t>
                      </a:r>
                      <a:endParaRPr lang="ko-KR" altLang="en-US" b="1" dirty="0">
                        <a:latin typeface="-윤고딕340" panose="02030504000101010101" charset="-127"/>
                        <a:ea typeface="-윤고딕340" panose="02030504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517081"/>
                  </a:ext>
                </a:extLst>
              </a:tr>
              <a:tr h="55319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-윤고딕340" panose="02030504000101010101" charset="-127"/>
                          <a:ea typeface="-윤고딕340" panose="02030504000101010101" charset="-127"/>
                        </a:rPr>
                        <a:t>재고</a:t>
                      </a:r>
                    </a:p>
                    <a:p>
                      <a:pPr algn="ctr" latinLnBrk="1"/>
                      <a:endParaRPr lang="ko-KR" altLang="en-US" dirty="0">
                        <a:latin typeface="-윤고딕340" panose="02030504000101010101" charset="-127"/>
                        <a:ea typeface="-윤고딕340" panose="02030504000101010101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40" panose="02030504000101010101" charset="-127"/>
                          <a:ea typeface="-윤고딕340" panose="02030504000101010101" charset="-127"/>
                        </a:rPr>
                        <a:t>431,354</a:t>
                      </a:r>
                      <a:endParaRPr lang="ko-KR" altLang="en-US" dirty="0">
                        <a:latin typeface="-윤고딕340" panose="02030504000101010101" charset="-127"/>
                        <a:ea typeface="-윤고딕340" panose="02030504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40" panose="02030504000101010101" charset="-127"/>
                          <a:ea typeface="-윤고딕340" panose="02030504000101010101" charset="-127"/>
                        </a:rPr>
                        <a:t>397,190</a:t>
                      </a:r>
                      <a:endParaRPr lang="ko-KR" altLang="en-US" dirty="0">
                        <a:latin typeface="-윤고딕340" panose="02030504000101010101" charset="-127"/>
                        <a:ea typeface="-윤고딕340" panose="02030504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4605170"/>
                  </a:ext>
                </a:extLst>
              </a:tr>
              <a:tr h="3709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40" panose="02030504000101010101" charset="-127"/>
                          <a:ea typeface="-윤고딕340" panose="02030504000101010101" charset="-127"/>
                        </a:rPr>
                        <a:t>34,164</a:t>
                      </a:r>
                      <a:endParaRPr lang="ko-KR" altLang="en-US" dirty="0">
                        <a:latin typeface="-윤고딕340" panose="02030504000101010101" charset="-127"/>
                        <a:ea typeface="-윤고딕340" panose="02030504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76021"/>
                  </a:ext>
                </a:extLst>
              </a:tr>
            </a:tbl>
          </a:graphicData>
        </a:graphic>
      </p:graphicFrame>
      <p:grpSp>
        <p:nvGrpSpPr>
          <p:cNvPr id="15" name="그룹 14">
            <a:extLst>
              <a:ext uri="{FF2B5EF4-FFF2-40B4-BE49-F238E27FC236}">
                <a16:creationId xmlns:a16="http://schemas.microsoft.com/office/drawing/2014/main" id="{32C95C7A-2379-4B30-A479-CD7009126AF5}"/>
              </a:ext>
            </a:extLst>
          </p:cNvPr>
          <p:cNvGrpSpPr/>
          <p:nvPr/>
        </p:nvGrpSpPr>
        <p:grpSpPr>
          <a:xfrm>
            <a:off x="0" y="0"/>
            <a:ext cx="12192000" cy="1070344"/>
            <a:chOff x="0" y="-1"/>
            <a:chExt cx="12192000" cy="1070344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DD9019B-F291-46CA-9C32-3335FEF85E28}"/>
                </a:ext>
              </a:extLst>
            </p:cNvPr>
            <p:cNvSpPr/>
            <p:nvPr/>
          </p:nvSpPr>
          <p:spPr>
            <a:xfrm>
              <a:off x="0" y="0"/>
              <a:ext cx="12192000" cy="107034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7C2F11C0-88D2-42F5-9308-79E3E0E9316B}"/>
                </a:ext>
              </a:extLst>
            </p:cNvPr>
            <p:cNvGrpSpPr/>
            <p:nvPr/>
          </p:nvGrpSpPr>
          <p:grpSpPr>
            <a:xfrm>
              <a:off x="139403" y="69575"/>
              <a:ext cx="2849732" cy="584775"/>
              <a:chOff x="139403" y="69575"/>
              <a:chExt cx="2849732" cy="584775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9D6A4AD-0C11-4869-81EC-1D980CA86CF7}"/>
                  </a:ext>
                </a:extLst>
              </p:cNvPr>
              <p:cNvSpPr txBox="1"/>
              <p:nvPr/>
            </p:nvSpPr>
            <p:spPr>
              <a:xfrm>
                <a:off x="139403" y="69575"/>
                <a:ext cx="75693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3200" b="1" dirty="0">
                    <a:solidFill>
                      <a:srgbClr val="FEB658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2.5</a:t>
                </a:r>
                <a:endParaRPr lang="ko-KR" altLang="en-US" sz="3200" b="1" dirty="0">
                  <a:solidFill>
                    <a:srgbClr val="FEB658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36BB357-D7FC-451D-BCDE-F9B60CB87893}"/>
                  </a:ext>
                </a:extLst>
              </p:cNvPr>
              <p:cNvSpPr txBox="1"/>
              <p:nvPr/>
            </p:nvSpPr>
            <p:spPr>
              <a:xfrm>
                <a:off x="816745" y="93494"/>
                <a:ext cx="2172390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0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5</a:t>
                </a:r>
                <a:r>
                  <a:rPr lang="ko-KR" altLang="en-US" sz="30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라운드 분석</a:t>
                </a:r>
              </a:p>
            </p:txBody>
          </p:sp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061CDC4-62D1-46AF-A54E-D0BC09E3B268}"/>
                </a:ext>
              </a:extLst>
            </p:cNvPr>
            <p:cNvSpPr/>
            <p:nvPr/>
          </p:nvSpPr>
          <p:spPr>
            <a:xfrm>
              <a:off x="0" y="-1"/>
              <a:ext cx="129784" cy="1070343"/>
            </a:xfrm>
            <a:prstGeom prst="rect">
              <a:avLst/>
            </a:prstGeom>
            <a:solidFill>
              <a:srgbClr val="FEB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3C0D706-CA2E-43C5-B66F-E68A0FBF8795}"/>
                </a:ext>
              </a:extLst>
            </p:cNvPr>
            <p:cNvSpPr txBox="1"/>
            <p:nvPr/>
          </p:nvSpPr>
          <p:spPr>
            <a:xfrm>
              <a:off x="896341" y="631986"/>
              <a:ext cx="508030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* </a:t>
              </a:r>
              <a:r>
                <a:rPr lang="ko-KR" altLang="en-US" sz="22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목표 </a:t>
              </a:r>
              <a:r>
                <a:rPr lang="en-US" altLang="ko-KR" sz="22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: </a:t>
              </a:r>
              <a:r>
                <a:rPr lang="ko-KR" altLang="en-US" sz="22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투자금액 절감 </a:t>
              </a:r>
              <a:r>
                <a:rPr lang="en-US" altLang="ko-KR" sz="22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(Investment Minimize)</a:t>
              </a:r>
              <a:endParaRPr lang="ko-KR" altLang="en-US" sz="22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</p:grpSp>
      <p:pic>
        <p:nvPicPr>
          <p:cNvPr id="32" name="图片 5">
            <a:extLst>
              <a:ext uri="{FF2B5EF4-FFF2-40B4-BE49-F238E27FC236}">
                <a16:creationId xmlns:a16="http://schemas.microsoft.com/office/drawing/2014/main" id="{039AA34A-338C-478D-B43B-84EC8B3263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t="76775"/>
          <a:stretch/>
        </p:blipFill>
        <p:spPr>
          <a:xfrm rot="5400000" flipV="1">
            <a:off x="4883079" y="3961991"/>
            <a:ext cx="3330698" cy="217128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DBB23DA2-4557-4B17-AAAE-2B87391B6675}"/>
              </a:ext>
            </a:extLst>
          </p:cNvPr>
          <p:cNvSpPr/>
          <p:nvPr/>
        </p:nvSpPr>
        <p:spPr>
          <a:xfrm>
            <a:off x="7642308" y="2042117"/>
            <a:ext cx="752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15A185"/>
                </a:solidFill>
                <a:latin typeface="-윤고딕340" panose="02030504000101010101" charset="-127"/>
                <a:ea typeface="-윤고딕340" panose="02030504000101010101" charset="-127"/>
              </a:rPr>
              <a:t>[</a:t>
            </a:r>
            <a:r>
              <a:rPr lang="ko-KR" altLang="en-US" b="1" dirty="0">
                <a:solidFill>
                  <a:srgbClr val="15A185"/>
                </a:solidFill>
                <a:latin typeface="-윤고딕340" panose="02030504000101010101" charset="-127"/>
                <a:ea typeface="-윤고딕340" panose="02030504000101010101" charset="-127"/>
              </a:rPr>
              <a:t>결과</a:t>
            </a:r>
            <a:r>
              <a:rPr lang="en-US" altLang="ko-KR" b="1" dirty="0">
                <a:solidFill>
                  <a:srgbClr val="15A185"/>
                </a:solidFill>
                <a:latin typeface="-윤고딕340" panose="02030504000101010101" charset="-127"/>
                <a:ea typeface="-윤고딕340" panose="02030504000101010101" charset="-127"/>
              </a:rPr>
              <a:t>]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75D9F8F-A28E-4BB5-9EAE-8958BC13DF3C}"/>
              </a:ext>
            </a:extLst>
          </p:cNvPr>
          <p:cNvSpPr/>
          <p:nvPr/>
        </p:nvSpPr>
        <p:spPr>
          <a:xfrm>
            <a:off x="7642308" y="4530910"/>
            <a:ext cx="752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15A185"/>
                </a:solidFill>
                <a:latin typeface="-윤고딕340" panose="02030504000101010101" charset="-127"/>
                <a:ea typeface="-윤고딕340" panose="02030504000101010101" charset="-127"/>
              </a:rPr>
              <a:t>[</a:t>
            </a:r>
            <a:r>
              <a:rPr lang="ko-KR" altLang="en-US" b="1" dirty="0">
                <a:solidFill>
                  <a:srgbClr val="15A185"/>
                </a:solidFill>
                <a:latin typeface="-윤고딕340" panose="02030504000101010101" charset="-127"/>
                <a:ea typeface="-윤고딕340" panose="02030504000101010101" charset="-127"/>
              </a:rPr>
              <a:t>결과</a:t>
            </a:r>
            <a:r>
              <a:rPr lang="en-US" altLang="ko-KR" b="1" dirty="0">
                <a:solidFill>
                  <a:srgbClr val="15A185"/>
                </a:solidFill>
                <a:latin typeface="-윤고딕340" panose="02030504000101010101" charset="-127"/>
                <a:ea typeface="-윤고딕340" panose="02030504000101010101" charset="-127"/>
              </a:rPr>
              <a:t>]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7FB2221-750D-4F7D-A6A1-D96F9BA369E1}"/>
              </a:ext>
            </a:extLst>
          </p:cNvPr>
          <p:cNvCxnSpPr>
            <a:cxnSpLocks/>
          </p:cNvCxnSpPr>
          <p:nvPr/>
        </p:nvCxnSpPr>
        <p:spPr>
          <a:xfrm>
            <a:off x="7116502" y="4070555"/>
            <a:ext cx="4526076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F09B926-A593-4719-85A4-D6B955FDB256}"/>
              </a:ext>
            </a:extLst>
          </p:cNvPr>
          <p:cNvCxnSpPr>
            <a:cxnSpLocks/>
          </p:cNvCxnSpPr>
          <p:nvPr/>
        </p:nvCxnSpPr>
        <p:spPr>
          <a:xfrm>
            <a:off x="726097" y="4070555"/>
            <a:ext cx="4526076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슬라이드 번호 개체 틀 2">
            <a:extLst>
              <a:ext uri="{FF2B5EF4-FFF2-40B4-BE49-F238E27FC236}">
                <a16:creationId xmlns:a16="http://schemas.microsoft.com/office/drawing/2014/main" id="{AC46DAE4-B929-4F8B-8BCD-16240ED80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-1"/>
            <a:ext cx="2743200" cy="365125"/>
          </a:xfrm>
        </p:spPr>
        <p:txBody>
          <a:bodyPr/>
          <a:lstStyle/>
          <a:p>
            <a:fld id="{62E555CB-71B6-4724-898A-BE555FEED306}" type="slidenum">
              <a:rPr lang="ko-KR" altLang="en-US" smtClean="0"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82369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D051ED7-73EC-4B21-99DA-5AE3C7B87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575" y="1498600"/>
            <a:ext cx="2408021" cy="480131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17D011C8-7F85-44FC-A532-514F16AE76B4}"/>
              </a:ext>
            </a:extLst>
          </p:cNvPr>
          <p:cNvSpPr/>
          <p:nvPr/>
        </p:nvSpPr>
        <p:spPr>
          <a:xfrm>
            <a:off x="1209575" y="1857140"/>
            <a:ext cx="2408021" cy="42585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CF41255-4B63-4762-8B48-B322F13A6EFB}"/>
              </a:ext>
            </a:extLst>
          </p:cNvPr>
          <p:cNvGrpSpPr/>
          <p:nvPr/>
        </p:nvGrpSpPr>
        <p:grpSpPr>
          <a:xfrm>
            <a:off x="0" y="0"/>
            <a:ext cx="12192000" cy="1070344"/>
            <a:chOff x="0" y="-1"/>
            <a:chExt cx="12192000" cy="107034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5DD1F42-3972-4200-B66D-EBBF2B2B5C3D}"/>
                </a:ext>
              </a:extLst>
            </p:cNvPr>
            <p:cNvSpPr/>
            <p:nvPr/>
          </p:nvSpPr>
          <p:spPr>
            <a:xfrm>
              <a:off x="0" y="0"/>
              <a:ext cx="12192000" cy="107034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1577BDC9-4690-4BF8-8AEF-D76FFE6DE38B}"/>
                </a:ext>
              </a:extLst>
            </p:cNvPr>
            <p:cNvGrpSpPr/>
            <p:nvPr/>
          </p:nvGrpSpPr>
          <p:grpSpPr>
            <a:xfrm>
              <a:off x="139403" y="69575"/>
              <a:ext cx="2849732" cy="584775"/>
              <a:chOff x="139403" y="69575"/>
              <a:chExt cx="2849732" cy="584775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34D1EBE-89D1-43CD-95B6-B3F681B6FADA}"/>
                  </a:ext>
                </a:extLst>
              </p:cNvPr>
              <p:cNvSpPr txBox="1"/>
              <p:nvPr/>
            </p:nvSpPr>
            <p:spPr>
              <a:xfrm>
                <a:off x="139403" y="69575"/>
                <a:ext cx="75693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3200" b="1" dirty="0">
                    <a:solidFill>
                      <a:srgbClr val="FEB658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2.6</a:t>
                </a:r>
                <a:endParaRPr lang="ko-KR" altLang="en-US" sz="3200" b="1" dirty="0">
                  <a:solidFill>
                    <a:srgbClr val="FEB658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9784C50-350E-47B2-BED0-0A1BB3F920C9}"/>
                  </a:ext>
                </a:extLst>
              </p:cNvPr>
              <p:cNvSpPr txBox="1"/>
              <p:nvPr/>
            </p:nvSpPr>
            <p:spPr>
              <a:xfrm>
                <a:off x="816745" y="93494"/>
                <a:ext cx="2172390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0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6</a:t>
                </a:r>
                <a:r>
                  <a:rPr lang="ko-KR" altLang="en-US" sz="30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라운드 분석</a:t>
                </a:r>
              </a:p>
            </p:txBody>
          </p:sp>
        </p:grp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D00B7E4-6598-40EA-943F-F463BBDA6D0D}"/>
                </a:ext>
              </a:extLst>
            </p:cNvPr>
            <p:cNvSpPr/>
            <p:nvPr/>
          </p:nvSpPr>
          <p:spPr>
            <a:xfrm>
              <a:off x="0" y="-1"/>
              <a:ext cx="129784" cy="1070343"/>
            </a:xfrm>
            <a:prstGeom prst="rect">
              <a:avLst/>
            </a:prstGeom>
            <a:solidFill>
              <a:srgbClr val="FEB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00ECDE-E736-4D49-8C49-EFFCA66C9C1C}"/>
                </a:ext>
              </a:extLst>
            </p:cNvPr>
            <p:cNvSpPr txBox="1"/>
            <p:nvPr/>
          </p:nvSpPr>
          <p:spPr>
            <a:xfrm>
              <a:off x="896341" y="631986"/>
              <a:ext cx="344517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* </a:t>
              </a:r>
              <a:r>
                <a:rPr lang="ko-KR" altLang="en-US" sz="22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목표 </a:t>
              </a:r>
              <a:r>
                <a:rPr lang="en-US" altLang="ko-KR" sz="22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: </a:t>
              </a:r>
              <a:r>
                <a:rPr lang="ko-KR" altLang="en-US" sz="22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판촉을 통한 매출증대</a:t>
              </a:r>
            </a:p>
          </p:txBody>
        </p:sp>
      </p:grpSp>
      <p:sp>
        <p:nvSpPr>
          <p:cNvPr id="27" name="양쪽 대괄호 26">
            <a:extLst>
              <a:ext uri="{FF2B5EF4-FFF2-40B4-BE49-F238E27FC236}">
                <a16:creationId xmlns:a16="http://schemas.microsoft.com/office/drawing/2014/main" id="{1EDF702F-C37D-41F4-B305-A816CE035854}"/>
              </a:ext>
            </a:extLst>
          </p:cNvPr>
          <p:cNvSpPr/>
          <p:nvPr/>
        </p:nvSpPr>
        <p:spPr>
          <a:xfrm>
            <a:off x="4438845" y="1479959"/>
            <a:ext cx="6719016" cy="4861930"/>
          </a:xfrm>
          <a:prstGeom prst="bracketPair">
            <a:avLst>
              <a:gd name="adj" fmla="val 12376"/>
            </a:avLst>
          </a:prstGeom>
          <a:ln w="1270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C334344-6D14-41B8-95C6-418447CAB4DA}"/>
              </a:ext>
            </a:extLst>
          </p:cNvPr>
          <p:cNvGrpSpPr/>
          <p:nvPr/>
        </p:nvGrpSpPr>
        <p:grpSpPr>
          <a:xfrm>
            <a:off x="3599652" y="5147752"/>
            <a:ext cx="8353639" cy="1025330"/>
            <a:chOff x="3599652" y="5147752"/>
            <a:chExt cx="8353639" cy="1025330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352C8FF5-4388-49CC-9879-13DCD6108B4E}"/>
                </a:ext>
              </a:extLst>
            </p:cNvPr>
            <p:cNvSpPr/>
            <p:nvPr/>
          </p:nvSpPr>
          <p:spPr>
            <a:xfrm>
              <a:off x="5305523" y="5448246"/>
              <a:ext cx="511069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000" dirty="0">
                  <a:solidFill>
                    <a:srgbClr val="15A185"/>
                  </a:solidFill>
                  <a:latin typeface="-윤고딕340" panose="020B0600000101010101" charset="-127"/>
                  <a:ea typeface="-윤고딕340" panose="020B0600000101010101" charset="-127"/>
                </a:rPr>
                <a:t>최소한의 투자와 비용으로 최대의 수익을 도모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062D8A9-6BC0-440A-8E66-2D060BE4B85A}"/>
                </a:ext>
              </a:extLst>
            </p:cNvPr>
            <p:cNvSpPr txBox="1"/>
            <p:nvPr/>
          </p:nvSpPr>
          <p:spPr>
            <a:xfrm>
              <a:off x="3599652" y="5157419"/>
              <a:ext cx="223728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“</a:t>
              </a:r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FEC1F19-EF59-4892-9F92-B7756A5B2BD1}"/>
                </a:ext>
              </a:extLst>
            </p:cNvPr>
            <p:cNvSpPr txBox="1"/>
            <p:nvPr/>
          </p:nvSpPr>
          <p:spPr>
            <a:xfrm>
              <a:off x="9716004" y="5147752"/>
              <a:ext cx="223728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”</a:t>
              </a:r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07B68C1-066F-45E4-B6B5-907712796A27}"/>
              </a:ext>
            </a:extLst>
          </p:cNvPr>
          <p:cNvSpPr/>
          <p:nvPr/>
        </p:nvSpPr>
        <p:spPr>
          <a:xfrm>
            <a:off x="4822528" y="1853350"/>
            <a:ext cx="601211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15A185"/>
                </a:solidFill>
                <a:latin typeface="-윤고딕340" panose="02030504000101010101" charset="-127"/>
                <a:ea typeface="-윤고딕340" panose="02030504000101010101" charset="-127"/>
              </a:rPr>
              <a:t>문제점</a:t>
            </a:r>
            <a:r>
              <a:rPr lang="en-US" altLang="ko-KR" dirty="0">
                <a:latin typeface="-윤고딕340" panose="02030504000101010101" charset="-127"/>
                <a:ea typeface="-윤고딕340" panose="02030504000101010101" charset="-127"/>
              </a:rPr>
              <a:t> </a:t>
            </a:r>
          </a:p>
          <a:p>
            <a:r>
              <a:rPr lang="en-US" altLang="ko-KR" dirty="0">
                <a:latin typeface="-윤고딕340" panose="02030504000101010101" charset="-127"/>
                <a:ea typeface="-윤고딕340" panose="02030504000101010101" charset="-127"/>
              </a:rPr>
              <a:t>: </a:t>
            </a:r>
            <a:r>
              <a:rPr lang="ko-KR" altLang="en-US" dirty="0">
                <a:latin typeface="-윤고딕340" panose="02030504000101010101" charset="-127"/>
                <a:ea typeface="-윤고딕340" panose="02030504000101010101" charset="-127"/>
              </a:rPr>
              <a:t>판촉 및 수요예측</a:t>
            </a:r>
            <a:r>
              <a:rPr lang="en-US" altLang="ko-KR" dirty="0">
                <a:latin typeface="-윤고딕340" panose="02030504000101010101" charset="-127"/>
                <a:ea typeface="-윤고딕340" panose="02030504000101010101" charset="-127"/>
              </a:rPr>
              <a:t>, </a:t>
            </a:r>
            <a:r>
              <a:rPr lang="ko-KR" altLang="en-US" dirty="0">
                <a:latin typeface="-윤고딕340" panose="02030504000101010101" charset="-127"/>
                <a:ea typeface="-윤고딕340" panose="02030504000101010101" charset="-127"/>
              </a:rPr>
              <a:t>새로운 생산설비 결정로그</a:t>
            </a:r>
            <a:endParaRPr lang="en-US" altLang="ko-KR" dirty="0">
              <a:latin typeface="-윤고딕340" panose="02030504000101010101" charset="-127"/>
              <a:ea typeface="-윤고딕340" panose="02030504000101010101" charset="-127"/>
            </a:endParaRPr>
          </a:p>
          <a:p>
            <a:endParaRPr lang="en-US" altLang="ko-KR" dirty="0">
              <a:latin typeface="-윤고딕340" panose="02030504000101010101" charset="-127"/>
              <a:ea typeface="-윤고딕340" panose="02030504000101010101" charset="-127"/>
            </a:endParaRPr>
          </a:p>
          <a:p>
            <a:r>
              <a:rPr lang="ko-KR" altLang="en-US" dirty="0">
                <a:solidFill>
                  <a:srgbClr val="15A185"/>
                </a:solidFill>
                <a:latin typeface="-윤고딕340" panose="02030504000101010101" charset="-127"/>
                <a:ea typeface="-윤고딕340" panose="02030504000101010101" charset="-127"/>
              </a:rPr>
              <a:t>해결방안</a:t>
            </a:r>
            <a:endParaRPr lang="en-US" altLang="ko-KR" dirty="0">
              <a:solidFill>
                <a:srgbClr val="15A185"/>
              </a:solidFill>
              <a:latin typeface="-윤고딕340" panose="02030504000101010101" charset="-127"/>
              <a:ea typeface="-윤고딕340" panose="02030504000101010101" charset="-127"/>
            </a:endParaRPr>
          </a:p>
          <a:p>
            <a:r>
              <a:rPr lang="en-US" altLang="ko-KR" dirty="0">
                <a:latin typeface="-윤고딕340" panose="02030504000101010101" charset="-127"/>
                <a:ea typeface="-윤고딕340" panose="02030504000101010101" charset="-127"/>
              </a:rPr>
              <a:t>[</a:t>
            </a:r>
            <a:r>
              <a:rPr lang="ko-KR" altLang="en-US" dirty="0">
                <a:latin typeface="-윤고딕340" panose="02030504000101010101" charset="-127"/>
                <a:ea typeface="-윤고딕340" panose="02030504000101010101" charset="-127"/>
              </a:rPr>
              <a:t>구매</a:t>
            </a:r>
            <a:r>
              <a:rPr lang="en-US" altLang="ko-KR" dirty="0">
                <a:latin typeface="-윤고딕340" panose="02030504000101010101" charset="-127"/>
                <a:ea typeface="-윤고딕340" panose="02030504000101010101" charset="-127"/>
              </a:rPr>
              <a:t>] </a:t>
            </a:r>
            <a:r>
              <a:rPr lang="ko-KR" altLang="en-US" dirty="0">
                <a:latin typeface="-윤고딕340" panose="02030504000101010101" charset="-127"/>
                <a:ea typeface="-윤고딕340" panose="02030504000101010101" charset="-127"/>
              </a:rPr>
              <a:t>합리적인 공급업체 계약과 합리적인 지불조건 결정</a:t>
            </a:r>
            <a:endParaRPr lang="en-US" altLang="ko-KR" dirty="0">
              <a:latin typeface="-윤고딕340" panose="02030504000101010101" charset="-127"/>
              <a:ea typeface="-윤고딕340" panose="02030504000101010101" charset="-127"/>
            </a:endParaRPr>
          </a:p>
          <a:p>
            <a:endParaRPr lang="en-US" altLang="ko-KR" dirty="0">
              <a:latin typeface="-윤고딕340" panose="02030504000101010101" charset="-127"/>
              <a:ea typeface="-윤고딕340" panose="02030504000101010101" charset="-127"/>
            </a:endParaRPr>
          </a:p>
          <a:p>
            <a:r>
              <a:rPr lang="en-US" altLang="ko-KR" dirty="0">
                <a:latin typeface="-윤고딕340" panose="02030504000101010101" charset="-127"/>
                <a:ea typeface="-윤고딕340" panose="02030504000101010101" charset="-127"/>
              </a:rPr>
              <a:t>[</a:t>
            </a:r>
            <a:r>
              <a:rPr lang="ko-KR" altLang="en-US" dirty="0">
                <a:latin typeface="-윤고딕340" panose="02030504000101010101" charset="-127"/>
                <a:ea typeface="-윤고딕340" panose="02030504000101010101" charset="-127"/>
              </a:rPr>
              <a:t>생산</a:t>
            </a:r>
            <a:r>
              <a:rPr lang="en-US" altLang="ko-KR" dirty="0">
                <a:latin typeface="-윤고딕340" panose="02030504000101010101" charset="-127"/>
                <a:ea typeface="-윤고딕340" panose="02030504000101010101" charset="-127"/>
              </a:rPr>
              <a:t>] </a:t>
            </a:r>
            <a:r>
              <a:rPr lang="ko-KR" altLang="en-US" dirty="0">
                <a:latin typeface="-윤고딕340" panose="02030504000101010101" charset="-127"/>
                <a:ea typeface="-윤고딕340" panose="02030504000101010101" charset="-127"/>
              </a:rPr>
              <a:t>앞으로의 수요와 생산량을 고려하여 생산설비 결정</a:t>
            </a:r>
            <a:endParaRPr lang="en-US" altLang="ko-KR" dirty="0">
              <a:latin typeface="-윤고딕340" panose="02030504000101010101" charset="-127"/>
              <a:ea typeface="-윤고딕340" panose="02030504000101010101" charset="-127"/>
            </a:endParaRPr>
          </a:p>
          <a:p>
            <a:endParaRPr lang="en-US" altLang="ko-KR" dirty="0">
              <a:latin typeface="-윤고딕340" panose="02030504000101010101" charset="-127"/>
              <a:ea typeface="-윤고딕340" panose="02030504000101010101" charset="-127"/>
            </a:endParaRPr>
          </a:p>
          <a:p>
            <a:r>
              <a:rPr lang="en-US" altLang="ko-KR" dirty="0">
                <a:latin typeface="-윤고딕340" panose="02030504000101010101" charset="-127"/>
                <a:ea typeface="-윤고딕340" panose="02030504000101010101" charset="-127"/>
              </a:rPr>
              <a:t>[</a:t>
            </a:r>
            <a:r>
              <a:rPr lang="ko-KR" altLang="en-US" dirty="0">
                <a:latin typeface="-윤고딕340" panose="02030504000101010101" charset="-127"/>
                <a:ea typeface="-윤고딕340" panose="02030504000101010101" charset="-127"/>
              </a:rPr>
              <a:t>판매</a:t>
            </a:r>
            <a:r>
              <a:rPr lang="en-US" altLang="ko-KR" dirty="0">
                <a:latin typeface="-윤고딕340" panose="02030504000101010101" charset="-127"/>
                <a:ea typeface="-윤고딕340" panose="02030504000101010101" charset="-127"/>
              </a:rPr>
              <a:t>] </a:t>
            </a:r>
            <a:r>
              <a:rPr lang="ko-KR" altLang="en-US" dirty="0">
                <a:latin typeface="-윤고딕340" panose="02030504000101010101" charset="-127"/>
                <a:ea typeface="-윤고딕340" panose="02030504000101010101" charset="-127"/>
              </a:rPr>
              <a:t>적절한 수요예측 및 판매촉진 조절로 수익 도모</a:t>
            </a:r>
            <a:endParaRPr lang="en-US" altLang="ko-KR" dirty="0">
              <a:latin typeface="-윤고딕340" panose="02030504000101010101" charset="-127"/>
              <a:ea typeface="-윤고딕340" panose="02030504000101010101" charset="-127"/>
            </a:endParaRPr>
          </a:p>
          <a:p>
            <a:r>
              <a:rPr lang="ko-KR" altLang="en-US" dirty="0">
                <a:latin typeface="-윤고딕340" panose="02030504000101010101" charset="-127"/>
                <a:ea typeface="-윤고딕340" panose="02030504000101010101" charset="-127"/>
              </a:rPr>
              <a:t> </a:t>
            </a:r>
            <a:endParaRPr lang="en-US" altLang="ko-KR" dirty="0">
              <a:latin typeface="-윤고딕340" panose="02030504000101010101" charset="-127"/>
              <a:ea typeface="-윤고딕340" panose="02030504000101010101" charset="-127"/>
            </a:endParaRPr>
          </a:p>
          <a:p>
            <a:r>
              <a:rPr lang="en-US" altLang="ko-KR" dirty="0">
                <a:latin typeface="-윤고딕340" panose="02030504000101010101" charset="-127"/>
                <a:ea typeface="-윤고딕340" panose="02030504000101010101" charset="-127"/>
              </a:rPr>
              <a:t>[SCM] </a:t>
            </a:r>
            <a:r>
              <a:rPr lang="ko-KR" altLang="en-US" dirty="0">
                <a:latin typeface="-윤고딕340" panose="02030504000101010101" charset="-127"/>
                <a:ea typeface="-윤고딕340" panose="02030504000101010101" charset="-127"/>
              </a:rPr>
              <a:t>수요변동성 대비하여 생산 확정 구간 설정</a:t>
            </a:r>
            <a:endParaRPr lang="en-US" altLang="ko-KR" dirty="0">
              <a:latin typeface="-윤고딕340" panose="02030504000101010101" charset="-127"/>
              <a:ea typeface="-윤고딕340" panose="02030504000101010101" charset="-127"/>
            </a:endParaRPr>
          </a:p>
          <a:p>
            <a:endParaRPr lang="en-US" altLang="ko-KR" dirty="0">
              <a:latin typeface="-윤고딕340" panose="02030504000101010101" charset="-127"/>
              <a:ea typeface="-윤고딕340" panose="02030504000101010101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A49B924-161A-48A6-93A9-3BD9F9186F19}"/>
              </a:ext>
            </a:extLst>
          </p:cNvPr>
          <p:cNvSpPr/>
          <p:nvPr/>
        </p:nvSpPr>
        <p:spPr>
          <a:xfrm>
            <a:off x="7590604" y="506508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40" panose="020B0600000101010101" charset="-127"/>
                <a:ea typeface="-윤고딕340" panose="020B0600000101010101" charset="-127"/>
              </a:rPr>
              <a:t>▼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-윤고딕340" panose="020B0600000101010101" charset="-127"/>
              <a:ea typeface="-윤고딕340" panose="020B0600000101010101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DD6CB1D-517C-4F23-B18B-E324D3DF7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8241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139E4E59-B2E4-4D3D-BA71-42CEC14B27B0}"/>
              </a:ext>
            </a:extLst>
          </p:cNvPr>
          <p:cNvSpPr/>
          <p:nvPr/>
        </p:nvSpPr>
        <p:spPr>
          <a:xfrm>
            <a:off x="816745" y="1514720"/>
            <a:ext cx="48917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15A185"/>
                </a:solidFill>
                <a:latin typeface="-윤고딕340" panose="02030504000101010101" charset="-127"/>
                <a:ea typeface="-윤고딕340" panose="02030504000101010101" charset="-127"/>
              </a:rPr>
              <a:t>[</a:t>
            </a:r>
            <a:r>
              <a:rPr lang="ko-KR" altLang="en-US" b="1" dirty="0">
                <a:solidFill>
                  <a:srgbClr val="15A185"/>
                </a:solidFill>
                <a:latin typeface="-윤고딕340" panose="02030504000101010101" charset="-127"/>
                <a:ea typeface="-윤고딕340" panose="02030504000101010101" charset="-127"/>
              </a:rPr>
              <a:t>생산</a:t>
            </a:r>
            <a:r>
              <a:rPr lang="en-US" altLang="ko-KR" b="1" dirty="0">
                <a:solidFill>
                  <a:srgbClr val="15A185"/>
                </a:solidFill>
                <a:latin typeface="-윤고딕340" panose="02030504000101010101" charset="-127"/>
                <a:ea typeface="-윤고딕340" panose="02030504000101010101" charset="-127"/>
              </a:rPr>
              <a:t>] </a:t>
            </a:r>
            <a:r>
              <a:rPr lang="ko-KR" altLang="en-US" b="1" dirty="0">
                <a:solidFill>
                  <a:srgbClr val="15A185"/>
                </a:solidFill>
                <a:latin typeface="-윤고딕340" panose="02030504000101010101" charset="-127"/>
                <a:ea typeface="-윤고딕340" panose="02030504000101010101" charset="-127"/>
              </a:rPr>
              <a:t>신규 </a:t>
            </a:r>
            <a:r>
              <a:rPr lang="ko-KR" altLang="en-US" b="1" dirty="0" err="1">
                <a:solidFill>
                  <a:srgbClr val="15A185"/>
                </a:solidFill>
                <a:latin typeface="-윤고딕340" panose="02030504000101010101" charset="-127"/>
                <a:ea typeface="-윤고딕340" panose="02030504000101010101" charset="-127"/>
              </a:rPr>
              <a:t>혼합기</a:t>
            </a:r>
            <a:r>
              <a:rPr lang="ko-KR" altLang="en-US" b="1" dirty="0">
                <a:solidFill>
                  <a:srgbClr val="15A185"/>
                </a:solidFill>
                <a:latin typeface="-윤고딕340" panose="02030504000101010101" charset="-127"/>
                <a:ea typeface="-윤고딕340" panose="02030504000101010101" charset="-127"/>
              </a:rPr>
              <a:t> 결정</a:t>
            </a:r>
            <a:endParaRPr lang="en-US" altLang="ko-KR" b="1" dirty="0">
              <a:solidFill>
                <a:srgbClr val="15A185"/>
              </a:solidFill>
              <a:latin typeface="-윤고딕340" panose="02030504000101010101" charset="-127"/>
              <a:ea typeface="-윤고딕340" panose="02030504000101010101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F2B4856C-BEEF-4E0F-9AD3-46F08B735411}"/>
              </a:ext>
            </a:extLst>
          </p:cNvPr>
          <p:cNvGraphicFramePr>
            <a:graphicFrameLocks noGrp="1"/>
          </p:cNvGraphicFramePr>
          <p:nvPr/>
        </p:nvGraphicFramePr>
        <p:xfrm>
          <a:off x="2269612" y="2328429"/>
          <a:ext cx="7652776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71174">
                  <a:extLst>
                    <a:ext uri="{9D8B030D-6E8A-4147-A177-3AD203B41FA5}">
                      <a16:colId xmlns:a16="http://schemas.microsoft.com/office/drawing/2014/main" val="698312237"/>
                    </a:ext>
                  </a:extLst>
                </a:gridCol>
                <a:gridCol w="1799303">
                  <a:extLst>
                    <a:ext uri="{9D8B030D-6E8A-4147-A177-3AD203B41FA5}">
                      <a16:colId xmlns:a16="http://schemas.microsoft.com/office/drawing/2014/main" val="668371549"/>
                    </a:ext>
                  </a:extLst>
                </a:gridCol>
                <a:gridCol w="1710813">
                  <a:extLst>
                    <a:ext uri="{9D8B030D-6E8A-4147-A177-3AD203B41FA5}">
                      <a16:colId xmlns:a16="http://schemas.microsoft.com/office/drawing/2014/main" val="1449124407"/>
                    </a:ext>
                  </a:extLst>
                </a:gridCol>
                <a:gridCol w="1671486">
                  <a:extLst>
                    <a:ext uri="{9D8B030D-6E8A-4147-A177-3AD203B41FA5}">
                      <a16:colId xmlns:a16="http://schemas.microsoft.com/office/drawing/2014/main" val="1493230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-윤고딕340" panose="02030504000101010101" charset="-127"/>
                          <a:ea typeface="-윤고딕340" panose="02030504000101010101" charset="-127"/>
                        </a:rPr>
                        <a:t>혼합기</a:t>
                      </a:r>
                      <a:r>
                        <a:rPr lang="ko-KR" altLang="en-US" sz="1600" dirty="0">
                          <a:latin typeface="-윤고딕340" panose="02030504000101010101" charset="-127"/>
                          <a:ea typeface="-윤고딕340" panose="02030504000101010101" charset="-127"/>
                        </a:rPr>
                        <a:t> 타입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-윤고딕340" panose="02030504000101010101" charset="-127"/>
                          <a:ea typeface="-윤고딕340" panose="02030504000101010101" charset="-127"/>
                        </a:rPr>
                        <a:t>푸르트믹스</a:t>
                      </a:r>
                      <a:r>
                        <a:rPr lang="ko-KR" altLang="en-US" sz="1600" dirty="0">
                          <a:latin typeface="-윤고딕340" panose="02030504000101010101" charset="-127"/>
                          <a:ea typeface="-윤고딕340" panose="02030504000101010101" charset="-127"/>
                        </a:rPr>
                        <a:t> </a:t>
                      </a:r>
                      <a:r>
                        <a:rPr lang="en-US" altLang="ko-KR" sz="1600" dirty="0">
                          <a:latin typeface="-윤고딕340" panose="02030504000101010101" charset="-127"/>
                          <a:ea typeface="-윤고딕340" panose="02030504000101010101" charset="-127"/>
                        </a:rPr>
                        <a:t>MQ</a:t>
                      </a:r>
                      <a:endParaRPr lang="ko-KR" altLang="en-US" sz="1600" dirty="0">
                        <a:latin typeface="-윤고딕340" panose="02030504000101010101" charset="-127"/>
                        <a:ea typeface="-윤고딕340" panose="02030504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-윤고딕340" panose="02030504000101010101" charset="-127"/>
                          <a:ea typeface="-윤고딕340" panose="02030504000101010101" charset="-127"/>
                        </a:rPr>
                        <a:t>메가천</a:t>
                      </a:r>
                      <a:r>
                        <a:rPr lang="ko-KR" altLang="en-US" sz="1600" dirty="0">
                          <a:latin typeface="-윤고딕340" panose="02030504000101010101" charset="-127"/>
                          <a:ea typeface="-윤고딕340" panose="02030504000101010101" charset="-127"/>
                        </a:rPr>
                        <a:t> </a:t>
                      </a:r>
                      <a:r>
                        <a:rPr lang="en-US" altLang="ko-KR" sz="1600" dirty="0">
                          <a:latin typeface="-윤고딕340" panose="02030504000101010101" charset="-127"/>
                          <a:ea typeface="-윤고딕340" panose="02030504000101010101" charset="-127"/>
                        </a:rPr>
                        <a:t>20</a:t>
                      </a:r>
                      <a:endParaRPr lang="ko-KR" altLang="en-US" sz="1600" dirty="0">
                        <a:latin typeface="-윤고딕340" panose="02030504000101010101" charset="-127"/>
                        <a:ea typeface="-윤고딕340" panose="02030504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-윤고딕340" panose="02030504000101010101" charset="-127"/>
                          <a:ea typeface="-윤고딕340" panose="02030504000101010101" charset="-127"/>
                        </a:rPr>
                        <a:t>FMM 4000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858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-윤고딕340" panose="02030504000101010101" charset="-127"/>
                          <a:ea typeface="-윤고딕340" panose="02030504000101010101" charset="-127"/>
                        </a:rPr>
                        <a:t>기술적 배치 최소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-윤고딕340" panose="02030504000101010101" charset="-127"/>
                          <a:ea typeface="-윤고딕340" panose="02030504000101010101" charset="-127"/>
                        </a:rPr>
                        <a:t>8,000L</a:t>
                      </a:r>
                      <a:endParaRPr lang="ko-KR" altLang="en-US" sz="1600" dirty="0">
                        <a:latin typeface="-윤고딕340" panose="02030504000101010101" charset="-127"/>
                        <a:ea typeface="-윤고딕340" panose="02030504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-윤고딕340" panose="02030504000101010101" charset="-127"/>
                          <a:ea typeface="-윤고딕340" panose="02030504000101010101" charset="-127"/>
                        </a:rPr>
                        <a:t>15,000L</a:t>
                      </a:r>
                      <a:endParaRPr lang="ko-KR" altLang="en-US" sz="1600" dirty="0">
                        <a:latin typeface="-윤고딕340" panose="02030504000101010101" charset="-127"/>
                        <a:ea typeface="-윤고딕340" panose="02030504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-윤고딕340" panose="02030504000101010101" charset="-127"/>
                          <a:ea typeface="-윤고딕340" panose="02030504000101010101" charset="-127"/>
                        </a:rPr>
                        <a:t>1,500L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2526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-윤고딕340" panose="02030504000101010101" charset="-127"/>
                          <a:ea typeface="-윤고딕340" panose="02030504000101010101" charset="-127"/>
                        </a:rPr>
                        <a:t>최대 </a:t>
                      </a:r>
                      <a:r>
                        <a:rPr lang="ko-KR" altLang="en-US" sz="1600" dirty="0" err="1">
                          <a:latin typeface="-윤고딕340" panose="02030504000101010101" charset="-127"/>
                          <a:ea typeface="-윤고딕340" panose="02030504000101010101" charset="-127"/>
                        </a:rPr>
                        <a:t>로트의</a:t>
                      </a:r>
                      <a:r>
                        <a:rPr lang="ko-KR" altLang="en-US" sz="1600" dirty="0">
                          <a:latin typeface="-윤고딕340" panose="02030504000101010101" charset="-127"/>
                          <a:ea typeface="-윤고딕340" panose="02030504000101010101" charset="-127"/>
                        </a:rPr>
                        <a:t> 크기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-윤고딕340" panose="02030504000101010101" charset="-127"/>
                          <a:ea typeface="-윤고딕340" panose="02030504000101010101" charset="-127"/>
                        </a:rPr>
                        <a:t>12,000L</a:t>
                      </a:r>
                      <a:endParaRPr lang="ko-KR" altLang="en-US" sz="1600" dirty="0">
                        <a:latin typeface="-윤고딕340" panose="02030504000101010101" charset="-127"/>
                        <a:ea typeface="-윤고딕340" panose="02030504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-윤고딕340" panose="02030504000101010101" charset="-127"/>
                          <a:ea typeface="-윤고딕340" panose="02030504000101010101" charset="-127"/>
                        </a:rPr>
                        <a:t>20,000L</a:t>
                      </a:r>
                      <a:endParaRPr lang="ko-KR" altLang="en-US" sz="1600" dirty="0">
                        <a:latin typeface="-윤고딕340" panose="02030504000101010101" charset="-127"/>
                        <a:ea typeface="-윤고딕340" panose="02030504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-윤고딕340" panose="02030504000101010101" charset="-127"/>
                          <a:ea typeface="-윤고딕340" panose="02030504000101010101" charset="-127"/>
                        </a:rPr>
                        <a:t>4,200L</a:t>
                      </a:r>
                      <a:endParaRPr lang="ko-KR" altLang="en-US" sz="1600" dirty="0">
                        <a:latin typeface="-윤고딕340" panose="02030504000101010101" charset="-127"/>
                        <a:ea typeface="-윤고딕340" panose="02030504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6225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-윤고딕340" panose="02030504000101010101" charset="-127"/>
                          <a:ea typeface="-윤고딕340" panose="02030504000101010101" charset="-127"/>
                        </a:rPr>
                        <a:t>연간 비용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-윤고딕340" panose="02030504000101010101" charset="-127"/>
                          <a:ea typeface="-윤고딕340" panose="02030504000101010101" charset="-127"/>
                          <a:cs typeface="+mn-cs"/>
                        </a:rPr>
                        <a:t>€</a:t>
                      </a:r>
                      <a:r>
                        <a:rPr lang="en-US" altLang="ko-KR" sz="1600" dirty="0">
                          <a:latin typeface="-윤고딕340" panose="02030504000101010101" charset="-127"/>
                          <a:ea typeface="-윤고딕340" panose="02030504000101010101" charset="-127"/>
                        </a:rPr>
                        <a:t>62,500</a:t>
                      </a:r>
                      <a:endParaRPr lang="ko-KR" altLang="en-US" sz="1600" dirty="0">
                        <a:latin typeface="-윤고딕340" panose="02030504000101010101" charset="-127"/>
                        <a:ea typeface="-윤고딕340" panose="02030504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-윤고딕340" panose="02030504000101010101" charset="-127"/>
                          <a:ea typeface="-윤고딕340" panose="02030504000101010101" charset="-127"/>
                          <a:cs typeface="+mn-cs"/>
                        </a:rPr>
                        <a:t>€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-윤고딕340" panose="02030504000101010101" charset="-127"/>
                          <a:ea typeface="-윤고딕340" panose="02030504000101010101" charset="-127"/>
                          <a:cs typeface="+mn-cs"/>
                        </a:rPr>
                        <a:t>75,000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-윤고딕340" panose="02030504000101010101" charset="-127"/>
                          <a:ea typeface="-윤고딕340" panose="02030504000101010101" charset="-127"/>
                          <a:cs typeface="+mn-cs"/>
                        </a:rPr>
                        <a:t>€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-윤고딕340" panose="02030504000101010101" charset="-127"/>
                          <a:ea typeface="-윤고딕340" panose="02030504000101010101" charset="-127"/>
                          <a:cs typeface="+mn-cs"/>
                        </a:rPr>
                        <a:t>30,000</a:t>
                      </a:r>
                      <a:endParaRPr lang="ko-KR" altLang="en-US" sz="1600" dirty="0">
                        <a:latin typeface="-윤고딕340" panose="02030504000101010101" charset="-127"/>
                        <a:ea typeface="-윤고딕340" panose="02030504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8944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-윤고딕340" panose="02030504000101010101" charset="-127"/>
                          <a:ea typeface="-윤고딕340" panose="02030504000101010101" charset="-127"/>
                        </a:rPr>
                        <a:t>시간당 </a:t>
                      </a:r>
                      <a:r>
                        <a:rPr lang="ko-KR" altLang="en-US" sz="1600" dirty="0" err="1">
                          <a:latin typeface="-윤고딕340" panose="02030504000101010101" charset="-127"/>
                          <a:ea typeface="-윤고딕340" panose="02030504000101010101" charset="-127"/>
                        </a:rPr>
                        <a:t>혼합기</a:t>
                      </a:r>
                      <a:r>
                        <a:rPr lang="ko-KR" altLang="en-US" sz="1600" dirty="0">
                          <a:latin typeface="-윤고딕340" panose="02030504000101010101" charset="-127"/>
                          <a:ea typeface="-윤고딕340" panose="02030504000101010101" charset="-127"/>
                        </a:rPr>
                        <a:t> 비용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-윤고딕340" panose="02030504000101010101" charset="-127"/>
                          <a:ea typeface="-윤고딕340" panose="02030504000101010101" charset="-127"/>
                          <a:cs typeface="+mn-cs"/>
                        </a:rPr>
                        <a:t>€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-윤고딕340" panose="02030504000101010101" charset="-127"/>
                          <a:ea typeface="-윤고딕340" panose="02030504000101010101" charset="-127"/>
                          <a:cs typeface="+mn-cs"/>
                        </a:rPr>
                        <a:t>135</a:t>
                      </a:r>
                      <a:endParaRPr lang="ko-KR" altLang="en-US" sz="1600" dirty="0">
                        <a:latin typeface="-윤고딕340" panose="02030504000101010101" charset="-127"/>
                        <a:ea typeface="-윤고딕340" panose="02030504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-윤고딕340" panose="02030504000101010101" charset="-127"/>
                          <a:ea typeface="-윤고딕340" panose="02030504000101010101" charset="-127"/>
                          <a:cs typeface="+mn-cs"/>
                        </a:rPr>
                        <a:t>€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-윤고딕340" panose="02030504000101010101" charset="-127"/>
                          <a:ea typeface="-윤고딕340" panose="02030504000101010101" charset="-127"/>
                          <a:cs typeface="+mn-cs"/>
                        </a:rPr>
                        <a:t>160</a:t>
                      </a:r>
                      <a:endParaRPr lang="ko-KR" altLang="en-US" sz="1600" dirty="0">
                        <a:latin typeface="-윤고딕340" panose="02030504000101010101" charset="-127"/>
                        <a:ea typeface="-윤고딕340" panose="02030504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-윤고딕340" panose="02030504000101010101" charset="-127"/>
                          <a:ea typeface="-윤고딕340" panose="02030504000101010101" charset="-127"/>
                          <a:cs typeface="+mn-cs"/>
                        </a:rPr>
                        <a:t>€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-윤고딕340" panose="02030504000101010101" charset="-127"/>
                          <a:ea typeface="-윤고딕340" panose="02030504000101010101" charset="-127"/>
                          <a:cs typeface="+mn-cs"/>
                        </a:rPr>
                        <a:t>100</a:t>
                      </a:r>
                      <a:endParaRPr lang="ko-KR" altLang="en-US" sz="1600" dirty="0">
                        <a:latin typeface="-윤고딕340" panose="02030504000101010101" charset="-127"/>
                        <a:ea typeface="-윤고딕340" panose="02030504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227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-윤고딕340" panose="02030504000101010101" charset="-127"/>
                          <a:ea typeface="-윤고딕340" panose="02030504000101010101" charset="-127"/>
                        </a:rPr>
                        <a:t>투자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-윤고딕340" panose="02030504000101010101" charset="-127"/>
                          <a:ea typeface="-윤고딕340" panose="02030504000101010101" charset="-127"/>
                          <a:cs typeface="+mn-cs"/>
                        </a:rPr>
                        <a:t>€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-윤고딕340" panose="02030504000101010101" charset="-127"/>
                          <a:ea typeface="-윤고딕340" panose="02030504000101010101" charset="-127"/>
                          <a:cs typeface="+mn-cs"/>
                        </a:rPr>
                        <a:t>312,500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-윤고딕340" panose="02030504000101010101" charset="-127"/>
                          <a:ea typeface="-윤고딕340" panose="02030504000101010101" charset="-127"/>
                          <a:cs typeface="+mn-cs"/>
                        </a:rPr>
                        <a:t>€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-윤고딕340" panose="02030504000101010101" charset="-127"/>
                          <a:ea typeface="-윤고딕340" panose="02030504000101010101" charset="-127"/>
                          <a:cs typeface="+mn-cs"/>
                        </a:rPr>
                        <a:t>375,000</a:t>
                      </a:r>
                      <a:endParaRPr lang="ko-KR" altLang="en-US" sz="1600" dirty="0">
                        <a:latin typeface="-윤고딕340" panose="02030504000101010101" charset="-127"/>
                        <a:ea typeface="-윤고딕340" panose="02030504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-윤고딕340" panose="02030504000101010101" charset="-127"/>
                          <a:ea typeface="-윤고딕340" panose="02030504000101010101" charset="-127"/>
                          <a:cs typeface="+mn-cs"/>
                        </a:rPr>
                        <a:t>€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-윤고딕340" panose="02030504000101010101" charset="-127"/>
                          <a:ea typeface="-윤고딕340" panose="02030504000101010101" charset="-127"/>
                          <a:cs typeface="+mn-cs"/>
                        </a:rPr>
                        <a:t>100,000</a:t>
                      </a:r>
                      <a:endParaRPr lang="ko-KR" altLang="en-US" sz="1600" dirty="0">
                        <a:latin typeface="-윤고딕340" panose="02030504000101010101" charset="-127"/>
                        <a:ea typeface="-윤고딕340" panose="02030504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352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-윤고딕340" panose="02030504000101010101" charset="-127"/>
                          <a:ea typeface="-윤고딕340" panose="02030504000101010101" charset="-127"/>
                        </a:rPr>
                        <a:t>배치당</a:t>
                      </a:r>
                      <a:r>
                        <a:rPr lang="ko-KR" altLang="en-US" sz="1600" dirty="0">
                          <a:latin typeface="-윤고딕340" panose="02030504000101010101" charset="-127"/>
                          <a:ea typeface="-윤고딕340" panose="02030504000101010101" charset="-127"/>
                        </a:rPr>
                        <a:t> 가동 시간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-윤고딕340" panose="02030504000101010101" charset="-127"/>
                          <a:ea typeface="-윤고딕340" panose="02030504000101010101" charset="-127"/>
                        </a:rPr>
                        <a:t>2</a:t>
                      </a:r>
                      <a:r>
                        <a:rPr lang="ko-KR" altLang="en-US" sz="1600" dirty="0">
                          <a:latin typeface="-윤고딕340" panose="02030504000101010101" charset="-127"/>
                          <a:ea typeface="-윤고딕340" panose="02030504000101010101" charset="-127"/>
                        </a:rPr>
                        <a:t>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-윤고딕340" panose="02030504000101010101" charset="-127"/>
                          <a:ea typeface="-윤고딕340" panose="02030504000101010101" charset="-127"/>
                        </a:rPr>
                        <a:t>2</a:t>
                      </a:r>
                      <a:r>
                        <a:rPr lang="ko-KR" altLang="en-US" sz="1600" dirty="0">
                          <a:latin typeface="-윤고딕340" panose="02030504000101010101" charset="-127"/>
                          <a:ea typeface="-윤고딕340" panose="02030504000101010101" charset="-127"/>
                        </a:rPr>
                        <a:t>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-윤고딕340" panose="02030504000101010101" charset="-127"/>
                          <a:ea typeface="-윤고딕340" panose="02030504000101010101" charset="-127"/>
                        </a:rPr>
                        <a:t>2</a:t>
                      </a:r>
                      <a:r>
                        <a:rPr lang="ko-KR" altLang="en-US" sz="1600" dirty="0">
                          <a:latin typeface="-윤고딕340" panose="02030504000101010101" charset="-127"/>
                          <a:ea typeface="-윤고딕340" panose="02030504000101010101" charset="-127"/>
                        </a:rPr>
                        <a:t>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4508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-윤고딕340" panose="02030504000101010101" charset="-127"/>
                          <a:ea typeface="-윤고딕340" panose="02030504000101010101" charset="-127"/>
                        </a:rPr>
                        <a:t>세척 시간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-윤고딕340" panose="02030504000101010101" charset="-127"/>
                          <a:ea typeface="-윤고딕340" panose="02030504000101010101" charset="-127"/>
                        </a:rPr>
                        <a:t>2</a:t>
                      </a:r>
                      <a:r>
                        <a:rPr lang="ko-KR" altLang="en-US" sz="1600" dirty="0">
                          <a:latin typeface="-윤고딕340" panose="02030504000101010101" charset="-127"/>
                          <a:ea typeface="-윤고딕340" panose="02030504000101010101" charset="-127"/>
                        </a:rPr>
                        <a:t>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-윤고딕340" panose="02030504000101010101" charset="-127"/>
                          <a:ea typeface="-윤고딕340" panose="02030504000101010101" charset="-127"/>
                        </a:rPr>
                        <a:t>3</a:t>
                      </a:r>
                      <a:r>
                        <a:rPr lang="ko-KR" altLang="en-US" sz="1600" dirty="0">
                          <a:latin typeface="-윤고딕340" panose="02030504000101010101" charset="-127"/>
                          <a:ea typeface="-윤고딕340" panose="02030504000101010101" charset="-127"/>
                        </a:rPr>
                        <a:t>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-윤고딕340" panose="02030504000101010101" charset="-127"/>
                          <a:ea typeface="-윤고딕340" panose="02030504000101010101" charset="-127"/>
                        </a:rPr>
                        <a:t>1</a:t>
                      </a:r>
                      <a:r>
                        <a:rPr lang="ko-KR" altLang="en-US" sz="1600" dirty="0">
                          <a:latin typeface="-윤고딕340" panose="02030504000101010101" charset="-127"/>
                          <a:ea typeface="-윤고딕340" panose="02030504000101010101" charset="-127"/>
                        </a:rPr>
                        <a:t>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7124572"/>
                  </a:ext>
                </a:extLst>
              </a:tr>
            </a:tbl>
          </a:graphicData>
        </a:graphic>
      </p:graphicFrame>
      <p:grpSp>
        <p:nvGrpSpPr>
          <p:cNvPr id="14" name="그룹 13">
            <a:extLst>
              <a:ext uri="{FF2B5EF4-FFF2-40B4-BE49-F238E27FC236}">
                <a16:creationId xmlns:a16="http://schemas.microsoft.com/office/drawing/2014/main" id="{314AB112-6065-4374-B7C8-869E61AB57E6}"/>
              </a:ext>
            </a:extLst>
          </p:cNvPr>
          <p:cNvGrpSpPr/>
          <p:nvPr/>
        </p:nvGrpSpPr>
        <p:grpSpPr>
          <a:xfrm>
            <a:off x="0" y="0"/>
            <a:ext cx="12192000" cy="1070344"/>
            <a:chOff x="0" y="-1"/>
            <a:chExt cx="12192000" cy="1070344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64643A1-9BDC-4F0A-B460-A5227C7AF9CB}"/>
                </a:ext>
              </a:extLst>
            </p:cNvPr>
            <p:cNvSpPr/>
            <p:nvPr/>
          </p:nvSpPr>
          <p:spPr>
            <a:xfrm>
              <a:off x="0" y="0"/>
              <a:ext cx="12192000" cy="107034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0DA4B116-9654-4E8C-ADDC-75F642CA215B}"/>
                </a:ext>
              </a:extLst>
            </p:cNvPr>
            <p:cNvGrpSpPr/>
            <p:nvPr/>
          </p:nvGrpSpPr>
          <p:grpSpPr>
            <a:xfrm>
              <a:off x="139403" y="69575"/>
              <a:ext cx="2849732" cy="584775"/>
              <a:chOff x="139403" y="69575"/>
              <a:chExt cx="2849732" cy="584775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86AD596-F8D8-4AFC-A69C-8CC6C4F2DFD0}"/>
                  </a:ext>
                </a:extLst>
              </p:cNvPr>
              <p:cNvSpPr txBox="1"/>
              <p:nvPr/>
            </p:nvSpPr>
            <p:spPr>
              <a:xfrm>
                <a:off x="139403" y="69575"/>
                <a:ext cx="75693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3200" b="1" dirty="0">
                    <a:solidFill>
                      <a:srgbClr val="FEB658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2.6</a:t>
                </a:r>
                <a:endParaRPr lang="ko-KR" altLang="en-US" sz="3200" b="1" dirty="0">
                  <a:solidFill>
                    <a:srgbClr val="FEB658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465E44D-9DA7-45DC-9A08-695B3F4E43AC}"/>
                  </a:ext>
                </a:extLst>
              </p:cNvPr>
              <p:cNvSpPr txBox="1"/>
              <p:nvPr/>
            </p:nvSpPr>
            <p:spPr>
              <a:xfrm>
                <a:off x="816745" y="93494"/>
                <a:ext cx="2172390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0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6</a:t>
                </a:r>
                <a:r>
                  <a:rPr lang="ko-KR" altLang="en-US" sz="30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라운드 분석</a:t>
                </a:r>
              </a:p>
            </p:txBody>
          </p:sp>
        </p:grp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3CCD101-068E-4B3C-9ED9-3D89EE1C4CB2}"/>
                </a:ext>
              </a:extLst>
            </p:cNvPr>
            <p:cNvSpPr/>
            <p:nvPr/>
          </p:nvSpPr>
          <p:spPr>
            <a:xfrm>
              <a:off x="0" y="-1"/>
              <a:ext cx="129784" cy="1070343"/>
            </a:xfrm>
            <a:prstGeom prst="rect">
              <a:avLst/>
            </a:prstGeom>
            <a:solidFill>
              <a:srgbClr val="FEB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DB0320F-04E3-4293-A8B8-DFDA9F942FD1}"/>
                </a:ext>
              </a:extLst>
            </p:cNvPr>
            <p:cNvSpPr txBox="1"/>
            <p:nvPr/>
          </p:nvSpPr>
          <p:spPr>
            <a:xfrm>
              <a:off x="896341" y="631986"/>
              <a:ext cx="344517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* </a:t>
              </a:r>
              <a:r>
                <a:rPr lang="ko-KR" altLang="en-US" sz="22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목표 </a:t>
              </a:r>
              <a:r>
                <a:rPr lang="en-US" altLang="ko-KR" sz="22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: </a:t>
              </a:r>
              <a:r>
                <a:rPr lang="ko-KR" altLang="en-US" sz="22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판촉을 통한 매출증대</a:t>
              </a: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D7E36D-3CB2-4130-A1DA-A77C105CB5A5}"/>
              </a:ext>
            </a:extLst>
          </p:cNvPr>
          <p:cNvSpPr/>
          <p:nvPr/>
        </p:nvSpPr>
        <p:spPr>
          <a:xfrm>
            <a:off x="4734171" y="2294709"/>
            <a:ext cx="1807945" cy="31501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슬라이드 번호 개체 틀 2">
            <a:extLst>
              <a:ext uri="{FF2B5EF4-FFF2-40B4-BE49-F238E27FC236}">
                <a16:creationId xmlns:a16="http://schemas.microsoft.com/office/drawing/2014/main" id="{F0CBC7BA-E301-429C-8DF2-EA7A0ECFB550}"/>
              </a:ext>
            </a:extLst>
          </p:cNvPr>
          <p:cNvSpPr txBox="1">
            <a:spLocks/>
          </p:cNvSpPr>
          <p:nvPr/>
        </p:nvSpPr>
        <p:spPr>
          <a:xfrm>
            <a:off x="9448800" y="-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E555CB-71B6-4724-898A-BE555FEED306}" type="slidenum">
              <a:rPr lang="ko-KR" altLang="en-US" smtClean="0"/>
              <a:pPr/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89141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139E4E59-B2E4-4D3D-BA71-42CEC14B27B0}"/>
              </a:ext>
            </a:extLst>
          </p:cNvPr>
          <p:cNvSpPr/>
          <p:nvPr/>
        </p:nvSpPr>
        <p:spPr>
          <a:xfrm>
            <a:off x="816745" y="1514720"/>
            <a:ext cx="48917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15A185"/>
                </a:solidFill>
                <a:latin typeface="-윤고딕340" panose="02030504000101010101" charset="-127"/>
                <a:ea typeface="-윤고딕340" panose="02030504000101010101" charset="-127"/>
              </a:rPr>
              <a:t>[</a:t>
            </a:r>
            <a:r>
              <a:rPr lang="ko-KR" altLang="en-US" b="1" dirty="0">
                <a:solidFill>
                  <a:srgbClr val="15A185"/>
                </a:solidFill>
                <a:latin typeface="-윤고딕340" panose="02030504000101010101" charset="-127"/>
                <a:ea typeface="-윤고딕340" panose="02030504000101010101" charset="-127"/>
              </a:rPr>
              <a:t>생산</a:t>
            </a:r>
            <a:r>
              <a:rPr lang="en-US" altLang="ko-KR" b="1" dirty="0">
                <a:solidFill>
                  <a:srgbClr val="15A185"/>
                </a:solidFill>
                <a:latin typeface="-윤고딕340" panose="02030504000101010101" charset="-127"/>
                <a:ea typeface="-윤고딕340" panose="02030504000101010101" charset="-127"/>
              </a:rPr>
              <a:t>] </a:t>
            </a:r>
            <a:r>
              <a:rPr lang="ko-KR" altLang="en-US" b="1" dirty="0">
                <a:solidFill>
                  <a:srgbClr val="15A185"/>
                </a:solidFill>
                <a:latin typeface="-윤고딕340" panose="02030504000101010101" charset="-127"/>
                <a:ea typeface="-윤고딕340" panose="02030504000101010101" charset="-127"/>
              </a:rPr>
              <a:t>신규 용기주입라인 결정</a:t>
            </a:r>
            <a:endParaRPr lang="en-US" altLang="ko-KR" b="1" dirty="0">
              <a:solidFill>
                <a:srgbClr val="15A185"/>
              </a:solidFill>
              <a:latin typeface="-윤고딕340" panose="02030504000101010101" charset="-127"/>
              <a:ea typeface="-윤고딕340" panose="02030504000101010101" charset="-127"/>
            </a:endParaRPr>
          </a:p>
        </p:txBody>
      </p:sp>
      <p:graphicFrame>
        <p:nvGraphicFramePr>
          <p:cNvPr id="16" name="표 2">
            <a:extLst>
              <a:ext uri="{FF2B5EF4-FFF2-40B4-BE49-F238E27FC236}">
                <a16:creationId xmlns:a16="http://schemas.microsoft.com/office/drawing/2014/main" id="{D19F9C10-4DB0-491F-8510-6DA2AB912E82}"/>
              </a:ext>
            </a:extLst>
          </p:cNvPr>
          <p:cNvGraphicFramePr>
            <a:graphicFrameLocks noGrp="1"/>
          </p:cNvGraphicFramePr>
          <p:nvPr/>
        </p:nvGraphicFramePr>
        <p:xfrm>
          <a:off x="1553497" y="2149717"/>
          <a:ext cx="9085006" cy="4079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82785">
                  <a:extLst>
                    <a:ext uri="{9D8B030D-6E8A-4147-A177-3AD203B41FA5}">
                      <a16:colId xmlns:a16="http://schemas.microsoft.com/office/drawing/2014/main" val="3483744048"/>
                    </a:ext>
                  </a:extLst>
                </a:gridCol>
                <a:gridCol w="1573290">
                  <a:extLst>
                    <a:ext uri="{9D8B030D-6E8A-4147-A177-3AD203B41FA5}">
                      <a16:colId xmlns:a16="http://schemas.microsoft.com/office/drawing/2014/main" val="1234118256"/>
                    </a:ext>
                  </a:extLst>
                </a:gridCol>
                <a:gridCol w="1786069">
                  <a:extLst>
                    <a:ext uri="{9D8B030D-6E8A-4147-A177-3AD203B41FA5}">
                      <a16:colId xmlns:a16="http://schemas.microsoft.com/office/drawing/2014/main" val="2606294062"/>
                    </a:ext>
                  </a:extLst>
                </a:gridCol>
                <a:gridCol w="1615426">
                  <a:extLst>
                    <a:ext uri="{9D8B030D-6E8A-4147-A177-3AD203B41FA5}">
                      <a16:colId xmlns:a16="http://schemas.microsoft.com/office/drawing/2014/main" val="4133245740"/>
                    </a:ext>
                  </a:extLst>
                </a:gridCol>
                <a:gridCol w="1527436">
                  <a:extLst>
                    <a:ext uri="{9D8B030D-6E8A-4147-A177-3AD203B41FA5}">
                      <a16:colId xmlns:a16="http://schemas.microsoft.com/office/drawing/2014/main" val="3863524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-윤고딕340" panose="02030504000101010101" charset="-127"/>
                          <a:ea typeface="-윤고딕340" panose="02030504000101010101" charset="-127"/>
                        </a:rPr>
                        <a:t>용기투입 라인 유형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-윤고딕340" panose="02030504000101010101" charset="-127"/>
                          <a:ea typeface="-윤고딕340" panose="02030504000101010101" charset="-127"/>
                        </a:rPr>
                        <a:t>스위스 필</a:t>
                      </a:r>
                      <a:r>
                        <a:rPr lang="en-US" altLang="ko-KR" sz="1600" dirty="0">
                          <a:latin typeface="-윤고딕340" panose="02030504000101010101" charset="-127"/>
                          <a:ea typeface="-윤고딕340" panose="02030504000101010101" charset="-127"/>
                        </a:rPr>
                        <a:t>1</a:t>
                      </a:r>
                      <a:endParaRPr lang="ko-KR" altLang="en-US" sz="1600" dirty="0">
                        <a:latin typeface="-윤고딕340" panose="02030504000101010101" charset="-127"/>
                        <a:ea typeface="-윤고딕340" panose="02030504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-윤고딕340" panose="02030504000101010101" charset="-127"/>
                          <a:ea typeface="-윤고딕340" panose="02030504000101010101" charset="-127"/>
                        </a:rPr>
                        <a:t>멀티플렉스</a:t>
                      </a:r>
                      <a:r>
                        <a:rPr lang="ko-KR" altLang="en-US" sz="1600" dirty="0">
                          <a:latin typeface="-윤고딕340" panose="02030504000101010101" charset="-127"/>
                          <a:ea typeface="-윤고딕340" panose="02030504000101010101" charset="-127"/>
                        </a:rPr>
                        <a:t> </a:t>
                      </a:r>
                      <a:r>
                        <a:rPr lang="en-US" altLang="ko-KR" sz="1600" dirty="0">
                          <a:latin typeface="-윤고딕340" panose="02030504000101010101" charset="-127"/>
                          <a:ea typeface="-윤고딕340" panose="02030504000101010101" charset="-127"/>
                        </a:rPr>
                        <a:t>1</a:t>
                      </a:r>
                      <a:endParaRPr lang="ko-KR" altLang="en-US" sz="1600" dirty="0">
                        <a:latin typeface="-윤고딕340" panose="02030504000101010101" charset="-127"/>
                        <a:ea typeface="-윤고딕340" panose="02030504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-윤고딕340" panose="02030504000101010101" charset="-127"/>
                          <a:ea typeface="-윤고딕340" panose="02030504000101010101" charset="-127"/>
                        </a:rPr>
                        <a:t>스위스 필</a:t>
                      </a:r>
                      <a:r>
                        <a:rPr lang="en-US" altLang="ko-KR" sz="1600" dirty="0">
                          <a:latin typeface="-윤고딕340" panose="02030504000101010101" charset="-127"/>
                          <a:ea typeface="-윤고딕340" panose="02030504000101010101" charset="-127"/>
                        </a:rPr>
                        <a:t>2</a:t>
                      </a:r>
                      <a:endParaRPr lang="ko-KR" altLang="en-US" sz="1600" dirty="0">
                        <a:latin typeface="-윤고딕340" panose="02030504000101010101" charset="-127"/>
                        <a:ea typeface="-윤고딕340" panose="02030504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-윤고딕340" panose="02030504000101010101" charset="-127"/>
                          <a:ea typeface="-윤고딕340" panose="02030504000101010101" charset="-127"/>
                        </a:rPr>
                        <a:t>탑 스피드 </a:t>
                      </a:r>
                      <a:r>
                        <a:rPr lang="en-US" altLang="ko-KR" sz="1600" dirty="0">
                          <a:latin typeface="-윤고딕340" panose="02030504000101010101" charset="-127"/>
                          <a:ea typeface="-윤고딕340" panose="02030504000101010101" charset="-127"/>
                        </a:rPr>
                        <a:t>1</a:t>
                      </a:r>
                      <a:endParaRPr lang="ko-KR" altLang="en-US" sz="1600" dirty="0">
                        <a:latin typeface="-윤고딕340" panose="02030504000101010101" charset="-127"/>
                        <a:ea typeface="-윤고딕340" panose="02030504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069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-윤고딕340" panose="02030504000101010101" charset="-127"/>
                          <a:ea typeface="-윤고딕340" panose="02030504000101010101" charset="-127"/>
                        </a:rPr>
                        <a:t>용량</a:t>
                      </a:r>
                      <a:r>
                        <a:rPr lang="en-US" altLang="ko-KR" sz="1600" dirty="0">
                          <a:latin typeface="-윤고딕340" panose="02030504000101010101" charset="-127"/>
                          <a:ea typeface="-윤고딕340" panose="02030504000101010101" charset="-127"/>
                        </a:rPr>
                        <a:t>(</a:t>
                      </a:r>
                      <a:r>
                        <a:rPr lang="ko-KR" altLang="en-US" sz="1600" dirty="0">
                          <a:latin typeface="-윤고딕340" panose="02030504000101010101" charset="-127"/>
                          <a:ea typeface="-윤고딕340" panose="02030504000101010101" charset="-127"/>
                        </a:rPr>
                        <a:t>시간당</a:t>
                      </a:r>
                      <a:r>
                        <a:rPr lang="en-US" altLang="ko-KR" sz="1600" dirty="0">
                          <a:latin typeface="-윤고딕340" panose="02030504000101010101" charset="-127"/>
                          <a:ea typeface="-윤고딕340" panose="02030504000101010101" charset="-127"/>
                        </a:rPr>
                        <a:t>)</a:t>
                      </a:r>
                      <a:endParaRPr lang="ko-KR" altLang="en-US" sz="1600" dirty="0">
                        <a:latin typeface="-윤고딕340" panose="02030504000101010101" charset="-127"/>
                        <a:ea typeface="-윤고딕340" panose="02030504000101010101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-윤고딕340" panose="02030504000101010101" charset="-127"/>
                          <a:ea typeface="-윤고딕340" panose="02030504000101010101" charset="-127"/>
                        </a:rPr>
                        <a:t>2,500L</a:t>
                      </a:r>
                      <a:endParaRPr lang="ko-KR" altLang="en-US" sz="1600" dirty="0">
                        <a:latin typeface="-윤고딕340" panose="02030504000101010101" charset="-127"/>
                        <a:ea typeface="-윤고딕340" panose="02030504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-윤고딕340" panose="02030504000101010101" charset="-127"/>
                          <a:ea typeface="-윤고딕340" panose="02030504000101010101" charset="-127"/>
                        </a:rPr>
                        <a:t>1,200L</a:t>
                      </a:r>
                      <a:endParaRPr lang="ko-KR" altLang="en-US" sz="1600" dirty="0">
                        <a:latin typeface="-윤고딕340" panose="02030504000101010101" charset="-127"/>
                        <a:ea typeface="-윤고딕340" panose="02030504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-윤고딕340" panose="02030504000101010101" charset="-127"/>
                          <a:ea typeface="-윤고딕340" panose="02030504000101010101" charset="-127"/>
                        </a:rPr>
                        <a:t>2,800L</a:t>
                      </a:r>
                      <a:endParaRPr lang="ko-KR" altLang="en-US" sz="1600" dirty="0">
                        <a:latin typeface="-윤고딕340" panose="02030504000101010101" charset="-127"/>
                        <a:ea typeface="-윤고딕340" panose="02030504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-윤고딕340" panose="02030504000101010101" charset="-127"/>
                          <a:ea typeface="-윤고딕340" panose="02030504000101010101" charset="-127"/>
                        </a:rPr>
                        <a:t>3,000L</a:t>
                      </a:r>
                      <a:endParaRPr lang="ko-KR" altLang="en-US" sz="1600" dirty="0">
                        <a:latin typeface="-윤고딕340" panose="02030504000101010101" charset="-127"/>
                        <a:ea typeface="-윤고딕340" panose="02030504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1445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-윤고딕340" panose="02030504000101010101" charset="-127"/>
                          <a:ea typeface="-윤고딕340" panose="02030504000101010101" charset="-127"/>
                        </a:rPr>
                        <a:t>사업자의 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-윤고딕340" panose="02030504000101010101" charset="-127"/>
                          <a:ea typeface="-윤고딕340" panose="02030504000101010101" charset="-127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-윤고딕340" panose="02030504000101010101" charset="-127"/>
                          <a:ea typeface="-윤고딕340" panose="02030504000101010101" charset="-127"/>
                        </a:rPr>
                        <a:t>4</a:t>
                      </a:r>
                      <a:endParaRPr lang="ko-KR" altLang="en-US" sz="1600" dirty="0">
                        <a:latin typeface="-윤고딕340" panose="02030504000101010101" charset="-127"/>
                        <a:ea typeface="-윤고딕340" panose="02030504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-윤고딕340" panose="02030504000101010101" charset="-127"/>
                          <a:ea typeface="-윤고딕340" panose="02030504000101010101" charset="-127"/>
                        </a:rPr>
                        <a:t>5</a:t>
                      </a:r>
                      <a:endParaRPr lang="ko-KR" altLang="en-US" sz="1600" dirty="0">
                        <a:latin typeface="-윤고딕340" panose="02030504000101010101" charset="-127"/>
                        <a:ea typeface="-윤고딕340" panose="02030504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-윤고딕340" panose="02030504000101010101" charset="-127"/>
                          <a:ea typeface="-윤고딕340" panose="02030504000101010101" charset="-127"/>
                        </a:rPr>
                        <a:t>4</a:t>
                      </a:r>
                      <a:endParaRPr lang="ko-KR" altLang="en-US" sz="1600" dirty="0">
                        <a:latin typeface="-윤고딕340" panose="02030504000101010101" charset="-127"/>
                        <a:ea typeface="-윤고딕340" panose="02030504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358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-윤고딕340" panose="02030504000101010101" charset="-127"/>
                          <a:ea typeface="-윤고딕340" panose="02030504000101010101" charset="-127"/>
                        </a:rPr>
                        <a:t>연간 운영자 비용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-윤고딕340" panose="02030504000101010101" charset="-127"/>
                          <a:ea typeface="-윤고딕340" panose="02030504000101010101" charset="-127"/>
                          <a:cs typeface="+mn-cs"/>
                        </a:rPr>
                        <a:t>€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-윤고딕340" panose="02030504000101010101" charset="-127"/>
                          <a:ea typeface="-윤고딕340" panose="02030504000101010101" charset="-127"/>
                          <a:cs typeface="+mn-cs"/>
                        </a:rPr>
                        <a:t>40,000</a:t>
                      </a:r>
                      <a:endParaRPr lang="ko-KR" altLang="en-US" sz="1600" dirty="0">
                        <a:latin typeface="-윤고딕340" panose="02030504000101010101" charset="-127"/>
                        <a:ea typeface="-윤고딕340" panose="02030504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-윤고딕340" panose="02030504000101010101" charset="-127"/>
                          <a:ea typeface="-윤고딕340" panose="02030504000101010101" charset="-127"/>
                          <a:cs typeface="+mn-cs"/>
                        </a:rPr>
                        <a:t>€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-윤고딕340" panose="02030504000101010101" charset="-127"/>
                          <a:ea typeface="-윤고딕340" panose="02030504000101010101" charset="-127"/>
                          <a:cs typeface="+mn-cs"/>
                        </a:rPr>
                        <a:t>40,000</a:t>
                      </a:r>
                      <a:endParaRPr lang="ko-KR" altLang="en-US" sz="1600" dirty="0">
                        <a:latin typeface="-윤고딕340" panose="02030504000101010101" charset="-127"/>
                        <a:ea typeface="-윤고딕340" panose="02030504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-윤고딕340" panose="02030504000101010101" charset="-127"/>
                          <a:ea typeface="-윤고딕340" panose="02030504000101010101" charset="-127"/>
                          <a:cs typeface="+mn-cs"/>
                        </a:rPr>
                        <a:t>€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-윤고딕340" panose="02030504000101010101" charset="-127"/>
                          <a:ea typeface="-윤고딕340" panose="02030504000101010101" charset="-127"/>
                          <a:cs typeface="+mn-cs"/>
                        </a:rPr>
                        <a:t>40,000</a:t>
                      </a:r>
                      <a:endParaRPr lang="ko-KR" altLang="en-US" sz="1600" dirty="0">
                        <a:latin typeface="-윤고딕340" panose="02030504000101010101" charset="-127"/>
                        <a:ea typeface="-윤고딕340" panose="02030504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-윤고딕340" panose="02030504000101010101" charset="-127"/>
                          <a:ea typeface="-윤고딕340" panose="02030504000101010101" charset="-127"/>
                          <a:cs typeface="+mn-cs"/>
                        </a:rPr>
                        <a:t>€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-윤고딕340" panose="02030504000101010101" charset="-127"/>
                          <a:ea typeface="-윤고딕340" panose="02030504000101010101" charset="-127"/>
                          <a:cs typeface="+mn-cs"/>
                        </a:rPr>
                        <a:t>40,000</a:t>
                      </a:r>
                      <a:endParaRPr lang="ko-KR" altLang="en-US" sz="1600" dirty="0">
                        <a:latin typeface="-윤고딕340" panose="02030504000101010101" charset="-127"/>
                        <a:ea typeface="-윤고딕340" panose="02030504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35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-윤고딕340" panose="02030504000101010101" charset="-127"/>
                          <a:ea typeface="-윤고딕340" panose="02030504000101010101" charset="-127"/>
                        </a:rPr>
                        <a:t>시간당 임시직 비용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-윤고딕340" panose="02030504000101010101" charset="-127"/>
                          <a:ea typeface="-윤고딕340" panose="02030504000101010101" charset="-127"/>
                          <a:cs typeface="+mn-cs"/>
                        </a:rPr>
                        <a:t>€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-윤고딕340" panose="02030504000101010101" charset="-127"/>
                          <a:ea typeface="-윤고딕340" panose="02030504000101010101" charset="-127"/>
                          <a:cs typeface="+mn-cs"/>
                        </a:rPr>
                        <a:t>42</a:t>
                      </a:r>
                      <a:endParaRPr lang="ko-KR" altLang="en-US" sz="1600" dirty="0">
                        <a:latin typeface="-윤고딕340" panose="02030504000101010101" charset="-127"/>
                        <a:ea typeface="-윤고딕340" panose="02030504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-윤고딕340" panose="02030504000101010101" charset="-127"/>
                          <a:ea typeface="-윤고딕340" panose="02030504000101010101" charset="-127"/>
                          <a:cs typeface="+mn-cs"/>
                        </a:rPr>
                        <a:t>€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-윤고딕340" panose="02030504000101010101" charset="-127"/>
                          <a:ea typeface="-윤고딕340" panose="02030504000101010101" charset="-127"/>
                          <a:cs typeface="+mn-cs"/>
                        </a:rPr>
                        <a:t>42</a:t>
                      </a:r>
                      <a:endParaRPr lang="ko-KR" altLang="en-US" sz="1600" dirty="0">
                        <a:latin typeface="-윤고딕340" panose="02030504000101010101" charset="-127"/>
                        <a:ea typeface="-윤고딕340" panose="02030504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-윤고딕340" panose="02030504000101010101" charset="-127"/>
                          <a:ea typeface="-윤고딕340" panose="02030504000101010101" charset="-127"/>
                          <a:cs typeface="+mn-cs"/>
                        </a:rPr>
                        <a:t>€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-윤고딕340" panose="02030504000101010101" charset="-127"/>
                          <a:ea typeface="-윤고딕340" panose="02030504000101010101" charset="-127"/>
                          <a:cs typeface="+mn-cs"/>
                        </a:rPr>
                        <a:t>42</a:t>
                      </a:r>
                      <a:endParaRPr lang="ko-KR" altLang="en-US" sz="1600" dirty="0">
                        <a:latin typeface="-윤고딕340" panose="02030504000101010101" charset="-127"/>
                        <a:ea typeface="-윤고딕340" panose="02030504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-윤고딕340" panose="02030504000101010101" charset="-127"/>
                          <a:ea typeface="-윤고딕340" panose="02030504000101010101" charset="-127"/>
                          <a:cs typeface="+mn-cs"/>
                        </a:rPr>
                        <a:t>€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-윤고딕340" panose="02030504000101010101" charset="-127"/>
                          <a:ea typeface="-윤고딕340" panose="02030504000101010101" charset="-127"/>
                          <a:cs typeface="+mn-cs"/>
                        </a:rPr>
                        <a:t>42</a:t>
                      </a:r>
                      <a:endParaRPr lang="ko-KR" altLang="en-US" sz="1600" dirty="0">
                        <a:latin typeface="-윤고딕340" panose="02030504000101010101" charset="-127"/>
                        <a:ea typeface="-윤고딕340" panose="02030504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0486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-윤고딕340" panose="02030504000101010101" charset="-127"/>
                          <a:ea typeface="-윤고딕340" panose="02030504000101010101" charset="-127"/>
                        </a:rPr>
                        <a:t>연간비용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-윤고딕340" panose="02030504000101010101" charset="-127"/>
                          <a:ea typeface="-윤고딕340" panose="02030504000101010101" charset="-127"/>
                          <a:cs typeface="+mn-cs"/>
                        </a:rPr>
                        <a:t>€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-윤고딕340" panose="02030504000101010101" charset="-127"/>
                          <a:ea typeface="-윤고딕340" panose="02030504000101010101" charset="-127"/>
                          <a:cs typeface="+mn-cs"/>
                        </a:rPr>
                        <a:t>100,000</a:t>
                      </a:r>
                      <a:endParaRPr lang="ko-KR" altLang="en-US" sz="1600" dirty="0">
                        <a:latin typeface="-윤고딕340" panose="02030504000101010101" charset="-127"/>
                        <a:ea typeface="-윤고딕340" panose="02030504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-윤고딕340" panose="02030504000101010101" charset="-127"/>
                          <a:ea typeface="-윤고딕340" panose="02030504000101010101" charset="-127"/>
                          <a:cs typeface="+mn-cs"/>
                        </a:rPr>
                        <a:t>€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-윤고딕340" panose="02030504000101010101" charset="-127"/>
                          <a:ea typeface="-윤고딕340" panose="02030504000101010101" charset="-127"/>
                          <a:cs typeface="+mn-cs"/>
                        </a:rPr>
                        <a:t>50,000</a:t>
                      </a:r>
                      <a:endParaRPr lang="ko-KR" altLang="en-US" sz="1600" dirty="0">
                        <a:latin typeface="-윤고딕340" panose="02030504000101010101" charset="-127"/>
                        <a:ea typeface="-윤고딕340" panose="02030504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-윤고딕340" panose="02030504000101010101" charset="-127"/>
                          <a:ea typeface="-윤고딕340" panose="02030504000101010101" charset="-127"/>
                          <a:cs typeface="+mn-cs"/>
                        </a:rPr>
                        <a:t>€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-윤고딕340" panose="02030504000101010101" charset="-127"/>
                          <a:ea typeface="-윤고딕340" panose="02030504000101010101" charset="-127"/>
                          <a:cs typeface="+mn-cs"/>
                        </a:rPr>
                        <a:t>100,000</a:t>
                      </a:r>
                      <a:endParaRPr lang="ko-KR" altLang="en-US" sz="1600" dirty="0">
                        <a:latin typeface="-윤고딕340" panose="02030504000101010101" charset="-127"/>
                        <a:ea typeface="-윤고딕340" panose="02030504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-윤고딕340" panose="02030504000101010101" charset="-127"/>
                          <a:ea typeface="-윤고딕340" panose="02030504000101010101" charset="-127"/>
                          <a:cs typeface="+mn-cs"/>
                        </a:rPr>
                        <a:t>€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-윤고딕340" panose="02030504000101010101" charset="-127"/>
                          <a:ea typeface="-윤고딕340" panose="02030504000101010101" charset="-127"/>
                          <a:cs typeface="+mn-cs"/>
                        </a:rPr>
                        <a:t>115,000</a:t>
                      </a:r>
                      <a:endParaRPr lang="ko-KR" altLang="en-US" sz="1600" dirty="0">
                        <a:latin typeface="-윤고딕340" panose="02030504000101010101" charset="-127"/>
                        <a:ea typeface="-윤고딕340" panose="02030504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8184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-윤고딕340" panose="02030504000101010101" charset="-127"/>
                          <a:ea typeface="-윤고딕340" panose="02030504000101010101" charset="-127"/>
                        </a:rPr>
                        <a:t>투자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-윤고딕340" panose="02030504000101010101" charset="-127"/>
                          <a:ea typeface="-윤고딕340" panose="02030504000101010101" charset="-127"/>
                          <a:cs typeface="+mn-cs"/>
                        </a:rPr>
                        <a:t>€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-윤고딕340" panose="02030504000101010101" charset="-127"/>
                          <a:ea typeface="-윤고딕340" panose="02030504000101010101" charset="-127"/>
                          <a:cs typeface="+mn-cs"/>
                        </a:rPr>
                        <a:t>500,000</a:t>
                      </a:r>
                      <a:endParaRPr lang="ko-KR" altLang="en-US" sz="1600" dirty="0">
                        <a:latin typeface="-윤고딕340" panose="02030504000101010101" charset="-127"/>
                        <a:ea typeface="-윤고딕340" panose="02030504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-윤고딕340" panose="02030504000101010101" charset="-127"/>
                          <a:ea typeface="-윤고딕340" panose="02030504000101010101" charset="-127"/>
                          <a:cs typeface="+mn-cs"/>
                        </a:rPr>
                        <a:t>€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-윤고딕340" panose="02030504000101010101" charset="-127"/>
                          <a:ea typeface="-윤고딕340" panose="02030504000101010101" charset="-127"/>
                          <a:cs typeface="+mn-cs"/>
                        </a:rPr>
                        <a:t>100,000</a:t>
                      </a:r>
                      <a:endParaRPr lang="ko-KR" altLang="en-US" sz="1600" dirty="0">
                        <a:latin typeface="-윤고딕340" panose="02030504000101010101" charset="-127"/>
                        <a:ea typeface="-윤고딕340" panose="02030504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-윤고딕340" panose="02030504000101010101" charset="-127"/>
                          <a:ea typeface="-윤고딕340" panose="02030504000101010101" charset="-127"/>
                          <a:cs typeface="+mn-cs"/>
                        </a:rPr>
                        <a:t>€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-윤고딕340" panose="02030504000101010101" charset="-127"/>
                          <a:ea typeface="-윤고딕340" panose="02030504000101010101" charset="-127"/>
                          <a:cs typeface="+mn-cs"/>
                        </a:rPr>
                        <a:t>500,000</a:t>
                      </a:r>
                      <a:endParaRPr lang="ko-KR" altLang="en-US" sz="1600" dirty="0">
                        <a:latin typeface="-윤고딕340" panose="02030504000101010101" charset="-127"/>
                        <a:ea typeface="-윤고딕340" panose="02030504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-윤고딕340" panose="02030504000101010101" charset="-127"/>
                          <a:ea typeface="-윤고딕340" panose="02030504000101010101" charset="-127"/>
                          <a:cs typeface="+mn-cs"/>
                        </a:rPr>
                        <a:t>€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-윤고딕340" panose="02030504000101010101" charset="-127"/>
                          <a:ea typeface="-윤고딕340" panose="02030504000101010101" charset="-127"/>
                          <a:cs typeface="+mn-cs"/>
                        </a:rPr>
                        <a:t>575,000</a:t>
                      </a:r>
                      <a:endParaRPr lang="ko-KR" altLang="en-US" sz="1600" dirty="0">
                        <a:latin typeface="-윤고딕340" panose="02030504000101010101" charset="-127"/>
                        <a:ea typeface="-윤고딕340" panose="02030504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5014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-윤고딕340" panose="02030504000101010101" charset="-127"/>
                          <a:ea typeface="-윤고딕340" panose="02030504000101010101" charset="-127"/>
                        </a:rPr>
                        <a:t>혼합공식 변경 시간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-윤고딕340" panose="02030504000101010101" charset="-127"/>
                          <a:ea typeface="-윤고딕340" panose="02030504000101010101" charset="-127"/>
                        </a:rPr>
                        <a:t>2</a:t>
                      </a:r>
                      <a:r>
                        <a:rPr lang="ko-KR" altLang="en-US" sz="1600" dirty="0">
                          <a:latin typeface="-윤고딕340" panose="02030504000101010101" charset="-127"/>
                          <a:ea typeface="-윤고딕340" panose="02030504000101010101" charset="-127"/>
                        </a:rPr>
                        <a:t>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-윤고딕340" panose="02030504000101010101" charset="-127"/>
                          <a:ea typeface="-윤고딕340" panose="02030504000101010101" charset="-127"/>
                        </a:rPr>
                        <a:t>1</a:t>
                      </a:r>
                      <a:r>
                        <a:rPr lang="ko-KR" altLang="en-US" sz="1600" dirty="0">
                          <a:latin typeface="-윤고딕340" panose="02030504000101010101" charset="-127"/>
                          <a:ea typeface="-윤고딕340" panose="02030504000101010101" charset="-127"/>
                        </a:rPr>
                        <a:t>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-윤고딕340" panose="02030504000101010101" charset="-127"/>
                          <a:ea typeface="-윤고딕340" panose="02030504000101010101" charset="-127"/>
                        </a:rPr>
                        <a:t>2</a:t>
                      </a:r>
                      <a:r>
                        <a:rPr lang="ko-KR" altLang="en-US" sz="1600" dirty="0">
                          <a:latin typeface="-윤고딕340" panose="02030504000101010101" charset="-127"/>
                          <a:ea typeface="-윤고딕340" panose="02030504000101010101" charset="-127"/>
                        </a:rPr>
                        <a:t>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-윤고딕340" panose="02030504000101010101" charset="-127"/>
                          <a:ea typeface="-윤고딕340" panose="02030504000101010101" charset="-127"/>
                        </a:rPr>
                        <a:t>3</a:t>
                      </a:r>
                      <a:r>
                        <a:rPr lang="ko-KR" altLang="en-US" sz="1600" dirty="0">
                          <a:latin typeface="-윤고딕340" panose="02030504000101010101" charset="-127"/>
                          <a:ea typeface="-윤고딕340" panose="02030504000101010101" charset="-127"/>
                        </a:rPr>
                        <a:t>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2368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-윤고딕340" panose="02030504000101010101" charset="-127"/>
                          <a:ea typeface="-윤고딕340" panose="02030504000101010101" charset="-127"/>
                        </a:rPr>
                        <a:t>크기 변경시간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-윤고딕340" panose="02030504000101010101" charset="-127"/>
                          <a:ea typeface="-윤고딕340" panose="02030504000101010101" charset="-127"/>
                        </a:rPr>
                        <a:t>3</a:t>
                      </a:r>
                      <a:r>
                        <a:rPr lang="ko-KR" altLang="en-US" sz="1600" dirty="0">
                          <a:latin typeface="-윤고딕340" panose="02030504000101010101" charset="-127"/>
                          <a:ea typeface="-윤고딕340" panose="02030504000101010101" charset="-127"/>
                        </a:rPr>
                        <a:t>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-윤고딕340" panose="02030504000101010101" charset="-127"/>
                          <a:ea typeface="-윤고딕340" panose="02030504000101010101" charset="-127"/>
                        </a:rPr>
                        <a:t>2</a:t>
                      </a:r>
                      <a:r>
                        <a:rPr lang="ko-KR" altLang="en-US" sz="1600" dirty="0">
                          <a:latin typeface="-윤고딕340" panose="02030504000101010101" charset="-127"/>
                          <a:ea typeface="-윤고딕340" panose="02030504000101010101" charset="-127"/>
                        </a:rPr>
                        <a:t>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-윤고딕340" panose="02030504000101010101" charset="-127"/>
                          <a:ea typeface="-윤고딕340" panose="02030504000101010101" charset="-127"/>
                        </a:rPr>
                        <a:t>3</a:t>
                      </a:r>
                      <a:r>
                        <a:rPr lang="ko-KR" altLang="en-US" sz="1600" dirty="0">
                          <a:latin typeface="-윤고딕340" panose="02030504000101010101" charset="-127"/>
                          <a:ea typeface="-윤고딕340" panose="02030504000101010101" charset="-127"/>
                        </a:rPr>
                        <a:t>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-윤고딕340" panose="02030504000101010101" charset="-127"/>
                          <a:ea typeface="-윤고딕340" panose="02030504000101010101" charset="-127"/>
                        </a:rPr>
                        <a:t>4</a:t>
                      </a:r>
                      <a:r>
                        <a:rPr lang="ko-KR" altLang="en-US" sz="1600" dirty="0">
                          <a:latin typeface="-윤고딕340" panose="02030504000101010101" charset="-127"/>
                          <a:ea typeface="-윤고딕340" panose="02030504000101010101" charset="-127"/>
                        </a:rPr>
                        <a:t>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305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-윤고딕340" panose="02030504000101010101" charset="-127"/>
                          <a:ea typeface="-윤고딕340" panose="02030504000101010101" charset="-127"/>
                        </a:rPr>
                        <a:t>허용 오차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-윤고딕340" panose="02030504000101010101" charset="-127"/>
                          <a:ea typeface="-윤고딕340" panose="02030504000101010101" charset="-127"/>
                        </a:rPr>
                        <a:t>중간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-윤고딕340" panose="02030504000101010101" charset="-127"/>
                          <a:ea typeface="-윤고딕340" panose="02030504000101010101" charset="-127"/>
                        </a:rPr>
                        <a:t>넓음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-윤고딕340" panose="02030504000101010101" charset="-127"/>
                          <a:ea typeface="-윤고딕340" panose="02030504000101010101" charset="-127"/>
                        </a:rPr>
                        <a:t>중간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-윤고딕340" panose="02030504000101010101" charset="-127"/>
                          <a:ea typeface="-윤고딕340" panose="02030504000101010101" charset="-127"/>
                        </a:rPr>
                        <a:t>좁음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1984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-윤고딕340" panose="02030504000101010101" charset="-127"/>
                          <a:ea typeface="-윤고딕340" panose="02030504000101010101" charset="-127"/>
                        </a:rPr>
                        <a:t>최초 가동 생산성 손실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-윤고딕340" panose="02030504000101010101" charset="-127"/>
                          <a:ea typeface="-윤고딕340" panose="02030504000101010101" charset="-127"/>
                        </a:rPr>
                        <a:t>10%</a:t>
                      </a:r>
                      <a:endParaRPr lang="ko-KR" altLang="en-US" sz="1600" dirty="0">
                        <a:latin typeface="-윤고딕340" panose="02030504000101010101" charset="-127"/>
                        <a:ea typeface="-윤고딕340" panose="02030504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-윤고딕340" panose="02030504000101010101" charset="-127"/>
                          <a:ea typeface="-윤고딕340" panose="02030504000101010101" charset="-127"/>
                        </a:rPr>
                        <a:t>4%</a:t>
                      </a:r>
                      <a:endParaRPr lang="ko-KR" altLang="en-US" sz="1600" dirty="0">
                        <a:latin typeface="-윤고딕340" panose="02030504000101010101" charset="-127"/>
                        <a:ea typeface="-윤고딕340" panose="02030504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-윤고딕340" panose="02030504000101010101" charset="-127"/>
                          <a:ea typeface="-윤고딕340" panose="02030504000101010101" charset="-127"/>
                        </a:rPr>
                        <a:t>10%</a:t>
                      </a:r>
                      <a:endParaRPr lang="ko-KR" altLang="en-US" sz="1600" dirty="0">
                        <a:latin typeface="-윤고딕340" panose="02030504000101010101" charset="-127"/>
                        <a:ea typeface="-윤고딕340" panose="02030504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-윤고딕340" panose="02030504000101010101" charset="-127"/>
                          <a:ea typeface="-윤고딕340" panose="02030504000101010101" charset="-127"/>
                        </a:rPr>
                        <a:t>15%</a:t>
                      </a:r>
                      <a:endParaRPr lang="ko-KR" altLang="en-US" sz="1600" dirty="0">
                        <a:latin typeface="-윤고딕340" panose="02030504000101010101" charset="-127"/>
                        <a:ea typeface="-윤고딕340" panose="02030504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8880088"/>
                  </a:ext>
                </a:extLst>
              </a:tr>
            </a:tbl>
          </a:graphicData>
        </a:graphic>
      </p:graphicFrame>
      <p:grpSp>
        <p:nvGrpSpPr>
          <p:cNvPr id="14" name="그룹 13">
            <a:extLst>
              <a:ext uri="{FF2B5EF4-FFF2-40B4-BE49-F238E27FC236}">
                <a16:creationId xmlns:a16="http://schemas.microsoft.com/office/drawing/2014/main" id="{DEBF95BD-7552-4DE2-A947-6DE3E8B11D36}"/>
              </a:ext>
            </a:extLst>
          </p:cNvPr>
          <p:cNvGrpSpPr/>
          <p:nvPr/>
        </p:nvGrpSpPr>
        <p:grpSpPr>
          <a:xfrm>
            <a:off x="0" y="0"/>
            <a:ext cx="12192000" cy="1070344"/>
            <a:chOff x="0" y="-1"/>
            <a:chExt cx="12192000" cy="1070344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81A6B6B-35F3-4D95-879F-6CE76123A09F}"/>
                </a:ext>
              </a:extLst>
            </p:cNvPr>
            <p:cNvSpPr/>
            <p:nvPr/>
          </p:nvSpPr>
          <p:spPr>
            <a:xfrm>
              <a:off x="0" y="0"/>
              <a:ext cx="12192000" cy="107034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171B746D-9820-4316-ADB2-029F88ECCCEE}"/>
                </a:ext>
              </a:extLst>
            </p:cNvPr>
            <p:cNvGrpSpPr/>
            <p:nvPr/>
          </p:nvGrpSpPr>
          <p:grpSpPr>
            <a:xfrm>
              <a:off x="139403" y="69575"/>
              <a:ext cx="2849732" cy="584775"/>
              <a:chOff x="139403" y="69575"/>
              <a:chExt cx="2849732" cy="584775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947CF3E-9EE6-40C5-9DC3-B2C9AA7535B1}"/>
                  </a:ext>
                </a:extLst>
              </p:cNvPr>
              <p:cNvSpPr txBox="1"/>
              <p:nvPr/>
            </p:nvSpPr>
            <p:spPr>
              <a:xfrm>
                <a:off x="139403" y="69575"/>
                <a:ext cx="75693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3200" b="1" dirty="0">
                    <a:solidFill>
                      <a:srgbClr val="FEB658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2.6</a:t>
                </a:r>
                <a:endParaRPr lang="ko-KR" altLang="en-US" sz="3200" b="1" dirty="0">
                  <a:solidFill>
                    <a:srgbClr val="FEB658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3E7A15F-4E42-4348-877E-53530D0841BD}"/>
                  </a:ext>
                </a:extLst>
              </p:cNvPr>
              <p:cNvSpPr txBox="1"/>
              <p:nvPr/>
            </p:nvSpPr>
            <p:spPr>
              <a:xfrm>
                <a:off x="816745" y="93494"/>
                <a:ext cx="2172390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0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6</a:t>
                </a:r>
                <a:r>
                  <a:rPr lang="ko-KR" altLang="en-US" sz="30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라운드 분석</a:t>
                </a:r>
              </a:p>
            </p:txBody>
          </p:sp>
        </p:grp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5E11EDE-48E3-4147-9584-FA9CF58CF1F4}"/>
                </a:ext>
              </a:extLst>
            </p:cNvPr>
            <p:cNvSpPr/>
            <p:nvPr/>
          </p:nvSpPr>
          <p:spPr>
            <a:xfrm>
              <a:off x="0" y="-1"/>
              <a:ext cx="129784" cy="1070343"/>
            </a:xfrm>
            <a:prstGeom prst="rect">
              <a:avLst/>
            </a:prstGeom>
            <a:solidFill>
              <a:srgbClr val="FEB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0FE0053-2854-4DA8-80E2-8D9EB052E7B2}"/>
                </a:ext>
              </a:extLst>
            </p:cNvPr>
            <p:cNvSpPr txBox="1"/>
            <p:nvPr/>
          </p:nvSpPr>
          <p:spPr>
            <a:xfrm>
              <a:off x="896341" y="631986"/>
              <a:ext cx="344517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* </a:t>
              </a:r>
              <a:r>
                <a:rPr lang="ko-KR" altLang="en-US" sz="22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목표 </a:t>
              </a:r>
              <a:r>
                <a:rPr lang="en-US" altLang="ko-KR" sz="22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: </a:t>
              </a:r>
              <a:r>
                <a:rPr lang="ko-KR" altLang="en-US" sz="22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판촉을 통한 매출증대</a:t>
              </a: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F49298-69A1-4CA0-A3EE-E839408287B8}"/>
              </a:ext>
            </a:extLst>
          </p:cNvPr>
          <p:cNvSpPr/>
          <p:nvPr/>
        </p:nvSpPr>
        <p:spPr>
          <a:xfrm>
            <a:off x="4119029" y="2149718"/>
            <a:ext cx="1589487" cy="407629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슬라이드 번호 개체 틀 2">
            <a:extLst>
              <a:ext uri="{FF2B5EF4-FFF2-40B4-BE49-F238E27FC236}">
                <a16:creationId xmlns:a16="http://schemas.microsoft.com/office/drawing/2014/main" id="{C7DA16DB-19D1-43D0-B2B5-96598D8D4389}"/>
              </a:ext>
            </a:extLst>
          </p:cNvPr>
          <p:cNvSpPr txBox="1">
            <a:spLocks/>
          </p:cNvSpPr>
          <p:nvPr/>
        </p:nvSpPr>
        <p:spPr>
          <a:xfrm>
            <a:off x="9448800" y="-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E555CB-71B6-4724-898A-BE555FEED306}" type="slidenum">
              <a:rPr lang="ko-KR" altLang="en-US" smtClean="0"/>
              <a:pPr/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62090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3DF1653-146A-471D-B293-84414C7A6C6C}"/>
              </a:ext>
            </a:extLst>
          </p:cNvPr>
          <p:cNvSpPr/>
          <p:nvPr/>
        </p:nvSpPr>
        <p:spPr>
          <a:xfrm>
            <a:off x="1732083" y="2061449"/>
            <a:ext cx="422814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15A185"/>
                </a:solidFill>
                <a:latin typeface="-윤고딕340" panose="02030504000101010101" charset="-127"/>
                <a:ea typeface="-윤고딕340" panose="02030504000101010101" charset="-127"/>
              </a:rPr>
              <a:t>[</a:t>
            </a:r>
            <a:r>
              <a:rPr lang="ko-KR" altLang="en-US" b="1" dirty="0">
                <a:solidFill>
                  <a:srgbClr val="15A185"/>
                </a:solidFill>
                <a:latin typeface="-윤고딕340" panose="02030504000101010101" charset="-127"/>
                <a:ea typeface="-윤고딕340" panose="02030504000101010101" charset="-127"/>
              </a:rPr>
              <a:t>판매</a:t>
            </a:r>
            <a:r>
              <a:rPr lang="en-US" altLang="ko-KR" b="1" dirty="0">
                <a:solidFill>
                  <a:srgbClr val="15A185"/>
                </a:solidFill>
                <a:latin typeface="-윤고딕340" panose="02030504000101010101" charset="-127"/>
                <a:ea typeface="-윤고딕340" panose="02030504000101010101" charset="-127"/>
              </a:rPr>
              <a:t>] </a:t>
            </a:r>
          </a:p>
          <a:p>
            <a:endParaRPr lang="en-US" altLang="ko-KR" b="1" dirty="0">
              <a:solidFill>
                <a:srgbClr val="15A185"/>
              </a:solidFill>
              <a:latin typeface="-윤고딕340" panose="02030504000101010101" charset="-127"/>
              <a:ea typeface="-윤고딕340" panose="02030504000101010101" charset="-127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dirty="0">
                <a:latin typeface="-윤고딕340" panose="02030504000101010101" charset="-127"/>
                <a:ea typeface="-윤고딕340" panose="02030504000101010101" charset="-127"/>
              </a:rPr>
              <a:t>모든 고객의 지불조건을 </a:t>
            </a:r>
            <a:r>
              <a:rPr lang="en-US" altLang="ko-KR" dirty="0">
                <a:latin typeface="-윤고딕340" panose="02030504000101010101" charset="-127"/>
                <a:ea typeface="-윤고딕340" panose="02030504000101010101" charset="-127"/>
              </a:rPr>
              <a:t>1</a:t>
            </a:r>
            <a:r>
              <a:rPr lang="ko-KR" altLang="en-US" dirty="0">
                <a:latin typeface="-윤고딕340" panose="02030504000101010101" charset="-127"/>
                <a:ea typeface="-윤고딕340" panose="02030504000101010101" charset="-127"/>
              </a:rPr>
              <a:t>주로 감소</a:t>
            </a:r>
            <a:endParaRPr lang="en-US" altLang="ko-KR" dirty="0">
              <a:latin typeface="-윤고딕340" panose="02030504000101010101" charset="-127"/>
              <a:ea typeface="-윤고딕340" panose="02030504000101010101" charset="-127"/>
            </a:endParaRPr>
          </a:p>
          <a:p>
            <a:pPr marL="342900" indent="-342900">
              <a:buFontTx/>
              <a:buAutoNum type="arabicPeriod"/>
            </a:pPr>
            <a:endParaRPr lang="en-US" altLang="ko-KR" dirty="0">
              <a:latin typeface="-윤고딕340" panose="02030504000101010101" charset="-127"/>
              <a:ea typeface="-윤고딕340" panose="02030504000101010101" charset="-127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dirty="0">
                <a:latin typeface="-윤고딕340" panose="02030504000101010101" charset="-127"/>
                <a:ea typeface="-윤고딕340" panose="02030504000101010101" charset="-127"/>
              </a:rPr>
              <a:t>판매촉진 시행</a:t>
            </a:r>
            <a:endParaRPr lang="en-US" altLang="ko-KR" dirty="0">
              <a:latin typeface="-윤고딕340" panose="02030504000101010101" charset="-127"/>
              <a:ea typeface="-윤고딕340" panose="02030504000101010101" charset="-127"/>
            </a:endParaRPr>
          </a:p>
          <a:p>
            <a:pPr marL="342900" indent="-342900">
              <a:buFontTx/>
              <a:buAutoNum type="arabicPeriod"/>
            </a:pPr>
            <a:endParaRPr lang="en-US" altLang="ko-KR" dirty="0">
              <a:latin typeface="-윤고딕340" panose="02030504000101010101" charset="-127"/>
              <a:ea typeface="-윤고딕340" panose="02030504000101010101" charset="-127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dirty="0">
                <a:latin typeface="-윤고딕340" panose="02030504000101010101" charset="-127"/>
                <a:ea typeface="-윤고딕340" panose="02030504000101010101" charset="-127"/>
              </a:rPr>
              <a:t>판매촉진에 따른 수요예측</a:t>
            </a:r>
            <a:endParaRPr lang="en-US" altLang="ko-KR" dirty="0">
              <a:latin typeface="-윤고딕340" panose="02030504000101010101" charset="-127"/>
              <a:ea typeface="-윤고딕340" panose="02030504000101010101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CC3BD87-21C4-40AB-B999-415A395B0E6F}"/>
              </a:ext>
            </a:extLst>
          </p:cNvPr>
          <p:cNvSpPr/>
          <p:nvPr/>
        </p:nvSpPr>
        <p:spPr>
          <a:xfrm>
            <a:off x="2851487" y="5758229"/>
            <a:ext cx="6489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-윤고딕340" panose="02030504000101010101" charset="-127"/>
                <a:ea typeface="-윤고딕340" panose="02030504000101010101" charset="-127"/>
              </a:rPr>
              <a:t>대금지급조건 </a:t>
            </a:r>
            <a:r>
              <a:rPr lang="ko-KR" altLang="en-US" dirty="0" err="1">
                <a:latin typeface="-윤고딕340" panose="02030504000101010101" charset="-127"/>
                <a:ea typeface="-윤고딕340" panose="02030504000101010101" charset="-127"/>
              </a:rPr>
              <a:t>이자비</a:t>
            </a:r>
            <a:r>
              <a:rPr lang="en-US" altLang="ko-KR" dirty="0">
                <a:latin typeface="-윤고딕340" panose="02030504000101010101" charset="-127"/>
                <a:ea typeface="-윤고딕340" panose="02030504000101010101" charset="-127"/>
              </a:rPr>
              <a:t> </a:t>
            </a:r>
            <a:r>
              <a:rPr lang="ko-KR" altLang="en-US" dirty="0">
                <a:latin typeface="-윤고딕340" panose="02030504000101010101" charset="-127"/>
                <a:ea typeface="-윤고딕340" panose="02030504000101010101" charset="-127"/>
              </a:rPr>
              <a:t>↓</a:t>
            </a:r>
            <a:r>
              <a:rPr lang="en-US" altLang="ko-KR" dirty="0">
                <a:latin typeface="-윤고딕340" panose="02030504000101010101" charset="-127"/>
                <a:ea typeface="-윤고딕340" panose="02030504000101010101" charset="-127"/>
              </a:rPr>
              <a:t>, </a:t>
            </a:r>
            <a:r>
              <a:rPr lang="ko-KR" altLang="en-US" dirty="0">
                <a:latin typeface="-윤고딕340" panose="02030504000101010101" charset="-127"/>
                <a:ea typeface="-윤고딕340" panose="02030504000101010101" charset="-127"/>
              </a:rPr>
              <a:t>지불조건 ↓</a:t>
            </a:r>
            <a:r>
              <a:rPr lang="en-US" altLang="ko-KR" dirty="0">
                <a:latin typeface="-윤고딕340" panose="02030504000101010101" charset="-127"/>
                <a:ea typeface="-윤고딕340" panose="02030504000101010101" charset="-127"/>
              </a:rPr>
              <a:t>, </a:t>
            </a:r>
            <a:r>
              <a:rPr lang="ko-KR" altLang="en-US" dirty="0">
                <a:latin typeface="-윤고딕340" panose="02030504000101010101" charset="-127"/>
                <a:ea typeface="-윤고딕340" panose="02030504000101010101" charset="-127"/>
              </a:rPr>
              <a:t>매출액 ↑</a:t>
            </a:r>
            <a:endParaRPr lang="en-US" altLang="ko-KR" dirty="0">
              <a:latin typeface="-윤고딕340" panose="02030504000101010101" charset="-127"/>
              <a:ea typeface="-윤고딕340" panose="02030504000101010101" charset="-127"/>
            </a:endParaRPr>
          </a:p>
        </p:txBody>
      </p:sp>
      <p:pic>
        <p:nvPicPr>
          <p:cNvPr id="21" name="图片 5">
            <a:extLst>
              <a:ext uri="{FF2B5EF4-FFF2-40B4-BE49-F238E27FC236}">
                <a16:creationId xmlns:a16="http://schemas.microsoft.com/office/drawing/2014/main" id="{B1BB2436-BDE7-4165-AE0F-B6C59EA8D1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t="76775"/>
          <a:stretch/>
        </p:blipFill>
        <p:spPr>
          <a:xfrm rot="10800000" flipV="1">
            <a:off x="1877551" y="5117483"/>
            <a:ext cx="8436898" cy="179847"/>
          </a:xfrm>
          <a:prstGeom prst="rect">
            <a:avLst/>
          </a:prstGeom>
        </p:spPr>
      </p:pic>
      <p:graphicFrame>
        <p:nvGraphicFramePr>
          <p:cNvPr id="22" name="표 33">
            <a:extLst>
              <a:ext uri="{FF2B5EF4-FFF2-40B4-BE49-F238E27FC236}">
                <a16:creationId xmlns:a16="http://schemas.microsoft.com/office/drawing/2014/main" id="{C94F332C-5EB1-48A1-A57F-27515B03E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530031"/>
              </p:ext>
            </p:extLst>
          </p:nvPr>
        </p:nvGraphicFramePr>
        <p:xfrm>
          <a:off x="6560288" y="2441145"/>
          <a:ext cx="4540104" cy="13055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6864">
                  <a:extLst>
                    <a:ext uri="{9D8B030D-6E8A-4147-A177-3AD203B41FA5}">
                      <a16:colId xmlns:a16="http://schemas.microsoft.com/office/drawing/2014/main" val="2006978999"/>
                    </a:ext>
                  </a:extLst>
                </a:gridCol>
                <a:gridCol w="1666620">
                  <a:extLst>
                    <a:ext uri="{9D8B030D-6E8A-4147-A177-3AD203B41FA5}">
                      <a16:colId xmlns:a16="http://schemas.microsoft.com/office/drawing/2014/main" val="2224831754"/>
                    </a:ext>
                  </a:extLst>
                </a:gridCol>
                <a:gridCol w="1666620">
                  <a:extLst>
                    <a:ext uri="{9D8B030D-6E8A-4147-A177-3AD203B41FA5}">
                      <a16:colId xmlns:a16="http://schemas.microsoft.com/office/drawing/2014/main" val="4283631390"/>
                    </a:ext>
                  </a:extLst>
                </a:gridCol>
              </a:tblGrid>
              <a:tr h="30401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-윤고딕340" panose="02030504000101010101" charset="-127"/>
                        <a:ea typeface="-윤고딕340" panose="02030504000101010101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40" panose="02030504000101010101" charset="-127"/>
                          <a:ea typeface="-윤고딕340" panose="02030504000101010101" charset="-127"/>
                        </a:rPr>
                        <a:t>5R</a:t>
                      </a:r>
                      <a:endParaRPr lang="ko-KR" altLang="en-US" dirty="0">
                        <a:latin typeface="-윤고딕340" panose="02030504000101010101" charset="-127"/>
                        <a:ea typeface="-윤고딕340" panose="02030504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40" panose="02030504000101010101" charset="-127"/>
                          <a:ea typeface="-윤고딕340" panose="02030504000101010101" charset="-127"/>
                        </a:rPr>
                        <a:t>6R</a:t>
                      </a:r>
                      <a:endParaRPr lang="ko-KR" altLang="en-US" dirty="0">
                        <a:latin typeface="-윤고딕340" panose="02030504000101010101" charset="-127"/>
                        <a:ea typeface="-윤고딕340" panose="02030504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517081"/>
                  </a:ext>
                </a:extLst>
              </a:tr>
              <a:tr h="57401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-윤고딕340" panose="02030504000101010101" charset="-127"/>
                          <a:ea typeface="-윤고딕340" panose="02030504000101010101" charset="-127"/>
                        </a:rPr>
                        <a:t>지불조건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40" panose="02030504000101010101" charset="-127"/>
                          <a:ea typeface="-윤고딕340" panose="02030504000101010101" charset="-127"/>
                        </a:rPr>
                        <a:t>181,028</a:t>
                      </a:r>
                      <a:endParaRPr lang="ko-KR" altLang="en-US" dirty="0">
                        <a:latin typeface="-윤고딕340" panose="02030504000101010101" charset="-127"/>
                        <a:ea typeface="-윤고딕340" panose="02030504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40" panose="02030504000101010101" charset="-127"/>
                          <a:ea typeface="-윤고딕340" panose="02030504000101010101" charset="-127"/>
                        </a:rPr>
                        <a:t>(1,160)</a:t>
                      </a:r>
                      <a:endParaRPr lang="ko-KR" altLang="en-US" dirty="0">
                        <a:latin typeface="-윤고딕340" panose="02030504000101010101" charset="-127"/>
                        <a:ea typeface="-윤고딕340" panose="02030504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4605170"/>
                  </a:ext>
                </a:extLst>
              </a:tr>
              <a:tr h="3083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40" panose="02030504000101010101" charset="-127"/>
                          <a:ea typeface="-윤고딕340" panose="02030504000101010101" charset="-127"/>
                        </a:rPr>
                        <a:t>(182,187)</a:t>
                      </a:r>
                      <a:endParaRPr lang="ko-KR" altLang="en-US" dirty="0">
                        <a:latin typeface="-윤고딕340" panose="02030504000101010101" charset="-127"/>
                        <a:ea typeface="-윤고딕340" panose="02030504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76021"/>
                  </a:ext>
                </a:extLst>
              </a:tr>
            </a:tbl>
          </a:graphicData>
        </a:graphic>
      </p:graphicFrame>
      <p:grpSp>
        <p:nvGrpSpPr>
          <p:cNvPr id="12" name="그룹 11">
            <a:extLst>
              <a:ext uri="{FF2B5EF4-FFF2-40B4-BE49-F238E27FC236}">
                <a16:creationId xmlns:a16="http://schemas.microsoft.com/office/drawing/2014/main" id="{930E987C-13A9-4688-B6F3-E90739EE45C9}"/>
              </a:ext>
            </a:extLst>
          </p:cNvPr>
          <p:cNvGrpSpPr/>
          <p:nvPr/>
        </p:nvGrpSpPr>
        <p:grpSpPr>
          <a:xfrm>
            <a:off x="0" y="0"/>
            <a:ext cx="12192000" cy="1070344"/>
            <a:chOff x="0" y="-1"/>
            <a:chExt cx="12192000" cy="107034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729EBCF-BA6C-4760-9FF7-0EDE110884FA}"/>
                </a:ext>
              </a:extLst>
            </p:cNvPr>
            <p:cNvSpPr/>
            <p:nvPr/>
          </p:nvSpPr>
          <p:spPr>
            <a:xfrm>
              <a:off x="0" y="0"/>
              <a:ext cx="12192000" cy="107034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11E9171A-1E7A-42CA-A04F-28FBDBB471B2}"/>
                </a:ext>
              </a:extLst>
            </p:cNvPr>
            <p:cNvGrpSpPr/>
            <p:nvPr/>
          </p:nvGrpSpPr>
          <p:grpSpPr>
            <a:xfrm>
              <a:off x="139403" y="69575"/>
              <a:ext cx="2849732" cy="584775"/>
              <a:chOff x="139403" y="69575"/>
              <a:chExt cx="2849732" cy="584775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FAF532C-1377-4587-A184-B4006F679D3A}"/>
                  </a:ext>
                </a:extLst>
              </p:cNvPr>
              <p:cNvSpPr txBox="1"/>
              <p:nvPr/>
            </p:nvSpPr>
            <p:spPr>
              <a:xfrm>
                <a:off x="139403" y="69575"/>
                <a:ext cx="75693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3200" b="1" dirty="0">
                    <a:solidFill>
                      <a:srgbClr val="FEB658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2.6</a:t>
                </a:r>
                <a:endParaRPr lang="ko-KR" altLang="en-US" sz="3200" b="1" dirty="0">
                  <a:solidFill>
                    <a:srgbClr val="FEB658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2154C60-3D74-4ADA-9BFB-32A88530504D}"/>
                  </a:ext>
                </a:extLst>
              </p:cNvPr>
              <p:cNvSpPr txBox="1"/>
              <p:nvPr/>
            </p:nvSpPr>
            <p:spPr>
              <a:xfrm>
                <a:off x="816745" y="93494"/>
                <a:ext cx="2172390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0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6</a:t>
                </a:r>
                <a:r>
                  <a:rPr lang="ko-KR" altLang="en-US" sz="30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라운드 분석</a:t>
                </a:r>
              </a:p>
            </p:txBody>
          </p:sp>
        </p:grp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46861B8-2269-4E16-BC8C-68C7028209E4}"/>
                </a:ext>
              </a:extLst>
            </p:cNvPr>
            <p:cNvSpPr/>
            <p:nvPr/>
          </p:nvSpPr>
          <p:spPr>
            <a:xfrm>
              <a:off x="0" y="-1"/>
              <a:ext cx="129784" cy="1070343"/>
            </a:xfrm>
            <a:prstGeom prst="rect">
              <a:avLst/>
            </a:prstGeom>
            <a:solidFill>
              <a:srgbClr val="FEB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DEC41C1-25D5-4AC1-9BAA-6618AEB21DF8}"/>
                </a:ext>
              </a:extLst>
            </p:cNvPr>
            <p:cNvSpPr txBox="1"/>
            <p:nvPr/>
          </p:nvSpPr>
          <p:spPr>
            <a:xfrm>
              <a:off x="896341" y="631986"/>
              <a:ext cx="344517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* </a:t>
              </a:r>
              <a:r>
                <a:rPr lang="ko-KR" altLang="en-US" sz="22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목표 </a:t>
              </a:r>
              <a:r>
                <a:rPr lang="en-US" altLang="ko-KR" sz="22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: </a:t>
              </a:r>
              <a:r>
                <a:rPr lang="ko-KR" altLang="en-US" sz="22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판촉을 통한 매출증대</a:t>
              </a: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A0A126F-E070-48EC-9AAA-6285456D1D15}"/>
              </a:ext>
            </a:extLst>
          </p:cNvPr>
          <p:cNvSpPr/>
          <p:nvPr/>
        </p:nvSpPr>
        <p:spPr>
          <a:xfrm>
            <a:off x="3291385" y="5296316"/>
            <a:ext cx="752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15A185"/>
                </a:solidFill>
                <a:latin typeface="-윤고딕340" panose="02030504000101010101" charset="-127"/>
                <a:ea typeface="-윤고딕340" panose="02030504000101010101" charset="-127"/>
              </a:rPr>
              <a:t>[</a:t>
            </a:r>
            <a:r>
              <a:rPr lang="ko-KR" altLang="en-US" b="1" dirty="0">
                <a:solidFill>
                  <a:srgbClr val="15A185"/>
                </a:solidFill>
                <a:latin typeface="-윤고딕340" panose="02030504000101010101" charset="-127"/>
                <a:ea typeface="-윤고딕340" panose="02030504000101010101" charset="-127"/>
              </a:rPr>
              <a:t>결과</a:t>
            </a:r>
            <a:r>
              <a:rPr lang="en-US" altLang="ko-KR" b="1" dirty="0">
                <a:solidFill>
                  <a:srgbClr val="15A185"/>
                </a:solidFill>
                <a:latin typeface="-윤고딕340" panose="02030504000101010101" charset="-127"/>
                <a:ea typeface="-윤고딕340" panose="02030504000101010101" charset="-127"/>
              </a:rPr>
              <a:t>]</a:t>
            </a:r>
          </a:p>
        </p:txBody>
      </p:sp>
      <p:sp>
        <p:nvSpPr>
          <p:cNvPr id="15" name="슬라이드 번호 개체 틀 2">
            <a:extLst>
              <a:ext uri="{FF2B5EF4-FFF2-40B4-BE49-F238E27FC236}">
                <a16:creationId xmlns:a16="http://schemas.microsoft.com/office/drawing/2014/main" id="{63EDA06D-681C-4993-8120-ACB803A1F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-1"/>
            <a:ext cx="2743200" cy="365125"/>
          </a:xfrm>
        </p:spPr>
        <p:txBody>
          <a:bodyPr/>
          <a:lstStyle/>
          <a:p>
            <a:fld id="{62E555CB-71B6-4724-898A-BE555FEED306}" type="slidenum">
              <a:rPr lang="ko-KR" altLang="en-US" smtClean="0"/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29785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881D207-C895-4B1E-914C-ECACF494D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31" y="1751337"/>
            <a:ext cx="11405937" cy="4200901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69BB63-1231-4F28-AC20-9284F2BA3570}"/>
              </a:ext>
            </a:extLst>
          </p:cNvPr>
          <p:cNvSpPr/>
          <p:nvPr/>
        </p:nvSpPr>
        <p:spPr>
          <a:xfrm>
            <a:off x="8361499" y="1907459"/>
            <a:ext cx="3437469" cy="404477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42EBF97-7C97-44F9-8F49-5EFBE516B20E}"/>
              </a:ext>
            </a:extLst>
          </p:cNvPr>
          <p:cNvSpPr/>
          <p:nvPr/>
        </p:nvSpPr>
        <p:spPr>
          <a:xfrm>
            <a:off x="4555373" y="1907459"/>
            <a:ext cx="1170039" cy="404477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9002714-A5CA-4F3A-8F51-9A8AADE2A612}"/>
              </a:ext>
            </a:extLst>
          </p:cNvPr>
          <p:cNvGrpSpPr/>
          <p:nvPr/>
        </p:nvGrpSpPr>
        <p:grpSpPr>
          <a:xfrm>
            <a:off x="0" y="0"/>
            <a:ext cx="12192000" cy="1070344"/>
            <a:chOff x="0" y="-1"/>
            <a:chExt cx="12192000" cy="107034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07BD9A1-AF0F-4191-B6C1-FADB82A3CA87}"/>
                </a:ext>
              </a:extLst>
            </p:cNvPr>
            <p:cNvSpPr/>
            <p:nvPr/>
          </p:nvSpPr>
          <p:spPr>
            <a:xfrm>
              <a:off x="0" y="0"/>
              <a:ext cx="12192000" cy="107034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9B0B79AE-7DAB-4372-A5B1-BC8A63938120}"/>
                </a:ext>
              </a:extLst>
            </p:cNvPr>
            <p:cNvGrpSpPr/>
            <p:nvPr/>
          </p:nvGrpSpPr>
          <p:grpSpPr>
            <a:xfrm>
              <a:off x="139403" y="69575"/>
              <a:ext cx="2849732" cy="584775"/>
              <a:chOff x="139403" y="69575"/>
              <a:chExt cx="2849732" cy="584775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B0249B4-C702-464D-893F-2FEDE4EB3E67}"/>
                  </a:ext>
                </a:extLst>
              </p:cNvPr>
              <p:cNvSpPr txBox="1"/>
              <p:nvPr/>
            </p:nvSpPr>
            <p:spPr>
              <a:xfrm>
                <a:off x="139403" y="69575"/>
                <a:ext cx="75693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3200" b="1" dirty="0">
                    <a:solidFill>
                      <a:srgbClr val="FEB658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2.6</a:t>
                </a:r>
                <a:endParaRPr lang="ko-KR" altLang="en-US" sz="3200" b="1" dirty="0">
                  <a:solidFill>
                    <a:srgbClr val="FEB658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8FCE088-4C04-48AD-81F1-F24363D73679}"/>
                  </a:ext>
                </a:extLst>
              </p:cNvPr>
              <p:cNvSpPr txBox="1"/>
              <p:nvPr/>
            </p:nvSpPr>
            <p:spPr>
              <a:xfrm>
                <a:off x="816745" y="93494"/>
                <a:ext cx="2172390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0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6</a:t>
                </a:r>
                <a:r>
                  <a:rPr lang="ko-KR" altLang="en-US" sz="30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라운드 분석</a:t>
                </a:r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BBFA3F9-26D4-479E-84FA-92FC0D7E67CE}"/>
                </a:ext>
              </a:extLst>
            </p:cNvPr>
            <p:cNvSpPr/>
            <p:nvPr/>
          </p:nvSpPr>
          <p:spPr>
            <a:xfrm>
              <a:off x="0" y="-1"/>
              <a:ext cx="129784" cy="1070343"/>
            </a:xfrm>
            <a:prstGeom prst="rect">
              <a:avLst/>
            </a:prstGeom>
            <a:solidFill>
              <a:srgbClr val="FEB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0828C5F-2CA8-4A6B-BEA3-33399BFE3C36}"/>
                </a:ext>
              </a:extLst>
            </p:cNvPr>
            <p:cNvSpPr txBox="1"/>
            <p:nvPr/>
          </p:nvSpPr>
          <p:spPr>
            <a:xfrm>
              <a:off x="896341" y="631986"/>
              <a:ext cx="344517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* </a:t>
              </a:r>
              <a:r>
                <a:rPr lang="ko-KR" altLang="en-US" sz="22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목표 </a:t>
              </a:r>
              <a:r>
                <a:rPr lang="en-US" altLang="ko-KR" sz="22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: </a:t>
              </a:r>
              <a:r>
                <a:rPr lang="ko-KR" altLang="en-US" sz="22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판촉을 통한 매출증대</a:t>
              </a: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28CE790-755A-40BE-B126-6810AC9D9059}"/>
              </a:ext>
            </a:extLst>
          </p:cNvPr>
          <p:cNvSpPr/>
          <p:nvPr/>
        </p:nvSpPr>
        <p:spPr>
          <a:xfrm>
            <a:off x="816745" y="1226174"/>
            <a:ext cx="39116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15A185"/>
                </a:solidFill>
                <a:latin typeface="-윤고딕340" panose="02030504000101010101" charset="-127"/>
                <a:ea typeface="-윤고딕340" panose="02030504000101010101" charset="-127"/>
              </a:rPr>
              <a:t>[</a:t>
            </a:r>
            <a:r>
              <a:rPr lang="ko-KR" altLang="en-US" b="1" dirty="0">
                <a:solidFill>
                  <a:srgbClr val="15A185"/>
                </a:solidFill>
                <a:latin typeface="-윤고딕340" panose="02030504000101010101" charset="-127"/>
                <a:ea typeface="-윤고딕340" panose="02030504000101010101" charset="-127"/>
              </a:rPr>
              <a:t>판매</a:t>
            </a:r>
            <a:r>
              <a:rPr lang="en-US" altLang="ko-KR" b="1" dirty="0">
                <a:solidFill>
                  <a:srgbClr val="15A185"/>
                </a:solidFill>
                <a:latin typeface="-윤고딕340" panose="02030504000101010101" charset="-127"/>
                <a:ea typeface="-윤고딕340" panose="02030504000101010101" charset="-127"/>
              </a:rPr>
              <a:t>] </a:t>
            </a:r>
            <a:r>
              <a:rPr lang="ko-KR" altLang="en-US" b="1" dirty="0">
                <a:solidFill>
                  <a:srgbClr val="15A185"/>
                </a:solidFill>
                <a:latin typeface="-윤고딕340" panose="02030504000101010101" charset="-127"/>
                <a:ea typeface="-윤고딕340" panose="02030504000101010101" charset="-127"/>
              </a:rPr>
              <a:t>판촉압력에 따른 수요예측</a:t>
            </a:r>
            <a:endParaRPr lang="en-US" altLang="ko-KR" b="1" dirty="0">
              <a:solidFill>
                <a:srgbClr val="15A185"/>
              </a:solidFill>
              <a:latin typeface="-윤고딕340" panose="02030504000101010101" charset="-127"/>
              <a:ea typeface="-윤고딕340" panose="02030504000101010101" charset="-127"/>
            </a:endParaRPr>
          </a:p>
        </p:txBody>
      </p:sp>
      <p:sp>
        <p:nvSpPr>
          <p:cNvPr id="14" name="슬라이드 번호 개체 틀 2">
            <a:extLst>
              <a:ext uri="{FF2B5EF4-FFF2-40B4-BE49-F238E27FC236}">
                <a16:creationId xmlns:a16="http://schemas.microsoft.com/office/drawing/2014/main" id="{B67C43DE-2DF2-444F-B676-525674BCF9E2}"/>
              </a:ext>
            </a:extLst>
          </p:cNvPr>
          <p:cNvSpPr txBox="1">
            <a:spLocks/>
          </p:cNvSpPr>
          <p:nvPr/>
        </p:nvSpPr>
        <p:spPr>
          <a:xfrm>
            <a:off x="9448800" y="-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E555CB-71B6-4724-898A-BE555FEED306}" type="slidenum">
              <a:rPr lang="ko-KR" altLang="en-US" smtClean="0"/>
              <a:pPr/>
              <a:t>37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515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C5656415-AE7E-4F43-AC2C-DB6F0E915A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84833"/>
              </p:ext>
            </p:extLst>
          </p:nvPr>
        </p:nvGraphicFramePr>
        <p:xfrm>
          <a:off x="2114994" y="2301746"/>
          <a:ext cx="7962012" cy="333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71136">
                  <a:extLst>
                    <a:ext uri="{9D8B030D-6E8A-4147-A177-3AD203B41FA5}">
                      <a16:colId xmlns:a16="http://schemas.microsoft.com/office/drawing/2014/main" val="1058568977"/>
                    </a:ext>
                  </a:extLst>
                </a:gridCol>
                <a:gridCol w="2045438">
                  <a:extLst>
                    <a:ext uri="{9D8B030D-6E8A-4147-A177-3AD203B41FA5}">
                      <a16:colId xmlns:a16="http://schemas.microsoft.com/office/drawing/2014/main" val="2791702788"/>
                    </a:ext>
                  </a:extLst>
                </a:gridCol>
                <a:gridCol w="2045438">
                  <a:extLst>
                    <a:ext uri="{9D8B030D-6E8A-4147-A177-3AD203B41FA5}">
                      <a16:colId xmlns:a16="http://schemas.microsoft.com/office/drawing/2014/main" val="3160304323"/>
                    </a:ext>
                  </a:extLst>
                </a:gridCol>
              </a:tblGrid>
              <a:tr h="41626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40" panose="02030504000101010101" charset="-127"/>
                          <a:ea typeface="-윤고딕340" panose="02030504000101010101" charset="-127"/>
                        </a:rPr>
                        <a:t>제품에 따른 판촉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40" panose="02030504000101010101" charset="-127"/>
                          <a:ea typeface="-윤고딕340" panose="02030504000101010101" charset="-127"/>
                        </a:rPr>
                        <a:t>강함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-윤고딕340" panose="02030504000101010101" charset="-127"/>
                        <a:ea typeface="-윤고딕340" panose="02030504000101010101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40" panose="02030504000101010101" charset="-127"/>
                          <a:ea typeface="-윤고딕340" panose="02030504000101010101" charset="-127"/>
                        </a:rPr>
                        <a:t>중간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-윤고딕340" panose="02030504000101010101" charset="-127"/>
                        <a:ea typeface="-윤고딕340" panose="02030504000101010101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422549"/>
                  </a:ext>
                </a:extLst>
              </a:tr>
              <a:tr h="41626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-윤고딕340" panose="02030504000101010101" charset="-127"/>
                          <a:ea typeface="-윤고딕340" panose="02030504000101010101" charset="-127"/>
                        </a:rPr>
                        <a:t>푸레시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40" panose="02030504000101010101" charset="-127"/>
                          <a:ea typeface="-윤고딕340" panose="02030504000101010101" charset="-127"/>
                        </a:rPr>
                        <a:t> 오렌지 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40" panose="02030504000101010101" charset="-127"/>
                          <a:ea typeface="-윤고딕340" panose="02030504000101010101" charset="-127"/>
                        </a:rPr>
                        <a:t>1 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40" panose="02030504000101010101" charset="-127"/>
                          <a:ea typeface="-윤고딕340" panose="02030504000101010101" charset="-127"/>
                        </a:rPr>
                        <a:t>리터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40" panose="02030504000101010101" charset="-127"/>
                          <a:ea typeface="-윤고딕340" panose="02030504000101010101" charset="-127"/>
                        </a:rPr>
                        <a:t>4.27%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-윤고딕340" panose="02030504000101010101" charset="-127"/>
                          <a:ea typeface="-윤고딕340" panose="02030504000101010101" charset="-127"/>
                        </a:rPr>
                        <a:t>2.13%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7704933"/>
                  </a:ext>
                </a:extLst>
              </a:tr>
              <a:tr h="41626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-윤고딕340" panose="02030504000101010101" charset="-127"/>
                          <a:ea typeface="-윤고딕340" panose="02030504000101010101" charset="-127"/>
                        </a:rPr>
                        <a:t>푸레시 오렌지 </a:t>
                      </a:r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-윤고딕340" panose="02030504000101010101" charset="-127"/>
                          <a:ea typeface="-윤고딕340" panose="02030504000101010101" charset="-127"/>
                        </a:rPr>
                        <a:t>PET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40" panose="02030504000101010101" charset="-127"/>
                          <a:ea typeface="-윤고딕340" panose="02030504000101010101" charset="-127"/>
                        </a:rPr>
                        <a:t>4.32%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-윤고딕340" panose="02030504000101010101" charset="-127"/>
                          <a:ea typeface="-윤고딕340" panose="02030504000101010101" charset="-127"/>
                        </a:rPr>
                        <a:t>2.16%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1005213"/>
                  </a:ext>
                </a:extLst>
              </a:tr>
              <a:tr h="41626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-윤고딕340" panose="02030504000101010101" charset="-127"/>
                          <a:ea typeface="-윤고딕340" panose="02030504000101010101" charset="-127"/>
                        </a:rPr>
                        <a:t>푸레시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40" panose="02030504000101010101" charset="-127"/>
                          <a:ea typeface="-윤고딕340" panose="02030504000101010101" charset="-127"/>
                        </a:rPr>
                        <a:t> 오렌지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40" panose="02030504000101010101" charset="-127"/>
                          <a:ea typeface="-윤고딕340" panose="02030504000101010101" charset="-127"/>
                        </a:rPr>
                        <a:t>/C-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40" panose="02030504000101010101" charset="-127"/>
                          <a:ea typeface="-윤고딕340" panose="02030504000101010101" charset="-127"/>
                        </a:rPr>
                        <a:t>파워 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40" panose="02030504000101010101" charset="-127"/>
                          <a:ea typeface="-윤고딕340" panose="02030504000101010101" charset="-127"/>
                        </a:rPr>
                        <a:t>PET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40" panose="02030504000101010101" charset="-127"/>
                          <a:ea typeface="-윤고딕340" panose="02030504000101010101" charset="-127"/>
                        </a:rPr>
                        <a:t>4.26%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-윤고딕340" panose="02030504000101010101" charset="-127"/>
                          <a:ea typeface="-윤고딕340" panose="02030504000101010101" charset="-127"/>
                        </a:rPr>
                        <a:t>2.13%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8560458"/>
                  </a:ext>
                </a:extLst>
              </a:tr>
              <a:tr h="41626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-윤고딕340" panose="02030504000101010101" charset="-127"/>
                          <a:ea typeface="-윤고딕340" panose="02030504000101010101" charset="-127"/>
                        </a:rPr>
                        <a:t>푸레시 오렌지</a:t>
                      </a:r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-윤고딕340" panose="02030504000101010101" charset="-127"/>
                          <a:ea typeface="-윤고딕340" panose="02030504000101010101" charset="-127"/>
                        </a:rPr>
                        <a:t>/</a:t>
                      </a: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-윤고딕340" panose="02030504000101010101" charset="-127"/>
                          <a:ea typeface="-윤고딕340" panose="02030504000101010101" charset="-127"/>
                        </a:rPr>
                        <a:t>망고 </a:t>
                      </a:r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-윤고딕340" panose="02030504000101010101" charset="-127"/>
                          <a:ea typeface="-윤고딕340" panose="02030504000101010101" charset="-127"/>
                        </a:rPr>
                        <a:t>1 </a:t>
                      </a: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-윤고딕340" panose="02030504000101010101" charset="-127"/>
                          <a:ea typeface="-윤고딕340" panose="02030504000101010101" charset="-127"/>
                        </a:rPr>
                        <a:t>리터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40" panose="02030504000101010101" charset="-127"/>
                          <a:ea typeface="-윤고딕340" panose="02030504000101010101" charset="-127"/>
                        </a:rPr>
                        <a:t>4.84%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40" panose="02030504000101010101" charset="-127"/>
                          <a:ea typeface="-윤고딕340" panose="02030504000101010101" charset="-127"/>
                        </a:rPr>
                        <a:t>2.42%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5576365"/>
                  </a:ext>
                </a:extLst>
              </a:tr>
              <a:tr h="41626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-윤고딕340" panose="02030504000101010101" charset="-127"/>
                          <a:ea typeface="-윤고딕340" panose="02030504000101010101" charset="-127"/>
                        </a:rPr>
                        <a:t>푸레시 오렌지</a:t>
                      </a:r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-윤고딕340" panose="02030504000101010101" charset="-127"/>
                          <a:ea typeface="-윤고딕340" panose="02030504000101010101" charset="-127"/>
                        </a:rPr>
                        <a:t>/</a:t>
                      </a: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-윤고딕340" panose="02030504000101010101" charset="-127"/>
                          <a:ea typeface="-윤고딕340" panose="02030504000101010101" charset="-127"/>
                        </a:rPr>
                        <a:t>망고 </a:t>
                      </a:r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-윤고딕340" panose="02030504000101010101" charset="-127"/>
                          <a:ea typeface="-윤고딕340" panose="02030504000101010101" charset="-127"/>
                        </a:rPr>
                        <a:t>PET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-윤고딕340" panose="02030504000101010101" charset="-127"/>
                          <a:ea typeface="-윤고딕340" panose="02030504000101010101" charset="-127"/>
                        </a:rPr>
                        <a:t>4.52%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40" panose="02030504000101010101" charset="-127"/>
                          <a:ea typeface="-윤고딕340" panose="02030504000101010101" charset="-127"/>
                        </a:rPr>
                        <a:t>2.26%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2218644"/>
                  </a:ext>
                </a:extLst>
              </a:tr>
              <a:tr h="41626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-윤고딕340" panose="02030504000101010101" charset="-127"/>
                          <a:ea typeface="-윤고딕340" panose="02030504000101010101" charset="-127"/>
                        </a:rPr>
                        <a:t>푸레시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40" panose="02030504000101010101" charset="-127"/>
                          <a:ea typeface="-윤고딕340" panose="02030504000101010101" charset="-127"/>
                        </a:rPr>
                        <a:t> 오렌지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40" panose="02030504000101010101" charset="-127"/>
                          <a:ea typeface="-윤고딕340" panose="02030504000101010101" charset="-127"/>
                        </a:rPr>
                        <a:t>/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40" panose="02030504000101010101" charset="-127"/>
                          <a:ea typeface="-윤고딕340" panose="02030504000101010101" charset="-127"/>
                        </a:rPr>
                        <a:t>망고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40" panose="02030504000101010101" charset="-127"/>
                          <a:ea typeface="-윤고딕340" panose="02030504000101010101" charset="-127"/>
                        </a:rPr>
                        <a:t>+C 1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40" panose="02030504000101010101" charset="-127"/>
                          <a:ea typeface="-윤고딕340" panose="02030504000101010101" charset="-127"/>
                        </a:rPr>
                        <a:t>리터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40" panose="02030504000101010101" charset="-127"/>
                          <a:ea typeface="-윤고딕340" panose="02030504000101010101" charset="-127"/>
                        </a:rPr>
                        <a:t>4.37%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40" panose="02030504000101010101" charset="-127"/>
                          <a:ea typeface="-윤고딕340" panose="02030504000101010101" charset="-127"/>
                        </a:rPr>
                        <a:t>2.73%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55334772"/>
                  </a:ext>
                </a:extLst>
              </a:tr>
              <a:tr h="41626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-윤고딕340" panose="02030504000101010101" charset="-127"/>
                          <a:ea typeface="-윤고딕340" panose="02030504000101010101" charset="-127"/>
                        </a:rPr>
                        <a:t>평균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40" panose="02030504000101010101" charset="-127"/>
                          <a:ea typeface="-윤고딕340" panose="02030504000101010101" charset="-127"/>
                        </a:rPr>
                        <a:t>4.43%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40" panose="02030504000101010101" charset="-127"/>
                          <a:ea typeface="-윤고딕340" panose="02030504000101010101" charset="-127"/>
                        </a:rPr>
                        <a:t>2.30%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9171053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8B8091F1-AF91-422A-9B70-1D26C452B0C9}"/>
              </a:ext>
            </a:extLst>
          </p:cNvPr>
          <p:cNvGrpSpPr/>
          <p:nvPr/>
        </p:nvGrpSpPr>
        <p:grpSpPr>
          <a:xfrm>
            <a:off x="0" y="0"/>
            <a:ext cx="12192000" cy="1070344"/>
            <a:chOff x="0" y="-1"/>
            <a:chExt cx="12192000" cy="1070344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1DCCC49-3F7E-4037-8603-ACF24707F1C5}"/>
                </a:ext>
              </a:extLst>
            </p:cNvPr>
            <p:cNvSpPr/>
            <p:nvPr/>
          </p:nvSpPr>
          <p:spPr>
            <a:xfrm>
              <a:off x="0" y="0"/>
              <a:ext cx="12192000" cy="107034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A602D30F-B8C0-409D-8AEE-2A11EC1BFA55}"/>
                </a:ext>
              </a:extLst>
            </p:cNvPr>
            <p:cNvGrpSpPr/>
            <p:nvPr/>
          </p:nvGrpSpPr>
          <p:grpSpPr>
            <a:xfrm>
              <a:off x="139403" y="69575"/>
              <a:ext cx="2849732" cy="584775"/>
              <a:chOff x="139403" y="69575"/>
              <a:chExt cx="2849732" cy="584775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B3732B8-C40D-4E42-BE84-3853F8D6A8B3}"/>
                  </a:ext>
                </a:extLst>
              </p:cNvPr>
              <p:cNvSpPr txBox="1"/>
              <p:nvPr/>
            </p:nvSpPr>
            <p:spPr>
              <a:xfrm>
                <a:off x="139403" y="69575"/>
                <a:ext cx="75693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3200" b="1" dirty="0">
                    <a:solidFill>
                      <a:srgbClr val="FEB658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2.6</a:t>
                </a:r>
                <a:endParaRPr lang="ko-KR" altLang="en-US" sz="3200" b="1" dirty="0">
                  <a:solidFill>
                    <a:srgbClr val="FEB658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6C7E26B-82A9-4ABA-A8C5-2EDDC600F996}"/>
                  </a:ext>
                </a:extLst>
              </p:cNvPr>
              <p:cNvSpPr txBox="1"/>
              <p:nvPr/>
            </p:nvSpPr>
            <p:spPr>
              <a:xfrm>
                <a:off x="816745" y="93494"/>
                <a:ext cx="2172390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0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6</a:t>
                </a:r>
                <a:r>
                  <a:rPr lang="ko-KR" altLang="en-US" sz="30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라운드 분석</a:t>
                </a:r>
              </a:p>
            </p:txBody>
          </p:sp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965EB83-375C-46DE-B4A6-BCAAC4D0408D}"/>
                </a:ext>
              </a:extLst>
            </p:cNvPr>
            <p:cNvSpPr/>
            <p:nvPr/>
          </p:nvSpPr>
          <p:spPr>
            <a:xfrm>
              <a:off x="0" y="-1"/>
              <a:ext cx="129784" cy="1070343"/>
            </a:xfrm>
            <a:prstGeom prst="rect">
              <a:avLst/>
            </a:prstGeom>
            <a:solidFill>
              <a:srgbClr val="FEB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C0202DB-2D83-4FB8-A055-BEC366A17F3F}"/>
                </a:ext>
              </a:extLst>
            </p:cNvPr>
            <p:cNvSpPr txBox="1"/>
            <p:nvPr/>
          </p:nvSpPr>
          <p:spPr>
            <a:xfrm>
              <a:off x="896341" y="631986"/>
              <a:ext cx="344517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* </a:t>
              </a:r>
              <a:r>
                <a:rPr lang="ko-KR" altLang="en-US" sz="22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목표 </a:t>
              </a:r>
              <a:r>
                <a:rPr lang="en-US" altLang="ko-KR" sz="22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: </a:t>
              </a:r>
              <a:r>
                <a:rPr lang="ko-KR" altLang="en-US" sz="22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판촉을 통한 매출증대</a:t>
              </a: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56F3F1-46EB-4B21-8440-349769F6A25A}"/>
              </a:ext>
            </a:extLst>
          </p:cNvPr>
          <p:cNvSpPr/>
          <p:nvPr/>
        </p:nvSpPr>
        <p:spPr>
          <a:xfrm>
            <a:off x="816745" y="1226174"/>
            <a:ext cx="39116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15A185"/>
                </a:solidFill>
                <a:latin typeface="-윤고딕340" panose="02030504000101010101" charset="-127"/>
                <a:ea typeface="-윤고딕340" panose="02030504000101010101" charset="-127"/>
              </a:rPr>
              <a:t>[</a:t>
            </a:r>
            <a:r>
              <a:rPr lang="ko-KR" altLang="en-US" b="1" dirty="0">
                <a:solidFill>
                  <a:srgbClr val="15A185"/>
                </a:solidFill>
                <a:latin typeface="-윤고딕340" panose="02030504000101010101" charset="-127"/>
                <a:ea typeface="-윤고딕340" panose="02030504000101010101" charset="-127"/>
              </a:rPr>
              <a:t>판매</a:t>
            </a:r>
            <a:r>
              <a:rPr lang="en-US" altLang="ko-KR" b="1" dirty="0">
                <a:solidFill>
                  <a:srgbClr val="15A185"/>
                </a:solidFill>
                <a:latin typeface="-윤고딕340" panose="02030504000101010101" charset="-127"/>
                <a:ea typeface="-윤고딕340" panose="02030504000101010101" charset="-127"/>
              </a:rPr>
              <a:t>] </a:t>
            </a:r>
            <a:r>
              <a:rPr lang="ko-KR" altLang="en-US" b="1" dirty="0">
                <a:solidFill>
                  <a:srgbClr val="15A185"/>
                </a:solidFill>
                <a:latin typeface="-윤고딕340" panose="02030504000101010101" charset="-127"/>
                <a:ea typeface="-윤고딕340" panose="02030504000101010101" charset="-127"/>
              </a:rPr>
              <a:t>판촉압력에 따른 수요예측</a:t>
            </a:r>
            <a:endParaRPr lang="en-US" altLang="ko-KR" b="1" dirty="0">
              <a:solidFill>
                <a:srgbClr val="15A185"/>
              </a:solidFill>
              <a:latin typeface="-윤고딕340" panose="02030504000101010101" charset="-127"/>
              <a:ea typeface="-윤고딕340" panose="02030504000101010101" charset="-127"/>
            </a:endParaRPr>
          </a:p>
        </p:txBody>
      </p:sp>
      <p:sp>
        <p:nvSpPr>
          <p:cNvPr id="13" name="슬라이드 번호 개체 틀 2">
            <a:extLst>
              <a:ext uri="{FF2B5EF4-FFF2-40B4-BE49-F238E27FC236}">
                <a16:creationId xmlns:a16="http://schemas.microsoft.com/office/drawing/2014/main" id="{0D29B7D7-FDDE-44DA-88EA-2B094DAB4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-1"/>
            <a:ext cx="2743200" cy="365125"/>
          </a:xfrm>
        </p:spPr>
        <p:txBody>
          <a:bodyPr/>
          <a:lstStyle/>
          <a:p>
            <a:fld id="{62E555CB-71B6-4724-898A-BE555FEED306}" type="slidenum">
              <a:rPr lang="ko-KR" altLang="en-US" smtClean="0"/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93338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9486D80-33EF-4E89-869A-92EB0B4B6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608" y="1882878"/>
            <a:ext cx="4467225" cy="4257675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EE11F8A1-BAB8-459A-ADDE-E9D6438F7486}"/>
              </a:ext>
            </a:extLst>
          </p:cNvPr>
          <p:cNvGrpSpPr/>
          <p:nvPr/>
        </p:nvGrpSpPr>
        <p:grpSpPr>
          <a:xfrm>
            <a:off x="0" y="0"/>
            <a:ext cx="12192000" cy="1070344"/>
            <a:chOff x="0" y="-1"/>
            <a:chExt cx="12192000" cy="107034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CC2D6D2-3B4B-4F0D-9A36-7CD04BC88D1D}"/>
                </a:ext>
              </a:extLst>
            </p:cNvPr>
            <p:cNvSpPr/>
            <p:nvPr/>
          </p:nvSpPr>
          <p:spPr>
            <a:xfrm>
              <a:off x="0" y="0"/>
              <a:ext cx="12192000" cy="107034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C2EB305A-AFCD-4584-B7DD-AC2E341B68B0}"/>
                </a:ext>
              </a:extLst>
            </p:cNvPr>
            <p:cNvGrpSpPr/>
            <p:nvPr/>
          </p:nvGrpSpPr>
          <p:grpSpPr>
            <a:xfrm>
              <a:off x="139403" y="69575"/>
              <a:ext cx="2849732" cy="584775"/>
              <a:chOff x="139403" y="69575"/>
              <a:chExt cx="2849732" cy="584775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003DD52-11CB-413D-880F-D74039446FB3}"/>
                  </a:ext>
                </a:extLst>
              </p:cNvPr>
              <p:cNvSpPr txBox="1"/>
              <p:nvPr/>
            </p:nvSpPr>
            <p:spPr>
              <a:xfrm>
                <a:off x="139403" y="69575"/>
                <a:ext cx="75693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3200" b="1" dirty="0">
                    <a:solidFill>
                      <a:srgbClr val="FEB658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2.6</a:t>
                </a:r>
                <a:endParaRPr lang="ko-KR" altLang="en-US" sz="3200" b="1" dirty="0">
                  <a:solidFill>
                    <a:srgbClr val="FEB658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F3AC7E1-1C20-4109-9D93-7DFA1F0388AA}"/>
                  </a:ext>
                </a:extLst>
              </p:cNvPr>
              <p:cNvSpPr txBox="1"/>
              <p:nvPr/>
            </p:nvSpPr>
            <p:spPr>
              <a:xfrm>
                <a:off x="816745" y="93494"/>
                <a:ext cx="2172390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0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6</a:t>
                </a:r>
                <a:r>
                  <a:rPr lang="ko-KR" altLang="en-US" sz="30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라운드 분석</a:t>
                </a:r>
              </a:p>
            </p:txBody>
          </p:sp>
        </p:grp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D579787-70F1-4B13-A52B-C264904500D5}"/>
                </a:ext>
              </a:extLst>
            </p:cNvPr>
            <p:cNvSpPr/>
            <p:nvPr/>
          </p:nvSpPr>
          <p:spPr>
            <a:xfrm>
              <a:off x="0" y="-1"/>
              <a:ext cx="129784" cy="1070343"/>
            </a:xfrm>
            <a:prstGeom prst="rect">
              <a:avLst/>
            </a:prstGeom>
            <a:solidFill>
              <a:srgbClr val="FEB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8FD36BD-6F26-4BC4-8411-6FDA673102B4}"/>
                </a:ext>
              </a:extLst>
            </p:cNvPr>
            <p:cNvSpPr txBox="1"/>
            <p:nvPr/>
          </p:nvSpPr>
          <p:spPr>
            <a:xfrm>
              <a:off x="896341" y="631986"/>
              <a:ext cx="344517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* </a:t>
              </a:r>
              <a:r>
                <a:rPr lang="ko-KR" altLang="en-US" sz="22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목표 </a:t>
              </a:r>
              <a:r>
                <a:rPr lang="en-US" altLang="ko-KR" sz="22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: </a:t>
              </a:r>
              <a:r>
                <a:rPr lang="ko-KR" altLang="en-US" sz="22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판촉을 통한 매출증대</a:t>
              </a: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C8C2707-88DF-45E0-9C56-47FC9EA398D3}"/>
              </a:ext>
            </a:extLst>
          </p:cNvPr>
          <p:cNvSpPr/>
          <p:nvPr/>
        </p:nvSpPr>
        <p:spPr>
          <a:xfrm>
            <a:off x="816745" y="1226174"/>
            <a:ext cx="39116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15A185"/>
                </a:solidFill>
                <a:latin typeface="-윤고딕340" panose="02030504000101010101" charset="-127"/>
                <a:ea typeface="-윤고딕340" panose="02030504000101010101" charset="-127"/>
              </a:rPr>
              <a:t>[</a:t>
            </a:r>
            <a:r>
              <a:rPr lang="ko-KR" altLang="en-US" b="1" dirty="0">
                <a:solidFill>
                  <a:srgbClr val="15A185"/>
                </a:solidFill>
                <a:latin typeface="-윤고딕340" panose="02030504000101010101" charset="-127"/>
                <a:ea typeface="-윤고딕340" panose="02030504000101010101" charset="-127"/>
              </a:rPr>
              <a:t>판매</a:t>
            </a:r>
            <a:r>
              <a:rPr lang="en-US" altLang="ko-KR" b="1" dirty="0">
                <a:solidFill>
                  <a:srgbClr val="15A185"/>
                </a:solidFill>
                <a:latin typeface="-윤고딕340" panose="02030504000101010101" charset="-127"/>
                <a:ea typeface="-윤고딕340" panose="02030504000101010101" charset="-127"/>
              </a:rPr>
              <a:t>] </a:t>
            </a:r>
            <a:r>
              <a:rPr lang="ko-KR" altLang="en-US" b="1" dirty="0">
                <a:solidFill>
                  <a:srgbClr val="15A185"/>
                </a:solidFill>
                <a:latin typeface="-윤고딕340" panose="02030504000101010101" charset="-127"/>
                <a:ea typeface="-윤고딕340" panose="02030504000101010101" charset="-127"/>
              </a:rPr>
              <a:t>판촉압력에 따른 수요예측</a:t>
            </a:r>
            <a:endParaRPr lang="en-US" altLang="ko-KR" b="1" dirty="0">
              <a:solidFill>
                <a:srgbClr val="15A185"/>
              </a:solidFill>
              <a:latin typeface="-윤고딕340" panose="02030504000101010101" charset="-127"/>
              <a:ea typeface="-윤고딕340" panose="02030504000101010101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5927C5A-D3F1-43AD-BB06-71224A180DA3}"/>
              </a:ext>
            </a:extLst>
          </p:cNvPr>
          <p:cNvGrpSpPr/>
          <p:nvPr/>
        </p:nvGrpSpPr>
        <p:grpSpPr>
          <a:xfrm>
            <a:off x="6379092" y="2795443"/>
            <a:ext cx="4794210" cy="2446330"/>
            <a:chOff x="6118182" y="2578614"/>
            <a:chExt cx="4794210" cy="244633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77FD5A5-8883-4BD4-B42B-752DD306C2FA}"/>
                </a:ext>
              </a:extLst>
            </p:cNvPr>
            <p:cNvSpPr/>
            <p:nvPr/>
          </p:nvSpPr>
          <p:spPr>
            <a:xfrm>
              <a:off x="7000758" y="2693783"/>
              <a:ext cx="391163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 dirty="0">
                  <a:latin typeface="-윤고딕340" panose="02030504000101010101" charset="-127"/>
                  <a:ea typeface="-윤고딕340" panose="02030504000101010101" charset="-127"/>
                </a:rPr>
                <a:t>* </a:t>
              </a:r>
              <a:r>
                <a:rPr lang="ko-KR" altLang="en-US" b="1" dirty="0">
                  <a:latin typeface="-윤고딕340" panose="02030504000101010101" charset="-127"/>
                  <a:ea typeface="-윤고딕340" panose="02030504000101010101" charset="-127"/>
                </a:rPr>
                <a:t>공급업체별 판촉압력</a:t>
              </a:r>
              <a:endParaRPr lang="en-US" altLang="ko-KR" b="1" dirty="0">
                <a:latin typeface="-윤고딕340" panose="02030504000101010101" charset="-127"/>
                <a:ea typeface="-윤고딕340" panose="02030504000101010101" charset="-127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2203248-F1E9-44F1-9C74-E68325D677F6}"/>
                </a:ext>
              </a:extLst>
            </p:cNvPr>
            <p:cNvSpPr/>
            <p:nvPr/>
          </p:nvSpPr>
          <p:spPr>
            <a:xfrm rot="5400000">
              <a:off x="7989395" y="4074874"/>
              <a:ext cx="4956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latin typeface="-윤고딕340" panose="02030504000101010101" charset="-127"/>
                  <a:ea typeface="-윤고딕340" panose="02030504000101010101" charset="-127"/>
                </a:rPr>
                <a:t>▶ </a:t>
              </a:r>
              <a:endParaRPr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8EC08B1-B976-47D9-A334-57F9C32BB245}"/>
                </a:ext>
              </a:extLst>
            </p:cNvPr>
            <p:cNvSpPr/>
            <p:nvPr/>
          </p:nvSpPr>
          <p:spPr>
            <a:xfrm>
              <a:off x="6670924" y="4434425"/>
              <a:ext cx="313258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000" dirty="0">
                  <a:latin typeface="-윤고딕340" panose="02030504000101010101" charset="-127"/>
                  <a:ea typeface="-윤고딕340" panose="02030504000101010101" charset="-127"/>
                </a:rPr>
                <a:t>전체 생산량 예측 약 </a:t>
              </a:r>
              <a:r>
                <a:rPr lang="en-US" altLang="ko-KR" sz="2000" b="1" dirty="0">
                  <a:solidFill>
                    <a:srgbClr val="15A185"/>
                  </a:solidFill>
                  <a:latin typeface="-윤고딕340" panose="02030504000101010101" charset="-127"/>
                  <a:ea typeface="-윤고딕340" panose="02030504000101010101" charset="-127"/>
                </a:rPr>
                <a:t>3.87%</a:t>
              </a:r>
            </a:p>
          </p:txBody>
        </p:sp>
        <p:sp>
          <p:nvSpPr>
            <p:cNvPr id="19" name="양쪽 대괄호 18">
              <a:extLst>
                <a:ext uri="{FF2B5EF4-FFF2-40B4-BE49-F238E27FC236}">
                  <a16:creationId xmlns:a16="http://schemas.microsoft.com/office/drawing/2014/main" id="{F248AB9C-82ED-4A13-8ADB-1D39EC273117}"/>
                </a:ext>
              </a:extLst>
            </p:cNvPr>
            <p:cNvSpPr/>
            <p:nvPr/>
          </p:nvSpPr>
          <p:spPr>
            <a:xfrm>
              <a:off x="6118182" y="2578614"/>
              <a:ext cx="4238071" cy="2446330"/>
            </a:xfrm>
            <a:prstGeom prst="bracketPair">
              <a:avLst>
                <a:gd name="adj" fmla="val 12376"/>
              </a:avLst>
            </a:prstGeom>
            <a:ln w="12700">
              <a:solidFill>
                <a:schemeClr val="bg1">
                  <a:lumMod val="50000"/>
                  <a:alpha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0" name="슬라이드 번호 개체 틀 2">
            <a:extLst>
              <a:ext uri="{FF2B5EF4-FFF2-40B4-BE49-F238E27FC236}">
                <a16:creationId xmlns:a16="http://schemas.microsoft.com/office/drawing/2014/main" id="{F7329B7C-457B-4760-948C-A7F804065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-1"/>
            <a:ext cx="2743200" cy="365125"/>
          </a:xfrm>
        </p:spPr>
        <p:txBody>
          <a:bodyPr/>
          <a:lstStyle/>
          <a:p>
            <a:fld id="{62E555CB-71B6-4724-898A-BE555FEED306}" type="slidenum">
              <a:rPr lang="ko-KR" altLang="en-US" smtClean="0"/>
              <a:t>39</a:t>
            </a:fld>
            <a:endParaRPr lang="ko-KR" altLang="en-US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8AF2953B-6CA2-4719-AFA2-5A43D8290F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566608"/>
              </p:ext>
            </p:extLst>
          </p:nvPr>
        </p:nvGraphicFramePr>
        <p:xfrm>
          <a:off x="7571322" y="3227313"/>
          <a:ext cx="185361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805">
                  <a:extLst>
                    <a:ext uri="{9D8B030D-6E8A-4147-A177-3AD203B41FA5}">
                      <a16:colId xmlns:a16="http://schemas.microsoft.com/office/drawing/2014/main" val="4134729187"/>
                    </a:ext>
                  </a:extLst>
                </a:gridCol>
                <a:gridCol w="926805">
                  <a:extLst>
                    <a:ext uri="{9D8B030D-6E8A-4147-A177-3AD203B41FA5}">
                      <a16:colId xmlns:a16="http://schemas.microsoft.com/office/drawing/2014/main" val="1040650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Super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없음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2821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Convi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강함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3087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SAVE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강함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3178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6183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8F95C0D-BFAA-4A59-A056-3DC3C8495470}"/>
              </a:ext>
            </a:extLst>
          </p:cNvPr>
          <p:cNvSpPr/>
          <p:nvPr/>
        </p:nvSpPr>
        <p:spPr>
          <a:xfrm>
            <a:off x="0" y="0"/>
            <a:ext cx="12192000" cy="10703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3BA3A0-2A97-4EE6-AE94-BB8DEEDFA93E}"/>
              </a:ext>
            </a:extLst>
          </p:cNvPr>
          <p:cNvSpPr txBox="1"/>
          <p:nvPr/>
        </p:nvSpPr>
        <p:spPr>
          <a:xfrm>
            <a:off x="129784" y="193863"/>
            <a:ext cx="766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rgbClr val="FF837F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1.1</a:t>
            </a:r>
            <a:endParaRPr lang="ko-KR" altLang="en-US" sz="3200" b="1" dirty="0">
              <a:solidFill>
                <a:srgbClr val="FF837F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F39E72-6B63-4A47-B090-8D2CA1E80DA9}"/>
              </a:ext>
            </a:extLst>
          </p:cNvPr>
          <p:cNvSpPr txBox="1"/>
          <p:nvPr/>
        </p:nvSpPr>
        <p:spPr>
          <a:xfrm>
            <a:off x="816745" y="224640"/>
            <a:ext cx="15247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기업개요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2B15EC0-9E33-4CFD-B3F3-105CE9E9BCD5}"/>
              </a:ext>
            </a:extLst>
          </p:cNvPr>
          <p:cNvSpPr/>
          <p:nvPr/>
        </p:nvSpPr>
        <p:spPr>
          <a:xfrm>
            <a:off x="0" y="-1"/>
            <a:ext cx="129784" cy="1070343"/>
          </a:xfrm>
          <a:prstGeom prst="rect">
            <a:avLst/>
          </a:prstGeom>
          <a:solidFill>
            <a:srgbClr val="FF83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C3DB36-1499-4746-9361-3F750AD9A53D}"/>
              </a:ext>
            </a:extLst>
          </p:cNvPr>
          <p:cNvSpPr/>
          <p:nvPr/>
        </p:nvSpPr>
        <p:spPr>
          <a:xfrm>
            <a:off x="5363822" y="1960822"/>
            <a:ext cx="6828178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푸레쉬</a:t>
            </a:r>
            <a:r>
              <a:rPr lang="ko-KR" altLang="en-US" sz="2000" b="1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커넥션(The </a:t>
            </a:r>
            <a:r>
              <a:rPr lang="ko-KR" altLang="en-US" sz="2000" b="1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Fresh</a:t>
            </a:r>
            <a:r>
              <a:rPr lang="ko-KR" altLang="en-US" sz="2000" b="1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000" b="1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Connection</a:t>
            </a:r>
            <a:r>
              <a:rPr lang="ko-KR" altLang="en-US" sz="2000" b="1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) </a:t>
            </a:r>
            <a:endParaRPr lang="en-US" altLang="ko-KR" sz="2000" b="1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①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유럽 북서부에 위치한 과일 주스 제조 회사</a:t>
            </a: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② </a:t>
            </a:r>
            <a:r>
              <a:rPr lang="ko-KR" altLang="en-US" b="1" dirty="0">
                <a:solidFill>
                  <a:srgbClr val="19BD9E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저조한 경영 성과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로 인해서 지난해 </a:t>
            </a:r>
            <a:r>
              <a:rPr lang="ko-KR" altLang="en-US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Profit에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심각한 손실</a:t>
            </a: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③ 현재 </a:t>
            </a:r>
            <a:r>
              <a:rPr lang="ko-KR" altLang="en-US" b="1" dirty="0">
                <a:solidFill>
                  <a:srgbClr val="19BD9E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공급사슬 성과가 낮아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위기</a:t>
            </a: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④ 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SCM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관련 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4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영역에서 새로운 경영진 그룹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‘</a:t>
            </a:r>
            <a:r>
              <a:rPr lang="en-US" altLang="ko-KR" b="1" dirty="0">
                <a:solidFill>
                  <a:srgbClr val="19BD9E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ABBEY ROAD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’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구성 </a:t>
            </a: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⑤ </a:t>
            </a:r>
            <a:r>
              <a:rPr lang="ko-KR" altLang="en-US" b="1" dirty="0">
                <a:solidFill>
                  <a:srgbClr val="19BD9E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최고의 </a:t>
            </a:r>
            <a:r>
              <a:rPr lang="en-US" altLang="ko-KR" b="1" dirty="0">
                <a:solidFill>
                  <a:srgbClr val="19BD9E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ROI </a:t>
            </a:r>
            <a:r>
              <a:rPr lang="ko-KR" altLang="en-US" b="1" dirty="0">
                <a:solidFill>
                  <a:srgbClr val="19BD9E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성과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를 위해 </a:t>
            </a:r>
            <a:r>
              <a:rPr lang="ko-KR" altLang="en-US" b="1" dirty="0">
                <a:solidFill>
                  <a:srgbClr val="19BD9E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부서간 협력</a:t>
            </a:r>
            <a:endParaRPr lang="en-US" altLang="ko-KR" b="1" dirty="0">
              <a:solidFill>
                <a:srgbClr val="19BD9E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⑥ 한 라운드 당 의사결정으로 </a:t>
            </a:r>
            <a:r>
              <a:rPr lang="ko-KR" altLang="en-US" b="1" dirty="0">
                <a:solidFill>
                  <a:srgbClr val="19BD9E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6개월간 회사 운영</a:t>
            </a:r>
            <a:endParaRPr lang="en-US" altLang="ko-KR" b="1" dirty="0">
              <a:solidFill>
                <a:srgbClr val="19BD9E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b="1" dirty="0">
              <a:solidFill>
                <a:srgbClr val="19BD9E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pSp>
        <p:nvGrpSpPr>
          <p:cNvPr id="282" name="그룹 281">
            <a:extLst>
              <a:ext uri="{FF2B5EF4-FFF2-40B4-BE49-F238E27FC236}">
                <a16:creationId xmlns:a16="http://schemas.microsoft.com/office/drawing/2014/main" id="{3D54721F-89B6-45B1-87A0-A176E7001C5F}"/>
              </a:ext>
            </a:extLst>
          </p:cNvPr>
          <p:cNvGrpSpPr/>
          <p:nvPr/>
        </p:nvGrpSpPr>
        <p:grpSpPr>
          <a:xfrm>
            <a:off x="-2144949" y="1882850"/>
            <a:ext cx="7404521" cy="4007723"/>
            <a:chOff x="-1752846" y="2099500"/>
            <a:chExt cx="7873802" cy="4086870"/>
          </a:xfrm>
        </p:grpSpPr>
        <p:grpSp>
          <p:nvGrpSpPr>
            <p:cNvPr id="281" name="그룹 280">
              <a:extLst>
                <a:ext uri="{FF2B5EF4-FFF2-40B4-BE49-F238E27FC236}">
                  <a16:creationId xmlns:a16="http://schemas.microsoft.com/office/drawing/2014/main" id="{F79FD03F-AFEE-46B8-94E8-B2B99989E6D7}"/>
                </a:ext>
              </a:extLst>
            </p:cNvPr>
            <p:cNvGrpSpPr/>
            <p:nvPr/>
          </p:nvGrpSpPr>
          <p:grpSpPr>
            <a:xfrm>
              <a:off x="-1752846" y="2099500"/>
              <a:ext cx="7873802" cy="4086870"/>
              <a:chOff x="-1752846" y="2099500"/>
              <a:chExt cx="7873802" cy="4086870"/>
            </a:xfrm>
          </p:grpSpPr>
          <p:pic>
            <p:nvPicPr>
              <p:cNvPr id="275" name="그림 274">
                <a:extLst>
                  <a:ext uri="{FF2B5EF4-FFF2-40B4-BE49-F238E27FC236}">
                    <a16:creationId xmlns:a16="http://schemas.microsoft.com/office/drawing/2014/main" id="{7B7086A9-C604-4989-85B4-3E6AABD3EE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752846" y="2099500"/>
                <a:ext cx="7501151" cy="4086870"/>
              </a:xfrm>
              <a:prstGeom prst="rect">
                <a:avLst/>
              </a:prstGeom>
            </p:spPr>
          </p:pic>
          <p:cxnSp>
            <p:nvCxnSpPr>
              <p:cNvPr id="274" name="Elbow Connector 629">
                <a:extLst>
                  <a:ext uri="{FF2B5EF4-FFF2-40B4-BE49-F238E27FC236}">
                    <a16:creationId xmlns:a16="http://schemas.microsoft.com/office/drawing/2014/main" id="{7342AD42-873E-4AAA-B03B-6CBE1B8873B7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2386465" y="2384115"/>
                <a:ext cx="3734491" cy="1176759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9" name="Oval 569">
              <a:extLst>
                <a:ext uri="{FF2B5EF4-FFF2-40B4-BE49-F238E27FC236}">
                  <a16:creationId xmlns:a16="http://schemas.microsoft.com/office/drawing/2014/main" id="{1DC4A09C-6387-4B56-8EBB-04D2FF011977}"/>
                </a:ext>
              </a:extLst>
            </p:cNvPr>
            <p:cNvSpPr/>
            <p:nvPr/>
          </p:nvSpPr>
          <p:spPr>
            <a:xfrm>
              <a:off x="2119425" y="3437049"/>
              <a:ext cx="247653" cy="247653"/>
            </a:xfrm>
            <a:prstGeom prst="ellipse">
              <a:avLst/>
            </a:prstGeom>
            <a:noFill/>
            <a:ln w="79375">
              <a:solidFill>
                <a:srgbClr val="FF83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284" name="직사각형 283">
            <a:extLst>
              <a:ext uri="{FF2B5EF4-FFF2-40B4-BE49-F238E27FC236}">
                <a16:creationId xmlns:a16="http://schemas.microsoft.com/office/drawing/2014/main" id="{F077627D-2160-4559-AED9-EE49D8F8CD7A}"/>
              </a:ext>
            </a:extLst>
          </p:cNvPr>
          <p:cNvSpPr/>
          <p:nvPr/>
        </p:nvSpPr>
        <p:spPr>
          <a:xfrm flipV="1">
            <a:off x="5439746" y="2417135"/>
            <a:ext cx="6752254" cy="6795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 descr="그리기이(가) 표시된 사진&#10;&#10;자동 생성된 설명">
            <a:extLst>
              <a:ext uri="{FF2B5EF4-FFF2-40B4-BE49-F238E27FC236}">
                <a16:creationId xmlns:a16="http://schemas.microsoft.com/office/drawing/2014/main" id="{A6164FBD-1519-44B3-A26F-07A1849060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744" y="1882850"/>
            <a:ext cx="489098" cy="489098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120B30C-91E8-4645-9180-242A6BCC8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-1"/>
            <a:ext cx="2743200" cy="365125"/>
          </a:xfrm>
        </p:spPr>
        <p:txBody>
          <a:bodyPr/>
          <a:lstStyle/>
          <a:p>
            <a:fld id="{62E555CB-71B6-4724-898A-BE555FEED306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98699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D051ED7-73EC-4B21-99DA-5AE3C7B87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575" y="1498600"/>
            <a:ext cx="2408021" cy="480131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17D011C8-7F85-44FC-A532-514F16AE76B4}"/>
              </a:ext>
            </a:extLst>
          </p:cNvPr>
          <p:cNvSpPr/>
          <p:nvPr/>
        </p:nvSpPr>
        <p:spPr>
          <a:xfrm>
            <a:off x="1209575" y="1857140"/>
            <a:ext cx="2408021" cy="42585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3B93AC9-604E-4E32-85F4-C4AE97903537}"/>
              </a:ext>
            </a:extLst>
          </p:cNvPr>
          <p:cNvGrpSpPr/>
          <p:nvPr/>
        </p:nvGrpSpPr>
        <p:grpSpPr>
          <a:xfrm>
            <a:off x="0" y="0"/>
            <a:ext cx="12192000" cy="1070344"/>
            <a:chOff x="0" y="-1"/>
            <a:chExt cx="12192000" cy="107034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1D8904A-E2EC-4E05-B905-A83481C413FD}"/>
                </a:ext>
              </a:extLst>
            </p:cNvPr>
            <p:cNvSpPr/>
            <p:nvPr/>
          </p:nvSpPr>
          <p:spPr>
            <a:xfrm>
              <a:off x="0" y="0"/>
              <a:ext cx="12192000" cy="107034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3D2102DC-3756-4A4C-8A15-0C1CE4656ED1}"/>
                </a:ext>
              </a:extLst>
            </p:cNvPr>
            <p:cNvGrpSpPr/>
            <p:nvPr/>
          </p:nvGrpSpPr>
          <p:grpSpPr>
            <a:xfrm>
              <a:off x="139403" y="69575"/>
              <a:ext cx="3635203" cy="584775"/>
              <a:chOff x="139403" y="69575"/>
              <a:chExt cx="3635203" cy="584775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A95164E-1138-4E97-9795-D5D64912137E}"/>
                  </a:ext>
                </a:extLst>
              </p:cNvPr>
              <p:cNvSpPr txBox="1"/>
              <p:nvPr/>
            </p:nvSpPr>
            <p:spPr>
              <a:xfrm>
                <a:off x="139403" y="69575"/>
                <a:ext cx="75693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3200" b="1" dirty="0">
                    <a:solidFill>
                      <a:srgbClr val="FEB658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2.6</a:t>
                </a:r>
                <a:endParaRPr lang="ko-KR" altLang="en-US" sz="3200" b="1" dirty="0">
                  <a:solidFill>
                    <a:srgbClr val="FEB658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B1AC833-BFD9-4E6C-AC86-7D966DEE20F6}"/>
                  </a:ext>
                </a:extLst>
              </p:cNvPr>
              <p:cNvSpPr txBox="1"/>
              <p:nvPr/>
            </p:nvSpPr>
            <p:spPr>
              <a:xfrm>
                <a:off x="816745" y="93494"/>
                <a:ext cx="2957861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0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6</a:t>
                </a:r>
                <a:r>
                  <a:rPr lang="ko-KR" altLang="en-US" sz="30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라운드 이후 분석</a:t>
                </a:r>
              </a:p>
            </p:txBody>
          </p:sp>
        </p:grp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B994343-00E1-4FA0-9C35-72FD69A64706}"/>
                </a:ext>
              </a:extLst>
            </p:cNvPr>
            <p:cNvSpPr/>
            <p:nvPr/>
          </p:nvSpPr>
          <p:spPr>
            <a:xfrm>
              <a:off x="0" y="-1"/>
              <a:ext cx="129784" cy="1070343"/>
            </a:xfrm>
            <a:prstGeom prst="rect">
              <a:avLst/>
            </a:prstGeom>
            <a:solidFill>
              <a:srgbClr val="FEB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EC8CD0C-ACEC-4449-BCAB-4CFD611A030B}"/>
                </a:ext>
              </a:extLst>
            </p:cNvPr>
            <p:cNvSpPr txBox="1"/>
            <p:nvPr/>
          </p:nvSpPr>
          <p:spPr>
            <a:xfrm>
              <a:off x="896341" y="631986"/>
              <a:ext cx="534793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* 7</a:t>
              </a:r>
              <a:r>
                <a:rPr lang="ko-KR" altLang="en-US" sz="22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라운드 목표 </a:t>
              </a:r>
              <a:r>
                <a:rPr lang="en-US" altLang="ko-KR" sz="22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: </a:t>
              </a:r>
              <a:r>
                <a:rPr lang="ko-KR" altLang="en-US" sz="22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판촉에 대한 서비스 수준 대응</a:t>
              </a:r>
            </a:p>
          </p:txBody>
        </p:sp>
      </p:grpSp>
      <p:sp>
        <p:nvSpPr>
          <p:cNvPr id="13" name="양쪽 대괄호 12">
            <a:extLst>
              <a:ext uri="{FF2B5EF4-FFF2-40B4-BE49-F238E27FC236}">
                <a16:creationId xmlns:a16="http://schemas.microsoft.com/office/drawing/2014/main" id="{52188DAC-1244-4592-8B86-5CB8E574B99B}"/>
              </a:ext>
            </a:extLst>
          </p:cNvPr>
          <p:cNvSpPr/>
          <p:nvPr/>
        </p:nvSpPr>
        <p:spPr>
          <a:xfrm>
            <a:off x="4274244" y="1479959"/>
            <a:ext cx="7063153" cy="4801314"/>
          </a:xfrm>
          <a:prstGeom prst="bracketPair">
            <a:avLst>
              <a:gd name="adj" fmla="val 12376"/>
            </a:avLst>
          </a:prstGeom>
          <a:ln w="1270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7C54C82-93C9-43C2-AE9F-79A4122CB433}"/>
              </a:ext>
            </a:extLst>
          </p:cNvPr>
          <p:cNvGrpSpPr/>
          <p:nvPr/>
        </p:nvGrpSpPr>
        <p:grpSpPr>
          <a:xfrm>
            <a:off x="3237877" y="5133304"/>
            <a:ext cx="9135036" cy="1015663"/>
            <a:chOff x="4089618" y="5053761"/>
            <a:chExt cx="9135036" cy="1015663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A44CBFD-51DB-471E-9F91-3A45ECB3BF5A}"/>
                </a:ext>
              </a:extLst>
            </p:cNvPr>
            <p:cNvSpPr/>
            <p:nvPr/>
          </p:nvSpPr>
          <p:spPr>
            <a:xfrm>
              <a:off x="5305523" y="5448246"/>
              <a:ext cx="688361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000" dirty="0">
                  <a:solidFill>
                    <a:srgbClr val="15A185"/>
                  </a:solidFill>
                  <a:latin typeface="-윤고딕340" panose="020B0600000101010101" charset="-127"/>
                  <a:ea typeface="-윤고딕340" panose="020B0600000101010101" charset="-127"/>
                </a:rPr>
                <a:t>판촉기간 동안 제품 납기 향상 및 수요변동에 대한 </a:t>
              </a:r>
              <a:r>
                <a:rPr lang="ko-KR" altLang="en-US" sz="2000" dirty="0" err="1">
                  <a:solidFill>
                    <a:srgbClr val="15A185"/>
                  </a:solidFill>
                  <a:latin typeface="-윤고딕340" panose="020B0600000101010101" charset="-127"/>
                  <a:ea typeface="-윤고딕340" panose="020B0600000101010101" charset="-127"/>
                </a:rPr>
                <a:t>대응성</a:t>
              </a:r>
              <a:r>
                <a:rPr lang="ko-KR" altLang="en-US" sz="2000" dirty="0">
                  <a:solidFill>
                    <a:srgbClr val="15A185"/>
                  </a:solidFill>
                  <a:latin typeface="-윤고딕340" panose="020B0600000101010101" charset="-127"/>
                  <a:ea typeface="-윤고딕340" panose="020B0600000101010101" charset="-127"/>
                </a:rPr>
                <a:t> 증대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399D56-AFC7-4098-A6B4-CFFD4ACB2459}"/>
                </a:ext>
              </a:extLst>
            </p:cNvPr>
            <p:cNvSpPr txBox="1"/>
            <p:nvPr/>
          </p:nvSpPr>
          <p:spPr>
            <a:xfrm>
              <a:off x="4089618" y="5053761"/>
              <a:ext cx="223728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“</a:t>
              </a:r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2D174F7-D84E-4431-85D3-9FAEFB812AB2}"/>
                </a:ext>
              </a:extLst>
            </p:cNvPr>
            <p:cNvSpPr txBox="1"/>
            <p:nvPr/>
          </p:nvSpPr>
          <p:spPr>
            <a:xfrm>
              <a:off x="10987367" y="5053761"/>
              <a:ext cx="223728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”</a:t>
              </a:r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CFC0D7-2566-4BD1-AAB4-5019C257EB78}"/>
              </a:ext>
            </a:extLst>
          </p:cNvPr>
          <p:cNvSpPr/>
          <p:nvPr/>
        </p:nvSpPr>
        <p:spPr>
          <a:xfrm>
            <a:off x="4822528" y="1853350"/>
            <a:ext cx="601211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15A185"/>
                </a:solidFill>
                <a:latin typeface="-윤고딕340" panose="02030504000101010101" charset="-127"/>
                <a:ea typeface="-윤고딕340" panose="02030504000101010101" charset="-127"/>
              </a:rPr>
              <a:t>문제점</a:t>
            </a:r>
            <a:r>
              <a:rPr lang="en-US" altLang="ko-KR" dirty="0">
                <a:latin typeface="-윤고딕340" panose="02030504000101010101" charset="-127"/>
                <a:ea typeface="-윤고딕340" panose="02030504000101010101" charset="-127"/>
              </a:rPr>
              <a:t> </a:t>
            </a:r>
          </a:p>
          <a:p>
            <a:r>
              <a:rPr lang="en-US" altLang="ko-KR" dirty="0">
                <a:latin typeface="-윤고딕340" panose="02030504000101010101" charset="-127"/>
                <a:ea typeface="-윤고딕340" panose="02030504000101010101" charset="-127"/>
              </a:rPr>
              <a:t>: </a:t>
            </a:r>
            <a:r>
              <a:rPr lang="ko-KR" altLang="en-US" dirty="0">
                <a:latin typeface="-윤고딕340" panose="02030504000101010101" charset="-127"/>
                <a:ea typeface="-윤고딕340" panose="02030504000101010101" charset="-127"/>
              </a:rPr>
              <a:t>수요예측 실패와 판촉으로 인한 제품 납기문제 발생</a:t>
            </a:r>
            <a:endParaRPr lang="en-US" altLang="ko-KR" dirty="0">
              <a:latin typeface="-윤고딕340" panose="02030504000101010101" charset="-127"/>
              <a:ea typeface="-윤고딕340" panose="02030504000101010101" charset="-127"/>
            </a:endParaRPr>
          </a:p>
          <a:p>
            <a:endParaRPr lang="en-US" altLang="ko-KR" dirty="0">
              <a:latin typeface="-윤고딕340" panose="02030504000101010101" charset="-127"/>
              <a:ea typeface="-윤고딕340" panose="02030504000101010101" charset="-127"/>
            </a:endParaRPr>
          </a:p>
          <a:p>
            <a:r>
              <a:rPr lang="ko-KR" altLang="en-US" dirty="0">
                <a:solidFill>
                  <a:srgbClr val="15A185"/>
                </a:solidFill>
                <a:latin typeface="-윤고딕340" panose="02030504000101010101" charset="-127"/>
                <a:ea typeface="-윤고딕340" panose="02030504000101010101" charset="-127"/>
              </a:rPr>
              <a:t>해결방안</a:t>
            </a:r>
            <a:endParaRPr lang="en-US" altLang="ko-KR" dirty="0">
              <a:solidFill>
                <a:srgbClr val="15A185"/>
              </a:solidFill>
              <a:latin typeface="-윤고딕340" panose="02030504000101010101" charset="-127"/>
              <a:ea typeface="-윤고딕340" panose="02030504000101010101" charset="-127"/>
            </a:endParaRPr>
          </a:p>
          <a:p>
            <a:r>
              <a:rPr lang="en-US" altLang="ko-KR" dirty="0">
                <a:latin typeface="-윤고딕340" panose="02030504000101010101" charset="-127"/>
                <a:ea typeface="-윤고딕340" panose="02030504000101010101" charset="-127"/>
              </a:rPr>
              <a:t>[</a:t>
            </a:r>
            <a:r>
              <a:rPr lang="ko-KR" altLang="en-US" dirty="0">
                <a:latin typeface="-윤고딕340" panose="02030504000101010101" charset="-127"/>
                <a:ea typeface="-윤고딕340" panose="02030504000101010101" charset="-127"/>
              </a:rPr>
              <a:t>생산</a:t>
            </a:r>
            <a:r>
              <a:rPr lang="en-US" altLang="ko-KR" dirty="0">
                <a:latin typeface="-윤고딕340" panose="02030504000101010101" charset="-127"/>
                <a:ea typeface="-윤고딕340" panose="02030504000101010101" charset="-127"/>
              </a:rPr>
              <a:t>] </a:t>
            </a:r>
            <a:r>
              <a:rPr lang="ko-KR" altLang="en-US" dirty="0">
                <a:latin typeface="-윤고딕340" panose="02030504000101010101" charset="-127"/>
                <a:ea typeface="-윤고딕340" panose="02030504000101010101" charset="-127"/>
              </a:rPr>
              <a:t>속도증대 프로젝트 시행</a:t>
            </a:r>
            <a:r>
              <a:rPr lang="en-US" altLang="ko-KR" dirty="0">
                <a:latin typeface="-윤고딕340" panose="02030504000101010101" charset="-127"/>
                <a:ea typeface="-윤고딕340" panose="02030504000101010101" charset="-127"/>
              </a:rPr>
              <a:t>, </a:t>
            </a:r>
            <a:r>
              <a:rPr lang="ko-KR" altLang="en-US" dirty="0">
                <a:latin typeface="-윤고딕340" panose="02030504000101010101" charset="-127"/>
                <a:ea typeface="-윤고딕340" panose="02030504000101010101" charset="-127"/>
              </a:rPr>
              <a:t>교대근무 수 증가</a:t>
            </a:r>
            <a:endParaRPr lang="en-US" altLang="ko-KR" dirty="0">
              <a:latin typeface="-윤고딕340" panose="02030504000101010101" charset="-127"/>
              <a:ea typeface="-윤고딕340" panose="02030504000101010101" charset="-127"/>
            </a:endParaRPr>
          </a:p>
          <a:p>
            <a:endParaRPr lang="en-US" altLang="ko-KR" dirty="0">
              <a:latin typeface="-윤고딕340" panose="02030504000101010101" charset="-127"/>
              <a:ea typeface="-윤고딕340" panose="02030504000101010101" charset="-127"/>
            </a:endParaRPr>
          </a:p>
          <a:p>
            <a:r>
              <a:rPr lang="en-US" altLang="ko-KR" dirty="0">
                <a:latin typeface="-윤고딕340" panose="02030504000101010101" charset="-127"/>
                <a:ea typeface="-윤고딕340" panose="02030504000101010101" charset="-127"/>
              </a:rPr>
              <a:t>[</a:t>
            </a:r>
            <a:r>
              <a:rPr lang="ko-KR" altLang="en-US" dirty="0">
                <a:latin typeface="-윤고딕340" panose="02030504000101010101" charset="-127"/>
                <a:ea typeface="-윤고딕340" panose="02030504000101010101" charset="-127"/>
              </a:rPr>
              <a:t>판매</a:t>
            </a:r>
            <a:r>
              <a:rPr lang="en-US" altLang="ko-KR" dirty="0">
                <a:latin typeface="-윤고딕340" panose="02030504000101010101" charset="-127"/>
                <a:ea typeface="-윤고딕340" panose="02030504000101010101" charset="-127"/>
              </a:rPr>
              <a:t>] </a:t>
            </a:r>
            <a:r>
              <a:rPr lang="ko-KR" altLang="en-US" dirty="0">
                <a:latin typeface="-윤고딕340" panose="02030504000101010101" charset="-127"/>
                <a:ea typeface="-윤고딕340" panose="02030504000101010101" charset="-127"/>
              </a:rPr>
              <a:t>서비스 수준 ↓</a:t>
            </a:r>
            <a:endParaRPr lang="en-US" altLang="ko-KR" dirty="0">
              <a:latin typeface="-윤고딕340" panose="02030504000101010101" charset="-127"/>
              <a:ea typeface="-윤고딕340" panose="02030504000101010101" charset="-127"/>
            </a:endParaRPr>
          </a:p>
          <a:p>
            <a:endParaRPr lang="en-US" altLang="ko-KR" dirty="0">
              <a:latin typeface="-윤고딕340" panose="02030504000101010101" charset="-127"/>
              <a:ea typeface="-윤고딕340" panose="02030504000101010101" charset="-127"/>
            </a:endParaRPr>
          </a:p>
          <a:p>
            <a:r>
              <a:rPr lang="en-US" altLang="ko-KR" dirty="0">
                <a:latin typeface="-윤고딕340" panose="02030504000101010101" charset="-127"/>
                <a:ea typeface="-윤고딕340" panose="02030504000101010101" charset="-127"/>
              </a:rPr>
              <a:t>[SCM] </a:t>
            </a:r>
            <a:r>
              <a:rPr lang="ko-KR" altLang="en-US" dirty="0">
                <a:latin typeface="-윤고딕340" panose="02030504000101010101" charset="-127"/>
                <a:ea typeface="-윤고딕340" panose="02030504000101010101" charset="-127"/>
              </a:rPr>
              <a:t>짧은 생산 확정구간</a:t>
            </a:r>
            <a:r>
              <a:rPr lang="en-US" altLang="ko-KR" dirty="0">
                <a:latin typeface="-윤고딕340" panose="02030504000101010101" charset="-127"/>
                <a:ea typeface="-윤고딕340" panose="02030504000101010101" charset="-127"/>
              </a:rPr>
              <a:t>, </a:t>
            </a:r>
            <a:r>
              <a:rPr lang="ko-KR" altLang="en-US" dirty="0">
                <a:latin typeface="-윤고딕340" panose="02030504000101010101" charset="-127"/>
                <a:ea typeface="-윤고딕340" panose="02030504000101010101" charset="-127"/>
              </a:rPr>
              <a:t>충분한 안전재고 설정</a:t>
            </a:r>
            <a:endParaRPr lang="en-US" altLang="ko-KR" dirty="0">
              <a:latin typeface="-윤고딕340" panose="02030504000101010101" charset="-127"/>
              <a:ea typeface="-윤고딕340" panose="02030504000101010101" charset="-127"/>
            </a:endParaRPr>
          </a:p>
          <a:p>
            <a:endParaRPr lang="en-US" altLang="ko-KR" dirty="0">
              <a:latin typeface="-윤고딕340" panose="02030504000101010101" charset="-127"/>
              <a:ea typeface="-윤고딕340" panose="02030504000101010101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62D7809-C056-4C4C-8F2A-1961764B3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1470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>
            <a:extLst>
              <a:ext uri="{FF2B5EF4-FFF2-40B4-BE49-F238E27FC236}">
                <a16:creationId xmlns:a16="http://schemas.microsoft.com/office/drawing/2014/main" id="{E6116F34-F54B-4FC3-8422-B3EDA81944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t="76775"/>
          <a:stretch/>
        </p:blipFill>
        <p:spPr>
          <a:xfrm rot="10800000" flipV="1">
            <a:off x="1882753" y="3340259"/>
            <a:ext cx="8436898" cy="17984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3B8D49-FEA4-434A-AF76-9C694AE43903}"/>
              </a:ext>
            </a:extLst>
          </p:cNvPr>
          <p:cNvSpPr txBox="1"/>
          <p:nvPr/>
        </p:nvSpPr>
        <p:spPr>
          <a:xfrm>
            <a:off x="5271440" y="2568610"/>
            <a:ext cx="1649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3E5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40" panose="02030504000101010101" pitchFamily="18" charset="-127"/>
                <a:ea typeface="-윤고딕340" panose="02030504000101010101" pitchFamily="18" charset="-127"/>
              </a:rPr>
              <a:t>3</a:t>
            </a:r>
            <a:r>
              <a:rPr lang="ko-KR" altLang="en-US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3E5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sz="36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결론</a:t>
            </a:r>
            <a:endParaRPr lang="en-US" altLang="ko-KR" sz="3600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1709ED-54E0-47D7-AF95-A887BDCED54B}"/>
              </a:ext>
            </a:extLst>
          </p:cNvPr>
          <p:cNvSpPr txBox="1"/>
          <p:nvPr/>
        </p:nvSpPr>
        <p:spPr>
          <a:xfrm>
            <a:off x="5271440" y="3520107"/>
            <a:ext cx="1286891" cy="795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latinLnBrk="0">
              <a:spcBef>
                <a:spcPts val="171"/>
              </a:spcBef>
              <a:buAutoNum type="arabicPeriod"/>
              <a:tabLst>
                <a:tab pos="60873" algn="l"/>
                <a:tab pos="97396" algn="l"/>
              </a:tabLst>
            </a:pPr>
            <a:r>
              <a:rPr lang="ko-KR" altLang="en-US" sz="22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요약</a:t>
            </a:r>
            <a:endParaRPr lang="en-US" altLang="ko-KR" sz="2200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342900" indent="-342900" latinLnBrk="0">
              <a:spcBef>
                <a:spcPts val="171"/>
              </a:spcBef>
              <a:buAutoNum type="arabicPeriod"/>
              <a:tabLst>
                <a:tab pos="60873" algn="l"/>
                <a:tab pos="97396" algn="l"/>
              </a:tabLst>
            </a:pPr>
            <a:r>
              <a:rPr lang="ko-KR" altLang="en-US" sz="22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시사점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9DE1ED3-8E27-4D03-B112-2A36658E0756}"/>
              </a:ext>
            </a:extLst>
          </p:cNvPr>
          <p:cNvGrpSpPr/>
          <p:nvPr/>
        </p:nvGrpSpPr>
        <p:grpSpPr>
          <a:xfrm>
            <a:off x="8394577" y="5667049"/>
            <a:ext cx="3552576" cy="978563"/>
            <a:chOff x="8394577" y="5667049"/>
            <a:chExt cx="3552576" cy="978563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2B38A157-B46B-4A6C-AD5E-C75C97ECC4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4577" y="5667049"/>
              <a:ext cx="1945659" cy="778264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710ECD7-326D-426A-9422-BE780AAB5653}"/>
                </a:ext>
              </a:extLst>
            </p:cNvPr>
            <p:cNvSpPr/>
            <p:nvPr/>
          </p:nvSpPr>
          <p:spPr>
            <a:xfrm>
              <a:off x="8394577" y="6276280"/>
              <a:ext cx="35525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제 </a:t>
              </a:r>
              <a:r>
                <a:rPr lang="en-US" altLang="ko-KR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2</a:t>
              </a:r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회 한국 대학생 </a:t>
              </a:r>
              <a:r>
                <a:rPr lang="en-US" altLang="ko-KR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S&amp;OP</a:t>
              </a:r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경진대회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52890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8F95C0D-BFAA-4A59-A056-3DC3C8495470}"/>
              </a:ext>
            </a:extLst>
          </p:cNvPr>
          <p:cNvSpPr/>
          <p:nvPr/>
        </p:nvSpPr>
        <p:spPr>
          <a:xfrm>
            <a:off x="0" y="0"/>
            <a:ext cx="12192000" cy="10703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3BA3A0-2A97-4EE6-AE94-BB8DEEDFA93E}"/>
              </a:ext>
            </a:extLst>
          </p:cNvPr>
          <p:cNvSpPr txBox="1"/>
          <p:nvPr/>
        </p:nvSpPr>
        <p:spPr>
          <a:xfrm>
            <a:off x="139403" y="193863"/>
            <a:ext cx="756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rgbClr val="B3E558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3.1</a:t>
            </a:r>
            <a:endParaRPr lang="ko-KR" altLang="en-US" sz="3200" b="1" dirty="0">
              <a:solidFill>
                <a:srgbClr val="B3E558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F39E72-6B63-4A47-B090-8D2CA1E80DA9}"/>
              </a:ext>
            </a:extLst>
          </p:cNvPr>
          <p:cNvSpPr txBox="1"/>
          <p:nvPr/>
        </p:nvSpPr>
        <p:spPr>
          <a:xfrm>
            <a:off x="816745" y="224640"/>
            <a:ext cx="8547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요약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2B15EC0-9E33-4CFD-B3F3-105CE9E9BCD5}"/>
              </a:ext>
            </a:extLst>
          </p:cNvPr>
          <p:cNvSpPr/>
          <p:nvPr/>
        </p:nvSpPr>
        <p:spPr>
          <a:xfrm>
            <a:off x="0" y="-1"/>
            <a:ext cx="129784" cy="1070343"/>
          </a:xfrm>
          <a:prstGeom prst="rect">
            <a:avLst/>
          </a:prstGeom>
          <a:solidFill>
            <a:srgbClr val="B3E5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52FA94E-4A89-4818-8D96-E6CE659CE85A}"/>
              </a:ext>
            </a:extLst>
          </p:cNvPr>
          <p:cNvSpPr/>
          <p:nvPr/>
        </p:nvSpPr>
        <p:spPr>
          <a:xfrm>
            <a:off x="784172" y="3220673"/>
            <a:ext cx="78899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800" b="1" dirty="0">
                <a:solidFill>
                  <a:schemeClr val="accent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↑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F45F6C3-DF85-4641-8C97-4311B12C5270}"/>
              </a:ext>
            </a:extLst>
          </p:cNvPr>
          <p:cNvSpPr/>
          <p:nvPr/>
        </p:nvSpPr>
        <p:spPr>
          <a:xfrm>
            <a:off x="5245446" y="5145315"/>
            <a:ext cx="27526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5R : </a:t>
            </a:r>
            <a:r>
              <a:rPr lang="ko-KR" altLang="en-US" b="1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투자비용 절감</a:t>
            </a:r>
            <a:endParaRPr lang="en-US" altLang="ko-KR" b="1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b="1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6R : </a:t>
            </a:r>
            <a:r>
              <a:rPr lang="ko-KR" altLang="en-US" b="1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판촉을 통한 매출증대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4BEEA45-A658-4FCD-8930-DF0D007C64F8}"/>
              </a:ext>
            </a:extLst>
          </p:cNvPr>
          <p:cNvGrpSpPr/>
          <p:nvPr/>
        </p:nvGrpSpPr>
        <p:grpSpPr>
          <a:xfrm>
            <a:off x="1411619" y="2866731"/>
            <a:ext cx="8298438" cy="1692771"/>
            <a:chOff x="1048974" y="2643788"/>
            <a:chExt cx="8298438" cy="169277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6AC8544-AF5E-4C86-A6D5-3E770BA49C65}"/>
                </a:ext>
              </a:extLst>
            </p:cNvPr>
            <p:cNvSpPr txBox="1"/>
            <p:nvPr/>
          </p:nvSpPr>
          <p:spPr>
            <a:xfrm>
              <a:off x="1048974" y="2921168"/>
              <a:ext cx="136608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ROI</a:t>
              </a:r>
              <a:endParaRPr lang="ko-KR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1358DF4-E889-49A5-95B1-BC0519EB0397}"/>
                </a:ext>
              </a:extLst>
            </p:cNvPr>
            <p:cNvSpPr/>
            <p:nvPr/>
          </p:nvSpPr>
          <p:spPr>
            <a:xfrm>
              <a:off x="2692347" y="3075057"/>
              <a:ext cx="505267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=</a:t>
              </a:r>
              <a:endPara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FFC43BD9-2EC5-4A4F-9E57-4FF39CDA69BD}"/>
                </a:ext>
              </a:extLst>
            </p:cNvPr>
            <p:cNvGrpSpPr/>
            <p:nvPr/>
          </p:nvGrpSpPr>
          <p:grpSpPr>
            <a:xfrm>
              <a:off x="3474907" y="2643788"/>
              <a:ext cx="5872505" cy="1692771"/>
              <a:chOff x="3299523" y="2628780"/>
              <a:chExt cx="5872505" cy="1692771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0FF73FF-1397-4812-ADCD-3001221E729A}"/>
                  </a:ext>
                </a:extLst>
              </p:cNvPr>
              <p:cNvSpPr txBox="1"/>
              <p:nvPr/>
            </p:nvSpPr>
            <p:spPr>
              <a:xfrm>
                <a:off x="3401432" y="2628780"/>
                <a:ext cx="5320687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매출액</a:t>
                </a:r>
                <a:r>
                  <a:rPr lang="en-US" altLang="ko-KR" sz="4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(R)  -  </a:t>
                </a:r>
                <a:r>
                  <a:rPr lang="ko-KR" altLang="en-US" sz="4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비용</a:t>
                </a:r>
                <a:r>
                  <a:rPr lang="en-US" altLang="ko-KR" sz="4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(C)</a:t>
                </a:r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5D6E662E-2CAD-479C-AC64-4B40A3583610}"/>
                  </a:ext>
                </a:extLst>
              </p:cNvPr>
              <p:cNvSpPr/>
              <p:nvPr/>
            </p:nvSpPr>
            <p:spPr>
              <a:xfrm>
                <a:off x="5245446" y="3552110"/>
                <a:ext cx="1701107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4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투자</a:t>
                </a:r>
                <a:r>
                  <a:rPr lang="en-US" altLang="ko-KR" sz="4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(I)</a:t>
                </a:r>
                <a:endParaRPr lang="ko-KR" altLang="en-US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endParaRPr>
              </a:p>
            </p:txBody>
          </p: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7AD002A4-8FEF-4F3A-B40D-B2BFE2D701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99523" y="3429000"/>
                <a:ext cx="5872505" cy="0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37743AE-ED35-4A9C-8811-6D6272F0E780}"/>
              </a:ext>
            </a:extLst>
          </p:cNvPr>
          <p:cNvSpPr/>
          <p:nvPr/>
        </p:nvSpPr>
        <p:spPr>
          <a:xfrm rot="10800000">
            <a:off x="7896168" y="5023941"/>
            <a:ext cx="78899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800" b="1" dirty="0">
                <a:solidFill>
                  <a:srgbClr val="C0392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↑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7529585-E8B9-43A4-8CE6-41BCFCF2DA39}"/>
              </a:ext>
            </a:extLst>
          </p:cNvPr>
          <p:cNvGrpSpPr/>
          <p:nvPr/>
        </p:nvGrpSpPr>
        <p:grpSpPr>
          <a:xfrm>
            <a:off x="439534" y="1674558"/>
            <a:ext cx="5829009" cy="1015663"/>
            <a:chOff x="439534" y="1674558"/>
            <a:chExt cx="5829009" cy="1015663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91B5806-53F4-453B-8A0C-1917DA5803C2}"/>
                </a:ext>
              </a:extLst>
            </p:cNvPr>
            <p:cNvSpPr/>
            <p:nvPr/>
          </p:nvSpPr>
          <p:spPr>
            <a:xfrm>
              <a:off x="584677" y="1843949"/>
              <a:ext cx="494879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1R : </a:t>
              </a:r>
              <a:r>
                <a:rPr lang="ko-KR" altLang="en-US" b="1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재무보고서 분석을 통한 문제점 파악 및 개선</a:t>
              </a:r>
            </a:p>
            <a:p>
              <a:r>
                <a:rPr lang="en-US" altLang="ko-KR" b="1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2R : </a:t>
              </a:r>
              <a:r>
                <a:rPr lang="ko-KR" altLang="en-US" b="1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부서별 세부 사항 조정 및 독립적 문제 해결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C4A9785-A299-481A-8DD8-822495920F00}"/>
                </a:ext>
              </a:extLst>
            </p:cNvPr>
            <p:cNvSpPr/>
            <p:nvPr/>
          </p:nvSpPr>
          <p:spPr>
            <a:xfrm>
              <a:off x="5479544" y="1701577"/>
              <a:ext cx="788999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4800" b="1" dirty="0">
                  <a:solidFill>
                    <a:schemeClr val="accent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↑</a:t>
              </a:r>
            </a:p>
          </p:txBody>
        </p:sp>
        <p:sp>
          <p:nvSpPr>
            <p:cNvPr id="29" name="양쪽 대괄호 28">
              <a:extLst>
                <a:ext uri="{FF2B5EF4-FFF2-40B4-BE49-F238E27FC236}">
                  <a16:creationId xmlns:a16="http://schemas.microsoft.com/office/drawing/2014/main" id="{2ECE5431-5FE7-41C2-8679-126429DC9E67}"/>
                </a:ext>
              </a:extLst>
            </p:cNvPr>
            <p:cNvSpPr/>
            <p:nvPr/>
          </p:nvSpPr>
          <p:spPr>
            <a:xfrm>
              <a:off x="439534" y="1674558"/>
              <a:ext cx="5656466" cy="1015663"/>
            </a:xfrm>
            <a:prstGeom prst="bracketPair">
              <a:avLst>
                <a:gd name="adj" fmla="val 12376"/>
              </a:avLst>
            </a:prstGeom>
            <a:ln w="12700">
              <a:solidFill>
                <a:schemeClr val="bg1">
                  <a:lumMod val="50000"/>
                  <a:alpha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0" name="양쪽 대괄호 29">
            <a:extLst>
              <a:ext uri="{FF2B5EF4-FFF2-40B4-BE49-F238E27FC236}">
                <a16:creationId xmlns:a16="http://schemas.microsoft.com/office/drawing/2014/main" id="{90D139BD-BD8F-40A1-A6F5-6B8FB7396AC0}"/>
              </a:ext>
            </a:extLst>
          </p:cNvPr>
          <p:cNvSpPr/>
          <p:nvPr/>
        </p:nvSpPr>
        <p:spPr>
          <a:xfrm>
            <a:off x="4937307" y="4960648"/>
            <a:ext cx="3916408" cy="1015663"/>
          </a:xfrm>
          <a:prstGeom prst="bracketPair">
            <a:avLst>
              <a:gd name="adj" fmla="val 12376"/>
            </a:avLst>
          </a:prstGeom>
          <a:ln w="1270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5485ADB-C3FD-43A6-90A0-0FB5BB95E01B}"/>
              </a:ext>
            </a:extLst>
          </p:cNvPr>
          <p:cNvGrpSpPr/>
          <p:nvPr/>
        </p:nvGrpSpPr>
        <p:grpSpPr>
          <a:xfrm>
            <a:off x="7137971" y="1704973"/>
            <a:ext cx="3916408" cy="1015663"/>
            <a:chOff x="6241143" y="1674557"/>
            <a:chExt cx="3916408" cy="1015663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E18C42B-CF77-42F4-8A82-D236A2E95DCC}"/>
                </a:ext>
              </a:extLst>
            </p:cNvPr>
            <p:cNvSpPr/>
            <p:nvPr/>
          </p:nvSpPr>
          <p:spPr>
            <a:xfrm>
              <a:off x="6405215" y="1843950"/>
              <a:ext cx="298190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3R : </a:t>
              </a:r>
              <a:r>
                <a:rPr lang="ko-KR" altLang="en-US" b="1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원가절감 </a:t>
              </a:r>
              <a:r>
                <a:rPr lang="en-US" altLang="ko-KR" b="1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+ </a:t>
              </a:r>
              <a:r>
                <a:rPr lang="ko-KR" altLang="en-US" b="1" dirty="0" err="1">
                  <a:latin typeface="-윤고딕340" panose="02030504000101010101" pitchFamily="18" charset="-127"/>
                  <a:ea typeface="-윤고딕340" panose="02030504000101010101" pitchFamily="18" charset="-127"/>
                </a:rPr>
                <a:t>대응성</a:t>
              </a:r>
              <a:r>
                <a:rPr lang="ko-KR" altLang="en-US" b="1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 확대</a:t>
              </a:r>
              <a:endParaRPr lang="en-US" altLang="ko-KR" b="1" dirty="0"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  <a:p>
              <a:r>
                <a:rPr lang="en-US" altLang="ko-KR" b="1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4R : </a:t>
              </a:r>
              <a:r>
                <a:rPr lang="ko-KR" altLang="en-US" b="1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원가절감 </a:t>
              </a:r>
              <a:r>
                <a:rPr lang="en-US" altLang="ko-KR" b="1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+ </a:t>
              </a:r>
              <a:r>
                <a:rPr lang="ko-KR" altLang="en-US" b="1" dirty="0" err="1">
                  <a:latin typeface="-윤고딕340" panose="02030504000101010101" pitchFamily="18" charset="-127"/>
                  <a:ea typeface="-윤고딕340" panose="02030504000101010101" pitchFamily="18" charset="-127"/>
                </a:rPr>
                <a:t>대응성</a:t>
              </a:r>
              <a:r>
                <a:rPr lang="ko-KR" altLang="en-US" b="1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 확대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7894DC1-844A-4A2C-A90E-7FEFF74A5A31}"/>
                </a:ext>
              </a:extLst>
            </p:cNvPr>
            <p:cNvSpPr/>
            <p:nvPr/>
          </p:nvSpPr>
          <p:spPr>
            <a:xfrm rot="10800000">
              <a:off x="9327867" y="1701576"/>
              <a:ext cx="788999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4800" b="1" dirty="0">
                  <a:solidFill>
                    <a:srgbClr val="C0392B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↑</a:t>
              </a:r>
            </a:p>
          </p:txBody>
        </p:sp>
        <p:sp>
          <p:nvSpPr>
            <p:cNvPr id="31" name="양쪽 대괄호 30">
              <a:extLst>
                <a:ext uri="{FF2B5EF4-FFF2-40B4-BE49-F238E27FC236}">
                  <a16:creationId xmlns:a16="http://schemas.microsoft.com/office/drawing/2014/main" id="{ECF8A742-7C6A-4CE0-BFD7-E847F26770F4}"/>
                </a:ext>
              </a:extLst>
            </p:cNvPr>
            <p:cNvSpPr/>
            <p:nvPr/>
          </p:nvSpPr>
          <p:spPr>
            <a:xfrm>
              <a:off x="6241143" y="1674557"/>
              <a:ext cx="3916408" cy="1015663"/>
            </a:xfrm>
            <a:prstGeom prst="bracketPair">
              <a:avLst>
                <a:gd name="adj" fmla="val 12376"/>
              </a:avLst>
            </a:prstGeom>
            <a:ln w="12700">
              <a:solidFill>
                <a:schemeClr val="bg1">
                  <a:lumMod val="50000"/>
                  <a:alpha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3EDCC76A-8B6C-4BE5-8A6B-A811F62B5295}"/>
              </a:ext>
            </a:extLst>
          </p:cNvPr>
          <p:cNvGrpSpPr/>
          <p:nvPr/>
        </p:nvGrpSpPr>
        <p:grpSpPr>
          <a:xfrm>
            <a:off x="968551" y="5158452"/>
            <a:ext cx="3618296" cy="620053"/>
            <a:chOff x="5743860" y="5262453"/>
            <a:chExt cx="3618296" cy="620053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9285C912-3B66-482B-8C80-BA6A2DF23702}"/>
                </a:ext>
              </a:extLst>
            </p:cNvPr>
            <p:cNvSpPr/>
            <p:nvPr/>
          </p:nvSpPr>
          <p:spPr>
            <a:xfrm>
              <a:off x="6256819" y="5359286"/>
              <a:ext cx="310533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평균 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ROI : </a:t>
              </a:r>
              <a:r>
                <a:rPr lang="en-US" altLang="ko-KR" sz="2800" b="1" dirty="0">
                  <a:solidFill>
                    <a:srgbClr val="19BD9E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18.30%</a:t>
              </a:r>
              <a:endParaRPr lang="ko-KR" altLang="en-US" sz="2800" b="1" dirty="0">
                <a:solidFill>
                  <a:srgbClr val="19BD9E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pic>
          <p:nvPicPr>
            <p:cNvPr id="36" name="그림 35" descr="텍스트, 표지판이(가) 표시된 사진&#10;&#10;자동 생성된 설명">
              <a:extLst>
                <a:ext uri="{FF2B5EF4-FFF2-40B4-BE49-F238E27FC236}">
                  <a16:creationId xmlns:a16="http://schemas.microsoft.com/office/drawing/2014/main" id="{64880D11-8B57-4FE1-835F-F074C14D9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3860" y="5262453"/>
              <a:ext cx="538475" cy="538475"/>
            </a:xfrm>
            <a:prstGeom prst="rect">
              <a:avLst/>
            </a:prstGeom>
          </p:spPr>
        </p:pic>
      </p:grpSp>
      <p:sp>
        <p:nvSpPr>
          <p:cNvPr id="37" name="슬라이드 번호 개체 틀 2">
            <a:extLst>
              <a:ext uri="{FF2B5EF4-FFF2-40B4-BE49-F238E27FC236}">
                <a16:creationId xmlns:a16="http://schemas.microsoft.com/office/drawing/2014/main" id="{E1F0BB92-D283-4733-93D9-2D0ECA6794D6}"/>
              </a:ext>
            </a:extLst>
          </p:cNvPr>
          <p:cNvSpPr txBox="1">
            <a:spLocks/>
          </p:cNvSpPr>
          <p:nvPr/>
        </p:nvSpPr>
        <p:spPr>
          <a:xfrm>
            <a:off x="9448800" y="-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E555CB-71B6-4724-898A-BE555FEED306}" type="slidenum">
              <a:rPr lang="ko-KR" altLang="en-US" smtClean="0"/>
              <a:pPr/>
              <a:t>42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52937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8F95C0D-BFAA-4A59-A056-3DC3C8495470}"/>
              </a:ext>
            </a:extLst>
          </p:cNvPr>
          <p:cNvSpPr/>
          <p:nvPr/>
        </p:nvSpPr>
        <p:spPr>
          <a:xfrm>
            <a:off x="0" y="0"/>
            <a:ext cx="12192000" cy="10703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3BA3A0-2A97-4EE6-AE94-BB8DEEDFA93E}"/>
              </a:ext>
            </a:extLst>
          </p:cNvPr>
          <p:cNvSpPr txBox="1"/>
          <p:nvPr/>
        </p:nvSpPr>
        <p:spPr>
          <a:xfrm>
            <a:off x="139403" y="193863"/>
            <a:ext cx="756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rgbClr val="B3E558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3.2</a:t>
            </a:r>
            <a:endParaRPr lang="ko-KR" altLang="en-US" sz="3200" b="1" dirty="0">
              <a:solidFill>
                <a:srgbClr val="B3E558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F39E72-6B63-4A47-B090-8D2CA1E80DA9}"/>
              </a:ext>
            </a:extLst>
          </p:cNvPr>
          <p:cNvSpPr txBox="1"/>
          <p:nvPr/>
        </p:nvSpPr>
        <p:spPr>
          <a:xfrm>
            <a:off x="816745" y="224640"/>
            <a:ext cx="11897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시사점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2B15EC0-9E33-4CFD-B3F3-105CE9E9BCD5}"/>
              </a:ext>
            </a:extLst>
          </p:cNvPr>
          <p:cNvSpPr/>
          <p:nvPr/>
        </p:nvSpPr>
        <p:spPr>
          <a:xfrm>
            <a:off x="0" y="-1"/>
            <a:ext cx="129784" cy="1070343"/>
          </a:xfrm>
          <a:prstGeom prst="rect">
            <a:avLst/>
          </a:prstGeom>
          <a:solidFill>
            <a:srgbClr val="B3E5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3" name="원통형 2">
            <a:extLst>
              <a:ext uri="{FF2B5EF4-FFF2-40B4-BE49-F238E27FC236}">
                <a16:creationId xmlns:a16="http://schemas.microsoft.com/office/drawing/2014/main" id="{7327C5D6-3107-4780-803F-E9EBA1735E80}"/>
              </a:ext>
            </a:extLst>
          </p:cNvPr>
          <p:cNvSpPr/>
          <p:nvPr/>
        </p:nvSpPr>
        <p:spPr>
          <a:xfrm>
            <a:off x="249816" y="2951204"/>
            <a:ext cx="2785433" cy="3495490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원통형 45">
            <a:extLst>
              <a:ext uri="{FF2B5EF4-FFF2-40B4-BE49-F238E27FC236}">
                <a16:creationId xmlns:a16="http://schemas.microsoft.com/office/drawing/2014/main" id="{495B829E-CEBF-4325-A0DE-6727A5B903C5}"/>
              </a:ext>
            </a:extLst>
          </p:cNvPr>
          <p:cNvSpPr/>
          <p:nvPr/>
        </p:nvSpPr>
        <p:spPr>
          <a:xfrm>
            <a:off x="3184016" y="2951204"/>
            <a:ext cx="2785433" cy="3495490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원통형 49">
            <a:extLst>
              <a:ext uri="{FF2B5EF4-FFF2-40B4-BE49-F238E27FC236}">
                <a16:creationId xmlns:a16="http://schemas.microsoft.com/office/drawing/2014/main" id="{F384F2E8-CAB8-45A5-9214-F4719974EA98}"/>
              </a:ext>
            </a:extLst>
          </p:cNvPr>
          <p:cNvSpPr/>
          <p:nvPr/>
        </p:nvSpPr>
        <p:spPr>
          <a:xfrm>
            <a:off x="6234677" y="2951204"/>
            <a:ext cx="2785433" cy="3495490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원통형 52">
            <a:extLst>
              <a:ext uri="{FF2B5EF4-FFF2-40B4-BE49-F238E27FC236}">
                <a16:creationId xmlns:a16="http://schemas.microsoft.com/office/drawing/2014/main" id="{FDD346CA-C87C-44B8-8B40-9FAB22E26B5F}"/>
              </a:ext>
            </a:extLst>
          </p:cNvPr>
          <p:cNvSpPr/>
          <p:nvPr/>
        </p:nvSpPr>
        <p:spPr>
          <a:xfrm>
            <a:off x="9168877" y="2951204"/>
            <a:ext cx="2785433" cy="3495490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317ECBE-8E68-498C-9B0F-051FFC6B1AD0}"/>
              </a:ext>
            </a:extLst>
          </p:cNvPr>
          <p:cNvGrpSpPr/>
          <p:nvPr/>
        </p:nvGrpSpPr>
        <p:grpSpPr>
          <a:xfrm>
            <a:off x="515044" y="3963083"/>
            <a:ext cx="11439266" cy="1970237"/>
            <a:chOff x="515044" y="3963083"/>
            <a:chExt cx="11439266" cy="1970237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5F27888-72A1-453B-B91D-8C0C1FDBF8B0}"/>
                </a:ext>
              </a:extLst>
            </p:cNvPr>
            <p:cNvSpPr/>
            <p:nvPr/>
          </p:nvSpPr>
          <p:spPr>
            <a:xfrm>
              <a:off x="1142839" y="3963083"/>
              <a:ext cx="999386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구매</a:t>
              </a:r>
            </a:p>
          </p:txBody>
        </p:sp>
        <p:sp>
          <p:nvSpPr>
            <p:cNvPr id="42" name="Text Box 10">
              <a:extLst>
                <a:ext uri="{FF2B5EF4-FFF2-40B4-BE49-F238E27FC236}">
                  <a16:creationId xmlns:a16="http://schemas.microsoft.com/office/drawing/2014/main" id="{45EA574F-29C0-42C9-BB9D-23A5F6FF9A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5044" y="5040768"/>
              <a:ext cx="2336800" cy="892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0960" tIns="30480" rIns="60960" bIns="3048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공급업체 납품 신뢰성</a:t>
              </a:r>
            </a:p>
            <a:p>
              <a:pPr algn="ctr"/>
              <a:r>
                <a:rPr lang="ko-KR" altLang="en-US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원자재 거절</a:t>
              </a:r>
              <a:r>
                <a:rPr lang="en-US" altLang="ko-KR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(</a:t>
              </a:r>
              <a:r>
                <a:rPr lang="ko-KR" altLang="en-US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불량</a:t>
              </a:r>
              <a:r>
                <a:rPr lang="en-US" altLang="ko-KR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)</a:t>
              </a:r>
            </a:p>
            <a:p>
              <a:pPr algn="ctr"/>
              <a:r>
                <a:rPr lang="ko-KR" altLang="en-US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원자재비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F372AC90-DB2C-4ED8-863B-BC9EF20F2FB9}"/>
                </a:ext>
              </a:extLst>
            </p:cNvPr>
            <p:cNvSpPr/>
            <p:nvPr/>
          </p:nvSpPr>
          <p:spPr>
            <a:xfrm>
              <a:off x="3704433" y="3963083"/>
              <a:ext cx="1744597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운영</a:t>
              </a:r>
              <a:r>
                <a:rPr lang="en-US" altLang="ko-KR" sz="3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/</a:t>
              </a:r>
              <a:r>
                <a:rPr lang="ko-KR" altLang="en-US" sz="3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생산</a:t>
              </a:r>
            </a:p>
          </p:txBody>
        </p:sp>
        <p:sp>
          <p:nvSpPr>
            <p:cNvPr id="48" name="Text Box 10">
              <a:extLst>
                <a:ext uri="{FF2B5EF4-FFF2-40B4-BE49-F238E27FC236}">
                  <a16:creationId xmlns:a16="http://schemas.microsoft.com/office/drawing/2014/main" id="{875B703A-B52E-4E3B-9AAB-8A1E2E1021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2246" y="5040768"/>
              <a:ext cx="2668972" cy="892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0960" tIns="30480" rIns="60960" bIns="3048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원자재 창고의 공간 활용률</a:t>
              </a:r>
            </a:p>
            <a:p>
              <a:pPr algn="ctr"/>
              <a:r>
                <a:rPr lang="ko-KR" altLang="en-US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완제품 창고의 공간 활용률</a:t>
              </a:r>
            </a:p>
            <a:p>
              <a:pPr algn="ctr"/>
              <a:r>
                <a:rPr lang="ko-KR" altLang="en-US" dirty="0" err="1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생산계획준수율</a:t>
              </a:r>
              <a:endParaRPr lang="ko-KR" altLang="en-US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8AD9588B-B570-4F3F-9843-A3FA2A498BDF}"/>
                </a:ext>
              </a:extLst>
            </p:cNvPr>
            <p:cNvSpPr/>
            <p:nvPr/>
          </p:nvSpPr>
          <p:spPr>
            <a:xfrm>
              <a:off x="7127700" y="3963083"/>
              <a:ext cx="999386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판매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92D75149-A82B-4621-B4F7-1E47FB811C1E}"/>
                </a:ext>
              </a:extLst>
            </p:cNvPr>
            <p:cNvSpPr/>
            <p:nvPr/>
          </p:nvSpPr>
          <p:spPr>
            <a:xfrm>
              <a:off x="10062862" y="3963083"/>
              <a:ext cx="1113926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3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SCM</a:t>
              </a:r>
              <a:endParaRPr lang="ko-KR" altLang="en-US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sp>
          <p:nvSpPr>
            <p:cNvPr id="55" name="Text Box 10">
              <a:extLst>
                <a:ext uri="{FF2B5EF4-FFF2-40B4-BE49-F238E27FC236}">
                  <a16:creationId xmlns:a16="http://schemas.microsoft.com/office/drawing/2014/main" id="{B650E11B-B26D-4BF4-B96B-B56114CBA3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1138" y="5040768"/>
              <a:ext cx="2668972" cy="892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0960" tIns="30480" rIns="60960" bIns="3048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주문 라인품목 서비스수준</a:t>
              </a:r>
              <a:endPara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pPr algn="ctr"/>
              <a:r>
                <a:rPr lang="ko-KR" altLang="en-US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제품 진부화</a:t>
              </a:r>
              <a:endPara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pPr algn="ctr"/>
              <a:r>
                <a:rPr lang="ko-KR" altLang="en-US" dirty="0" err="1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총이익</a:t>
              </a:r>
              <a:endParaRPr lang="ko-KR" altLang="en-US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56" name="Text Box 10">
              <a:extLst>
                <a:ext uri="{FF2B5EF4-FFF2-40B4-BE49-F238E27FC236}">
                  <a16:creationId xmlns:a16="http://schemas.microsoft.com/office/drawing/2014/main" id="{3162FAA0-0464-4892-86D6-281FA4F28B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85338" y="5040768"/>
              <a:ext cx="2668972" cy="892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0960" tIns="30480" rIns="60960" bIns="3048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원자재 가용성</a:t>
              </a:r>
            </a:p>
            <a:p>
              <a:pPr algn="ctr"/>
              <a:r>
                <a:rPr lang="ko-KR" altLang="en-US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원자재 재고</a:t>
              </a:r>
            </a:p>
            <a:p>
              <a:pPr algn="ctr"/>
              <a:r>
                <a:rPr lang="ko-KR" altLang="en-US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완제품 재고</a:t>
              </a: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CB223D6E-1218-4466-B2D5-C83498D062B3}"/>
              </a:ext>
            </a:extLst>
          </p:cNvPr>
          <p:cNvGrpSpPr/>
          <p:nvPr/>
        </p:nvGrpSpPr>
        <p:grpSpPr>
          <a:xfrm>
            <a:off x="-145745" y="1117978"/>
            <a:ext cx="12218402" cy="1571382"/>
            <a:chOff x="-1803346" y="1101119"/>
            <a:chExt cx="12218402" cy="157138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532247D-7595-4149-843E-B309C0F5E95C}"/>
                </a:ext>
              </a:extLst>
            </p:cNvPr>
            <p:cNvSpPr/>
            <p:nvPr/>
          </p:nvSpPr>
          <p:spPr>
            <a:xfrm>
              <a:off x="505922" y="1349555"/>
              <a:ext cx="300114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dirty="0" err="1">
                  <a:solidFill>
                    <a:srgbClr val="15A185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사일로</a:t>
              </a:r>
              <a:r>
                <a:rPr lang="en-US" altLang="ko-KR" sz="2800" dirty="0">
                  <a:solidFill>
                    <a:srgbClr val="15A185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(Silo) </a:t>
              </a:r>
              <a:r>
                <a:rPr lang="ko-KR" altLang="en-US" sz="2800" dirty="0">
                  <a:solidFill>
                    <a:srgbClr val="15A185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현상</a:t>
              </a:r>
              <a:r>
                <a:rPr lang="en-US" altLang="ko-KR" sz="2800" dirty="0">
                  <a:solidFill>
                    <a:srgbClr val="15A185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?</a:t>
              </a:r>
              <a:endParaRPr lang="ko-KR" altLang="en-US" sz="2800" dirty="0">
                <a:solidFill>
                  <a:srgbClr val="15A185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A785F65-86EB-40AA-B8F8-90CF23D14FBB}"/>
                </a:ext>
              </a:extLst>
            </p:cNvPr>
            <p:cNvSpPr/>
            <p:nvPr/>
          </p:nvSpPr>
          <p:spPr>
            <a:xfrm>
              <a:off x="484624" y="1891097"/>
              <a:ext cx="757130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 : </a:t>
              </a:r>
              <a:r>
                <a:rPr lang="ko-KR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조직 내 부서 간 장벽이나 부서 이기주의를 뜻함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63ED3FF-2A89-4B7B-B23F-CB4C04F94691}"/>
                </a:ext>
              </a:extLst>
            </p:cNvPr>
            <p:cNvSpPr txBox="1"/>
            <p:nvPr/>
          </p:nvSpPr>
          <p:spPr>
            <a:xfrm>
              <a:off x="-1803346" y="1101119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“</a:t>
              </a:r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0A600FE-04E2-41BE-B589-9962AEDD8AFA}"/>
                </a:ext>
              </a:extLst>
            </p:cNvPr>
            <p:cNvSpPr txBox="1"/>
            <p:nvPr/>
          </p:nvSpPr>
          <p:spPr>
            <a:xfrm>
              <a:off x="6469485" y="1656838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”</a:t>
              </a:r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671260A-B7E0-4B42-83A6-B3FB8B146569}"/>
              </a:ext>
            </a:extLst>
          </p:cNvPr>
          <p:cNvSpPr/>
          <p:nvPr/>
        </p:nvSpPr>
        <p:spPr>
          <a:xfrm>
            <a:off x="-24426" y="2470463"/>
            <a:ext cx="12216426" cy="349448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A1EF016-F5E9-45D7-9D1B-CE618DC4FAE9}"/>
              </a:ext>
            </a:extLst>
          </p:cNvPr>
          <p:cNvSpPr txBox="1"/>
          <p:nvPr/>
        </p:nvSpPr>
        <p:spPr>
          <a:xfrm>
            <a:off x="3022210" y="2658816"/>
            <a:ext cx="5894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i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고객중심경영을 통한 매출액 증대</a:t>
            </a:r>
            <a:r>
              <a:rPr lang="en-US" altLang="ko-KR" sz="3200" b="1" i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</a:p>
        </p:txBody>
      </p:sp>
      <p:graphicFrame>
        <p:nvGraphicFramePr>
          <p:cNvPr id="38" name="표 12">
            <a:extLst>
              <a:ext uri="{FF2B5EF4-FFF2-40B4-BE49-F238E27FC236}">
                <a16:creationId xmlns:a16="http://schemas.microsoft.com/office/drawing/2014/main" id="{086ACF21-E3BC-423F-8D9B-E2203E7B5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148996"/>
              </p:ext>
            </p:extLst>
          </p:nvPr>
        </p:nvGraphicFramePr>
        <p:xfrm>
          <a:off x="1915003" y="3310820"/>
          <a:ext cx="8108891" cy="23977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58413">
                  <a:extLst>
                    <a:ext uri="{9D8B030D-6E8A-4147-A177-3AD203B41FA5}">
                      <a16:colId xmlns:a16="http://schemas.microsoft.com/office/drawing/2014/main" val="3686301524"/>
                    </a:ext>
                  </a:extLst>
                </a:gridCol>
                <a:gridCol w="1158413">
                  <a:extLst>
                    <a:ext uri="{9D8B030D-6E8A-4147-A177-3AD203B41FA5}">
                      <a16:colId xmlns:a16="http://schemas.microsoft.com/office/drawing/2014/main" val="3351972907"/>
                    </a:ext>
                  </a:extLst>
                </a:gridCol>
                <a:gridCol w="1158413">
                  <a:extLst>
                    <a:ext uri="{9D8B030D-6E8A-4147-A177-3AD203B41FA5}">
                      <a16:colId xmlns:a16="http://schemas.microsoft.com/office/drawing/2014/main" val="316978964"/>
                    </a:ext>
                  </a:extLst>
                </a:gridCol>
                <a:gridCol w="1158413">
                  <a:extLst>
                    <a:ext uri="{9D8B030D-6E8A-4147-A177-3AD203B41FA5}">
                      <a16:colId xmlns:a16="http://schemas.microsoft.com/office/drawing/2014/main" val="2097775356"/>
                    </a:ext>
                  </a:extLst>
                </a:gridCol>
                <a:gridCol w="1158413">
                  <a:extLst>
                    <a:ext uri="{9D8B030D-6E8A-4147-A177-3AD203B41FA5}">
                      <a16:colId xmlns:a16="http://schemas.microsoft.com/office/drawing/2014/main" val="2022695482"/>
                    </a:ext>
                  </a:extLst>
                </a:gridCol>
                <a:gridCol w="1158413">
                  <a:extLst>
                    <a:ext uri="{9D8B030D-6E8A-4147-A177-3AD203B41FA5}">
                      <a16:colId xmlns:a16="http://schemas.microsoft.com/office/drawing/2014/main" val="3273527416"/>
                    </a:ext>
                  </a:extLst>
                </a:gridCol>
                <a:gridCol w="1158413">
                  <a:extLst>
                    <a:ext uri="{9D8B030D-6E8A-4147-A177-3AD203B41FA5}">
                      <a16:colId xmlns:a16="http://schemas.microsoft.com/office/drawing/2014/main" val="3698911133"/>
                    </a:ext>
                  </a:extLst>
                </a:gridCol>
              </a:tblGrid>
              <a:tr h="39962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1R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2R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3R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4R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5R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6R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86420"/>
                  </a:ext>
                </a:extLst>
              </a:tr>
              <a:tr h="399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평균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ROI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193640"/>
                  </a:ext>
                </a:extLst>
              </a:tr>
              <a:tr h="399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판매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878302"/>
                  </a:ext>
                </a:extLst>
              </a:tr>
              <a:tr h="399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운영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생산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7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7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6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930411"/>
                  </a:ext>
                </a:extLst>
              </a:tr>
              <a:tr h="399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구매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7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9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060468"/>
                  </a:ext>
                </a:extLst>
              </a:tr>
              <a:tr h="39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SCM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9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8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6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6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667283"/>
                  </a:ext>
                </a:extLst>
              </a:tr>
            </a:tbl>
          </a:graphicData>
        </a:graphic>
      </p:graphicFrame>
      <p:sp>
        <p:nvSpPr>
          <p:cNvPr id="34" name="직사각형 33">
            <a:extLst>
              <a:ext uri="{FF2B5EF4-FFF2-40B4-BE49-F238E27FC236}">
                <a16:creationId xmlns:a16="http://schemas.microsoft.com/office/drawing/2014/main" id="{17C4152D-3F6F-4041-A36C-5143C04A49A2}"/>
              </a:ext>
            </a:extLst>
          </p:cNvPr>
          <p:cNvSpPr/>
          <p:nvPr/>
        </p:nvSpPr>
        <p:spPr>
          <a:xfrm>
            <a:off x="1900912" y="3711003"/>
            <a:ext cx="8108891" cy="426351"/>
          </a:xfrm>
          <a:prstGeom prst="rect">
            <a:avLst/>
          </a:prstGeom>
          <a:noFill/>
          <a:ln w="57150">
            <a:solidFill>
              <a:srgbClr val="15A1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21BB286-3A68-418E-B799-0623EA86E7DF}"/>
              </a:ext>
            </a:extLst>
          </p:cNvPr>
          <p:cNvSpPr/>
          <p:nvPr/>
        </p:nvSpPr>
        <p:spPr>
          <a:xfrm>
            <a:off x="1887990" y="4483495"/>
            <a:ext cx="8108891" cy="1256527"/>
          </a:xfrm>
          <a:prstGeom prst="rect">
            <a:avLst/>
          </a:prstGeom>
          <a:noFill/>
          <a:ln w="57150">
            <a:solidFill>
              <a:srgbClr val="15A1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슬라이드 번호 개체 틀 2">
            <a:extLst>
              <a:ext uri="{FF2B5EF4-FFF2-40B4-BE49-F238E27FC236}">
                <a16:creationId xmlns:a16="http://schemas.microsoft.com/office/drawing/2014/main" id="{E5CC5812-8AC2-410B-89CF-211FC75FF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-1"/>
            <a:ext cx="2743200" cy="365125"/>
          </a:xfrm>
        </p:spPr>
        <p:txBody>
          <a:bodyPr/>
          <a:lstStyle/>
          <a:p>
            <a:fld id="{62E555CB-71B6-4724-898A-BE555FEED306}" type="slidenum">
              <a:rPr lang="ko-KR" altLang="en-US" smtClean="0"/>
              <a:t>43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516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/>
      <p:bldP spid="34" grpId="0" animBg="1"/>
      <p:bldP spid="39" grpId="0" animBg="1"/>
      <p:bldP spid="39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97264C29-7D77-40DF-92B2-B1E3AF57AC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682" y="5437740"/>
            <a:ext cx="2430868" cy="972347"/>
          </a:xfrm>
          <a:prstGeom prst="rect">
            <a:avLst/>
          </a:prstGeom>
        </p:spPr>
      </p:pic>
      <p:pic>
        <p:nvPicPr>
          <p:cNvPr id="9" name="图片 5">
            <a:extLst>
              <a:ext uri="{FF2B5EF4-FFF2-40B4-BE49-F238E27FC236}">
                <a16:creationId xmlns:a16="http://schemas.microsoft.com/office/drawing/2014/main" id="{E6116F34-F54B-4FC3-8422-B3EDA81944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t="76775"/>
          <a:stretch/>
        </p:blipFill>
        <p:spPr>
          <a:xfrm rot="10800000" flipV="1">
            <a:off x="1882753" y="3340259"/>
            <a:ext cx="8436898" cy="17984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DEF9224-F0A6-4E7D-8B0D-1E5F0DA7A3F7}"/>
              </a:ext>
            </a:extLst>
          </p:cNvPr>
          <p:cNvGrpSpPr/>
          <p:nvPr/>
        </p:nvGrpSpPr>
        <p:grpSpPr>
          <a:xfrm>
            <a:off x="3894355" y="2306595"/>
            <a:ext cx="4774327" cy="2229175"/>
            <a:chOff x="3894355" y="2306595"/>
            <a:chExt cx="4774327" cy="2229175"/>
          </a:xfrm>
        </p:grpSpPr>
        <p:sp>
          <p:nvSpPr>
            <p:cNvPr id="6" name="TextBox 5"/>
            <p:cNvSpPr txBox="1"/>
            <p:nvPr/>
          </p:nvSpPr>
          <p:spPr>
            <a:xfrm>
              <a:off x="3894355" y="2306595"/>
              <a:ext cx="477432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b="1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THANK YOU</a:t>
              </a:r>
              <a:endParaRPr lang="ko-KR" altLang="en-US" sz="6000" b="1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F1121A4-3AFC-49D7-BF41-5A1FD744E6EA}"/>
                </a:ext>
              </a:extLst>
            </p:cNvPr>
            <p:cNvSpPr/>
            <p:nvPr/>
          </p:nvSpPr>
          <p:spPr>
            <a:xfrm>
              <a:off x="5200562" y="3520107"/>
              <a:ext cx="1790875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Q&amp;A</a:t>
              </a:r>
              <a:endParaRPr lang="ko-KR" altLang="en-US" sz="6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019C9AF6-4C6C-4834-9914-C7D10D9BF1BE}"/>
              </a:ext>
            </a:extLst>
          </p:cNvPr>
          <p:cNvSpPr/>
          <p:nvPr/>
        </p:nvSpPr>
        <p:spPr>
          <a:xfrm>
            <a:off x="8094129" y="6210032"/>
            <a:ext cx="43639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김진수 </a:t>
            </a:r>
            <a:r>
              <a:rPr lang="ko-KR" altLang="en-US" sz="2000" b="1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김효준</a:t>
            </a: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노윤지 </a:t>
            </a:r>
            <a:r>
              <a:rPr lang="ko-KR" altLang="en-US" sz="2000" b="1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장주찬</a:t>
            </a:r>
            <a:endParaRPr lang="ko-KR" altLang="en-US" sz="2000" b="1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5952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7F509C6-C3C3-41B4-8341-406E1561D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82" y="1394220"/>
            <a:ext cx="5673404" cy="259952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8F95C0D-BFAA-4A59-A056-3DC3C8495470}"/>
              </a:ext>
            </a:extLst>
          </p:cNvPr>
          <p:cNvSpPr/>
          <p:nvPr/>
        </p:nvSpPr>
        <p:spPr>
          <a:xfrm>
            <a:off x="0" y="-9427"/>
            <a:ext cx="12192000" cy="10703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3BA3A0-2A97-4EE6-AE94-BB8DEEDFA93E}"/>
              </a:ext>
            </a:extLst>
          </p:cNvPr>
          <p:cNvSpPr txBox="1"/>
          <p:nvPr/>
        </p:nvSpPr>
        <p:spPr>
          <a:xfrm>
            <a:off x="129784" y="193863"/>
            <a:ext cx="766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rgbClr val="FF837F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1.1</a:t>
            </a:r>
            <a:endParaRPr lang="ko-KR" altLang="en-US" sz="3200" b="1" dirty="0">
              <a:solidFill>
                <a:srgbClr val="FF837F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F39E72-6B63-4A47-B090-8D2CA1E80DA9}"/>
              </a:ext>
            </a:extLst>
          </p:cNvPr>
          <p:cNvSpPr txBox="1"/>
          <p:nvPr/>
        </p:nvSpPr>
        <p:spPr>
          <a:xfrm>
            <a:off x="816745" y="224640"/>
            <a:ext cx="15247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기업개요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2B15EC0-9E33-4CFD-B3F3-105CE9E9BCD5}"/>
              </a:ext>
            </a:extLst>
          </p:cNvPr>
          <p:cNvSpPr/>
          <p:nvPr/>
        </p:nvSpPr>
        <p:spPr>
          <a:xfrm>
            <a:off x="0" y="-1"/>
            <a:ext cx="129784" cy="1070343"/>
          </a:xfrm>
          <a:prstGeom prst="rect">
            <a:avLst/>
          </a:prstGeom>
          <a:solidFill>
            <a:srgbClr val="FF83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4D5435-D73D-42B4-868D-33FE45CB7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82" y="4083523"/>
            <a:ext cx="5673404" cy="259952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A3D748C-6E7B-4170-96CA-E6EE0D56C3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6114" y="4083523"/>
            <a:ext cx="5673404" cy="2599520"/>
          </a:xfrm>
          <a:prstGeom prst="rect">
            <a:avLst/>
          </a:prstGeom>
        </p:spPr>
      </p:pic>
      <p:sp>
        <p:nvSpPr>
          <p:cNvPr id="12" name="슬라이드 번호 개체 틀 2">
            <a:extLst>
              <a:ext uri="{FF2B5EF4-FFF2-40B4-BE49-F238E27FC236}">
                <a16:creationId xmlns:a16="http://schemas.microsoft.com/office/drawing/2014/main" id="{8039B6A3-0F44-4C3E-9C9B-A237E8A1888D}"/>
              </a:ext>
            </a:extLst>
          </p:cNvPr>
          <p:cNvSpPr txBox="1">
            <a:spLocks/>
          </p:cNvSpPr>
          <p:nvPr/>
        </p:nvSpPr>
        <p:spPr>
          <a:xfrm>
            <a:off x="9448800" y="-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E555CB-71B6-4724-898A-BE555FEED306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DBCF30D-0203-42FC-8769-271B7935C526}"/>
              </a:ext>
            </a:extLst>
          </p:cNvPr>
          <p:cNvGrpSpPr/>
          <p:nvPr/>
        </p:nvGrpSpPr>
        <p:grpSpPr>
          <a:xfrm>
            <a:off x="6326114" y="1394220"/>
            <a:ext cx="5673404" cy="2599520"/>
            <a:chOff x="6326114" y="1394220"/>
            <a:chExt cx="5673404" cy="2599520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2EBB9A99-70FF-4604-846F-5D9121A38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26114" y="1394220"/>
              <a:ext cx="5673404" cy="2599520"/>
            </a:xfrm>
            <a:prstGeom prst="rect">
              <a:avLst/>
            </a:prstGeom>
          </p:spPr>
        </p:pic>
        <p:pic>
          <p:nvPicPr>
            <p:cNvPr id="9" name="그림 8" descr="사람, 정장, 남자, 의류이(가) 표시된 사진&#10;&#10;자동 생성된 설명">
              <a:extLst>
                <a:ext uri="{FF2B5EF4-FFF2-40B4-BE49-F238E27FC236}">
                  <a16:creationId xmlns:a16="http://schemas.microsoft.com/office/drawing/2014/main" id="{B6623E6F-5A19-4CE5-927D-7E20B25A0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4376" y="1638253"/>
              <a:ext cx="1954331" cy="22550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1084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2">
            <a:extLst>
              <a:ext uri="{FF2B5EF4-FFF2-40B4-BE49-F238E27FC236}">
                <a16:creationId xmlns:a16="http://schemas.microsoft.com/office/drawing/2014/main" id="{139A2BBF-15D8-4449-8E8D-319567CCBB93}"/>
              </a:ext>
            </a:extLst>
          </p:cNvPr>
          <p:cNvCxnSpPr/>
          <p:nvPr/>
        </p:nvCxnSpPr>
        <p:spPr>
          <a:xfrm>
            <a:off x="0" y="4038600"/>
            <a:ext cx="12192000" cy="0"/>
          </a:xfrm>
          <a:prstGeom prst="line">
            <a:avLst/>
          </a:prstGeom>
          <a:ln>
            <a:solidFill>
              <a:srgbClr val="022541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F95C0D-BFAA-4A59-A056-3DC3C8495470}"/>
              </a:ext>
            </a:extLst>
          </p:cNvPr>
          <p:cNvSpPr/>
          <p:nvPr/>
        </p:nvSpPr>
        <p:spPr>
          <a:xfrm>
            <a:off x="0" y="0"/>
            <a:ext cx="12192000" cy="10703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3BA3A0-2A97-4EE6-AE94-BB8DEEDFA93E}"/>
              </a:ext>
            </a:extLst>
          </p:cNvPr>
          <p:cNvSpPr txBox="1"/>
          <p:nvPr/>
        </p:nvSpPr>
        <p:spPr>
          <a:xfrm>
            <a:off x="139403" y="193863"/>
            <a:ext cx="756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rgbClr val="FF837F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1.2</a:t>
            </a:r>
            <a:endParaRPr lang="ko-KR" altLang="en-US" sz="3200" b="1" dirty="0">
              <a:solidFill>
                <a:srgbClr val="FF837F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F39E72-6B63-4A47-B090-8D2CA1E80DA9}"/>
              </a:ext>
            </a:extLst>
          </p:cNvPr>
          <p:cNvSpPr txBox="1"/>
          <p:nvPr/>
        </p:nvSpPr>
        <p:spPr>
          <a:xfrm>
            <a:off x="816745" y="224640"/>
            <a:ext cx="24561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목표 및 방향성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2B15EC0-9E33-4CFD-B3F3-105CE9E9BCD5}"/>
              </a:ext>
            </a:extLst>
          </p:cNvPr>
          <p:cNvSpPr/>
          <p:nvPr/>
        </p:nvSpPr>
        <p:spPr>
          <a:xfrm>
            <a:off x="0" y="-1"/>
            <a:ext cx="129784" cy="1070343"/>
          </a:xfrm>
          <a:prstGeom prst="rect">
            <a:avLst/>
          </a:prstGeom>
          <a:solidFill>
            <a:srgbClr val="FF83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30" name="Oval 8">
            <a:extLst>
              <a:ext uri="{FF2B5EF4-FFF2-40B4-BE49-F238E27FC236}">
                <a16:creationId xmlns:a16="http://schemas.microsoft.com/office/drawing/2014/main" id="{D55ED185-1EB4-4314-BC87-9CE43CEED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0717" y="2707224"/>
            <a:ext cx="10584" cy="14817"/>
          </a:xfrm>
          <a:prstGeom prst="ellipse">
            <a:avLst/>
          </a:prstGeom>
          <a:solidFill>
            <a:srgbClr val="F9ED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BDA1AC1A-632C-4E96-89D4-6EA9856D496C}"/>
              </a:ext>
            </a:extLst>
          </p:cNvPr>
          <p:cNvGrpSpPr/>
          <p:nvPr/>
        </p:nvGrpSpPr>
        <p:grpSpPr>
          <a:xfrm>
            <a:off x="3329946" y="2101112"/>
            <a:ext cx="2692399" cy="4064000"/>
            <a:chOff x="2472638" y="2108200"/>
            <a:chExt cx="2692399" cy="4064000"/>
          </a:xfrm>
        </p:grpSpPr>
        <p:sp>
          <p:nvSpPr>
            <p:cNvPr id="28" name="Text Box 10">
              <a:extLst>
                <a:ext uri="{FF2B5EF4-FFF2-40B4-BE49-F238E27FC236}">
                  <a16:creationId xmlns:a16="http://schemas.microsoft.com/office/drawing/2014/main" id="{B490C73D-477B-4C35-BDBC-E5EF2D53F2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2638" y="2108200"/>
              <a:ext cx="2692399" cy="15696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0960" tIns="30480" rIns="60960" bIns="30480">
              <a:spAutoFit/>
            </a:bodyPr>
            <a:lstStyle/>
            <a:p>
              <a:pPr algn="ctr" defTabSz="1450940">
                <a:lnSpc>
                  <a:spcPct val="200000"/>
                </a:lnSpc>
              </a:pPr>
              <a:r>
                <a:rPr lang="ko-KR" altLang="en-US" sz="2200" b="1" dirty="0">
                  <a:solidFill>
                    <a:srgbClr val="FB8900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  <a:cs typeface="Open Sans" pitchFamily="34" charset="0"/>
                </a:rPr>
                <a:t>운영</a:t>
              </a:r>
              <a:r>
                <a:rPr lang="en-US" altLang="ko-KR" sz="2200" b="1" dirty="0">
                  <a:solidFill>
                    <a:srgbClr val="FB8900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  <a:cs typeface="Open Sans" pitchFamily="34" charset="0"/>
                </a:rPr>
                <a:t>/</a:t>
              </a:r>
              <a:r>
                <a:rPr lang="ko-KR" altLang="en-US" sz="2200" b="1" dirty="0">
                  <a:solidFill>
                    <a:srgbClr val="FB8900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  <a:cs typeface="Open Sans" pitchFamily="34" charset="0"/>
                </a:rPr>
                <a:t>생산</a:t>
              </a:r>
              <a:endParaRPr lang="en-US" altLang="ko-KR" sz="2200" b="1" dirty="0">
                <a:solidFill>
                  <a:srgbClr val="FB8900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Open Sans" pitchFamily="34" charset="0"/>
              </a:endParaRPr>
            </a:p>
            <a:p>
              <a:pPr algn="ctr"/>
              <a:r>
                <a:rPr lang="ko-KR" altLang="en-US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원자재 창고의 공간 활용률</a:t>
              </a:r>
            </a:p>
            <a:p>
              <a:pPr algn="ctr"/>
              <a:r>
                <a:rPr lang="ko-KR" altLang="en-US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완제품 창고의 공간 활용률</a:t>
              </a:r>
            </a:p>
            <a:p>
              <a:pPr algn="ctr"/>
              <a:r>
                <a:rPr lang="ko-KR" altLang="en-US" dirty="0" err="1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생산계획준수율</a:t>
              </a:r>
              <a:endParaRPr lang="ko-KR" altLang="en-US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DF34017-341E-45C7-9A4E-7BC2F5A2AD52}"/>
                </a:ext>
              </a:extLst>
            </p:cNvPr>
            <p:cNvGrpSpPr/>
            <p:nvPr/>
          </p:nvGrpSpPr>
          <p:grpSpPr>
            <a:xfrm>
              <a:off x="3251200" y="4038600"/>
              <a:ext cx="1111224" cy="2133600"/>
              <a:chOff x="3251200" y="4038600"/>
              <a:chExt cx="1111224" cy="2133600"/>
            </a:xfrm>
          </p:grpSpPr>
          <p:sp>
            <p:nvSpPr>
              <p:cNvPr id="21" name="Isosceles Triangle 13">
                <a:extLst>
                  <a:ext uri="{FF2B5EF4-FFF2-40B4-BE49-F238E27FC236}">
                    <a16:creationId xmlns:a16="http://schemas.microsoft.com/office/drawing/2014/main" id="{68C03FA6-2BEE-4857-8930-2DE7413793EC}"/>
                  </a:ext>
                </a:extLst>
              </p:cNvPr>
              <p:cNvSpPr/>
              <p:nvPr/>
            </p:nvSpPr>
            <p:spPr>
              <a:xfrm flipV="1">
                <a:off x="3603612" y="4038600"/>
                <a:ext cx="406400" cy="304800"/>
              </a:xfrm>
              <a:prstGeom prst="triangle">
                <a:avLst/>
              </a:prstGeom>
              <a:solidFill>
                <a:srgbClr val="F49D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-윤고딕340" panose="02030504000101010101" pitchFamily="18" charset="-127"/>
                  <a:ea typeface="-윤고딕340" panose="02030504000101010101" pitchFamily="18" charset="-127"/>
                </a:endParaRPr>
              </a:p>
            </p:txBody>
          </p:sp>
          <p:cxnSp>
            <p:nvCxnSpPr>
              <p:cNvPr id="22" name="Straight Connector 14">
                <a:extLst>
                  <a:ext uri="{FF2B5EF4-FFF2-40B4-BE49-F238E27FC236}">
                    <a16:creationId xmlns:a16="http://schemas.microsoft.com/office/drawing/2014/main" id="{5830B89C-FDEE-461C-A196-DEBA8CB6A703}"/>
                  </a:ext>
                </a:extLst>
              </p:cNvPr>
              <p:cNvCxnSpPr>
                <a:endCxn id="21" idx="0"/>
              </p:cNvCxnSpPr>
              <p:nvPr/>
            </p:nvCxnSpPr>
            <p:spPr>
              <a:xfrm flipV="1">
                <a:off x="3806812" y="4343400"/>
                <a:ext cx="0" cy="1219200"/>
              </a:xfrm>
              <a:prstGeom prst="line">
                <a:avLst/>
              </a:prstGeom>
              <a:ln>
                <a:solidFill>
                  <a:srgbClr val="FB8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Oval 15">
                <a:extLst>
                  <a:ext uri="{FF2B5EF4-FFF2-40B4-BE49-F238E27FC236}">
                    <a16:creationId xmlns:a16="http://schemas.microsoft.com/office/drawing/2014/main" id="{E7CFEBF6-4702-4FE1-B67D-5F2E18E75F3A}"/>
                  </a:ext>
                </a:extLst>
              </p:cNvPr>
              <p:cNvSpPr/>
              <p:nvPr/>
            </p:nvSpPr>
            <p:spPr>
              <a:xfrm>
                <a:off x="3251200" y="5054600"/>
                <a:ext cx="1111224" cy="1117600"/>
              </a:xfrm>
              <a:prstGeom prst="ellipse">
                <a:avLst/>
              </a:prstGeom>
              <a:solidFill>
                <a:srgbClr val="F49D15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733">
                  <a:solidFill>
                    <a:schemeClr val="bg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endParaRPr>
              </a:p>
            </p:txBody>
          </p:sp>
          <p:grpSp>
            <p:nvGrpSpPr>
              <p:cNvPr id="75" name="Group 82">
                <a:extLst>
                  <a:ext uri="{FF2B5EF4-FFF2-40B4-BE49-F238E27FC236}">
                    <a16:creationId xmlns:a16="http://schemas.microsoft.com/office/drawing/2014/main" id="{F7161433-D9E5-40EB-86B7-82F485079FD5}"/>
                  </a:ext>
                </a:extLst>
              </p:cNvPr>
              <p:cNvGrpSpPr/>
              <p:nvPr/>
            </p:nvGrpSpPr>
            <p:grpSpPr>
              <a:xfrm>
                <a:off x="3611716" y="5310011"/>
                <a:ext cx="414241" cy="606777"/>
                <a:chOff x="3355885" y="743678"/>
                <a:chExt cx="225425" cy="330201"/>
              </a:xfrm>
              <a:solidFill>
                <a:schemeClr val="bg1"/>
              </a:solidFill>
            </p:grpSpPr>
            <p:sp>
              <p:nvSpPr>
                <p:cNvPr id="76" name="Freeform 14">
                  <a:extLst>
                    <a:ext uri="{FF2B5EF4-FFF2-40B4-BE49-F238E27FC236}">
                      <a16:creationId xmlns:a16="http://schemas.microsoft.com/office/drawing/2014/main" id="{0124D77D-FA6C-4153-A2B0-CFC8FCA428E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355885" y="951641"/>
                  <a:ext cx="211138" cy="122238"/>
                </a:xfrm>
                <a:custGeom>
                  <a:avLst/>
                  <a:gdLst>
                    <a:gd name="T0" fmla="*/ 0 w 133"/>
                    <a:gd name="T1" fmla="*/ 77 h 77"/>
                    <a:gd name="T2" fmla="*/ 133 w 133"/>
                    <a:gd name="T3" fmla="*/ 31 h 77"/>
                    <a:gd name="T4" fmla="*/ 0 w 133"/>
                    <a:gd name="T5" fmla="*/ 0 h 77"/>
                    <a:gd name="T6" fmla="*/ 17 w 133"/>
                    <a:gd name="T7" fmla="*/ 65 h 77"/>
                    <a:gd name="T8" fmla="*/ 26 w 133"/>
                    <a:gd name="T9" fmla="*/ 55 h 77"/>
                    <a:gd name="T10" fmla="*/ 26 w 133"/>
                    <a:gd name="T11" fmla="*/ 53 h 77"/>
                    <a:gd name="T12" fmla="*/ 17 w 133"/>
                    <a:gd name="T13" fmla="*/ 43 h 77"/>
                    <a:gd name="T14" fmla="*/ 26 w 133"/>
                    <a:gd name="T15" fmla="*/ 53 h 77"/>
                    <a:gd name="T16" fmla="*/ 17 w 133"/>
                    <a:gd name="T17" fmla="*/ 38 h 77"/>
                    <a:gd name="T18" fmla="*/ 26 w 133"/>
                    <a:gd name="T19" fmla="*/ 29 h 77"/>
                    <a:gd name="T20" fmla="*/ 26 w 133"/>
                    <a:gd name="T21" fmla="*/ 27 h 77"/>
                    <a:gd name="T22" fmla="*/ 17 w 133"/>
                    <a:gd name="T23" fmla="*/ 17 h 77"/>
                    <a:gd name="T24" fmla="*/ 26 w 133"/>
                    <a:gd name="T25" fmla="*/ 27 h 77"/>
                    <a:gd name="T26" fmla="*/ 29 w 133"/>
                    <a:gd name="T27" fmla="*/ 65 h 77"/>
                    <a:gd name="T28" fmla="*/ 38 w 133"/>
                    <a:gd name="T29" fmla="*/ 55 h 77"/>
                    <a:gd name="T30" fmla="*/ 38 w 133"/>
                    <a:gd name="T31" fmla="*/ 53 h 77"/>
                    <a:gd name="T32" fmla="*/ 29 w 133"/>
                    <a:gd name="T33" fmla="*/ 43 h 77"/>
                    <a:gd name="T34" fmla="*/ 38 w 133"/>
                    <a:gd name="T35" fmla="*/ 53 h 77"/>
                    <a:gd name="T36" fmla="*/ 29 w 133"/>
                    <a:gd name="T37" fmla="*/ 38 h 77"/>
                    <a:gd name="T38" fmla="*/ 38 w 133"/>
                    <a:gd name="T39" fmla="*/ 29 h 77"/>
                    <a:gd name="T40" fmla="*/ 93 w 133"/>
                    <a:gd name="T41" fmla="*/ 46 h 77"/>
                    <a:gd name="T42" fmla="*/ 102 w 133"/>
                    <a:gd name="T43" fmla="*/ 53 h 77"/>
                    <a:gd name="T44" fmla="*/ 93 w 133"/>
                    <a:gd name="T45" fmla="*/ 46 h 77"/>
                    <a:gd name="T46" fmla="*/ 102 w 133"/>
                    <a:gd name="T47" fmla="*/ 58 h 77"/>
                    <a:gd name="T48" fmla="*/ 93 w 133"/>
                    <a:gd name="T49" fmla="*/ 65 h 77"/>
                    <a:gd name="T50" fmla="*/ 81 w 133"/>
                    <a:gd name="T51" fmla="*/ 46 h 77"/>
                    <a:gd name="T52" fmla="*/ 90 w 133"/>
                    <a:gd name="T53" fmla="*/ 53 h 77"/>
                    <a:gd name="T54" fmla="*/ 81 w 133"/>
                    <a:gd name="T55" fmla="*/ 46 h 77"/>
                    <a:gd name="T56" fmla="*/ 90 w 133"/>
                    <a:gd name="T57" fmla="*/ 58 h 77"/>
                    <a:gd name="T58" fmla="*/ 81 w 133"/>
                    <a:gd name="T59" fmla="*/ 65 h 77"/>
                    <a:gd name="T60" fmla="*/ 62 w 133"/>
                    <a:gd name="T61" fmla="*/ 17 h 77"/>
                    <a:gd name="T62" fmla="*/ 69 w 133"/>
                    <a:gd name="T63" fmla="*/ 27 h 77"/>
                    <a:gd name="T64" fmla="*/ 62 w 133"/>
                    <a:gd name="T65" fmla="*/ 17 h 77"/>
                    <a:gd name="T66" fmla="*/ 69 w 133"/>
                    <a:gd name="T67" fmla="*/ 29 h 77"/>
                    <a:gd name="T68" fmla="*/ 62 w 133"/>
                    <a:gd name="T69" fmla="*/ 38 h 77"/>
                    <a:gd name="T70" fmla="*/ 62 w 133"/>
                    <a:gd name="T71" fmla="*/ 43 h 77"/>
                    <a:gd name="T72" fmla="*/ 69 w 133"/>
                    <a:gd name="T73" fmla="*/ 53 h 77"/>
                    <a:gd name="T74" fmla="*/ 62 w 133"/>
                    <a:gd name="T75" fmla="*/ 43 h 77"/>
                    <a:gd name="T76" fmla="*/ 69 w 133"/>
                    <a:gd name="T77" fmla="*/ 55 h 77"/>
                    <a:gd name="T78" fmla="*/ 62 w 133"/>
                    <a:gd name="T79" fmla="*/ 65 h 77"/>
                    <a:gd name="T80" fmla="*/ 50 w 133"/>
                    <a:gd name="T81" fmla="*/ 17 h 77"/>
                    <a:gd name="T82" fmla="*/ 57 w 133"/>
                    <a:gd name="T83" fmla="*/ 27 h 77"/>
                    <a:gd name="T84" fmla="*/ 50 w 133"/>
                    <a:gd name="T85" fmla="*/ 17 h 77"/>
                    <a:gd name="T86" fmla="*/ 57 w 133"/>
                    <a:gd name="T87" fmla="*/ 29 h 77"/>
                    <a:gd name="T88" fmla="*/ 50 w 133"/>
                    <a:gd name="T89" fmla="*/ 38 h 77"/>
                    <a:gd name="T90" fmla="*/ 50 w 133"/>
                    <a:gd name="T91" fmla="*/ 43 h 77"/>
                    <a:gd name="T92" fmla="*/ 57 w 133"/>
                    <a:gd name="T93" fmla="*/ 53 h 77"/>
                    <a:gd name="T94" fmla="*/ 50 w 133"/>
                    <a:gd name="T95" fmla="*/ 43 h 77"/>
                    <a:gd name="T96" fmla="*/ 57 w 133"/>
                    <a:gd name="T97" fmla="*/ 55 h 77"/>
                    <a:gd name="T98" fmla="*/ 50 w 133"/>
                    <a:gd name="T99" fmla="*/ 65 h 77"/>
                    <a:gd name="T100" fmla="*/ 38 w 133"/>
                    <a:gd name="T101" fmla="*/ 27 h 77"/>
                    <a:gd name="T102" fmla="*/ 29 w 133"/>
                    <a:gd name="T103" fmla="*/ 17 h 77"/>
                    <a:gd name="T104" fmla="*/ 38 w 133"/>
                    <a:gd name="T105" fmla="*/ 27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3" h="77">
                      <a:moveTo>
                        <a:pt x="0" y="0"/>
                      </a:moveTo>
                      <a:lnTo>
                        <a:pt x="0" y="77"/>
                      </a:lnTo>
                      <a:lnTo>
                        <a:pt x="133" y="77"/>
                      </a:lnTo>
                      <a:lnTo>
                        <a:pt x="133" y="31"/>
                      </a:lnTo>
                      <a:lnTo>
                        <a:pt x="38" y="0"/>
                      </a:lnTo>
                      <a:lnTo>
                        <a:pt x="0" y="0"/>
                      </a:lnTo>
                      <a:close/>
                      <a:moveTo>
                        <a:pt x="26" y="65"/>
                      </a:moveTo>
                      <a:lnTo>
                        <a:pt x="17" y="65"/>
                      </a:lnTo>
                      <a:lnTo>
                        <a:pt x="17" y="55"/>
                      </a:lnTo>
                      <a:lnTo>
                        <a:pt x="26" y="55"/>
                      </a:lnTo>
                      <a:lnTo>
                        <a:pt x="26" y="65"/>
                      </a:lnTo>
                      <a:close/>
                      <a:moveTo>
                        <a:pt x="26" y="53"/>
                      </a:moveTo>
                      <a:lnTo>
                        <a:pt x="17" y="53"/>
                      </a:lnTo>
                      <a:lnTo>
                        <a:pt x="17" y="43"/>
                      </a:lnTo>
                      <a:lnTo>
                        <a:pt x="26" y="43"/>
                      </a:lnTo>
                      <a:lnTo>
                        <a:pt x="26" y="53"/>
                      </a:lnTo>
                      <a:close/>
                      <a:moveTo>
                        <a:pt x="26" y="38"/>
                      </a:moveTo>
                      <a:lnTo>
                        <a:pt x="17" y="38"/>
                      </a:lnTo>
                      <a:lnTo>
                        <a:pt x="17" y="29"/>
                      </a:lnTo>
                      <a:lnTo>
                        <a:pt x="26" y="29"/>
                      </a:lnTo>
                      <a:lnTo>
                        <a:pt x="26" y="38"/>
                      </a:lnTo>
                      <a:close/>
                      <a:moveTo>
                        <a:pt x="26" y="27"/>
                      </a:moveTo>
                      <a:lnTo>
                        <a:pt x="17" y="27"/>
                      </a:lnTo>
                      <a:lnTo>
                        <a:pt x="17" y="17"/>
                      </a:lnTo>
                      <a:lnTo>
                        <a:pt x="26" y="17"/>
                      </a:lnTo>
                      <a:lnTo>
                        <a:pt x="26" y="27"/>
                      </a:lnTo>
                      <a:close/>
                      <a:moveTo>
                        <a:pt x="38" y="65"/>
                      </a:moveTo>
                      <a:lnTo>
                        <a:pt x="29" y="65"/>
                      </a:lnTo>
                      <a:lnTo>
                        <a:pt x="29" y="55"/>
                      </a:lnTo>
                      <a:lnTo>
                        <a:pt x="38" y="55"/>
                      </a:lnTo>
                      <a:lnTo>
                        <a:pt x="38" y="65"/>
                      </a:lnTo>
                      <a:close/>
                      <a:moveTo>
                        <a:pt x="38" y="53"/>
                      </a:moveTo>
                      <a:lnTo>
                        <a:pt x="29" y="53"/>
                      </a:lnTo>
                      <a:lnTo>
                        <a:pt x="29" y="43"/>
                      </a:lnTo>
                      <a:lnTo>
                        <a:pt x="38" y="43"/>
                      </a:lnTo>
                      <a:lnTo>
                        <a:pt x="38" y="53"/>
                      </a:lnTo>
                      <a:close/>
                      <a:moveTo>
                        <a:pt x="38" y="38"/>
                      </a:moveTo>
                      <a:lnTo>
                        <a:pt x="29" y="38"/>
                      </a:lnTo>
                      <a:lnTo>
                        <a:pt x="29" y="29"/>
                      </a:lnTo>
                      <a:lnTo>
                        <a:pt x="38" y="29"/>
                      </a:lnTo>
                      <a:lnTo>
                        <a:pt x="38" y="38"/>
                      </a:lnTo>
                      <a:close/>
                      <a:moveTo>
                        <a:pt x="93" y="46"/>
                      </a:moveTo>
                      <a:lnTo>
                        <a:pt x="102" y="46"/>
                      </a:lnTo>
                      <a:lnTo>
                        <a:pt x="102" y="53"/>
                      </a:lnTo>
                      <a:lnTo>
                        <a:pt x="93" y="53"/>
                      </a:lnTo>
                      <a:lnTo>
                        <a:pt x="93" y="46"/>
                      </a:lnTo>
                      <a:close/>
                      <a:moveTo>
                        <a:pt x="93" y="58"/>
                      </a:moveTo>
                      <a:lnTo>
                        <a:pt x="102" y="58"/>
                      </a:lnTo>
                      <a:lnTo>
                        <a:pt x="102" y="65"/>
                      </a:lnTo>
                      <a:lnTo>
                        <a:pt x="93" y="65"/>
                      </a:lnTo>
                      <a:lnTo>
                        <a:pt x="93" y="58"/>
                      </a:lnTo>
                      <a:close/>
                      <a:moveTo>
                        <a:pt x="81" y="46"/>
                      </a:moveTo>
                      <a:lnTo>
                        <a:pt x="90" y="46"/>
                      </a:lnTo>
                      <a:lnTo>
                        <a:pt x="90" y="53"/>
                      </a:lnTo>
                      <a:lnTo>
                        <a:pt x="81" y="53"/>
                      </a:lnTo>
                      <a:lnTo>
                        <a:pt x="81" y="46"/>
                      </a:lnTo>
                      <a:close/>
                      <a:moveTo>
                        <a:pt x="81" y="58"/>
                      </a:moveTo>
                      <a:lnTo>
                        <a:pt x="90" y="58"/>
                      </a:lnTo>
                      <a:lnTo>
                        <a:pt x="90" y="65"/>
                      </a:lnTo>
                      <a:lnTo>
                        <a:pt x="81" y="65"/>
                      </a:lnTo>
                      <a:lnTo>
                        <a:pt x="81" y="58"/>
                      </a:lnTo>
                      <a:close/>
                      <a:moveTo>
                        <a:pt x="62" y="17"/>
                      </a:moveTo>
                      <a:lnTo>
                        <a:pt x="69" y="17"/>
                      </a:lnTo>
                      <a:lnTo>
                        <a:pt x="69" y="27"/>
                      </a:lnTo>
                      <a:lnTo>
                        <a:pt x="62" y="27"/>
                      </a:lnTo>
                      <a:lnTo>
                        <a:pt x="62" y="17"/>
                      </a:lnTo>
                      <a:close/>
                      <a:moveTo>
                        <a:pt x="62" y="29"/>
                      </a:moveTo>
                      <a:lnTo>
                        <a:pt x="69" y="29"/>
                      </a:lnTo>
                      <a:lnTo>
                        <a:pt x="69" y="38"/>
                      </a:lnTo>
                      <a:lnTo>
                        <a:pt x="62" y="38"/>
                      </a:lnTo>
                      <a:lnTo>
                        <a:pt x="62" y="29"/>
                      </a:lnTo>
                      <a:close/>
                      <a:moveTo>
                        <a:pt x="62" y="43"/>
                      </a:moveTo>
                      <a:lnTo>
                        <a:pt x="69" y="43"/>
                      </a:lnTo>
                      <a:lnTo>
                        <a:pt x="69" y="53"/>
                      </a:lnTo>
                      <a:lnTo>
                        <a:pt x="62" y="53"/>
                      </a:lnTo>
                      <a:lnTo>
                        <a:pt x="62" y="43"/>
                      </a:lnTo>
                      <a:close/>
                      <a:moveTo>
                        <a:pt x="62" y="55"/>
                      </a:moveTo>
                      <a:lnTo>
                        <a:pt x="69" y="55"/>
                      </a:lnTo>
                      <a:lnTo>
                        <a:pt x="69" y="65"/>
                      </a:lnTo>
                      <a:lnTo>
                        <a:pt x="62" y="65"/>
                      </a:lnTo>
                      <a:lnTo>
                        <a:pt x="62" y="55"/>
                      </a:lnTo>
                      <a:close/>
                      <a:moveTo>
                        <a:pt x="50" y="17"/>
                      </a:moveTo>
                      <a:lnTo>
                        <a:pt x="57" y="17"/>
                      </a:lnTo>
                      <a:lnTo>
                        <a:pt x="57" y="27"/>
                      </a:lnTo>
                      <a:lnTo>
                        <a:pt x="50" y="27"/>
                      </a:lnTo>
                      <a:lnTo>
                        <a:pt x="50" y="17"/>
                      </a:lnTo>
                      <a:close/>
                      <a:moveTo>
                        <a:pt x="50" y="29"/>
                      </a:moveTo>
                      <a:lnTo>
                        <a:pt x="57" y="29"/>
                      </a:lnTo>
                      <a:lnTo>
                        <a:pt x="57" y="38"/>
                      </a:lnTo>
                      <a:lnTo>
                        <a:pt x="50" y="38"/>
                      </a:lnTo>
                      <a:lnTo>
                        <a:pt x="50" y="29"/>
                      </a:lnTo>
                      <a:close/>
                      <a:moveTo>
                        <a:pt x="50" y="43"/>
                      </a:moveTo>
                      <a:lnTo>
                        <a:pt x="57" y="43"/>
                      </a:lnTo>
                      <a:lnTo>
                        <a:pt x="57" y="53"/>
                      </a:lnTo>
                      <a:lnTo>
                        <a:pt x="50" y="53"/>
                      </a:lnTo>
                      <a:lnTo>
                        <a:pt x="50" y="43"/>
                      </a:lnTo>
                      <a:close/>
                      <a:moveTo>
                        <a:pt x="50" y="55"/>
                      </a:moveTo>
                      <a:lnTo>
                        <a:pt x="57" y="55"/>
                      </a:lnTo>
                      <a:lnTo>
                        <a:pt x="57" y="65"/>
                      </a:lnTo>
                      <a:lnTo>
                        <a:pt x="50" y="65"/>
                      </a:lnTo>
                      <a:lnTo>
                        <a:pt x="50" y="55"/>
                      </a:lnTo>
                      <a:close/>
                      <a:moveTo>
                        <a:pt x="38" y="27"/>
                      </a:moveTo>
                      <a:lnTo>
                        <a:pt x="29" y="27"/>
                      </a:lnTo>
                      <a:lnTo>
                        <a:pt x="29" y="17"/>
                      </a:lnTo>
                      <a:lnTo>
                        <a:pt x="38" y="17"/>
                      </a:lnTo>
                      <a:lnTo>
                        <a:pt x="38" y="2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-윤고딕340" panose="02030504000101010101" pitchFamily="18" charset="-127"/>
                    <a:ea typeface="-윤고딕340" panose="02030504000101010101" pitchFamily="18" charset="-127"/>
                  </a:endParaRPr>
                </a:p>
              </p:txBody>
            </p:sp>
            <p:sp>
              <p:nvSpPr>
                <p:cNvPr id="77" name="Freeform 15">
                  <a:extLst>
                    <a:ext uri="{FF2B5EF4-FFF2-40B4-BE49-F238E27FC236}">
                      <a16:creationId xmlns:a16="http://schemas.microsoft.com/office/drawing/2014/main" id="{C40BC8A9-5219-4805-8186-2BFE10C2F9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63822" y="743678"/>
                  <a:ext cx="52388" cy="177801"/>
                </a:xfrm>
                <a:custGeom>
                  <a:avLst/>
                  <a:gdLst>
                    <a:gd name="T0" fmla="*/ 28 w 33"/>
                    <a:gd name="T1" fmla="*/ 0 h 112"/>
                    <a:gd name="T2" fmla="*/ 7 w 33"/>
                    <a:gd name="T3" fmla="*/ 0 h 112"/>
                    <a:gd name="T4" fmla="*/ 0 w 33"/>
                    <a:gd name="T5" fmla="*/ 112 h 112"/>
                    <a:gd name="T6" fmla="*/ 33 w 33"/>
                    <a:gd name="T7" fmla="*/ 112 h 112"/>
                    <a:gd name="T8" fmla="*/ 28 w 33"/>
                    <a:gd name="T9" fmla="*/ 0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112">
                      <a:moveTo>
                        <a:pt x="28" y="0"/>
                      </a:moveTo>
                      <a:lnTo>
                        <a:pt x="7" y="0"/>
                      </a:lnTo>
                      <a:lnTo>
                        <a:pt x="0" y="112"/>
                      </a:lnTo>
                      <a:lnTo>
                        <a:pt x="33" y="112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-윤고딕340" panose="02030504000101010101" pitchFamily="18" charset="-127"/>
                    <a:ea typeface="-윤고딕340" panose="02030504000101010101" pitchFamily="18" charset="-127"/>
                  </a:endParaRPr>
                </a:p>
              </p:txBody>
            </p:sp>
            <p:sp>
              <p:nvSpPr>
                <p:cNvPr id="78" name="Freeform 16">
                  <a:extLst>
                    <a:ext uri="{FF2B5EF4-FFF2-40B4-BE49-F238E27FC236}">
                      <a16:creationId xmlns:a16="http://schemas.microsoft.com/office/drawing/2014/main" id="{6F5467ED-6718-4127-9C52-1C1D46B7CC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55885" y="929416"/>
                  <a:ext cx="225425" cy="68263"/>
                </a:xfrm>
                <a:custGeom>
                  <a:avLst/>
                  <a:gdLst>
                    <a:gd name="T0" fmla="*/ 40 w 142"/>
                    <a:gd name="T1" fmla="*/ 0 h 43"/>
                    <a:gd name="T2" fmla="*/ 40 w 142"/>
                    <a:gd name="T3" fmla="*/ 0 h 43"/>
                    <a:gd name="T4" fmla="*/ 0 w 142"/>
                    <a:gd name="T5" fmla="*/ 0 h 43"/>
                    <a:gd name="T6" fmla="*/ 0 w 142"/>
                    <a:gd name="T7" fmla="*/ 9 h 43"/>
                    <a:gd name="T8" fmla="*/ 38 w 142"/>
                    <a:gd name="T9" fmla="*/ 9 h 43"/>
                    <a:gd name="T10" fmla="*/ 140 w 142"/>
                    <a:gd name="T11" fmla="*/ 43 h 43"/>
                    <a:gd name="T12" fmla="*/ 142 w 142"/>
                    <a:gd name="T13" fmla="*/ 33 h 43"/>
                    <a:gd name="T14" fmla="*/ 40 w 142"/>
                    <a:gd name="T15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2" h="43">
                      <a:moveTo>
                        <a:pt x="40" y="0"/>
                      </a:moveTo>
                      <a:lnTo>
                        <a:pt x="40" y="0"/>
                      </a:lnTo>
                      <a:lnTo>
                        <a:pt x="0" y="0"/>
                      </a:lnTo>
                      <a:lnTo>
                        <a:pt x="0" y="9"/>
                      </a:lnTo>
                      <a:lnTo>
                        <a:pt x="38" y="9"/>
                      </a:lnTo>
                      <a:lnTo>
                        <a:pt x="140" y="43"/>
                      </a:lnTo>
                      <a:lnTo>
                        <a:pt x="142" y="33"/>
                      </a:lnTo>
                      <a:lnTo>
                        <a:pt x="4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-윤고딕340" panose="02030504000101010101" pitchFamily="18" charset="-127"/>
                    <a:ea typeface="-윤고딕340" panose="02030504000101010101" pitchFamily="18" charset="-127"/>
                  </a:endParaRPr>
                </a:p>
              </p:txBody>
            </p:sp>
          </p:grpSp>
        </p:grp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4AA361AF-58DB-48AD-B8E7-85088B909FC1}"/>
              </a:ext>
            </a:extLst>
          </p:cNvPr>
          <p:cNvGrpSpPr/>
          <p:nvPr/>
        </p:nvGrpSpPr>
        <p:grpSpPr>
          <a:xfrm>
            <a:off x="9479023" y="2101112"/>
            <a:ext cx="1827332" cy="4064000"/>
            <a:chOff x="6938245" y="2108200"/>
            <a:chExt cx="1827332" cy="4064000"/>
          </a:xfrm>
        </p:grpSpPr>
        <p:sp>
          <p:nvSpPr>
            <p:cNvPr id="29" name="Text Box 10">
              <a:extLst>
                <a:ext uri="{FF2B5EF4-FFF2-40B4-BE49-F238E27FC236}">
                  <a16:creationId xmlns:a16="http://schemas.microsoft.com/office/drawing/2014/main" id="{2F816135-9EAE-4529-9BA7-C407A1B956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38245" y="2108200"/>
              <a:ext cx="1827332" cy="15696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0960" tIns="30480" rIns="60960" bIns="30480">
              <a:spAutoFit/>
            </a:bodyPr>
            <a:lstStyle/>
            <a:p>
              <a:pPr algn="ctr" defTabSz="1450940">
                <a:lnSpc>
                  <a:spcPct val="200000"/>
                </a:lnSpc>
              </a:pPr>
              <a:r>
                <a:rPr lang="en-US" sz="2200" b="1" dirty="0">
                  <a:solidFill>
                    <a:srgbClr val="15A185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  <a:cs typeface="Open Sans" pitchFamily="34" charset="0"/>
                </a:rPr>
                <a:t>SCM</a:t>
              </a:r>
            </a:p>
            <a:p>
              <a:pPr algn="ctr"/>
              <a:r>
                <a:rPr lang="ko-KR" altLang="en-US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원자재 가용성</a:t>
              </a:r>
            </a:p>
            <a:p>
              <a:pPr algn="ctr"/>
              <a:r>
                <a:rPr lang="ko-KR" altLang="en-US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원자재 재고</a:t>
              </a:r>
            </a:p>
            <a:p>
              <a:pPr algn="ctr"/>
              <a:r>
                <a:rPr lang="ko-KR" altLang="en-US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완제품 재고</a:t>
              </a: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BA66C791-3140-461F-8FF5-D838F9903050}"/>
                </a:ext>
              </a:extLst>
            </p:cNvPr>
            <p:cNvGrpSpPr/>
            <p:nvPr/>
          </p:nvGrpSpPr>
          <p:grpSpPr>
            <a:xfrm>
              <a:off x="7315200" y="4038600"/>
              <a:ext cx="1111224" cy="2133600"/>
              <a:chOff x="7315200" y="4038600"/>
              <a:chExt cx="1111224" cy="2133600"/>
            </a:xfrm>
          </p:grpSpPr>
          <p:sp>
            <p:nvSpPr>
              <p:cNvPr id="23" name="Isosceles Triangle 16">
                <a:extLst>
                  <a:ext uri="{FF2B5EF4-FFF2-40B4-BE49-F238E27FC236}">
                    <a16:creationId xmlns:a16="http://schemas.microsoft.com/office/drawing/2014/main" id="{164F918A-E1A3-489F-8BEA-CBDEB6461B50}"/>
                  </a:ext>
                </a:extLst>
              </p:cNvPr>
              <p:cNvSpPr/>
              <p:nvPr/>
            </p:nvSpPr>
            <p:spPr>
              <a:xfrm flipV="1">
                <a:off x="7667612" y="4038600"/>
                <a:ext cx="406400" cy="304800"/>
              </a:xfrm>
              <a:prstGeom prst="triangle">
                <a:avLst/>
              </a:prstGeom>
              <a:solidFill>
                <a:srgbClr val="15A1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-윤고딕340" panose="02030504000101010101" pitchFamily="18" charset="-127"/>
                  <a:ea typeface="-윤고딕340" panose="02030504000101010101" pitchFamily="18" charset="-127"/>
                </a:endParaRPr>
              </a:p>
            </p:txBody>
          </p:sp>
          <p:cxnSp>
            <p:nvCxnSpPr>
              <p:cNvPr id="24" name="Straight Connector 17">
                <a:extLst>
                  <a:ext uri="{FF2B5EF4-FFF2-40B4-BE49-F238E27FC236}">
                    <a16:creationId xmlns:a16="http://schemas.microsoft.com/office/drawing/2014/main" id="{FC7F69B5-4903-4FD5-9F64-D5CCFA2A9F8E}"/>
                  </a:ext>
                </a:extLst>
              </p:cNvPr>
              <p:cNvCxnSpPr>
                <a:endCxn id="23" idx="0"/>
              </p:cNvCxnSpPr>
              <p:nvPr/>
            </p:nvCxnSpPr>
            <p:spPr>
              <a:xfrm flipV="1">
                <a:off x="7870812" y="4343400"/>
                <a:ext cx="0" cy="1219200"/>
              </a:xfrm>
              <a:prstGeom prst="line">
                <a:avLst/>
              </a:prstGeom>
              <a:ln>
                <a:solidFill>
                  <a:srgbClr val="45C1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Oval 18">
                <a:extLst>
                  <a:ext uri="{FF2B5EF4-FFF2-40B4-BE49-F238E27FC236}">
                    <a16:creationId xmlns:a16="http://schemas.microsoft.com/office/drawing/2014/main" id="{573E4C28-207D-4CE2-9052-0116460D12DB}"/>
                  </a:ext>
                </a:extLst>
              </p:cNvPr>
              <p:cNvSpPr/>
              <p:nvPr/>
            </p:nvSpPr>
            <p:spPr>
              <a:xfrm>
                <a:off x="7315200" y="5054600"/>
                <a:ext cx="1111224" cy="1117600"/>
              </a:xfrm>
              <a:prstGeom prst="ellipse">
                <a:avLst/>
              </a:prstGeom>
              <a:solidFill>
                <a:srgbClr val="15A185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733" dirty="0">
                  <a:solidFill>
                    <a:schemeClr val="bg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endParaRPr>
              </a:p>
            </p:txBody>
          </p:sp>
          <p:sp>
            <p:nvSpPr>
              <p:cNvPr id="84" name="Freeform 61">
                <a:extLst>
                  <a:ext uri="{FF2B5EF4-FFF2-40B4-BE49-F238E27FC236}">
                    <a16:creationId xmlns:a16="http://schemas.microsoft.com/office/drawing/2014/main" id="{D94BB373-CD21-45DE-9C5D-FEA34604824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519552" y="5337710"/>
                <a:ext cx="702519" cy="551380"/>
              </a:xfrm>
              <a:custGeom>
                <a:avLst/>
                <a:gdLst>
                  <a:gd name="T0" fmla="*/ 50 w 106"/>
                  <a:gd name="T1" fmla="*/ 11 h 83"/>
                  <a:gd name="T2" fmla="*/ 51 w 106"/>
                  <a:gd name="T3" fmla="*/ 11 h 83"/>
                  <a:gd name="T4" fmla="*/ 51 w 106"/>
                  <a:gd name="T5" fmla="*/ 43 h 83"/>
                  <a:gd name="T6" fmla="*/ 19 w 106"/>
                  <a:gd name="T7" fmla="*/ 27 h 83"/>
                  <a:gd name="T8" fmla="*/ 19 w 106"/>
                  <a:gd name="T9" fmla="*/ 26 h 83"/>
                  <a:gd name="T10" fmla="*/ 55 w 106"/>
                  <a:gd name="T11" fmla="*/ 42 h 83"/>
                  <a:gd name="T12" fmla="*/ 56 w 106"/>
                  <a:gd name="T13" fmla="*/ 43 h 83"/>
                  <a:gd name="T14" fmla="*/ 87 w 106"/>
                  <a:gd name="T15" fmla="*/ 27 h 83"/>
                  <a:gd name="T16" fmla="*/ 56 w 106"/>
                  <a:gd name="T17" fmla="*/ 11 h 83"/>
                  <a:gd name="T18" fmla="*/ 55 w 106"/>
                  <a:gd name="T19" fmla="*/ 11 h 83"/>
                  <a:gd name="T20" fmla="*/ 15 w 106"/>
                  <a:gd name="T21" fmla="*/ 29 h 83"/>
                  <a:gd name="T22" fmla="*/ 1 w 106"/>
                  <a:gd name="T23" fmla="*/ 35 h 83"/>
                  <a:gd name="T24" fmla="*/ 1 w 106"/>
                  <a:gd name="T25" fmla="*/ 37 h 83"/>
                  <a:gd name="T26" fmla="*/ 34 w 106"/>
                  <a:gd name="T27" fmla="*/ 53 h 83"/>
                  <a:gd name="T28" fmla="*/ 48 w 106"/>
                  <a:gd name="T29" fmla="*/ 46 h 83"/>
                  <a:gd name="T30" fmla="*/ 105 w 106"/>
                  <a:gd name="T31" fmla="*/ 16 h 83"/>
                  <a:gd name="T32" fmla="*/ 105 w 106"/>
                  <a:gd name="T33" fmla="*/ 18 h 83"/>
                  <a:gd name="T34" fmla="*/ 91 w 106"/>
                  <a:gd name="T35" fmla="*/ 25 h 83"/>
                  <a:gd name="T36" fmla="*/ 58 w 106"/>
                  <a:gd name="T37" fmla="*/ 8 h 83"/>
                  <a:gd name="T38" fmla="*/ 72 w 106"/>
                  <a:gd name="T39" fmla="*/ 0 h 83"/>
                  <a:gd name="T40" fmla="*/ 105 w 106"/>
                  <a:gd name="T41" fmla="*/ 16 h 83"/>
                  <a:gd name="T42" fmla="*/ 106 w 106"/>
                  <a:gd name="T43" fmla="*/ 36 h 83"/>
                  <a:gd name="T44" fmla="*/ 72 w 106"/>
                  <a:gd name="T45" fmla="*/ 53 h 83"/>
                  <a:gd name="T46" fmla="*/ 58 w 106"/>
                  <a:gd name="T47" fmla="*/ 47 h 83"/>
                  <a:gd name="T48" fmla="*/ 58 w 106"/>
                  <a:gd name="T49" fmla="*/ 45 h 83"/>
                  <a:gd name="T50" fmla="*/ 92 w 106"/>
                  <a:gd name="T51" fmla="*/ 29 h 83"/>
                  <a:gd name="T52" fmla="*/ 48 w 106"/>
                  <a:gd name="T53" fmla="*/ 7 h 83"/>
                  <a:gd name="T54" fmla="*/ 33 w 106"/>
                  <a:gd name="T55" fmla="*/ 0 h 83"/>
                  <a:gd name="T56" fmla="*/ 0 w 106"/>
                  <a:gd name="T57" fmla="*/ 17 h 83"/>
                  <a:gd name="T58" fmla="*/ 14 w 106"/>
                  <a:gd name="T59" fmla="*/ 25 h 83"/>
                  <a:gd name="T60" fmla="*/ 48 w 106"/>
                  <a:gd name="T61" fmla="*/ 9 h 83"/>
                  <a:gd name="T62" fmla="*/ 48 w 106"/>
                  <a:gd name="T63" fmla="*/ 7 h 83"/>
                  <a:gd name="T64" fmla="*/ 55 w 106"/>
                  <a:gd name="T65" fmla="*/ 82 h 83"/>
                  <a:gd name="T66" fmla="*/ 56 w 106"/>
                  <a:gd name="T67" fmla="*/ 83 h 83"/>
                  <a:gd name="T68" fmla="*/ 90 w 106"/>
                  <a:gd name="T69" fmla="*/ 65 h 83"/>
                  <a:gd name="T70" fmla="*/ 89 w 106"/>
                  <a:gd name="T71" fmla="*/ 49 h 83"/>
                  <a:gd name="T72" fmla="*/ 73 w 106"/>
                  <a:gd name="T73" fmla="*/ 57 h 83"/>
                  <a:gd name="T74" fmla="*/ 72 w 106"/>
                  <a:gd name="T75" fmla="*/ 57 h 83"/>
                  <a:gd name="T76" fmla="*/ 56 w 106"/>
                  <a:gd name="T77" fmla="*/ 49 h 83"/>
                  <a:gd name="T78" fmla="*/ 55 w 106"/>
                  <a:gd name="T79" fmla="*/ 50 h 83"/>
                  <a:gd name="T80" fmla="*/ 17 w 106"/>
                  <a:gd name="T81" fmla="*/ 49 h 83"/>
                  <a:gd name="T82" fmla="*/ 33 w 106"/>
                  <a:gd name="T83" fmla="*/ 57 h 83"/>
                  <a:gd name="T84" fmla="*/ 50 w 106"/>
                  <a:gd name="T85" fmla="*/ 49 h 83"/>
                  <a:gd name="T86" fmla="*/ 51 w 106"/>
                  <a:gd name="T87" fmla="*/ 50 h 83"/>
                  <a:gd name="T88" fmla="*/ 51 w 106"/>
                  <a:gd name="T89" fmla="*/ 83 h 83"/>
                  <a:gd name="T90" fmla="*/ 17 w 106"/>
                  <a:gd name="T91" fmla="*/ 66 h 83"/>
                  <a:gd name="T92" fmla="*/ 16 w 106"/>
                  <a:gd name="T93" fmla="*/ 5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06" h="83">
                    <a:moveTo>
                      <a:pt x="19" y="26"/>
                    </a:move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1"/>
                      <a:pt x="51" y="11"/>
                      <a:pt x="51" y="11"/>
                    </a:cubicBezTo>
                    <a:cubicBezTo>
                      <a:pt x="51" y="11"/>
                      <a:pt x="51" y="11"/>
                      <a:pt x="51" y="11"/>
                    </a:cubicBezTo>
                    <a:cubicBezTo>
                      <a:pt x="51" y="42"/>
                      <a:pt x="51" y="42"/>
                      <a:pt x="51" y="42"/>
                    </a:cubicBezTo>
                    <a:cubicBezTo>
                      <a:pt x="51" y="42"/>
                      <a:pt x="51" y="43"/>
                      <a:pt x="51" y="43"/>
                    </a:cubicBezTo>
                    <a:cubicBezTo>
                      <a:pt x="51" y="43"/>
                      <a:pt x="50" y="43"/>
                      <a:pt x="50" y="43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19" y="26"/>
                      <a:pt x="19" y="26"/>
                      <a:pt x="19" y="26"/>
                    </a:cubicBezTo>
                    <a:close/>
                    <a:moveTo>
                      <a:pt x="55" y="11"/>
                    </a:move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5" y="43"/>
                      <a:pt x="55" y="43"/>
                    </a:cubicBezTo>
                    <a:cubicBezTo>
                      <a:pt x="55" y="43"/>
                      <a:pt x="56" y="43"/>
                      <a:pt x="56" y="43"/>
                    </a:cubicBezTo>
                    <a:cubicBezTo>
                      <a:pt x="87" y="27"/>
                      <a:pt x="87" y="27"/>
                      <a:pt x="87" y="27"/>
                    </a:cubicBezTo>
                    <a:cubicBezTo>
                      <a:pt x="87" y="27"/>
                      <a:pt x="87" y="27"/>
                      <a:pt x="87" y="27"/>
                    </a:cubicBezTo>
                    <a:cubicBezTo>
                      <a:pt x="87" y="26"/>
                      <a:pt x="87" y="26"/>
                      <a:pt x="87" y="26"/>
                    </a:cubicBezTo>
                    <a:cubicBezTo>
                      <a:pt x="56" y="11"/>
                      <a:pt x="56" y="11"/>
                      <a:pt x="56" y="11"/>
                    </a:cubicBezTo>
                    <a:cubicBezTo>
                      <a:pt x="56" y="11"/>
                      <a:pt x="55" y="11"/>
                      <a:pt x="55" y="11"/>
                    </a:cubicBezTo>
                    <a:cubicBezTo>
                      <a:pt x="55" y="11"/>
                      <a:pt x="55" y="11"/>
                      <a:pt x="55" y="11"/>
                    </a:cubicBezTo>
                    <a:close/>
                    <a:moveTo>
                      <a:pt x="48" y="45"/>
                    </a:moveTo>
                    <a:cubicBezTo>
                      <a:pt x="15" y="29"/>
                      <a:pt x="15" y="29"/>
                      <a:pt x="15" y="29"/>
                    </a:cubicBezTo>
                    <a:cubicBezTo>
                      <a:pt x="15" y="29"/>
                      <a:pt x="15" y="29"/>
                      <a:pt x="14" y="29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1" y="36"/>
                      <a:pt x="0" y="36"/>
                      <a:pt x="0" y="36"/>
                    </a:cubicBezTo>
                    <a:cubicBezTo>
                      <a:pt x="0" y="37"/>
                      <a:pt x="1" y="37"/>
                      <a:pt x="1" y="37"/>
                    </a:cubicBezTo>
                    <a:cubicBezTo>
                      <a:pt x="33" y="53"/>
                      <a:pt x="33" y="53"/>
                      <a:pt x="33" y="53"/>
                    </a:cubicBezTo>
                    <a:cubicBezTo>
                      <a:pt x="34" y="54"/>
                      <a:pt x="34" y="54"/>
                      <a:pt x="34" y="53"/>
                    </a:cubicBezTo>
                    <a:cubicBezTo>
                      <a:pt x="48" y="47"/>
                      <a:pt x="48" y="47"/>
                      <a:pt x="48" y="47"/>
                    </a:cubicBezTo>
                    <a:cubicBezTo>
                      <a:pt x="48" y="47"/>
                      <a:pt x="48" y="46"/>
                      <a:pt x="48" y="46"/>
                    </a:cubicBezTo>
                    <a:cubicBezTo>
                      <a:pt x="48" y="45"/>
                      <a:pt x="48" y="45"/>
                      <a:pt x="48" y="45"/>
                    </a:cubicBezTo>
                    <a:close/>
                    <a:moveTo>
                      <a:pt x="105" y="16"/>
                    </a:moveTo>
                    <a:cubicBezTo>
                      <a:pt x="105" y="17"/>
                      <a:pt x="106" y="17"/>
                      <a:pt x="106" y="17"/>
                    </a:cubicBezTo>
                    <a:cubicBezTo>
                      <a:pt x="106" y="18"/>
                      <a:pt x="105" y="18"/>
                      <a:pt x="105" y="18"/>
                    </a:cubicBezTo>
                    <a:cubicBezTo>
                      <a:pt x="92" y="25"/>
                      <a:pt x="92" y="25"/>
                      <a:pt x="92" y="25"/>
                    </a:cubicBezTo>
                    <a:cubicBezTo>
                      <a:pt x="91" y="25"/>
                      <a:pt x="91" y="25"/>
                      <a:pt x="91" y="25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8"/>
                      <a:pt x="58" y="8"/>
                      <a:pt x="58" y="8"/>
                    </a:cubicBezTo>
                    <a:cubicBezTo>
                      <a:pt x="58" y="7"/>
                      <a:pt x="58" y="7"/>
                      <a:pt x="58" y="7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105" y="16"/>
                      <a:pt x="105" y="16"/>
                      <a:pt x="105" y="16"/>
                    </a:cubicBezTo>
                    <a:close/>
                    <a:moveTo>
                      <a:pt x="105" y="35"/>
                    </a:moveTo>
                    <a:cubicBezTo>
                      <a:pt x="105" y="36"/>
                      <a:pt x="106" y="36"/>
                      <a:pt x="106" y="36"/>
                    </a:cubicBezTo>
                    <a:cubicBezTo>
                      <a:pt x="106" y="37"/>
                      <a:pt x="105" y="37"/>
                      <a:pt x="105" y="37"/>
                    </a:cubicBezTo>
                    <a:cubicBezTo>
                      <a:pt x="72" y="53"/>
                      <a:pt x="72" y="53"/>
                      <a:pt x="72" y="53"/>
                    </a:cubicBezTo>
                    <a:cubicBezTo>
                      <a:pt x="72" y="54"/>
                      <a:pt x="72" y="54"/>
                      <a:pt x="72" y="53"/>
                    </a:cubicBezTo>
                    <a:cubicBezTo>
                      <a:pt x="58" y="47"/>
                      <a:pt x="58" y="47"/>
                      <a:pt x="58" y="47"/>
                    </a:cubicBezTo>
                    <a:cubicBezTo>
                      <a:pt x="58" y="47"/>
                      <a:pt x="58" y="46"/>
                      <a:pt x="58" y="46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91" y="29"/>
                      <a:pt x="91" y="29"/>
                      <a:pt x="91" y="29"/>
                    </a:cubicBezTo>
                    <a:cubicBezTo>
                      <a:pt x="91" y="29"/>
                      <a:pt x="91" y="29"/>
                      <a:pt x="92" y="29"/>
                    </a:cubicBezTo>
                    <a:cubicBezTo>
                      <a:pt x="105" y="35"/>
                      <a:pt x="105" y="35"/>
                      <a:pt x="105" y="35"/>
                    </a:cubicBezTo>
                    <a:close/>
                    <a:moveTo>
                      <a:pt x="48" y="7"/>
                    </a:move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4" y="0"/>
                      <a:pt x="33" y="0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0" y="17"/>
                      <a:pt x="0" y="17"/>
                    </a:cubicBezTo>
                    <a:cubicBezTo>
                      <a:pt x="0" y="18"/>
                      <a:pt x="1" y="18"/>
                      <a:pt x="1" y="18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7"/>
                      <a:pt x="48" y="7"/>
                      <a:pt x="48" y="7"/>
                    </a:cubicBezTo>
                    <a:close/>
                    <a:moveTo>
                      <a:pt x="55" y="50"/>
                    </a:moveTo>
                    <a:cubicBezTo>
                      <a:pt x="55" y="82"/>
                      <a:pt x="55" y="82"/>
                      <a:pt x="55" y="82"/>
                    </a:cubicBezTo>
                    <a:cubicBezTo>
                      <a:pt x="55" y="82"/>
                      <a:pt x="55" y="83"/>
                      <a:pt x="55" y="83"/>
                    </a:cubicBezTo>
                    <a:cubicBezTo>
                      <a:pt x="55" y="83"/>
                      <a:pt x="56" y="83"/>
                      <a:pt x="56" y="83"/>
                    </a:cubicBezTo>
                    <a:cubicBezTo>
                      <a:pt x="89" y="66"/>
                      <a:pt x="89" y="66"/>
                      <a:pt x="89" y="66"/>
                    </a:cubicBezTo>
                    <a:cubicBezTo>
                      <a:pt x="89" y="66"/>
                      <a:pt x="90" y="66"/>
                      <a:pt x="90" y="65"/>
                    </a:cubicBezTo>
                    <a:cubicBezTo>
                      <a:pt x="90" y="50"/>
                      <a:pt x="90" y="50"/>
                      <a:pt x="90" y="50"/>
                    </a:cubicBezTo>
                    <a:cubicBezTo>
                      <a:pt x="90" y="50"/>
                      <a:pt x="89" y="49"/>
                      <a:pt x="89" y="49"/>
                    </a:cubicBezTo>
                    <a:cubicBezTo>
                      <a:pt x="89" y="49"/>
                      <a:pt x="89" y="49"/>
                      <a:pt x="88" y="49"/>
                    </a:cubicBezTo>
                    <a:cubicBezTo>
                      <a:pt x="73" y="57"/>
                      <a:pt x="73" y="57"/>
                      <a:pt x="73" y="57"/>
                    </a:cubicBezTo>
                    <a:cubicBezTo>
                      <a:pt x="72" y="57"/>
                      <a:pt x="72" y="57"/>
                      <a:pt x="72" y="57"/>
                    </a:cubicBezTo>
                    <a:cubicBezTo>
                      <a:pt x="72" y="57"/>
                      <a:pt x="72" y="57"/>
                      <a:pt x="72" y="57"/>
                    </a:cubicBezTo>
                    <a:cubicBezTo>
                      <a:pt x="71" y="57"/>
                      <a:pt x="71" y="57"/>
                      <a:pt x="71" y="57"/>
                    </a:cubicBezTo>
                    <a:cubicBezTo>
                      <a:pt x="56" y="49"/>
                      <a:pt x="56" y="49"/>
                      <a:pt x="56" y="49"/>
                    </a:cubicBezTo>
                    <a:cubicBezTo>
                      <a:pt x="56" y="49"/>
                      <a:pt x="55" y="49"/>
                      <a:pt x="55" y="49"/>
                    </a:cubicBezTo>
                    <a:cubicBezTo>
                      <a:pt x="55" y="49"/>
                      <a:pt x="55" y="50"/>
                      <a:pt x="55" y="50"/>
                    </a:cubicBezTo>
                    <a:close/>
                    <a:moveTo>
                      <a:pt x="16" y="50"/>
                    </a:moveTo>
                    <a:cubicBezTo>
                      <a:pt x="16" y="50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8" y="49"/>
                    </a:cubicBezTo>
                    <a:cubicBezTo>
                      <a:pt x="33" y="57"/>
                      <a:pt x="33" y="57"/>
                      <a:pt x="33" y="57"/>
                    </a:cubicBezTo>
                    <a:cubicBezTo>
                      <a:pt x="34" y="57"/>
                      <a:pt x="34" y="57"/>
                      <a:pt x="34" y="57"/>
                    </a:cubicBezTo>
                    <a:cubicBezTo>
                      <a:pt x="50" y="49"/>
                      <a:pt x="50" y="49"/>
                      <a:pt x="50" y="49"/>
                    </a:cubicBezTo>
                    <a:cubicBezTo>
                      <a:pt x="50" y="49"/>
                      <a:pt x="51" y="49"/>
                      <a:pt x="51" y="49"/>
                    </a:cubicBezTo>
                    <a:cubicBezTo>
                      <a:pt x="51" y="49"/>
                      <a:pt x="51" y="50"/>
                      <a:pt x="51" y="50"/>
                    </a:cubicBezTo>
                    <a:cubicBezTo>
                      <a:pt x="51" y="82"/>
                      <a:pt x="51" y="82"/>
                      <a:pt x="51" y="82"/>
                    </a:cubicBezTo>
                    <a:cubicBezTo>
                      <a:pt x="51" y="82"/>
                      <a:pt x="51" y="83"/>
                      <a:pt x="51" y="83"/>
                    </a:cubicBezTo>
                    <a:cubicBezTo>
                      <a:pt x="51" y="83"/>
                      <a:pt x="50" y="83"/>
                      <a:pt x="50" y="83"/>
                    </a:cubicBezTo>
                    <a:cubicBezTo>
                      <a:pt x="17" y="66"/>
                      <a:pt x="17" y="66"/>
                      <a:pt x="17" y="66"/>
                    </a:cubicBezTo>
                    <a:cubicBezTo>
                      <a:pt x="17" y="66"/>
                      <a:pt x="16" y="66"/>
                      <a:pt x="16" y="65"/>
                    </a:cubicBezTo>
                    <a:lnTo>
                      <a:pt x="16" y="5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30DCA1AD-82B7-446D-934B-3D2885ABE6D1}"/>
              </a:ext>
            </a:extLst>
          </p:cNvPr>
          <p:cNvGrpSpPr/>
          <p:nvPr/>
        </p:nvGrpSpPr>
        <p:grpSpPr>
          <a:xfrm>
            <a:off x="432887" y="1810488"/>
            <a:ext cx="2631028" cy="3812459"/>
            <a:chOff x="4442872" y="1803400"/>
            <a:chExt cx="2631028" cy="3812459"/>
          </a:xfrm>
        </p:grpSpPr>
        <p:sp>
          <p:nvSpPr>
            <p:cNvPr id="26" name="Text Box 10">
              <a:extLst>
                <a:ext uri="{FF2B5EF4-FFF2-40B4-BE49-F238E27FC236}">
                  <a16:creationId xmlns:a16="http://schemas.microsoft.com/office/drawing/2014/main" id="{AAF102BA-3008-453F-A96F-6410919A20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2872" y="4046199"/>
              <a:ext cx="2631028" cy="15696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0960" tIns="30480" rIns="60960" bIns="30480">
              <a:spAutoFit/>
            </a:bodyPr>
            <a:lstStyle/>
            <a:p>
              <a:pPr algn="ctr" defTabSz="1450940">
                <a:lnSpc>
                  <a:spcPct val="200000"/>
                </a:lnSpc>
              </a:pPr>
              <a:r>
                <a:rPr lang="ko-KR" altLang="en-US" sz="2200" b="1" dirty="0">
                  <a:solidFill>
                    <a:srgbClr val="9BBC57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  <a:cs typeface="Open Sans" pitchFamily="34" charset="0"/>
                </a:rPr>
                <a:t>판매</a:t>
              </a:r>
              <a:endParaRPr lang="en-US" altLang="ko-KR" sz="2200" b="1" dirty="0">
                <a:solidFill>
                  <a:srgbClr val="9BBC57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Open Sans" pitchFamily="34" charset="0"/>
              </a:endParaRPr>
            </a:p>
            <a:p>
              <a:pPr algn="ctr"/>
              <a:r>
                <a:rPr lang="ko-KR" altLang="en-US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주문 라인품목 서비스수준</a:t>
              </a:r>
              <a:endPara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pPr algn="ctr"/>
              <a:r>
                <a:rPr lang="ko-KR" altLang="en-US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제품 진부화</a:t>
              </a:r>
              <a:endPara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pPr algn="ctr"/>
              <a:r>
                <a:rPr lang="ko-KR" altLang="en-US" dirty="0" err="1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총이익</a:t>
              </a:r>
              <a:endParaRPr lang="ko-KR" altLang="en-US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BE5EA35C-2A0C-4A0B-9C41-E51B68E324FB}"/>
                </a:ext>
              </a:extLst>
            </p:cNvPr>
            <p:cNvGrpSpPr/>
            <p:nvPr/>
          </p:nvGrpSpPr>
          <p:grpSpPr>
            <a:xfrm>
              <a:off x="5221665" y="1803400"/>
              <a:ext cx="1111224" cy="2235200"/>
              <a:chOff x="5221665" y="1803400"/>
              <a:chExt cx="1111224" cy="2235200"/>
            </a:xfrm>
          </p:grpSpPr>
          <p:sp>
            <p:nvSpPr>
              <p:cNvPr id="17" name="Isosceles Triangle 7">
                <a:extLst>
                  <a:ext uri="{FF2B5EF4-FFF2-40B4-BE49-F238E27FC236}">
                    <a16:creationId xmlns:a16="http://schemas.microsoft.com/office/drawing/2014/main" id="{69405E8B-B379-4428-B2DE-B9701CF363AE}"/>
                  </a:ext>
                </a:extLst>
              </p:cNvPr>
              <p:cNvSpPr/>
              <p:nvPr/>
            </p:nvSpPr>
            <p:spPr>
              <a:xfrm>
                <a:off x="5574077" y="3733800"/>
                <a:ext cx="406400" cy="304800"/>
              </a:xfrm>
              <a:prstGeom prst="triangle">
                <a:avLst/>
              </a:prstGeom>
              <a:solidFill>
                <a:srgbClr val="9BBC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-윤고딕340" panose="02030504000101010101" pitchFamily="18" charset="-127"/>
                  <a:ea typeface="-윤고딕340" panose="02030504000101010101" pitchFamily="18" charset="-127"/>
                </a:endParaRPr>
              </a:p>
            </p:txBody>
          </p:sp>
          <p:cxnSp>
            <p:nvCxnSpPr>
              <p:cNvPr id="18" name="Straight Connector 8">
                <a:extLst>
                  <a:ext uri="{FF2B5EF4-FFF2-40B4-BE49-F238E27FC236}">
                    <a16:creationId xmlns:a16="http://schemas.microsoft.com/office/drawing/2014/main" id="{E64BC1DB-49B8-40C0-8EAF-15D790E59C7D}"/>
                  </a:ext>
                </a:extLst>
              </p:cNvPr>
              <p:cNvCxnSpPr/>
              <p:nvPr/>
            </p:nvCxnSpPr>
            <p:spPr>
              <a:xfrm flipV="1">
                <a:off x="5777277" y="2514600"/>
                <a:ext cx="0" cy="1219200"/>
              </a:xfrm>
              <a:prstGeom prst="line">
                <a:avLst/>
              </a:prstGeom>
              <a:ln>
                <a:solidFill>
                  <a:srgbClr val="A1BB2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Oval 9">
                <a:extLst>
                  <a:ext uri="{FF2B5EF4-FFF2-40B4-BE49-F238E27FC236}">
                    <a16:creationId xmlns:a16="http://schemas.microsoft.com/office/drawing/2014/main" id="{6A94394B-A4D2-461B-A600-EA2B0FE5103E}"/>
                  </a:ext>
                </a:extLst>
              </p:cNvPr>
              <p:cNvSpPr/>
              <p:nvPr/>
            </p:nvSpPr>
            <p:spPr>
              <a:xfrm>
                <a:off x="5221665" y="1803400"/>
                <a:ext cx="1111224" cy="1117600"/>
              </a:xfrm>
              <a:prstGeom prst="ellipse">
                <a:avLst/>
              </a:prstGeom>
              <a:solidFill>
                <a:srgbClr val="9BBC57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733">
                  <a:solidFill>
                    <a:schemeClr val="bg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endParaRPr>
              </a:p>
            </p:txBody>
          </p:sp>
          <p:grpSp>
            <p:nvGrpSpPr>
              <p:cNvPr id="85" name="Group 250">
                <a:extLst>
                  <a:ext uri="{FF2B5EF4-FFF2-40B4-BE49-F238E27FC236}">
                    <a16:creationId xmlns:a16="http://schemas.microsoft.com/office/drawing/2014/main" id="{6F9FCD8B-90E3-4970-BD51-555849BE4FDA}"/>
                  </a:ext>
                </a:extLst>
              </p:cNvPr>
              <p:cNvGrpSpPr/>
              <p:nvPr/>
            </p:nvGrpSpPr>
            <p:grpSpPr>
              <a:xfrm>
                <a:off x="5452215" y="2131782"/>
                <a:ext cx="612341" cy="460836"/>
                <a:chOff x="6010190" y="880203"/>
                <a:chExt cx="307975" cy="231776"/>
              </a:xfrm>
              <a:solidFill>
                <a:schemeClr val="bg1"/>
              </a:solidFill>
            </p:grpSpPr>
            <p:sp>
              <p:nvSpPr>
                <p:cNvPr id="86" name="Freeform 70">
                  <a:extLst>
                    <a:ext uri="{FF2B5EF4-FFF2-40B4-BE49-F238E27FC236}">
                      <a16:creationId xmlns:a16="http://schemas.microsoft.com/office/drawing/2014/main" id="{4E3F1831-0ACD-4466-9569-7F63B60B49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48290" y="880203"/>
                  <a:ext cx="269875" cy="193676"/>
                </a:xfrm>
                <a:custGeom>
                  <a:avLst/>
                  <a:gdLst>
                    <a:gd name="T0" fmla="*/ 111 w 170"/>
                    <a:gd name="T1" fmla="*/ 0 h 122"/>
                    <a:gd name="T2" fmla="*/ 134 w 170"/>
                    <a:gd name="T3" fmla="*/ 14 h 122"/>
                    <a:gd name="T4" fmla="*/ 56 w 170"/>
                    <a:gd name="T5" fmla="*/ 83 h 122"/>
                    <a:gd name="T6" fmla="*/ 28 w 170"/>
                    <a:gd name="T7" fmla="*/ 67 h 122"/>
                    <a:gd name="T8" fmla="*/ 0 w 170"/>
                    <a:gd name="T9" fmla="*/ 122 h 122"/>
                    <a:gd name="T10" fmla="*/ 30 w 170"/>
                    <a:gd name="T11" fmla="*/ 91 h 122"/>
                    <a:gd name="T12" fmla="*/ 56 w 170"/>
                    <a:gd name="T13" fmla="*/ 105 h 122"/>
                    <a:gd name="T14" fmla="*/ 146 w 170"/>
                    <a:gd name="T15" fmla="*/ 29 h 122"/>
                    <a:gd name="T16" fmla="*/ 161 w 170"/>
                    <a:gd name="T17" fmla="*/ 52 h 122"/>
                    <a:gd name="T18" fmla="*/ 170 w 170"/>
                    <a:gd name="T19" fmla="*/ 0 h 122"/>
                    <a:gd name="T20" fmla="*/ 111 w 170"/>
                    <a:gd name="T21" fmla="*/ 0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70" h="122">
                      <a:moveTo>
                        <a:pt x="111" y="0"/>
                      </a:moveTo>
                      <a:lnTo>
                        <a:pt x="134" y="14"/>
                      </a:lnTo>
                      <a:lnTo>
                        <a:pt x="56" y="83"/>
                      </a:lnTo>
                      <a:lnTo>
                        <a:pt x="28" y="67"/>
                      </a:lnTo>
                      <a:lnTo>
                        <a:pt x="0" y="122"/>
                      </a:lnTo>
                      <a:lnTo>
                        <a:pt x="30" y="91"/>
                      </a:lnTo>
                      <a:lnTo>
                        <a:pt x="56" y="105"/>
                      </a:lnTo>
                      <a:lnTo>
                        <a:pt x="146" y="29"/>
                      </a:lnTo>
                      <a:lnTo>
                        <a:pt x="161" y="52"/>
                      </a:lnTo>
                      <a:lnTo>
                        <a:pt x="170" y="0"/>
                      </a:lnTo>
                      <a:lnTo>
                        <a:pt x="11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7" name="Freeform 71">
                  <a:extLst>
                    <a:ext uri="{FF2B5EF4-FFF2-40B4-BE49-F238E27FC236}">
                      <a16:creationId xmlns:a16="http://schemas.microsoft.com/office/drawing/2014/main" id="{F1553F72-EE1E-4104-A41C-22CBD9CE0C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10190" y="907191"/>
                  <a:ext cx="274638" cy="204788"/>
                </a:xfrm>
                <a:custGeom>
                  <a:avLst/>
                  <a:gdLst>
                    <a:gd name="T0" fmla="*/ 158 w 173"/>
                    <a:gd name="T1" fmla="*/ 117 h 129"/>
                    <a:gd name="T2" fmla="*/ 14 w 173"/>
                    <a:gd name="T3" fmla="*/ 117 h 129"/>
                    <a:gd name="T4" fmla="*/ 14 w 173"/>
                    <a:gd name="T5" fmla="*/ 12 h 129"/>
                    <a:gd name="T6" fmla="*/ 125 w 173"/>
                    <a:gd name="T7" fmla="*/ 12 h 129"/>
                    <a:gd name="T8" fmla="*/ 135 w 173"/>
                    <a:gd name="T9" fmla="*/ 0 h 129"/>
                    <a:gd name="T10" fmla="*/ 0 w 173"/>
                    <a:gd name="T11" fmla="*/ 0 h 129"/>
                    <a:gd name="T12" fmla="*/ 0 w 173"/>
                    <a:gd name="T13" fmla="*/ 129 h 129"/>
                    <a:gd name="T14" fmla="*/ 173 w 173"/>
                    <a:gd name="T15" fmla="*/ 129 h 129"/>
                    <a:gd name="T16" fmla="*/ 173 w 173"/>
                    <a:gd name="T17" fmla="*/ 33 h 129"/>
                    <a:gd name="T18" fmla="*/ 158 w 173"/>
                    <a:gd name="T19" fmla="*/ 43 h 129"/>
                    <a:gd name="T20" fmla="*/ 158 w 173"/>
                    <a:gd name="T21" fmla="*/ 117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73" h="129">
                      <a:moveTo>
                        <a:pt x="158" y="117"/>
                      </a:moveTo>
                      <a:lnTo>
                        <a:pt x="14" y="117"/>
                      </a:lnTo>
                      <a:lnTo>
                        <a:pt x="14" y="12"/>
                      </a:lnTo>
                      <a:lnTo>
                        <a:pt x="125" y="12"/>
                      </a:lnTo>
                      <a:lnTo>
                        <a:pt x="135" y="0"/>
                      </a:lnTo>
                      <a:lnTo>
                        <a:pt x="0" y="0"/>
                      </a:lnTo>
                      <a:lnTo>
                        <a:pt x="0" y="129"/>
                      </a:lnTo>
                      <a:lnTo>
                        <a:pt x="173" y="129"/>
                      </a:lnTo>
                      <a:lnTo>
                        <a:pt x="173" y="33"/>
                      </a:lnTo>
                      <a:lnTo>
                        <a:pt x="158" y="43"/>
                      </a:lnTo>
                      <a:lnTo>
                        <a:pt x="158" y="1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E1A8CCBB-B29B-4227-8839-3B3C00E608F9}"/>
              </a:ext>
            </a:extLst>
          </p:cNvPr>
          <p:cNvGrpSpPr/>
          <p:nvPr/>
        </p:nvGrpSpPr>
        <p:grpSpPr>
          <a:xfrm>
            <a:off x="6607684" y="1810488"/>
            <a:ext cx="2336800" cy="4002444"/>
            <a:chOff x="508000" y="1803400"/>
            <a:chExt cx="2336800" cy="4002444"/>
          </a:xfrm>
        </p:grpSpPr>
        <p:sp>
          <p:nvSpPr>
            <p:cNvPr id="25" name="Text Box 10">
              <a:extLst>
                <a:ext uri="{FF2B5EF4-FFF2-40B4-BE49-F238E27FC236}">
                  <a16:creationId xmlns:a16="http://schemas.microsoft.com/office/drawing/2014/main" id="{A3397938-DE77-4F32-A631-2E4E63B429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000" y="4236184"/>
              <a:ext cx="2336800" cy="15696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0960" tIns="30480" rIns="60960" bIns="30480">
              <a:spAutoFit/>
            </a:bodyPr>
            <a:lstStyle/>
            <a:p>
              <a:pPr algn="ctr" defTabSz="1450940">
                <a:lnSpc>
                  <a:spcPct val="200000"/>
                </a:lnSpc>
              </a:pPr>
              <a:r>
                <a:rPr lang="ko-KR" altLang="en-US" sz="2200" b="1" dirty="0">
                  <a:solidFill>
                    <a:srgbClr val="D43E05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  <a:cs typeface="Open Sans" pitchFamily="34" charset="0"/>
                </a:rPr>
                <a:t>구매</a:t>
              </a:r>
              <a:endParaRPr lang="en-US" altLang="ko-KR" sz="2200" b="1" dirty="0">
                <a:solidFill>
                  <a:srgbClr val="D43E05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Open Sans" pitchFamily="34" charset="0"/>
              </a:endParaRPr>
            </a:p>
            <a:p>
              <a:pPr algn="ctr"/>
              <a:r>
                <a:rPr lang="ko-KR" altLang="en-US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공급업체 납품 신뢰성</a:t>
              </a:r>
            </a:p>
            <a:p>
              <a:pPr algn="ctr"/>
              <a:r>
                <a:rPr lang="ko-KR" altLang="en-US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원자재 거절</a:t>
              </a:r>
              <a:r>
                <a:rPr lang="en-US" altLang="ko-KR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(</a:t>
              </a:r>
              <a:r>
                <a:rPr lang="ko-KR" altLang="en-US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불량</a:t>
              </a:r>
              <a:r>
                <a:rPr lang="en-US" altLang="ko-KR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)</a:t>
              </a:r>
            </a:p>
            <a:p>
              <a:pPr algn="ctr"/>
              <a:r>
                <a:rPr lang="ko-KR" altLang="en-US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원자재비</a:t>
              </a: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5C3134BA-4EA7-4E82-ABE7-8A66B3C9E973}"/>
                </a:ext>
              </a:extLst>
            </p:cNvPr>
            <p:cNvGrpSpPr/>
            <p:nvPr/>
          </p:nvGrpSpPr>
          <p:grpSpPr>
            <a:xfrm>
              <a:off x="1117600" y="1803400"/>
              <a:ext cx="1111224" cy="2235200"/>
              <a:chOff x="1117600" y="1803400"/>
              <a:chExt cx="1111224" cy="2235200"/>
            </a:xfrm>
          </p:grpSpPr>
          <p:sp>
            <p:nvSpPr>
              <p:cNvPr id="14" name="Isosceles Triangle 4">
                <a:extLst>
                  <a:ext uri="{FF2B5EF4-FFF2-40B4-BE49-F238E27FC236}">
                    <a16:creationId xmlns:a16="http://schemas.microsoft.com/office/drawing/2014/main" id="{C50CEA24-BEA3-4559-994C-3BC1C9BFDF92}"/>
                  </a:ext>
                </a:extLst>
              </p:cNvPr>
              <p:cNvSpPr/>
              <p:nvPr/>
            </p:nvSpPr>
            <p:spPr>
              <a:xfrm>
                <a:off x="1470012" y="3733800"/>
                <a:ext cx="406400" cy="304800"/>
              </a:xfrm>
              <a:prstGeom prst="triangle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-윤고딕340" panose="02030504000101010101" pitchFamily="18" charset="-127"/>
                  <a:ea typeface="-윤고딕340" panose="02030504000101010101" pitchFamily="18" charset="-127"/>
                </a:endParaRPr>
              </a:p>
            </p:txBody>
          </p:sp>
          <p:cxnSp>
            <p:nvCxnSpPr>
              <p:cNvPr id="16" name="Straight Connector 5">
                <a:extLst>
                  <a:ext uri="{FF2B5EF4-FFF2-40B4-BE49-F238E27FC236}">
                    <a16:creationId xmlns:a16="http://schemas.microsoft.com/office/drawing/2014/main" id="{D143B9DF-03BF-4324-9C64-AF201B7D03A9}"/>
                  </a:ext>
                </a:extLst>
              </p:cNvPr>
              <p:cNvCxnSpPr>
                <a:stCxn id="14" idx="0"/>
              </p:cNvCxnSpPr>
              <p:nvPr/>
            </p:nvCxnSpPr>
            <p:spPr>
              <a:xfrm flipV="1">
                <a:off x="1673212" y="2514600"/>
                <a:ext cx="0" cy="1219200"/>
              </a:xfrm>
              <a:prstGeom prst="line">
                <a:avLst/>
              </a:prstGeom>
              <a:ln>
                <a:solidFill>
                  <a:srgbClr val="D43E0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Oval 6">
                <a:extLst>
                  <a:ext uri="{FF2B5EF4-FFF2-40B4-BE49-F238E27FC236}">
                    <a16:creationId xmlns:a16="http://schemas.microsoft.com/office/drawing/2014/main" id="{615C7F76-A781-43AF-AD51-58139E43EB8A}"/>
                  </a:ext>
                </a:extLst>
              </p:cNvPr>
              <p:cNvSpPr/>
              <p:nvPr/>
            </p:nvSpPr>
            <p:spPr>
              <a:xfrm>
                <a:off x="1117600" y="1803400"/>
                <a:ext cx="1111224" cy="1117600"/>
              </a:xfrm>
              <a:prstGeom prst="ellipse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733">
                  <a:solidFill>
                    <a:schemeClr val="bg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endParaRPr>
              </a:p>
            </p:txBody>
          </p:sp>
          <p:grpSp>
            <p:nvGrpSpPr>
              <p:cNvPr id="88" name="Group 37">
                <a:extLst>
                  <a:ext uri="{FF2B5EF4-FFF2-40B4-BE49-F238E27FC236}">
                    <a16:creationId xmlns:a16="http://schemas.microsoft.com/office/drawing/2014/main" id="{AB0FA452-1A0A-4E43-B0D6-E4BB185CA3EF}"/>
                  </a:ext>
                </a:extLst>
              </p:cNvPr>
              <p:cNvGrpSpPr/>
              <p:nvPr/>
            </p:nvGrpSpPr>
            <p:grpSpPr>
              <a:xfrm>
                <a:off x="1392975" y="2089932"/>
                <a:ext cx="560473" cy="598195"/>
                <a:chOff x="3987711" y="1259617"/>
                <a:chExt cx="330201" cy="352425"/>
              </a:xfrm>
              <a:solidFill>
                <a:schemeClr val="bg1"/>
              </a:solidFill>
            </p:grpSpPr>
            <p:sp>
              <p:nvSpPr>
                <p:cNvPr id="89" name="Freeform 5">
                  <a:extLst>
                    <a:ext uri="{FF2B5EF4-FFF2-40B4-BE49-F238E27FC236}">
                      <a16:creationId xmlns:a16="http://schemas.microsoft.com/office/drawing/2014/main" id="{C0F2A0CE-A353-48C9-88D6-DCC29ABE858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995648" y="1289779"/>
                  <a:ext cx="315913" cy="219076"/>
                </a:xfrm>
                <a:custGeom>
                  <a:avLst/>
                  <a:gdLst>
                    <a:gd name="T0" fmla="*/ 0 w 84"/>
                    <a:gd name="T1" fmla="*/ 58 h 58"/>
                    <a:gd name="T2" fmla="*/ 84 w 84"/>
                    <a:gd name="T3" fmla="*/ 58 h 58"/>
                    <a:gd name="T4" fmla="*/ 84 w 84"/>
                    <a:gd name="T5" fmla="*/ 0 h 58"/>
                    <a:gd name="T6" fmla="*/ 0 w 84"/>
                    <a:gd name="T7" fmla="*/ 0 h 58"/>
                    <a:gd name="T8" fmla="*/ 0 w 84"/>
                    <a:gd name="T9" fmla="*/ 58 h 58"/>
                    <a:gd name="T10" fmla="*/ 60 w 84"/>
                    <a:gd name="T11" fmla="*/ 9 h 58"/>
                    <a:gd name="T12" fmla="*/ 78 w 84"/>
                    <a:gd name="T13" fmla="*/ 28 h 58"/>
                    <a:gd name="T14" fmla="*/ 60 w 84"/>
                    <a:gd name="T15" fmla="*/ 47 h 58"/>
                    <a:gd name="T16" fmla="*/ 41 w 84"/>
                    <a:gd name="T17" fmla="*/ 28 h 58"/>
                    <a:gd name="T18" fmla="*/ 60 w 84"/>
                    <a:gd name="T19" fmla="*/ 28 h 58"/>
                    <a:gd name="T20" fmla="*/ 60 w 84"/>
                    <a:gd name="T21" fmla="*/ 9 h 58"/>
                    <a:gd name="T22" fmla="*/ 57 w 84"/>
                    <a:gd name="T23" fmla="*/ 7 h 58"/>
                    <a:gd name="T24" fmla="*/ 57 w 84"/>
                    <a:gd name="T25" fmla="*/ 25 h 58"/>
                    <a:gd name="T26" fmla="*/ 39 w 84"/>
                    <a:gd name="T27" fmla="*/ 25 h 58"/>
                    <a:gd name="T28" fmla="*/ 57 w 84"/>
                    <a:gd name="T29" fmla="*/ 7 h 58"/>
                    <a:gd name="T30" fmla="*/ 9 w 84"/>
                    <a:gd name="T31" fmla="*/ 13 h 58"/>
                    <a:gd name="T32" fmla="*/ 32 w 84"/>
                    <a:gd name="T33" fmla="*/ 13 h 58"/>
                    <a:gd name="T34" fmla="*/ 32 w 84"/>
                    <a:gd name="T35" fmla="*/ 17 h 58"/>
                    <a:gd name="T36" fmla="*/ 9 w 84"/>
                    <a:gd name="T37" fmla="*/ 17 h 58"/>
                    <a:gd name="T38" fmla="*/ 9 w 84"/>
                    <a:gd name="T39" fmla="*/ 13 h 58"/>
                    <a:gd name="T40" fmla="*/ 9 w 84"/>
                    <a:gd name="T41" fmla="*/ 23 h 58"/>
                    <a:gd name="T42" fmla="*/ 32 w 84"/>
                    <a:gd name="T43" fmla="*/ 23 h 58"/>
                    <a:gd name="T44" fmla="*/ 32 w 84"/>
                    <a:gd name="T45" fmla="*/ 26 h 58"/>
                    <a:gd name="T46" fmla="*/ 9 w 84"/>
                    <a:gd name="T47" fmla="*/ 26 h 58"/>
                    <a:gd name="T48" fmla="*/ 9 w 84"/>
                    <a:gd name="T49" fmla="*/ 23 h 58"/>
                    <a:gd name="T50" fmla="*/ 9 w 84"/>
                    <a:gd name="T51" fmla="*/ 32 h 58"/>
                    <a:gd name="T52" fmla="*/ 32 w 84"/>
                    <a:gd name="T53" fmla="*/ 32 h 58"/>
                    <a:gd name="T54" fmla="*/ 32 w 84"/>
                    <a:gd name="T55" fmla="*/ 35 h 58"/>
                    <a:gd name="T56" fmla="*/ 9 w 84"/>
                    <a:gd name="T57" fmla="*/ 35 h 58"/>
                    <a:gd name="T58" fmla="*/ 9 w 84"/>
                    <a:gd name="T59" fmla="*/ 32 h 58"/>
                    <a:gd name="T60" fmla="*/ 9 w 84"/>
                    <a:gd name="T61" fmla="*/ 41 h 58"/>
                    <a:gd name="T62" fmla="*/ 32 w 84"/>
                    <a:gd name="T63" fmla="*/ 41 h 58"/>
                    <a:gd name="T64" fmla="*/ 32 w 84"/>
                    <a:gd name="T65" fmla="*/ 44 h 58"/>
                    <a:gd name="T66" fmla="*/ 9 w 84"/>
                    <a:gd name="T67" fmla="*/ 44 h 58"/>
                    <a:gd name="T68" fmla="*/ 9 w 84"/>
                    <a:gd name="T69" fmla="*/ 41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84" h="58">
                      <a:moveTo>
                        <a:pt x="0" y="58"/>
                      </a:moveTo>
                      <a:cubicBezTo>
                        <a:pt x="84" y="58"/>
                        <a:pt x="84" y="58"/>
                        <a:pt x="84" y="58"/>
                      </a:cubicBezTo>
                      <a:cubicBezTo>
                        <a:pt x="84" y="0"/>
                        <a:pt x="84" y="0"/>
                        <a:pt x="8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58"/>
                      </a:lnTo>
                      <a:close/>
                      <a:moveTo>
                        <a:pt x="60" y="9"/>
                      </a:moveTo>
                      <a:cubicBezTo>
                        <a:pt x="70" y="9"/>
                        <a:pt x="78" y="18"/>
                        <a:pt x="78" y="28"/>
                      </a:cubicBezTo>
                      <a:cubicBezTo>
                        <a:pt x="78" y="38"/>
                        <a:pt x="70" y="47"/>
                        <a:pt x="60" y="47"/>
                      </a:cubicBezTo>
                      <a:cubicBezTo>
                        <a:pt x="49" y="47"/>
                        <a:pt x="41" y="38"/>
                        <a:pt x="41" y="28"/>
                      </a:cubicBezTo>
                      <a:cubicBezTo>
                        <a:pt x="60" y="28"/>
                        <a:pt x="60" y="28"/>
                        <a:pt x="60" y="28"/>
                      </a:cubicBezTo>
                      <a:lnTo>
                        <a:pt x="60" y="9"/>
                      </a:lnTo>
                      <a:close/>
                      <a:moveTo>
                        <a:pt x="57" y="7"/>
                      </a:moveTo>
                      <a:cubicBezTo>
                        <a:pt x="57" y="25"/>
                        <a:pt x="57" y="25"/>
                        <a:pt x="57" y="25"/>
                      </a:cubicBezTo>
                      <a:cubicBezTo>
                        <a:pt x="39" y="25"/>
                        <a:pt x="39" y="25"/>
                        <a:pt x="39" y="25"/>
                      </a:cubicBezTo>
                      <a:cubicBezTo>
                        <a:pt x="39" y="15"/>
                        <a:pt x="47" y="7"/>
                        <a:pt x="57" y="7"/>
                      </a:cubicBezTo>
                      <a:close/>
                      <a:moveTo>
                        <a:pt x="9" y="13"/>
                      </a:moveTo>
                      <a:cubicBezTo>
                        <a:pt x="32" y="13"/>
                        <a:pt x="32" y="13"/>
                        <a:pt x="32" y="13"/>
                      </a:cubicBezTo>
                      <a:cubicBezTo>
                        <a:pt x="32" y="17"/>
                        <a:pt x="32" y="17"/>
                        <a:pt x="32" y="17"/>
                      </a:cubicBezTo>
                      <a:cubicBezTo>
                        <a:pt x="9" y="17"/>
                        <a:pt x="9" y="17"/>
                        <a:pt x="9" y="17"/>
                      </a:cubicBezTo>
                      <a:lnTo>
                        <a:pt x="9" y="13"/>
                      </a:lnTo>
                      <a:close/>
                      <a:moveTo>
                        <a:pt x="9" y="23"/>
                      </a:moveTo>
                      <a:cubicBezTo>
                        <a:pt x="32" y="23"/>
                        <a:pt x="32" y="23"/>
                        <a:pt x="32" y="23"/>
                      </a:cubicBezTo>
                      <a:cubicBezTo>
                        <a:pt x="32" y="26"/>
                        <a:pt x="32" y="26"/>
                        <a:pt x="32" y="26"/>
                      </a:cubicBezTo>
                      <a:cubicBezTo>
                        <a:pt x="9" y="26"/>
                        <a:pt x="9" y="26"/>
                        <a:pt x="9" y="26"/>
                      </a:cubicBezTo>
                      <a:lnTo>
                        <a:pt x="9" y="23"/>
                      </a:lnTo>
                      <a:close/>
                      <a:moveTo>
                        <a:pt x="9" y="32"/>
                      </a:moveTo>
                      <a:cubicBezTo>
                        <a:pt x="32" y="32"/>
                        <a:pt x="32" y="32"/>
                        <a:pt x="32" y="32"/>
                      </a:cubicBezTo>
                      <a:cubicBezTo>
                        <a:pt x="32" y="35"/>
                        <a:pt x="32" y="35"/>
                        <a:pt x="32" y="35"/>
                      </a:cubicBezTo>
                      <a:cubicBezTo>
                        <a:pt x="9" y="35"/>
                        <a:pt x="9" y="35"/>
                        <a:pt x="9" y="35"/>
                      </a:cubicBezTo>
                      <a:lnTo>
                        <a:pt x="9" y="32"/>
                      </a:lnTo>
                      <a:close/>
                      <a:moveTo>
                        <a:pt x="9" y="41"/>
                      </a:moveTo>
                      <a:cubicBezTo>
                        <a:pt x="32" y="41"/>
                        <a:pt x="32" y="41"/>
                        <a:pt x="32" y="41"/>
                      </a:cubicBezTo>
                      <a:cubicBezTo>
                        <a:pt x="32" y="44"/>
                        <a:pt x="32" y="44"/>
                        <a:pt x="32" y="44"/>
                      </a:cubicBezTo>
                      <a:cubicBezTo>
                        <a:pt x="9" y="44"/>
                        <a:pt x="9" y="44"/>
                        <a:pt x="9" y="44"/>
                      </a:cubicBezTo>
                      <a:lnTo>
                        <a:pt x="9" y="4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0" name="Freeform 6">
                  <a:extLst>
                    <a:ext uri="{FF2B5EF4-FFF2-40B4-BE49-F238E27FC236}">
                      <a16:creationId xmlns:a16="http://schemas.microsoft.com/office/drawing/2014/main" id="{24E53C0E-185A-4D47-A74E-865CCFF4FF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03599" y="1516792"/>
                  <a:ext cx="98425" cy="95250"/>
                </a:xfrm>
                <a:custGeom>
                  <a:avLst/>
                  <a:gdLst>
                    <a:gd name="T0" fmla="*/ 16 w 26"/>
                    <a:gd name="T1" fmla="*/ 14 h 25"/>
                    <a:gd name="T2" fmla="*/ 16 w 26"/>
                    <a:gd name="T3" fmla="*/ 14 h 25"/>
                    <a:gd name="T4" fmla="*/ 16 w 26"/>
                    <a:gd name="T5" fmla="*/ 0 h 25"/>
                    <a:gd name="T6" fmla="*/ 10 w 26"/>
                    <a:gd name="T7" fmla="*/ 0 h 25"/>
                    <a:gd name="T8" fmla="*/ 10 w 26"/>
                    <a:gd name="T9" fmla="*/ 14 h 25"/>
                    <a:gd name="T10" fmla="*/ 10 w 26"/>
                    <a:gd name="T11" fmla="*/ 14 h 25"/>
                    <a:gd name="T12" fmla="*/ 1 w 26"/>
                    <a:gd name="T13" fmla="*/ 20 h 25"/>
                    <a:gd name="T14" fmla="*/ 1 w 26"/>
                    <a:gd name="T15" fmla="*/ 24 h 25"/>
                    <a:gd name="T16" fmla="*/ 4 w 26"/>
                    <a:gd name="T17" fmla="*/ 25 h 25"/>
                    <a:gd name="T18" fmla="*/ 10 w 26"/>
                    <a:gd name="T19" fmla="*/ 20 h 25"/>
                    <a:gd name="T20" fmla="*/ 10 w 26"/>
                    <a:gd name="T21" fmla="*/ 22 h 25"/>
                    <a:gd name="T22" fmla="*/ 13 w 26"/>
                    <a:gd name="T23" fmla="*/ 25 h 25"/>
                    <a:gd name="T24" fmla="*/ 16 w 26"/>
                    <a:gd name="T25" fmla="*/ 22 h 25"/>
                    <a:gd name="T26" fmla="*/ 16 w 26"/>
                    <a:gd name="T27" fmla="*/ 20 h 25"/>
                    <a:gd name="T28" fmla="*/ 22 w 26"/>
                    <a:gd name="T29" fmla="*/ 25 h 25"/>
                    <a:gd name="T30" fmla="*/ 26 w 26"/>
                    <a:gd name="T31" fmla="*/ 24 h 25"/>
                    <a:gd name="T32" fmla="*/ 25 w 26"/>
                    <a:gd name="T33" fmla="*/ 20 h 25"/>
                    <a:gd name="T34" fmla="*/ 16 w 26"/>
                    <a:gd name="T35" fmla="*/ 14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6" h="25">
                      <a:moveTo>
                        <a:pt x="16" y="14"/>
                      </a:move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14"/>
                        <a:pt x="10" y="14"/>
                        <a:pt x="10" y="14"/>
                      </a:cubicBezTo>
                      <a:cubicBezTo>
                        <a:pt x="10" y="14"/>
                        <a:pt x="10" y="14"/>
                        <a:pt x="10" y="14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0" y="21"/>
                        <a:pt x="0" y="23"/>
                        <a:pt x="1" y="24"/>
                      </a:cubicBezTo>
                      <a:cubicBezTo>
                        <a:pt x="1" y="25"/>
                        <a:pt x="3" y="25"/>
                        <a:pt x="4" y="25"/>
                      </a:cubicBezTo>
                      <a:cubicBezTo>
                        <a:pt x="10" y="20"/>
                        <a:pt x="10" y="20"/>
                        <a:pt x="10" y="20"/>
                      </a:cubicBezTo>
                      <a:cubicBezTo>
                        <a:pt x="10" y="22"/>
                        <a:pt x="10" y="22"/>
                        <a:pt x="10" y="22"/>
                      </a:cubicBezTo>
                      <a:cubicBezTo>
                        <a:pt x="10" y="23"/>
                        <a:pt x="12" y="25"/>
                        <a:pt x="13" y="25"/>
                      </a:cubicBezTo>
                      <a:cubicBezTo>
                        <a:pt x="14" y="25"/>
                        <a:pt x="16" y="23"/>
                        <a:pt x="16" y="22"/>
                      </a:cubicBezTo>
                      <a:cubicBezTo>
                        <a:pt x="16" y="20"/>
                        <a:pt x="16" y="20"/>
                        <a:pt x="16" y="20"/>
                      </a:cubicBezTo>
                      <a:cubicBezTo>
                        <a:pt x="22" y="25"/>
                        <a:pt x="22" y="25"/>
                        <a:pt x="22" y="25"/>
                      </a:cubicBezTo>
                      <a:cubicBezTo>
                        <a:pt x="23" y="25"/>
                        <a:pt x="25" y="25"/>
                        <a:pt x="26" y="24"/>
                      </a:cubicBezTo>
                      <a:cubicBezTo>
                        <a:pt x="26" y="23"/>
                        <a:pt x="26" y="21"/>
                        <a:pt x="25" y="20"/>
                      </a:cubicBezTo>
                      <a:lnTo>
                        <a:pt x="16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1" name="Freeform 7">
                  <a:extLst>
                    <a:ext uri="{FF2B5EF4-FFF2-40B4-BE49-F238E27FC236}">
                      <a16:creationId xmlns:a16="http://schemas.microsoft.com/office/drawing/2014/main" id="{40961204-10B5-4F6B-A529-7EDAF6F029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87711" y="1259617"/>
                  <a:ext cx="330201" cy="22225"/>
                </a:xfrm>
                <a:custGeom>
                  <a:avLst/>
                  <a:gdLst>
                    <a:gd name="T0" fmla="*/ 0 w 88"/>
                    <a:gd name="T1" fmla="*/ 0 h 6"/>
                    <a:gd name="T2" fmla="*/ 0 w 88"/>
                    <a:gd name="T3" fmla="*/ 0 h 6"/>
                    <a:gd name="T4" fmla="*/ 5 w 88"/>
                    <a:gd name="T5" fmla="*/ 6 h 6"/>
                    <a:gd name="T6" fmla="*/ 83 w 88"/>
                    <a:gd name="T7" fmla="*/ 6 h 6"/>
                    <a:gd name="T8" fmla="*/ 88 w 88"/>
                    <a:gd name="T9" fmla="*/ 0 h 6"/>
                    <a:gd name="T10" fmla="*/ 88 w 88"/>
                    <a:gd name="T11" fmla="*/ 0 h 6"/>
                    <a:gd name="T12" fmla="*/ 0 w 88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8" h="6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"/>
                        <a:pt x="2" y="6"/>
                        <a:pt x="5" y="6"/>
                      </a:cubicBezTo>
                      <a:cubicBezTo>
                        <a:pt x="83" y="6"/>
                        <a:pt x="83" y="6"/>
                        <a:pt x="83" y="6"/>
                      </a:cubicBezTo>
                      <a:cubicBezTo>
                        <a:pt x="86" y="6"/>
                        <a:pt x="88" y="3"/>
                        <a:pt x="88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0678E0B1-F59D-4E2A-9E4C-015580AE1A94}"/>
              </a:ext>
            </a:extLst>
          </p:cNvPr>
          <p:cNvGrpSpPr/>
          <p:nvPr/>
        </p:nvGrpSpPr>
        <p:grpSpPr>
          <a:xfrm>
            <a:off x="-24427" y="2291356"/>
            <a:ext cx="12274483" cy="3494487"/>
            <a:chOff x="-24426" y="2291356"/>
            <a:chExt cx="12216426" cy="3494487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869E0303-C240-49CC-9426-8540DC96E4B9}"/>
                </a:ext>
              </a:extLst>
            </p:cNvPr>
            <p:cNvSpPr/>
            <p:nvPr/>
          </p:nvSpPr>
          <p:spPr>
            <a:xfrm>
              <a:off x="-24426" y="2291356"/>
              <a:ext cx="12216426" cy="349448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CF790142-C6E5-46D1-92F1-A5831289CBBB}"/>
                </a:ext>
              </a:extLst>
            </p:cNvPr>
            <p:cNvGrpSpPr/>
            <p:nvPr/>
          </p:nvGrpSpPr>
          <p:grpSpPr>
            <a:xfrm>
              <a:off x="792283" y="2554634"/>
              <a:ext cx="10514072" cy="2758715"/>
              <a:chOff x="792283" y="2554634"/>
              <a:chExt cx="10514072" cy="2758715"/>
            </a:xfrm>
          </p:grpSpPr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A06747E-A04D-4299-8E8B-2C4C3381B605}"/>
                  </a:ext>
                </a:extLst>
              </p:cNvPr>
              <p:cNvSpPr txBox="1"/>
              <p:nvPr/>
            </p:nvSpPr>
            <p:spPr>
              <a:xfrm>
                <a:off x="3120842" y="2765848"/>
                <a:ext cx="58944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200" b="1" i="1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bg1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고객중심경영을 통한 매출액 증대</a:t>
                </a:r>
                <a:r>
                  <a:rPr lang="en-US" altLang="ko-KR" sz="3200" b="1" i="1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bg1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 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5536257-233B-4C1E-B6C8-83652F3F9C32}"/>
                  </a:ext>
                </a:extLst>
              </p:cNvPr>
              <p:cNvSpPr txBox="1"/>
              <p:nvPr/>
            </p:nvSpPr>
            <p:spPr>
              <a:xfrm>
                <a:off x="792283" y="2564129"/>
                <a:ext cx="394557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“</a:t>
                </a:r>
                <a:endParaRPr lang="en-US" altLang="ko-KR" sz="60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CA24BF2-120E-40E2-97A6-2677D9E9D6EA}"/>
                  </a:ext>
                </a:extLst>
              </p:cNvPr>
              <p:cNvSpPr txBox="1"/>
              <p:nvPr/>
            </p:nvSpPr>
            <p:spPr>
              <a:xfrm>
                <a:off x="7360784" y="2554634"/>
                <a:ext cx="394557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”</a:t>
                </a:r>
                <a:endParaRPr lang="en-US" altLang="ko-KR" sz="60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endParaRPr>
              </a:p>
            </p:txBody>
          </p:sp>
          <p:grpSp>
            <p:nvGrpSpPr>
              <p:cNvPr id="68" name="그룹 67">
                <a:extLst>
                  <a:ext uri="{FF2B5EF4-FFF2-40B4-BE49-F238E27FC236}">
                    <a16:creationId xmlns:a16="http://schemas.microsoft.com/office/drawing/2014/main" id="{AF110B86-C318-4C36-AE45-9B2A0B0D8C03}"/>
                  </a:ext>
                </a:extLst>
              </p:cNvPr>
              <p:cNvGrpSpPr/>
              <p:nvPr/>
            </p:nvGrpSpPr>
            <p:grpSpPr>
              <a:xfrm>
                <a:off x="3269864" y="3477104"/>
                <a:ext cx="4234097" cy="565083"/>
                <a:chOff x="3269864" y="3477104"/>
                <a:chExt cx="4234097" cy="565083"/>
              </a:xfrm>
            </p:grpSpPr>
            <p:pic>
              <p:nvPicPr>
                <p:cNvPr id="80" name="그림 79">
                  <a:extLst>
                    <a:ext uri="{FF2B5EF4-FFF2-40B4-BE49-F238E27FC236}">
                      <a16:creationId xmlns:a16="http://schemas.microsoft.com/office/drawing/2014/main" id="{1BCA1DCB-9B93-45E2-A776-CA9B90D2552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prstClr val="black"/>
                    <a:schemeClr val="tx2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69864" y="3477104"/>
                  <a:ext cx="733063" cy="494818"/>
                </a:xfrm>
                <a:prstGeom prst="rect">
                  <a:avLst/>
                </a:prstGeom>
              </p:spPr>
            </p:pic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F348DB00-B91B-42C6-BD8C-DFF1E0FEE523}"/>
                    </a:ext>
                  </a:extLst>
                </p:cNvPr>
                <p:cNvSpPr txBox="1"/>
                <p:nvPr/>
              </p:nvSpPr>
              <p:spPr>
                <a:xfrm>
                  <a:off x="4002927" y="3518967"/>
                  <a:ext cx="350103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2800" b="1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bg1"/>
                      </a:solidFill>
                      <a:latin typeface="-윤고딕340" panose="02030504000101010101" pitchFamily="18" charset="-127"/>
                      <a:ea typeface="-윤고딕340" panose="02030504000101010101" pitchFamily="18" charset="-127"/>
                    </a:rPr>
                    <a:t>고객 서비스수준 확대</a:t>
                  </a:r>
                  <a:endParaRPr lang="en-US" altLang="ko-KR" sz="2800" b="1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bg1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endParaRPr>
                </a:p>
              </p:txBody>
            </p:sp>
          </p:grpSp>
          <p:grpSp>
            <p:nvGrpSpPr>
              <p:cNvPr id="69" name="그룹 68">
                <a:extLst>
                  <a:ext uri="{FF2B5EF4-FFF2-40B4-BE49-F238E27FC236}">
                    <a16:creationId xmlns:a16="http://schemas.microsoft.com/office/drawing/2014/main" id="{7A50ECD0-4E13-4790-93D1-2D0681438F07}"/>
                  </a:ext>
                </a:extLst>
              </p:cNvPr>
              <p:cNvGrpSpPr/>
              <p:nvPr/>
            </p:nvGrpSpPr>
            <p:grpSpPr>
              <a:xfrm>
                <a:off x="3262695" y="4154548"/>
                <a:ext cx="2746827" cy="523220"/>
                <a:chOff x="3262695" y="4156463"/>
                <a:chExt cx="2746827" cy="523220"/>
              </a:xfrm>
            </p:grpSpPr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EB12FBC2-7CF2-484E-A973-692C9EBCC7F2}"/>
                    </a:ext>
                  </a:extLst>
                </p:cNvPr>
                <p:cNvSpPr txBox="1"/>
                <p:nvPr/>
              </p:nvSpPr>
              <p:spPr>
                <a:xfrm>
                  <a:off x="4041257" y="4156463"/>
                  <a:ext cx="196826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2800" b="1" dirty="0" err="1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bg1"/>
                      </a:solidFill>
                      <a:latin typeface="-윤고딕340" panose="02030504000101010101" pitchFamily="18" charset="-127"/>
                      <a:ea typeface="-윤고딕340" panose="02030504000101010101" pitchFamily="18" charset="-127"/>
                    </a:rPr>
                    <a:t>대응성</a:t>
                  </a:r>
                  <a:r>
                    <a:rPr lang="ko-KR" altLang="en-US" sz="2800" b="1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bg1"/>
                      </a:solidFill>
                      <a:latin typeface="-윤고딕340" panose="02030504000101010101" pitchFamily="18" charset="-127"/>
                      <a:ea typeface="-윤고딕340" panose="02030504000101010101" pitchFamily="18" charset="-127"/>
                    </a:rPr>
                    <a:t> 향상</a:t>
                  </a:r>
                  <a:endParaRPr lang="en-US" altLang="ko-KR" sz="2800" b="1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bg1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endParaRPr>
                </a:p>
              </p:txBody>
            </p:sp>
            <p:pic>
              <p:nvPicPr>
                <p:cNvPr id="79" name="그림 78">
                  <a:extLst>
                    <a:ext uri="{FF2B5EF4-FFF2-40B4-BE49-F238E27FC236}">
                      <a16:creationId xmlns:a16="http://schemas.microsoft.com/office/drawing/2014/main" id="{FE8389FA-FE8B-425B-94D6-CC0661B0D2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prstClr val="black"/>
                    <a:schemeClr val="tx2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62695" y="4172711"/>
                  <a:ext cx="733063" cy="494818"/>
                </a:xfrm>
                <a:prstGeom prst="rect">
                  <a:avLst/>
                </a:prstGeom>
              </p:spPr>
            </p:pic>
          </p:grp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2EFEBE12-C471-435D-A090-92883ED9FFB0}"/>
                  </a:ext>
                </a:extLst>
              </p:cNvPr>
              <p:cNvGrpSpPr/>
              <p:nvPr/>
            </p:nvGrpSpPr>
            <p:grpSpPr>
              <a:xfrm>
                <a:off x="3262695" y="4790129"/>
                <a:ext cx="4033063" cy="523220"/>
                <a:chOff x="3262695" y="4790129"/>
                <a:chExt cx="4033063" cy="523220"/>
              </a:xfrm>
            </p:grpSpPr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42CFD045-7187-4098-9C1F-E530D88CFE57}"/>
                    </a:ext>
                  </a:extLst>
                </p:cNvPr>
                <p:cNvSpPr txBox="1"/>
                <p:nvPr/>
              </p:nvSpPr>
              <p:spPr>
                <a:xfrm>
                  <a:off x="4041257" y="4790129"/>
                  <a:ext cx="325450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800" b="1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bg1"/>
                      </a:solidFill>
                      <a:latin typeface="-윤고딕340" panose="02030504000101010101" pitchFamily="18" charset="-127"/>
                      <a:ea typeface="-윤고딕340" panose="02030504000101010101" pitchFamily="18" charset="-127"/>
                    </a:rPr>
                    <a:t>Strategy Alignment</a:t>
                  </a:r>
                </a:p>
              </p:txBody>
            </p:sp>
            <p:pic>
              <p:nvPicPr>
                <p:cNvPr id="72" name="그림 71">
                  <a:extLst>
                    <a:ext uri="{FF2B5EF4-FFF2-40B4-BE49-F238E27FC236}">
                      <a16:creationId xmlns:a16="http://schemas.microsoft.com/office/drawing/2014/main" id="{82CBD264-352A-4D9E-A3A7-D1836B82339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prstClr val="black"/>
                    <a:schemeClr val="tx2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62695" y="4806377"/>
                  <a:ext cx="733063" cy="494818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60" name="슬라이드 번호 개체 틀 2">
            <a:extLst>
              <a:ext uri="{FF2B5EF4-FFF2-40B4-BE49-F238E27FC236}">
                <a16:creationId xmlns:a16="http://schemas.microsoft.com/office/drawing/2014/main" id="{03C93BE9-04E6-489B-BA73-3416945CB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-1"/>
            <a:ext cx="2743200" cy="365125"/>
          </a:xfrm>
        </p:spPr>
        <p:txBody>
          <a:bodyPr/>
          <a:lstStyle/>
          <a:p>
            <a:fld id="{62E555CB-71B6-4724-898A-BE555FEED306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665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8F95C0D-BFAA-4A59-A056-3DC3C8495470}"/>
              </a:ext>
            </a:extLst>
          </p:cNvPr>
          <p:cNvSpPr/>
          <p:nvPr/>
        </p:nvSpPr>
        <p:spPr>
          <a:xfrm>
            <a:off x="0" y="0"/>
            <a:ext cx="12192000" cy="10703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3BA3A0-2A97-4EE6-AE94-BB8DEEDFA93E}"/>
              </a:ext>
            </a:extLst>
          </p:cNvPr>
          <p:cNvSpPr txBox="1"/>
          <p:nvPr/>
        </p:nvSpPr>
        <p:spPr>
          <a:xfrm>
            <a:off x="139403" y="193863"/>
            <a:ext cx="756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rgbClr val="FF837F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1.3</a:t>
            </a:r>
            <a:endParaRPr lang="ko-KR" altLang="en-US" sz="3200" b="1" dirty="0">
              <a:solidFill>
                <a:srgbClr val="FF837F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F39E72-6B63-4A47-B090-8D2CA1E80DA9}"/>
              </a:ext>
            </a:extLst>
          </p:cNvPr>
          <p:cNvSpPr txBox="1"/>
          <p:nvPr/>
        </p:nvSpPr>
        <p:spPr>
          <a:xfrm>
            <a:off x="816745" y="224640"/>
            <a:ext cx="16706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접근 방법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2B15EC0-9E33-4CFD-B3F3-105CE9E9BCD5}"/>
              </a:ext>
            </a:extLst>
          </p:cNvPr>
          <p:cNvSpPr/>
          <p:nvPr/>
        </p:nvSpPr>
        <p:spPr>
          <a:xfrm>
            <a:off x="0" y="-1"/>
            <a:ext cx="129784" cy="1070343"/>
          </a:xfrm>
          <a:prstGeom prst="rect">
            <a:avLst/>
          </a:prstGeom>
          <a:solidFill>
            <a:srgbClr val="FF83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1A4792B-7CAF-4CBF-86B5-5537D54813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47" r="26646"/>
          <a:stretch/>
        </p:blipFill>
        <p:spPr>
          <a:xfrm>
            <a:off x="4610197" y="1070342"/>
            <a:ext cx="9141182" cy="5787658"/>
          </a:xfrm>
          <a:prstGeom prst="rect">
            <a:avLst/>
          </a:prstGeom>
        </p:spPr>
      </p:pic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C645209-E10D-4FD7-8857-6AA57DD41011}"/>
              </a:ext>
            </a:extLst>
          </p:cNvPr>
          <p:cNvCxnSpPr>
            <a:cxnSpLocks/>
          </p:cNvCxnSpPr>
          <p:nvPr/>
        </p:nvCxnSpPr>
        <p:spPr>
          <a:xfrm>
            <a:off x="745972" y="4034711"/>
            <a:ext cx="3261033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DC6F10D-B48F-4064-8463-899D5CFE416C}"/>
              </a:ext>
            </a:extLst>
          </p:cNvPr>
          <p:cNvSpPr txBox="1"/>
          <p:nvPr/>
        </p:nvSpPr>
        <p:spPr>
          <a:xfrm>
            <a:off x="52900" y="4488493"/>
            <a:ext cx="45572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구글 드라이브 </a:t>
            </a:r>
            <a:r>
              <a:rPr lang="en-US" altLang="ko-KR" sz="2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&amp; </a:t>
            </a:r>
            <a:r>
              <a:rPr lang="ko-KR" altLang="en-US" sz="2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엑셀 통합파일 관리</a:t>
            </a:r>
            <a:endParaRPr lang="en-US" altLang="ko-KR" sz="22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endParaRPr lang="en-US" altLang="ko-KR" sz="22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2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rgbClr val="19BD9E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부서간 실시간 정보공유</a:t>
            </a:r>
            <a:endParaRPr lang="en-US" altLang="ko-KR" sz="22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rgbClr val="19BD9E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endParaRPr lang="en-US" altLang="ko-KR" sz="22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D6340E-5FC9-4D9D-ACD2-CE88085B0151}"/>
              </a:ext>
            </a:extLst>
          </p:cNvPr>
          <p:cNvSpPr txBox="1"/>
          <p:nvPr/>
        </p:nvSpPr>
        <p:spPr>
          <a:xfrm>
            <a:off x="26450" y="2383350"/>
            <a:ext cx="455729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주 </a:t>
            </a:r>
            <a:r>
              <a:rPr lang="en-US" altLang="ko-KR" sz="2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</a:t>
            </a:r>
            <a:r>
              <a:rPr lang="ko-KR" altLang="en-US" sz="2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회 정기 회의</a:t>
            </a:r>
            <a:endParaRPr lang="en-US" altLang="ko-KR" sz="22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endParaRPr lang="en-US" altLang="ko-KR" sz="22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2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rgbClr val="19BD9E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라운드별 목표 수립 및 부서간 협의</a:t>
            </a:r>
            <a:endParaRPr lang="en-US" altLang="ko-KR" sz="22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rgbClr val="19BD9E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608C342-740E-4407-9135-D4E4EA8AB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9407" y="6488243"/>
            <a:ext cx="10191750" cy="390525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7EEFC8A7-0E3C-49E9-99D9-A3ECC40EC43B}"/>
              </a:ext>
            </a:extLst>
          </p:cNvPr>
          <p:cNvSpPr/>
          <p:nvPr/>
        </p:nvSpPr>
        <p:spPr>
          <a:xfrm>
            <a:off x="4509407" y="6488243"/>
            <a:ext cx="7660291" cy="322522"/>
          </a:xfrm>
          <a:prstGeom prst="rect">
            <a:avLst/>
          </a:prstGeom>
          <a:noFill/>
          <a:ln w="57150">
            <a:solidFill>
              <a:srgbClr val="FF83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1E5BFC1-29D1-4F6C-ADD8-2E0C6818B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2E555CB-71B6-4724-898A-BE555FEED306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3" name="슬라이드 번호 개체 틀 2">
            <a:extLst>
              <a:ext uri="{FF2B5EF4-FFF2-40B4-BE49-F238E27FC236}">
                <a16:creationId xmlns:a16="http://schemas.microsoft.com/office/drawing/2014/main" id="{D4FA309B-80B8-4F11-B080-ABDA2119B2D6}"/>
              </a:ext>
            </a:extLst>
          </p:cNvPr>
          <p:cNvSpPr txBox="1">
            <a:spLocks/>
          </p:cNvSpPr>
          <p:nvPr/>
        </p:nvSpPr>
        <p:spPr>
          <a:xfrm>
            <a:off x="9448800" y="-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E555CB-71B6-4724-898A-BE555FEED306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6600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8F95C0D-BFAA-4A59-A056-3DC3C8495470}"/>
              </a:ext>
            </a:extLst>
          </p:cNvPr>
          <p:cNvSpPr/>
          <p:nvPr/>
        </p:nvSpPr>
        <p:spPr>
          <a:xfrm>
            <a:off x="0" y="0"/>
            <a:ext cx="12192000" cy="10703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3BA3A0-2A97-4EE6-AE94-BB8DEEDFA93E}"/>
              </a:ext>
            </a:extLst>
          </p:cNvPr>
          <p:cNvSpPr txBox="1"/>
          <p:nvPr/>
        </p:nvSpPr>
        <p:spPr>
          <a:xfrm>
            <a:off x="139403" y="193863"/>
            <a:ext cx="756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rgbClr val="FF837F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1.3</a:t>
            </a:r>
            <a:endParaRPr lang="ko-KR" altLang="en-US" sz="3200" b="1" dirty="0">
              <a:solidFill>
                <a:srgbClr val="FF837F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F39E72-6B63-4A47-B090-8D2CA1E80DA9}"/>
              </a:ext>
            </a:extLst>
          </p:cNvPr>
          <p:cNvSpPr txBox="1"/>
          <p:nvPr/>
        </p:nvSpPr>
        <p:spPr>
          <a:xfrm>
            <a:off x="816745" y="224640"/>
            <a:ext cx="16706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접근 방법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2B15EC0-9E33-4CFD-B3F3-105CE9E9BCD5}"/>
              </a:ext>
            </a:extLst>
          </p:cNvPr>
          <p:cNvSpPr/>
          <p:nvPr/>
        </p:nvSpPr>
        <p:spPr>
          <a:xfrm>
            <a:off x="0" y="-1"/>
            <a:ext cx="129784" cy="1070343"/>
          </a:xfrm>
          <a:prstGeom prst="rect">
            <a:avLst/>
          </a:prstGeom>
          <a:solidFill>
            <a:srgbClr val="FF83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DD65E66-4934-4FFC-868B-B2D215CC7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0342"/>
            <a:ext cx="13936834" cy="5787658"/>
          </a:xfrm>
          <a:prstGeom prst="rect">
            <a:avLst/>
          </a:prstGeom>
        </p:spPr>
      </p:pic>
      <p:sp>
        <p:nvSpPr>
          <p:cNvPr id="9" name="슬라이드 번호 개체 틀 2">
            <a:extLst>
              <a:ext uri="{FF2B5EF4-FFF2-40B4-BE49-F238E27FC236}">
                <a16:creationId xmlns:a16="http://schemas.microsoft.com/office/drawing/2014/main" id="{639C4495-A6EC-4391-9470-D369BDE470E5}"/>
              </a:ext>
            </a:extLst>
          </p:cNvPr>
          <p:cNvSpPr txBox="1">
            <a:spLocks/>
          </p:cNvSpPr>
          <p:nvPr/>
        </p:nvSpPr>
        <p:spPr>
          <a:xfrm>
            <a:off x="9448800" y="-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E555CB-71B6-4724-898A-BE555FEED306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6085131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8F95C0D-BFAA-4A59-A056-3DC3C8495470}"/>
              </a:ext>
            </a:extLst>
          </p:cNvPr>
          <p:cNvSpPr/>
          <p:nvPr/>
        </p:nvSpPr>
        <p:spPr>
          <a:xfrm>
            <a:off x="0" y="0"/>
            <a:ext cx="12192000" cy="10703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3BA3A0-2A97-4EE6-AE94-BB8DEEDFA93E}"/>
              </a:ext>
            </a:extLst>
          </p:cNvPr>
          <p:cNvSpPr txBox="1"/>
          <p:nvPr/>
        </p:nvSpPr>
        <p:spPr>
          <a:xfrm>
            <a:off x="139403" y="193863"/>
            <a:ext cx="756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rgbClr val="FF837F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1.3</a:t>
            </a:r>
            <a:endParaRPr lang="ko-KR" altLang="en-US" sz="3200" b="1" dirty="0">
              <a:solidFill>
                <a:srgbClr val="FF837F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F39E72-6B63-4A47-B090-8D2CA1E80DA9}"/>
              </a:ext>
            </a:extLst>
          </p:cNvPr>
          <p:cNvSpPr txBox="1"/>
          <p:nvPr/>
        </p:nvSpPr>
        <p:spPr>
          <a:xfrm>
            <a:off x="816745" y="224640"/>
            <a:ext cx="16706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접근 방법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2B15EC0-9E33-4CFD-B3F3-105CE9E9BCD5}"/>
              </a:ext>
            </a:extLst>
          </p:cNvPr>
          <p:cNvSpPr/>
          <p:nvPr/>
        </p:nvSpPr>
        <p:spPr>
          <a:xfrm>
            <a:off x="0" y="-1"/>
            <a:ext cx="129784" cy="1070343"/>
          </a:xfrm>
          <a:prstGeom prst="rect">
            <a:avLst/>
          </a:prstGeom>
          <a:solidFill>
            <a:srgbClr val="FF83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AE60BB2-E6CC-4B4C-B96A-09A849F98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0342"/>
            <a:ext cx="13983604" cy="5787658"/>
          </a:xfrm>
          <a:prstGeom prst="rect">
            <a:avLst/>
          </a:prstGeom>
        </p:spPr>
      </p:pic>
      <p:sp>
        <p:nvSpPr>
          <p:cNvPr id="9" name="슬라이드 번호 개체 틀 2">
            <a:extLst>
              <a:ext uri="{FF2B5EF4-FFF2-40B4-BE49-F238E27FC236}">
                <a16:creationId xmlns:a16="http://schemas.microsoft.com/office/drawing/2014/main" id="{7E12BE03-BBE1-4A4B-9CF4-F050C3A9A3F6}"/>
              </a:ext>
            </a:extLst>
          </p:cNvPr>
          <p:cNvSpPr txBox="1">
            <a:spLocks/>
          </p:cNvSpPr>
          <p:nvPr/>
        </p:nvSpPr>
        <p:spPr>
          <a:xfrm>
            <a:off x="9448800" y="-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E555CB-71B6-4724-898A-BE555FEED306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400292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1923</TotalTime>
  <Words>5585</Words>
  <Application>Microsoft Office PowerPoint</Application>
  <PresentationFormat>와이드스크린</PresentationFormat>
  <Paragraphs>1659</Paragraphs>
  <Slides>44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2" baseType="lpstr">
      <vt:lpstr>Arial</vt:lpstr>
      <vt:lpstr>-윤고딕340</vt:lpstr>
      <vt:lpstr>맑은 고딕</vt:lpstr>
      <vt:lpstr>Wingdings</vt:lpstr>
      <vt:lpstr>-윤고딕330</vt:lpstr>
      <vt:lpstr>-윤고딕320</vt:lpstr>
      <vt:lpstr>-윤고딕310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 DEMO HUB</dc:creator>
  <cp:lastModifiedBy>효준 김</cp:lastModifiedBy>
  <cp:revision>158</cp:revision>
  <dcterms:created xsi:type="dcterms:W3CDTF">2016-03-30T05:53:39Z</dcterms:created>
  <dcterms:modified xsi:type="dcterms:W3CDTF">2020-09-07T05:54:42Z</dcterms:modified>
</cp:coreProperties>
</file>