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81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4660"/>
  </p:normalViewPr>
  <p:slideViewPr>
    <p:cSldViewPr snapToGrid="0">
      <p:cViewPr varScale="1">
        <p:scale>
          <a:sx n="40" d="100"/>
          <a:sy n="40" d="100"/>
        </p:scale>
        <p:origin x="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(intro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sdg</a:t>
            </a:r>
            <a:r>
              <a:rPr lang="en-US" baseline="0" dirty="0" smtClean="0"/>
              <a:t>, 10 years best place to work in the twin cities)  </a:t>
            </a:r>
            <a:br>
              <a:rPr lang="en-US" baseline="0" dirty="0" smtClean="0"/>
            </a:br>
            <a:r>
              <a:rPr lang="en-US" dirty="0" smtClean="0"/>
              <a:t>I have done</a:t>
            </a:r>
            <a:r>
              <a:rPr lang="en-US" baseline="0" dirty="0" smtClean="0"/>
              <a:t> some cool things recently: 50 mile run, 100 mile bike, and this presentation.  So in that spirit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Web assembly and Rust are both pretty new.  </a:t>
            </a:r>
            <a:br>
              <a:rPr lang="en-US" altLang="en-US" dirty="0"/>
            </a:br>
            <a:r>
              <a:rPr lang="en-US" altLang="en-US" dirty="0"/>
              <a:t>Saw Rust at last year’s </a:t>
            </a:r>
            <a:r>
              <a:rPr lang="en-US" altLang="en-US" dirty="0" err="1"/>
              <a:t>MidwestJS</a:t>
            </a:r>
            <a:r>
              <a:rPr lang="en-US" altLang="en-US" dirty="0"/>
              <a:t> and thought it was very exciting</a:t>
            </a:r>
          </a:p>
          <a:p>
            <a:r>
              <a:rPr lang="en-US" altLang="en-US" dirty="0"/>
              <a:t>Why – binary compatibility with multiple OS/languages/runtimes</a:t>
            </a:r>
            <a:br>
              <a:rPr lang="en-US" altLang="en-US" dirty="0"/>
            </a:br>
            <a:r>
              <a:rPr lang="en-US" altLang="en-US" dirty="0"/>
              <a:t>Why – ownership model, no garbage collection, no nulls </a:t>
            </a:r>
          </a:p>
          <a:p>
            <a:r>
              <a:rPr lang="en-US" altLang="en-US" dirty="0"/>
              <a:t>Then I found out you can target web assembly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9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Blue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Blue - No Logo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9066" y="11931650"/>
            <a:ext cx="1294066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Whit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Overlapp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" y="2190118"/>
            <a:ext cx="24383362" cy="8351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3684638" y="2366278"/>
            <a:ext cx="17014724" cy="898344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irst point goes here"/>
          <p:cNvSpPr txBox="1">
            <a:spLocks noGrp="1"/>
          </p:cNvSpPr>
          <p:nvPr>
            <p:ph type="body" sz="quarter" idx="13"/>
          </p:nvPr>
        </p:nvSpPr>
        <p:spPr>
          <a:xfrm>
            <a:off x="4387154" y="4533898"/>
            <a:ext cx="7262121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9600" b="1">
                <a:solidFill>
                  <a:srgbClr val="1F66B0"/>
                </a:solidFill>
              </a:defRPr>
            </a:lvl1pPr>
          </a:lstStyle>
          <a:p>
            <a:r>
              <a:t>first point goes here</a:t>
            </a:r>
          </a:p>
        </p:txBody>
      </p:sp>
      <p:sp>
        <p:nvSpPr>
          <p:cNvPr id="125" name="second point goes here"/>
          <p:cNvSpPr txBox="1">
            <a:spLocks noGrp="1"/>
          </p:cNvSpPr>
          <p:nvPr>
            <p:ph type="body" sz="quarter" idx="14"/>
          </p:nvPr>
        </p:nvSpPr>
        <p:spPr>
          <a:xfrm>
            <a:off x="12819954" y="4533899"/>
            <a:ext cx="7262121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9600" b="1">
                <a:solidFill>
                  <a:srgbClr val="1F66B0"/>
                </a:solidFill>
              </a:defRPr>
            </a:lvl1pPr>
          </a:lstStyle>
          <a:p>
            <a:r>
              <a:t>second point goes here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89066" y="11931650"/>
            <a:ext cx="1294066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Overlapp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" y="2190118"/>
            <a:ext cx="24383362" cy="8351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1439293" y="2998054"/>
            <a:ext cx="21505414" cy="771989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first point goes here"/>
          <p:cNvSpPr txBox="1">
            <a:spLocks noGrp="1"/>
          </p:cNvSpPr>
          <p:nvPr>
            <p:ph type="body" sz="quarter" idx="13"/>
          </p:nvPr>
        </p:nvSpPr>
        <p:spPr>
          <a:xfrm>
            <a:off x="2247998" y="4533899"/>
            <a:ext cx="6068023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7800" b="1">
                <a:solidFill>
                  <a:srgbClr val="1F66B0"/>
                </a:solidFill>
              </a:defRPr>
            </a:lvl1pPr>
          </a:lstStyle>
          <a:p>
            <a:r>
              <a:t>first point goes here</a:t>
            </a:r>
          </a:p>
        </p:txBody>
      </p:sp>
      <p:sp>
        <p:nvSpPr>
          <p:cNvPr id="137" name="second point goes here"/>
          <p:cNvSpPr txBox="1">
            <a:spLocks noGrp="1"/>
          </p:cNvSpPr>
          <p:nvPr>
            <p:ph type="body" sz="quarter" idx="14"/>
          </p:nvPr>
        </p:nvSpPr>
        <p:spPr>
          <a:xfrm>
            <a:off x="9157989" y="4533899"/>
            <a:ext cx="6068022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7800" b="1">
                <a:solidFill>
                  <a:srgbClr val="1F66B0"/>
                </a:solidFill>
              </a:defRPr>
            </a:lvl1pPr>
          </a:lstStyle>
          <a:p>
            <a:r>
              <a:t>second point goes here</a:t>
            </a:r>
          </a:p>
        </p:txBody>
      </p:sp>
      <p:sp>
        <p:nvSpPr>
          <p:cNvPr id="138" name="third point goes here"/>
          <p:cNvSpPr txBox="1">
            <a:spLocks noGrp="1"/>
          </p:cNvSpPr>
          <p:nvPr>
            <p:ph type="body" sz="quarter" idx="15"/>
          </p:nvPr>
        </p:nvSpPr>
        <p:spPr>
          <a:xfrm>
            <a:off x="16067980" y="4533899"/>
            <a:ext cx="6068023" cy="4648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7800" b="1">
                <a:solidFill>
                  <a:srgbClr val="1F66B0"/>
                </a:solidFill>
              </a:defRPr>
            </a:lvl1pPr>
          </a:lstStyle>
          <a:p>
            <a:r>
              <a:t>third point goes here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89066" y="11931650"/>
            <a:ext cx="1294066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777999" y="4533898"/>
            <a:ext cx="20828002" cy="4648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88039" y="13237633"/>
            <a:ext cx="362612" cy="342901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TradeGothic LT"/>
                <a:ea typeface="TradeGothic LT"/>
                <a:cs typeface="TradeGothic LT"/>
                <a:sym typeface="TradeGothic L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317271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6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40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s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>
            <a:spLocks noGrp="1"/>
          </p:cNvSpPr>
          <p:nvPr>
            <p:ph type="body" idx="13"/>
          </p:nvPr>
        </p:nvSpPr>
        <p:spPr>
          <a:xfrm>
            <a:off x="1689100" y="1320800"/>
            <a:ext cx="21005800" cy="1107440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lnSpc>
                <a:spcPct val="60000"/>
              </a:lnSpc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1F6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8000" y="1928911"/>
            <a:ext cx="20828000" cy="562501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Who said it?"/>
          <p:cNvSpPr txBox="1">
            <a:spLocks noGrp="1"/>
          </p:cNvSpPr>
          <p:nvPr>
            <p:ph type="body" sz="quarter" idx="13"/>
          </p:nvPr>
        </p:nvSpPr>
        <p:spPr>
          <a:xfrm>
            <a:off x="1778000" y="7761982"/>
            <a:ext cx="20828000" cy="107513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4800" b="1">
                <a:solidFill>
                  <a:srgbClr val="FFFFFF"/>
                </a:solidFill>
              </a:defRPr>
            </a:lvl1pPr>
          </a:lstStyle>
          <a:p>
            <a:r>
              <a:t>Who said it?</a:t>
            </a:r>
          </a:p>
        </p:txBody>
      </p:sp>
      <p:pic>
        <p:nvPicPr>
          <p:cNvPr id="59" name="Image" descr="Image"/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22589066" y="11931650"/>
            <a:ext cx="1294065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320800"/>
            <a:ext cx="21005800" cy="1107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19" y="2190118"/>
            <a:ext cx="24383362" cy="83513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098799"/>
            <a:ext cx="21005800" cy="92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2589066" y="11931650"/>
            <a:ext cx="1294066" cy="12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1F66B0"/>
          </a:solidFill>
          <a:uFillTx/>
          <a:latin typeface="TradeGothic LT"/>
          <a:ea typeface="TradeGothic LT"/>
          <a:cs typeface="TradeGothic LT"/>
          <a:sym typeface="TradeGothic L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1pPr>
      <a:lvl2pPr marL="1190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2pPr>
      <a:lvl3pPr marL="1825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3pPr>
      <a:lvl4pPr marL="2460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4pPr>
      <a:lvl5pPr marL="3095625" marR="0" indent="-55562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00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5pPr>
      <a:lvl6pPr marL="3687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6pPr>
      <a:lvl7pPr marL="432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7pPr>
      <a:lvl8pPr marL="4957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8pPr>
      <a:lvl9pPr marL="5592884" marR="0" indent="-51288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5D6369"/>
        </a:buClr>
        <a:buSzPct val="12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D6369"/>
          </a:solidFill>
          <a:uFillTx/>
          <a:latin typeface="TradeGothic LT"/>
          <a:ea typeface="TradeGothic LT"/>
          <a:cs typeface="TradeGothic LT"/>
          <a:sym typeface="TradeGothic L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cypher/awesome-wasm-langs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Assembly/Using_the_JavaScript_API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st-lang.org/en-US/install.html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2018/04/javascript-to-rust-and-back-again-a-wasm-bindgen-tale/" TargetMode="External"/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ck_Overf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ebassembly.org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"/>
          <p:cNvSpPr txBox="1">
            <a:spLocks noGrp="1"/>
          </p:cNvSpPr>
          <p:nvPr>
            <p:ph type="ctrTitle"/>
          </p:nvPr>
        </p:nvSpPr>
        <p:spPr>
          <a:xfrm>
            <a:off x="1778000" y="1173285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WebAssembly</a:t>
            </a:r>
            <a:r>
              <a:rPr lang="en-US" altLang="en-US" dirty="0"/>
              <a:t> With Rust</a:t>
            </a:r>
            <a:endParaRPr dirty="0"/>
          </a:p>
        </p:txBody>
      </p:sp>
      <p:sp>
        <p:nvSpPr>
          <p:cNvPr id="150" name="Body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73900"/>
            <a:ext cx="20828000" cy="23045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Robert Hanson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1F66B1"/>
                </a:solidFill>
              </a:rPr>
              <a:t>https://</a:t>
            </a:r>
            <a:r>
              <a:rPr lang="en-US" altLang="en-US" dirty="0" err="1">
                <a:solidFill>
                  <a:srgbClr val="1F66B1"/>
                </a:solidFill>
              </a:rPr>
              <a:t>github.com</a:t>
            </a:r>
            <a:r>
              <a:rPr lang="en-US" altLang="en-US" dirty="0">
                <a:solidFill>
                  <a:srgbClr val="1F66B1"/>
                </a:solidFill>
              </a:rPr>
              <a:t>/</a:t>
            </a:r>
            <a:r>
              <a:rPr lang="en-US" altLang="en-US" dirty="0" err="1">
                <a:solidFill>
                  <a:srgbClr val="1F66B1"/>
                </a:solidFill>
              </a:rPr>
              <a:t>kimtuck</a:t>
            </a:r>
            <a:r>
              <a:rPr lang="en-US" altLang="en-US" dirty="0">
                <a:solidFill>
                  <a:srgbClr val="1F66B1"/>
                </a:solidFill>
              </a:rPr>
              <a:t>/</a:t>
            </a:r>
            <a:r>
              <a:rPr lang="en-US" altLang="en-US" dirty="0" err="1">
                <a:solidFill>
                  <a:srgbClr val="1F66B1"/>
                </a:solidFill>
              </a:rPr>
              <a:t>webassembly</a:t>
            </a:r>
            <a:endParaRPr lang="en-US" altLang="en-US" dirty="0">
              <a:solidFill>
                <a:srgbClr val="1F66B1"/>
              </a:solidFill>
            </a:endParaRP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1BFF-9DC2-7D40-9B83-72EEDBB6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High </a:t>
            </a:r>
            <a:r>
              <a:rPr lang="en-US" altLang="en-US" dirty="0"/>
              <a:t>level language options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F05D0-C4CD-A84C-91F1-3015AF21B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You don’t typicall</a:t>
            </a:r>
            <a:r>
              <a:rPr lang="en-US" altLang="en-US" dirty="0" smtClean="0"/>
              <a:t>y write </a:t>
            </a:r>
            <a:r>
              <a:rPr lang="en-US" altLang="en-US" dirty="0" err="1" smtClean="0"/>
              <a:t>webassembly</a:t>
            </a:r>
            <a:r>
              <a:rPr lang="en-US" altLang="en-US" dirty="0" smtClean="0"/>
              <a:t> code by hand.  Some languages are well-suited for compiling to </a:t>
            </a:r>
            <a:r>
              <a:rPr lang="en-US" altLang="en-US" dirty="0" err="1" smtClean="0"/>
              <a:t>webassembly</a:t>
            </a:r>
            <a:r>
              <a:rPr lang="en-US" altLang="en-US" dirty="0" smtClean="0"/>
              <a:t> code</a:t>
            </a:r>
          </a:p>
          <a:p>
            <a:r>
              <a:rPr lang="en-US" altLang="en-US" dirty="0" smtClean="0"/>
              <a:t>Requirements: No </a:t>
            </a:r>
            <a:r>
              <a:rPr lang="en-US" altLang="en-US" dirty="0" smtClean="0"/>
              <a:t>garbage collection; no exceptions; </a:t>
            </a:r>
          </a:p>
          <a:p>
            <a:r>
              <a:rPr lang="en-US" altLang="en-US" dirty="0" smtClean="0"/>
              <a:t>Rust</a:t>
            </a:r>
            <a:endParaRPr lang="en-US" altLang="en-US" dirty="0"/>
          </a:p>
          <a:p>
            <a:r>
              <a:rPr lang="en-US" altLang="en-US" dirty="0"/>
              <a:t>C, C++ -- </a:t>
            </a:r>
            <a:r>
              <a:rPr lang="en-US" altLang="en-US" dirty="0" err="1"/>
              <a:t>emscripten</a:t>
            </a:r>
            <a:endParaRPr lang="en-US" altLang="en-US" dirty="0"/>
          </a:p>
          <a:p>
            <a:r>
              <a:rPr lang="en-US" altLang="en-US" dirty="0"/>
              <a:t>Lots of other languages </a:t>
            </a:r>
            <a:r>
              <a:rPr lang="en-US" altLang="en-US" dirty="0">
                <a:hlinkClick r:id="rId2"/>
              </a:rPr>
              <a:t>https://github.com/appcypher/awesome-wasm-langs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39998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7E9C-40DA-9A48-BA66-C90D4705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Javascript</a:t>
            </a:r>
            <a:r>
              <a:rPr lang="en-US" altLang="en-US" dirty="0"/>
              <a:t>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7A5FE-7F98-FE42-83D5-E30D04040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You can read the description if you want.</a:t>
            </a:r>
          </a:p>
          <a:p>
            <a:r>
              <a:rPr lang="en-US" altLang="en-US" dirty="0">
                <a:hlinkClick r:id="rId2"/>
              </a:rPr>
              <a:t>https://developer.mozilla.org/en-US/docs/WebAssembly/Using_the_JavaScript_API</a:t>
            </a:r>
            <a:endParaRPr lang="en-US" altLang="en-US" dirty="0"/>
          </a:p>
          <a:p>
            <a:r>
              <a:rPr lang="en-US" altLang="en-US" dirty="0" err="1"/>
              <a:t>Webassembly</a:t>
            </a:r>
            <a:r>
              <a:rPr lang="en-US" altLang="en-US" dirty="0"/>
              <a:t> spec defines only two integer types and two floating point types.</a:t>
            </a:r>
          </a:p>
          <a:p>
            <a:r>
              <a:rPr lang="en-US" altLang="en-US" dirty="0" err="1"/>
              <a:t>Webassembly</a:t>
            </a:r>
            <a:r>
              <a:rPr lang="en-US" altLang="en-US" dirty="0"/>
              <a:t> spec talks about “memory”, “tables”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r>
              <a:rPr lang="en-US" altLang="en-US" dirty="0" smtClean="0"/>
              <a:t>Can’t </a:t>
            </a:r>
            <a:r>
              <a:rPr lang="en-US" altLang="en-US" dirty="0"/>
              <a:t>directly interact with the DOM or canvas.   But you can call a </a:t>
            </a:r>
            <a:r>
              <a:rPr lang="en-US" altLang="en-US" dirty="0" err="1"/>
              <a:t>js</a:t>
            </a:r>
            <a:r>
              <a:rPr lang="en-US" altLang="en-US" dirty="0"/>
              <a:t> function to do that work.</a:t>
            </a:r>
          </a:p>
          <a:p>
            <a:r>
              <a:rPr lang="en-US" altLang="en-US" dirty="0" smtClean="0"/>
              <a:t>There is a tool, </a:t>
            </a:r>
            <a:r>
              <a:rPr lang="en-US" altLang="en-US" dirty="0" err="1" smtClean="0"/>
              <a:t>wasm-bindgen</a:t>
            </a:r>
            <a:r>
              <a:rPr lang="en-US" altLang="en-US" dirty="0" smtClean="0"/>
              <a:t>, that writes </a:t>
            </a:r>
            <a:r>
              <a:rPr lang="en-US" altLang="en-US" dirty="0" smtClean="0"/>
              <a:t>glue code for us.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59547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DB14-ACC2-4843-A173-3A74D857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Javascript</a:t>
            </a:r>
            <a:r>
              <a:rPr lang="en-US" altLang="en-US" dirty="0"/>
              <a:t> </a:t>
            </a:r>
            <a:r>
              <a:rPr lang="en-US" altLang="en-US" dirty="0" smtClean="0"/>
              <a:t>API and </a:t>
            </a:r>
            <a:r>
              <a:rPr lang="en-US" altLang="en-US" dirty="0" err="1" smtClean="0"/>
              <a:t>wasm-bindgen</a:t>
            </a:r>
            <a:r>
              <a:rPr lang="en-US" altLang="en-US" dirty="0" smtClean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FA546-2B04-2645-BF5F-412EC4D0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079749"/>
            <a:ext cx="21005800" cy="9296401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Wasm</a:t>
            </a:r>
            <a:r>
              <a:rPr lang="en-US" altLang="en-US" dirty="0"/>
              <a:t> functions can be called from </a:t>
            </a:r>
            <a:r>
              <a:rPr lang="en-US" altLang="en-US" dirty="0" err="1"/>
              <a:t>js</a:t>
            </a:r>
            <a:r>
              <a:rPr lang="en-US" altLang="en-US" dirty="0"/>
              <a:t>; can call </a:t>
            </a:r>
            <a:r>
              <a:rPr lang="en-US" altLang="en-US" dirty="0" err="1"/>
              <a:t>js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r>
              <a:rPr lang="en-US" altLang="en-US" dirty="0" smtClean="0"/>
              <a:t>You currently need “glue code”</a:t>
            </a:r>
          </a:p>
          <a:p>
            <a:pPr lvl="1"/>
            <a:r>
              <a:rPr lang="en-US" altLang="en-US" dirty="0" smtClean="0"/>
              <a:t>to marshal parameters and convert function return values.</a:t>
            </a:r>
            <a:endParaRPr lang="en-US" altLang="en-US" dirty="0"/>
          </a:p>
          <a:p>
            <a:r>
              <a:rPr lang="en-US" altLang="en-US" dirty="0" err="1" smtClean="0"/>
              <a:t>Wasm-bindgen</a:t>
            </a:r>
            <a:r>
              <a:rPr lang="en-US" altLang="en-US" dirty="0" smtClean="0"/>
              <a:t> automatically generates the glue code, by inspecting your Rust code.</a:t>
            </a:r>
            <a:br>
              <a:rPr lang="en-US" altLang="en-US" dirty="0" smtClean="0"/>
            </a:br>
            <a:r>
              <a:rPr lang="en-US" altLang="en-US" dirty="0" smtClean="0"/>
              <a:t>-- compiler directives/macros tell </a:t>
            </a:r>
            <a:r>
              <a:rPr lang="en-US" altLang="en-US" dirty="0" err="1" smtClean="0"/>
              <a:t>wasm-bindgen</a:t>
            </a:r>
            <a:r>
              <a:rPr lang="en-US" altLang="en-US" dirty="0" smtClean="0"/>
              <a:t> what code to process</a:t>
            </a:r>
            <a:br>
              <a:rPr lang="en-US" altLang="en-US" dirty="0" smtClean="0"/>
            </a:br>
            <a:r>
              <a:rPr lang="en-US" altLang="en-US" dirty="0" smtClean="0"/>
              <a:t>-- it’s mostly magic </a:t>
            </a:r>
          </a:p>
          <a:p>
            <a:r>
              <a:rPr lang="en-US" altLang="en-US" dirty="0" smtClean="0"/>
              <a:t>It provides both rust and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code, so that you can write “</a:t>
            </a:r>
            <a:r>
              <a:rPr lang="en-US" altLang="en-US" dirty="0" err="1" smtClean="0"/>
              <a:t>dom</a:t>
            </a:r>
            <a:r>
              <a:rPr lang="en-US" altLang="en-US" dirty="0" smtClean="0"/>
              <a:t> manipulation” code in Rust.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04816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00B-A8C8-1F43-8B4A-776124FA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16" y="2166678"/>
            <a:ext cx="15489936" cy="1032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443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BA5E-E01C-2541-A408-8079EC9C1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Rust provides an easy path to </a:t>
            </a:r>
            <a:r>
              <a:rPr lang="en-US" altLang="en-US" dirty="0" err="1" smtClean="0"/>
              <a:t>webassembly</a:t>
            </a:r>
            <a:r>
              <a:rPr lang="en-US" altLang="en-US" dirty="0" smtClean="0"/>
              <a:t>.  Directly </a:t>
            </a:r>
            <a:r>
              <a:rPr lang="en-US" altLang="en-US" dirty="0"/>
              <a:t>compiles to </a:t>
            </a:r>
            <a:r>
              <a:rPr lang="en-US" altLang="en-US" dirty="0" err="1"/>
              <a:t>webassembly</a:t>
            </a:r>
            <a:r>
              <a:rPr lang="en-US" altLang="en-US" dirty="0"/>
              <a:t>, </a:t>
            </a:r>
          </a:p>
          <a:p>
            <a:r>
              <a:rPr lang="en-US" altLang="en-US" dirty="0" smtClean="0"/>
              <a:t>Rust </a:t>
            </a:r>
            <a:r>
              <a:rPr lang="en-US" altLang="en-US" dirty="0"/>
              <a:t>appears to have a lot of traction</a:t>
            </a:r>
          </a:p>
          <a:p>
            <a:r>
              <a:rPr lang="en-US" altLang="en-US" dirty="0"/>
              <a:t>It’s early yet; it is possible that some other language will emerge.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6951F9-0917-C34B-A756-FC070BC5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21567722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4199-3DA3-CB49-9B00-6CEE3A2E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Rust language 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3BC8-024A-8047-9CDD-FF0E66AB9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en-US" altLang="en-US" dirty="0"/>
              <a:t>No garbage collection</a:t>
            </a:r>
          </a:p>
          <a:p>
            <a:r>
              <a:rPr lang="en-US" altLang="en-US" dirty="0"/>
              <a:t>No exceptions</a:t>
            </a:r>
          </a:p>
          <a:p>
            <a:r>
              <a:rPr lang="en-US" altLang="en-US" dirty="0"/>
              <a:t>Guaranteed memory safety; no null/dangling pointers</a:t>
            </a:r>
          </a:p>
          <a:p>
            <a:r>
              <a:rPr lang="en-US" altLang="en-US" dirty="0"/>
              <a:t>Ownership, borrowing</a:t>
            </a:r>
          </a:p>
          <a:p>
            <a:r>
              <a:rPr lang="en-US" altLang="en-US" dirty="0"/>
              <a:t>Easy unit testing</a:t>
            </a:r>
          </a:p>
          <a:p>
            <a:r>
              <a:rPr lang="en-US" altLang="en-US" dirty="0" smtClean="0"/>
              <a:t>Fearless </a:t>
            </a:r>
            <a:r>
              <a:rPr lang="en-US" altLang="en-US" dirty="0"/>
              <a:t>threading</a:t>
            </a:r>
          </a:p>
          <a:p>
            <a:r>
              <a:rPr lang="en-US" altLang="en-US" dirty="0" smtClean="0"/>
              <a:t>Higher-level </a:t>
            </a:r>
            <a:r>
              <a:rPr lang="en-US" altLang="en-US" dirty="0"/>
              <a:t>language constructs, generics, traits.</a:t>
            </a:r>
          </a:p>
          <a:p>
            <a:r>
              <a:rPr lang="en-US" altLang="en-US" dirty="0" err="1" smtClean="0"/>
              <a:t>Npm</a:t>
            </a:r>
            <a:r>
              <a:rPr lang="en-US" altLang="en-US" dirty="0" smtClean="0"/>
              <a:t>-like </a:t>
            </a:r>
            <a:r>
              <a:rPr lang="en-US" altLang="en-US" dirty="0"/>
              <a:t>open source </a:t>
            </a:r>
            <a:r>
              <a:rPr lang="en-US" altLang="en-US" dirty="0" smtClean="0"/>
              <a:t>packages – “crates” and “cargo”</a:t>
            </a:r>
            <a:endParaRPr lang="en-US" altLang="en-US" dirty="0"/>
          </a:p>
          <a:p>
            <a:r>
              <a:rPr lang="en-US" altLang="en-US" dirty="0"/>
              <a:t>Comprehensive build system</a:t>
            </a:r>
          </a:p>
          <a:p>
            <a:r>
              <a:rPr lang="en-US" altLang="en-US" dirty="0"/>
              <a:t>Native code for many </a:t>
            </a:r>
            <a:r>
              <a:rPr lang="en-US" altLang="en-US" dirty="0" smtClean="0"/>
              <a:t>environments</a:t>
            </a:r>
          </a:p>
        </p:txBody>
      </p:sp>
    </p:spTree>
    <p:extLst>
      <p:ext uri="{BB962C8B-B14F-4D97-AF65-F5344CB8AC3E}">
        <p14:creationId xmlns:p14="http://schemas.microsoft.com/office/powerpoint/2010/main" val="948891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F341-FD6D-6C42-B243-822BAD7E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Rust is ideal for </a:t>
            </a:r>
            <a:r>
              <a:rPr lang="en-US" altLang="en-US" dirty="0" err="1"/>
              <a:t>WebAssembly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5F88-D07C-3E4B-8B4C-931E1771E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 </a:t>
            </a:r>
            <a:r>
              <a:rPr lang="en-US" altLang="en-US" dirty="0"/>
              <a:t>garbage </a:t>
            </a:r>
            <a:r>
              <a:rPr lang="en-US" altLang="en-US" dirty="0" smtClean="0"/>
              <a:t>collection, no exceptions</a:t>
            </a:r>
          </a:p>
          <a:p>
            <a:r>
              <a:rPr lang="en-US" altLang="en-US" dirty="0"/>
              <a:t>With </a:t>
            </a:r>
            <a:r>
              <a:rPr lang="en-US" altLang="en-US" dirty="0" err="1"/>
              <a:t>wasm-bindgen</a:t>
            </a:r>
            <a:r>
              <a:rPr lang="en-US" altLang="en-US" dirty="0"/>
              <a:t>, </a:t>
            </a:r>
            <a:r>
              <a:rPr lang="en-US" altLang="en-US" dirty="0" err="1"/>
              <a:t>javascript</a:t>
            </a:r>
            <a:r>
              <a:rPr lang="en-US" altLang="en-US" dirty="0"/>
              <a:t> interop is straightforward</a:t>
            </a:r>
          </a:p>
          <a:p>
            <a:r>
              <a:rPr lang="en-US" altLang="en-US" dirty="0" smtClean="0"/>
              <a:t>Higher-level </a:t>
            </a:r>
            <a:r>
              <a:rPr lang="en-US" altLang="en-US" dirty="0"/>
              <a:t>language constructs </a:t>
            </a:r>
            <a:r>
              <a:rPr lang="en-US" altLang="en-US" dirty="0" smtClean="0"/>
              <a:t>-- </a:t>
            </a:r>
            <a:r>
              <a:rPr lang="en-US" altLang="en-US" dirty="0" err="1" smtClean="0"/>
              <a:t>structs</a:t>
            </a:r>
            <a:r>
              <a:rPr lang="en-US" altLang="en-US" dirty="0"/>
              <a:t>, </a:t>
            </a:r>
            <a:r>
              <a:rPr lang="en-US" altLang="en-US" dirty="0" smtClean="0"/>
              <a:t>(classes) strings</a:t>
            </a:r>
            <a:r>
              <a:rPr lang="en-US" altLang="en-US" dirty="0"/>
              <a:t>, </a:t>
            </a:r>
            <a:r>
              <a:rPr lang="en-US" altLang="en-US" dirty="0" smtClean="0"/>
              <a:t>lists</a:t>
            </a:r>
            <a:endParaRPr lang="en-US" altLang="en-US" dirty="0"/>
          </a:p>
          <a:p>
            <a:r>
              <a:rPr lang="en-US" altLang="en-US" dirty="0"/>
              <a:t>Generics</a:t>
            </a:r>
          </a:p>
          <a:p>
            <a:r>
              <a:rPr lang="en-US" altLang="en-US" dirty="0"/>
              <a:t>Threading (when </a:t>
            </a:r>
            <a:r>
              <a:rPr lang="en-US" altLang="en-US" dirty="0" err="1"/>
              <a:t>webassembly</a:t>
            </a:r>
            <a:r>
              <a:rPr lang="en-US" altLang="en-US" dirty="0"/>
              <a:t> supports threading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99756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F341-FD6D-6C42-B243-822BAD7E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 more about Rust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5F88-D07C-3E4B-8B4C-931E1771E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This is not an introduction to Rust.</a:t>
            </a:r>
          </a:p>
          <a:p>
            <a:r>
              <a:rPr lang="en-US" altLang="en-US" dirty="0" smtClean="0"/>
              <a:t>https://www.Rust-lang.org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14857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8731-5B57-3947-849F-4AE4C085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24" y="2294001"/>
            <a:ext cx="17542256" cy="98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614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11DE-1E89-4E45-828D-5905EAE1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4E476-206C-E54A-8195-8DD086916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Install node/</a:t>
            </a:r>
            <a:r>
              <a:rPr lang="en-US" dirty="0" err="1"/>
              <a:t>npm</a:t>
            </a:r>
            <a:endParaRPr lang="en-US" dirty="0"/>
          </a:p>
          <a:p>
            <a:pPr>
              <a:defRPr/>
            </a:pPr>
            <a:r>
              <a:rPr lang="en-US" dirty="0"/>
              <a:t>And, a C++ compiler is required</a:t>
            </a:r>
            <a:br>
              <a:rPr lang="en-US" dirty="0"/>
            </a:br>
            <a:r>
              <a:rPr lang="en-US" dirty="0"/>
              <a:t>Windows users: can use free compiler tools from MS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Install webpack (just for this  demo)</a:t>
            </a:r>
            <a:br>
              <a:rPr lang="en-US" dirty="0"/>
            </a:br>
            <a:r>
              <a:rPr lang="en-US" dirty="0" err="1"/>
              <a:t>npm</a:t>
            </a:r>
            <a:r>
              <a:rPr lang="en-US" dirty="0"/>
              <a:t> install --save-dev webpack webpack-cli</a:t>
            </a:r>
          </a:p>
        </p:txBody>
      </p:sp>
    </p:spTree>
    <p:extLst>
      <p:ext uri="{BB962C8B-B14F-4D97-AF65-F5344CB8AC3E}">
        <p14:creationId xmlns:p14="http://schemas.microsoft.com/office/powerpoint/2010/main" val="26432789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229-6CC7-6742-962B-0E32404B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Please share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F0133-86BB-3B41-A06D-B1FA50B9A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5400" dirty="0"/>
              <a:t>Share what you learn. And the best time to share is while you’re learning it. </a:t>
            </a:r>
          </a:p>
          <a:p>
            <a:r>
              <a:rPr lang="en-US" altLang="en-US" dirty="0"/>
              <a:t>—Jeremy Keith, author of Going Offline and HTML5 For Web Designers</a:t>
            </a:r>
          </a:p>
          <a:p>
            <a:r>
              <a:rPr lang="en-US" altLang="en-US" sz="4000" dirty="0"/>
              <a:t>All of us here are doing something cool; consider sharing it!</a:t>
            </a:r>
          </a:p>
        </p:txBody>
      </p:sp>
    </p:spTree>
    <p:extLst>
      <p:ext uri="{BB962C8B-B14F-4D97-AF65-F5344CB8AC3E}">
        <p14:creationId xmlns:p14="http://schemas.microsoft.com/office/powerpoint/2010/main" val="168555065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62E0-450C-1549-A335-CC4CCF64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2B683-E2BF-F942-8653-2416BA7A8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Install rust:</a:t>
            </a:r>
            <a:br>
              <a:rPr lang="en-US" altLang="en-US" dirty="0"/>
            </a:br>
            <a:r>
              <a:rPr lang="en-US" altLang="en-US" dirty="0">
                <a:hlinkClick r:id="rId2"/>
              </a:rPr>
              <a:t>https://www.rust-lang.org/en-US/install.html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Use default installer values (1)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Open command prompt in your project directory</a:t>
            </a:r>
          </a:p>
          <a:p>
            <a:r>
              <a:rPr lang="en-US" altLang="en-US" dirty="0"/>
              <a:t>$</a:t>
            </a:r>
            <a:r>
              <a:rPr lang="en-US" altLang="en-US" dirty="0" err="1"/>
              <a:t>rustup</a:t>
            </a:r>
            <a:r>
              <a:rPr lang="en-US" altLang="en-US" dirty="0"/>
              <a:t> default nightly</a:t>
            </a:r>
          </a:p>
          <a:p>
            <a:r>
              <a:rPr lang="en-US" altLang="en-US" dirty="0"/>
              <a:t>$</a:t>
            </a:r>
            <a:r>
              <a:rPr lang="en-US" altLang="en-US" dirty="0" err="1"/>
              <a:t>rustup</a:t>
            </a:r>
            <a:r>
              <a:rPr lang="en-US" altLang="en-US" dirty="0"/>
              <a:t> target add wasm32-unknown-unknown --toolchain nightly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 each project: </a:t>
            </a:r>
            <a:br>
              <a:rPr lang="en-US" altLang="en-US" dirty="0"/>
            </a:br>
            <a:r>
              <a:rPr lang="en-US" altLang="en-US" dirty="0"/>
              <a:t>$ cargo +nightly install </a:t>
            </a:r>
            <a:r>
              <a:rPr lang="en-US" altLang="en-US" dirty="0" err="1"/>
              <a:t>wasm</a:t>
            </a:r>
            <a:r>
              <a:rPr lang="en-US" altLang="en-US" dirty="0"/>
              <a:t>-</a:t>
            </a:r>
            <a:r>
              <a:rPr lang="en-US" altLang="en-US" dirty="0" err="1"/>
              <a:t>bindgen</a:t>
            </a:r>
            <a:r>
              <a:rPr lang="en-US" altLang="en-US" dirty="0"/>
              <a:t>-cli --force</a:t>
            </a:r>
          </a:p>
        </p:txBody>
      </p:sp>
    </p:spTree>
    <p:extLst>
      <p:ext uri="{BB962C8B-B14F-4D97-AF65-F5344CB8AC3E}">
        <p14:creationId xmlns:p14="http://schemas.microsoft.com/office/powerpoint/2010/main" val="56015141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9F0-6560-AF45-BCD7-B5F3AAD7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83D50-65DD-5F4D-81C4-8457D070C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rustup</a:t>
            </a:r>
            <a:r>
              <a:rPr lang="en-US" altLang="en-US" dirty="0"/>
              <a:t> update</a:t>
            </a:r>
          </a:p>
          <a:p>
            <a:r>
              <a:rPr lang="en-US" altLang="en-US" dirty="0"/>
              <a:t>cargo update</a:t>
            </a:r>
          </a:p>
          <a:p>
            <a:r>
              <a:rPr lang="en-US" altLang="en-US" dirty="0" err="1"/>
              <a:t>npm</a:t>
            </a:r>
            <a:r>
              <a:rPr lang="en-US" altLang="en-US" dirty="0"/>
              <a:t> run build</a:t>
            </a:r>
          </a:p>
          <a:p>
            <a:r>
              <a:rPr lang="en-US" altLang="en-US" dirty="0" err="1"/>
              <a:t>npm</a:t>
            </a:r>
            <a:r>
              <a:rPr lang="en-US" altLang="en-US" dirty="0"/>
              <a:t> run serve</a:t>
            </a:r>
          </a:p>
        </p:txBody>
      </p:sp>
    </p:spTree>
    <p:extLst>
      <p:ext uri="{BB962C8B-B14F-4D97-AF65-F5344CB8AC3E}">
        <p14:creationId xmlns:p14="http://schemas.microsoft.com/office/powerpoint/2010/main" val="14205630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9668-04E6-EA48-A810-B995225B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D511506-D61B-BB4C-9368-FD39438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6327" y="3563816"/>
            <a:ext cx="12631345" cy="68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233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2584-BCD4-2C49-8786-890575BE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E885F-0892-014D-89B6-85D9D70FD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Rust: </a:t>
            </a:r>
            <a:r>
              <a:rPr lang="en-US" altLang="en-US" dirty="0" smtClean="0">
                <a:hlinkClick r:id="rId2"/>
              </a:rPr>
              <a:t>https://www.rust-lang.org</a:t>
            </a:r>
            <a:endParaRPr lang="en-US" altLang="en-US" dirty="0" smtClean="0"/>
          </a:p>
          <a:p>
            <a:r>
              <a:rPr lang="en-US" altLang="en-US" dirty="0" err="1" smtClean="0"/>
              <a:t>WebAssembly</a:t>
            </a:r>
            <a:r>
              <a:rPr lang="en-US" altLang="en-US" dirty="0" smtClean="0"/>
              <a:t>: https://webassembly.org</a:t>
            </a:r>
            <a:endParaRPr lang="en-US" altLang="en-US" dirty="0"/>
          </a:p>
          <a:p>
            <a:r>
              <a:rPr lang="en-US" altLang="en-US" dirty="0" err="1" smtClean="0"/>
              <a:t>Wasm-bindgen</a:t>
            </a:r>
            <a:r>
              <a:rPr lang="en-US" altLang="en-US" dirty="0" smtClean="0"/>
              <a:t>: https://github.com/rustwasm/wasm-bindgen</a:t>
            </a:r>
            <a:endParaRPr lang="en-US" altLang="en-US" dirty="0"/>
          </a:p>
          <a:p>
            <a:r>
              <a:rPr lang="en-US" altLang="en-US" dirty="0">
                <a:hlinkClick r:id="rId3"/>
              </a:rPr>
              <a:t>https://hacks.mozilla.org/2018/04/javascript-to-rust-and-back-again-a-wasm-bindgen-tale/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121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289-B496-CA48-A165-0FA44298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I’m Robert Hanson, and 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0586684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8DC4-A33E-984A-B183-50BB97DB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we will talk about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89137-FA45-1E48-9FEB-82BEA9331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 dirty="0" err="1"/>
              <a:t>WebAssembly</a:t>
            </a:r>
            <a:endParaRPr lang="en-US" altLang="en-US" dirty="0"/>
          </a:p>
          <a:p>
            <a:r>
              <a:rPr lang="en-US" altLang="en-US" dirty="0"/>
              <a:t>What is Rust</a:t>
            </a:r>
          </a:p>
          <a:p>
            <a:r>
              <a:rPr lang="en-US" altLang="en-US" dirty="0"/>
              <a:t>Installation / getting started</a:t>
            </a:r>
          </a:p>
          <a:p>
            <a:r>
              <a:rPr lang="en-US" altLang="en-US" dirty="0"/>
              <a:t>Some examples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938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8C7E-50B8-084E-AFF3-5EF12802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Motivation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5F82-4015-9B4A-9629-04DD1BC22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Shiny Objects</a:t>
            </a:r>
            <a:r>
              <a:rPr lang="en-US" altLang="en-US" dirty="0" smtClean="0"/>
              <a:t>!!!  With </a:t>
            </a:r>
            <a:r>
              <a:rPr lang="en-US" altLang="en-US" dirty="0"/>
              <a:t>Rust!!!</a:t>
            </a:r>
          </a:p>
          <a:p>
            <a:r>
              <a:rPr lang="en-US" altLang="en-US" sz="4400" dirty="0" err="1" smtClean="0"/>
              <a:t>WebAssembly</a:t>
            </a:r>
            <a:r>
              <a:rPr lang="en-US" altLang="en-US" sz="4400" dirty="0" smtClean="0"/>
              <a:t> </a:t>
            </a:r>
            <a:r>
              <a:rPr lang="en-US" altLang="en-US" sz="4400" dirty="0"/>
              <a:t>is new. </a:t>
            </a:r>
          </a:p>
          <a:p>
            <a:pPr marL="1270000" lvl="2" indent="0">
              <a:buNone/>
            </a:pPr>
            <a:r>
              <a:rPr lang="en-US" altLang="en-US" sz="4400" dirty="0"/>
              <a:t>Chrome – Mar 8 2017    Edge – Oct 16 </a:t>
            </a:r>
            <a:r>
              <a:rPr lang="en-US" altLang="en-US" sz="4400" dirty="0" smtClean="0"/>
              <a:t>2017</a:t>
            </a:r>
            <a:br>
              <a:rPr lang="en-US" altLang="en-US" sz="4400" dirty="0" smtClean="0"/>
            </a:br>
            <a:r>
              <a:rPr lang="en-US" altLang="en-US" sz="4400" dirty="0" err="1" smtClean="0"/>
              <a:t>FireFox</a:t>
            </a:r>
            <a:r>
              <a:rPr lang="en-US" altLang="en-US" sz="4400" dirty="0" smtClean="0"/>
              <a:t> </a:t>
            </a:r>
            <a:r>
              <a:rPr lang="en-US" altLang="en-US" sz="4400" dirty="0"/>
              <a:t>– Apr 18 2017    Safari – Sept 18 </a:t>
            </a:r>
            <a:r>
              <a:rPr lang="en-US" altLang="en-US" sz="4400" dirty="0" smtClean="0"/>
              <a:t>2017</a:t>
            </a:r>
            <a:br>
              <a:rPr lang="en-US" altLang="en-US" sz="4400" dirty="0" smtClean="0"/>
            </a:br>
            <a:r>
              <a:rPr lang="en-US" altLang="en-US" sz="4400" dirty="0" err="1" smtClean="0"/>
              <a:t>WebAssembly</a:t>
            </a:r>
            <a:r>
              <a:rPr lang="en-US" altLang="en-US" sz="4400" dirty="0" smtClean="0"/>
              <a:t> </a:t>
            </a:r>
            <a:r>
              <a:rPr lang="en-US" altLang="en-US" sz="4400" dirty="0"/>
              <a:t>has been viable for about 12 months. </a:t>
            </a:r>
          </a:p>
          <a:p>
            <a:r>
              <a:rPr lang="en-US" altLang="en-US" sz="4400" dirty="0"/>
              <a:t>Rust is new.  Not really, but new to me.</a:t>
            </a:r>
          </a:p>
          <a:p>
            <a:r>
              <a:rPr lang="en-US" altLang="en-US" sz="4400" dirty="0"/>
              <a:t>Rust won first place for "most loved programming language" in the </a:t>
            </a:r>
            <a:r>
              <a:rPr lang="en-US" altLang="en-US" sz="4400" dirty="0">
                <a:hlinkClick r:id="rId3" tooltip="Stack Overflow"/>
              </a:rPr>
              <a:t>Stack Overflow</a:t>
            </a:r>
            <a:r>
              <a:rPr lang="en-US" altLang="en-US" sz="4400" dirty="0"/>
              <a:t> Developer Survey in 2016, 2017 and 2018 </a:t>
            </a:r>
          </a:p>
          <a:p>
            <a:r>
              <a:rPr lang="en-US" dirty="0" smtClean="0"/>
              <a:t>Rust can compile to </a:t>
            </a:r>
            <a:r>
              <a:rPr lang="en-US" dirty="0" err="1" smtClean="0"/>
              <a:t>WebAssembly</a:t>
            </a:r>
            <a:r>
              <a:rPr lang="en-US" dirty="0" smtClean="0"/>
              <a:t> (and lots of other targets too)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187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B46F88-D8A4-1B42-BBA4-FA54819A82B6}"/>
              </a:ext>
            </a:extLst>
          </p:cNvPr>
          <p:cNvSpPr txBox="1">
            <a:spLocks/>
          </p:cNvSpPr>
          <p:nvPr/>
        </p:nvSpPr>
        <p:spPr>
          <a:xfrm>
            <a:off x="1689099" y="730739"/>
            <a:ext cx="21005800" cy="2286000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1F66B0"/>
                </a:solidFill>
                <a:uFillTx/>
                <a:latin typeface="TradeGothic LT"/>
                <a:ea typeface="TradeGothic LT"/>
                <a:cs typeface="TradeGothic LT"/>
                <a:sym typeface="TradeGothic L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1F66B0"/>
                </a:solidFill>
                <a:uFillTx/>
                <a:latin typeface="TradeGothic LT"/>
                <a:ea typeface="TradeGothic LT"/>
                <a:cs typeface="TradeGothic LT"/>
                <a:sym typeface="TradeGothic L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1F66B0"/>
                </a:solidFill>
                <a:uFillTx/>
                <a:latin typeface="TradeGothic LT"/>
                <a:ea typeface="TradeGothic LT"/>
                <a:cs typeface="TradeGothic LT"/>
                <a:sym typeface="TradeGothic L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1F66B0"/>
                </a:solidFill>
                <a:uFillTx/>
                <a:latin typeface="TradeGothic LT"/>
                <a:ea typeface="TradeGothic LT"/>
                <a:cs typeface="TradeGothic LT"/>
                <a:sym typeface="TradeGothic L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1F66B0"/>
                </a:solidFill>
                <a:uFillTx/>
                <a:latin typeface="TradeGothic LT"/>
                <a:ea typeface="TradeGothic LT"/>
                <a:cs typeface="TradeGothic LT"/>
                <a:sym typeface="TradeGothic L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1F66B0"/>
                </a:solidFill>
                <a:uFillTx/>
                <a:latin typeface="TradeGothic LT"/>
                <a:ea typeface="TradeGothic LT"/>
                <a:cs typeface="TradeGothic LT"/>
                <a:sym typeface="TradeGothic L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1F66B0"/>
                </a:solidFill>
                <a:uFillTx/>
                <a:latin typeface="TradeGothic LT"/>
                <a:ea typeface="TradeGothic LT"/>
                <a:cs typeface="TradeGothic LT"/>
                <a:sym typeface="TradeGothic L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1F66B0"/>
                </a:solidFill>
                <a:uFillTx/>
                <a:latin typeface="TradeGothic LT"/>
                <a:ea typeface="TradeGothic LT"/>
                <a:cs typeface="TradeGothic LT"/>
                <a:sym typeface="TradeGothic L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1" i="0" u="none" strike="noStrike" cap="none" spc="0" baseline="0">
                <a:ln>
                  <a:noFill/>
                </a:ln>
                <a:solidFill>
                  <a:srgbClr val="1F66B0"/>
                </a:solidFill>
                <a:uFillTx/>
                <a:latin typeface="TradeGothic LT"/>
                <a:ea typeface="TradeGothic LT"/>
                <a:cs typeface="TradeGothic LT"/>
                <a:sym typeface="TradeGothic LT"/>
              </a:defRPr>
            </a:lvl9pPr>
          </a:lstStyle>
          <a:p>
            <a:pPr hangingPunct="1"/>
            <a:r>
              <a:rPr lang="en-US" dirty="0" err="1"/>
              <a:t>WebAssembly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648" y="2301044"/>
            <a:ext cx="14770701" cy="98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756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34C1-D554-7544-B6D2-7488EDEC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 dirty="0" err="1"/>
              <a:t>WebAssembly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FE1F-B778-CA48-9A99-1F6EA084D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http://webassembly.org/</a:t>
            </a:r>
            <a:endParaRPr lang="en-US" altLang="en-US" dirty="0"/>
          </a:p>
          <a:p>
            <a:r>
              <a:rPr lang="en-US" altLang="en-US" dirty="0" err="1"/>
              <a:t>WebAssembly</a:t>
            </a:r>
            <a:r>
              <a:rPr lang="en-US" altLang="en-US" dirty="0"/>
              <a:t> (abbreviated </a:t>
            </a:r>
            <a:r>
              <a:rPr lang="en-US" altLang="en-US" i="1" dirty="0" err="1"/>
              <a:t>Wasm</a:t>
            </a:r>
            <a:r>
              <a:rPr lang="en-US" altLang="en-US" dirty="0"/>
              <a:t>) is a binary instruction format for a stack-based virtual machine. </a:t>
            </a:r>
            <a:r>
              <a:rPr lang="en-US" altLang="en-US" dirty="0" err="1"/>
              <a:t>Wasm</a:t>
            </a:r>
            <a:r>
              <a:rPr lang="en-US" altLang="en-US" dirty="0"/>
              <a:t> is designed as a portable target for compilation of high-level languages like C/C++/Rust, enabling deployment on the web for client and server applications</a:t>
            </a:r>
            <a:r>
              <a:rPr lang="en-US" altLang="en-US" dirty="0" smtClean="0"/>
              <a:t>.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Let’s break this down…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9876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AEE2-191D-BA40-8008-CCDFA830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 dirty="0" err="1"/>
              <a:t>WebAssembly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4C073-594F-624B-8016-61161F151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/>
              <a:t>Compilation target</a:t>
            </a:r>
          </a:p>
          <a:p>
            <a:pPr>
              <a:defRPr/>
            </a:pPr>
            <a:r>
              <a:rPr lang="en-US" altLang="en-US" dirty="0"/>
              <a:t>Binary format (with a textual representation in dev tools)</a:t>
            </a:r>
          </a:p>
          <a:p>
            <a:pPr>
              <a:defRPr/>
            </a:pPr>
            <a:r>
              <a:rPr lang="en-US" altLang="en-US" dirty="0"/>
              <a:t>The compiled file (.</a:t>
            </a:r>
            <a:r>
              <a:rPr lang="en-US" altLang="en-US" dirty="0" err="1"/>
              <a:t>wasm</a:t>
            </a:r>
            <a:r>
              <a:rPr lang="en-US" altLang="en-US" dirty="0"/>
              <a:t>) is an asset; it’s part of your site like a .</a:t>
            </a:r>
            <a:r>
              <a:rPr lang="en-US" altLang="en-US" dirty="0" err="1"/>
              <a:t>js</a:t>
            </a:r>
            <a:r>
              <a:rPr lang="en-US" altLang="en-US" dirty="0"/>
              <a:t> file or .</a:t>
            </a:r>
            <a:r>
              <a:rPr lang="en-US" altLang="en-US" dirty="0" err="1"/>
              <a:t>png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Loads fast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Runs </a:t>
            </a:r>
            <a:r>
              <a:rPr lang="en-US" altLang="en-US" dirty="0"/>
              <a:t>at native speed</a:t>
            </a:r>
          </a:p>
          <a:p>
            <a:pPr>
              <a:defRPr/>
            </a:pPr>
            <a:r>
              <a:rPr lang="en-US" altLang="en-US" dirty="0"/>
              <a:t>Single-threaded (same as UI thread)</a:t>
            </a:r>
          </a:p>
          <a:p>
            <a:pPr>
              <a:defRPr/>
            </a:pPr>
            <a:r>
              <a:rPr lang="en-US" altLang="en-US" dirty="0"/>
              <a:t>Can be loaded into </a:t>
            </a:r>
            <a:r>
              <a:rPr lang="en-US" altLang="en-US" dirty="0" err="1"/>
              <a:t>webworker</a:t>
            </a:r>
            <a:r>
              <a:rPr lang="en-US" altLang="en-US" dirty="0"/>
              <a:t>, service worker</a:t>
            </a:r>
          </a:p>
          <a:p>
            <a:pPr>
              <a:defRPr/>
            </a:pPr>
            <a:r>
              <a:rPr lang="en-US" altLang="en-US" dirty="0"/>
              <a:t>Interop with </a:t>
            </a:r>
            <a:r>
              <a:rPr lang="en-US" altLang="en-US" dirty="0" err="1"/>
              <a:t>javascript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5274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729D-CC9B-184A-8B08-62D1DF99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WebAssembly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23402-7771-8E41-A2A3-399C2B99E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 it for things you don’t want to do in JS</a:t>
            </a:r>
          </a:p>
          <a:p>
            <a:pPr marL="1905000" lvl="3" indent="0">
              <a:buNone/>
            </a:pPr>
            <a:r>
              <a:rPr lang="en-US" altLang="en-US" dirty="0" smtClean="0"/>
              <a:t>A </a:t>
            </a:r>
            <a:r>
              <a:rPr lang="en-US" altLang="en-US" dirty="0" smtClean="0"/>
              <a:t>physics engine (gaming!) </a:t>
            </a:r>
            <a:br>
              <a:rPr lang="en-US" altLang="en-US" dirty="0" smtClean="0"/>
            </a:br>
            <a:r>
              <a:rPr lang="en-US" altLang="en-US" dirty="0" smtClean="0"/>
              <a:t>Image processing</a:t>
            </a:r>
            <a:br>
              <a:rPr lang="en-US" altLang="en-US" dirty="0" smtClean="0"/>
            </a:br>
            <a:r>
              <a:rPr lang="en-US" altLang="en-US" dirty="0" smtClean="0"/>
              <a:t>A </a:t>
            </a:r>
            <a:r>
              <a:rPr lang="en-US" altLang="en-US" dirty="0"/>
              <a:t>CPU </a:t>
            </a:r>
            <a:r>
              <a:rPr lang="en-US" altLang="en-US" dirty="0" smtClean="0"/>
              <a:t>emulator</a:t>
            </a:r>
            <a:br>
              <a:rPr lang="en-US" altLang="en-US" dirty="0" smtClean="0"/>
            </a:br>
            <a:r>
              <a:rPr lang="en-US" altLang="en-US" dirty="0" smtClean="0"/>
              <a:t>A synthesizer</a:t>
            </a:r>
            <a:br>
              <a:rPr lang="en-US" altLang="en-US" dirty="0" smtClean="0"/>
            </a:br>
            <a:r>
              <a:rPr lang="en-US" altLang="en-US" dirty="0" smtClean="0"/>
              <a:t>Render </a:t>
            </a:r>
            <a:r>
              <a:rPr lang="en-US" altLang="en-US" dirty="0"/>
              <a:t>CAD drawings</a:t>
            </a:r>
          </a:p>
          <a:p>
            <a:r>
              <a:rPr lang="en-US" altLang="en-US" dirty="0"/>
              <a:t>Because JS sucks at these types of applications</a:t>
            </a:r>
          </a:p>
          <a:p>
            <a:r>
              <a:rPr lang="en-US" altLang="en-US" dirty="0"/>
              <a:t>And there </a:t>
            </a:r>
            <a:r>
              <a:rPr lang="en-US" altLang="en-US" dirty="0" smtClean="0"/>
              <a:t>are probably already Rust (or c, or </a:t>
            </a:r>
            <a:r>
              <a:rPr lang="en-US" altLang="en-US" dirty="0" err="1" smtClean="0"/>
              <a:t>c++</a:t>
            </a:r>
            <a:r>
              <a:rPr lang="en-US" altLang="en-US" dirty="0" smtClean="0"/>
              <a:t>) libraries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6645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E5F0-A107-3F49-9D97-C360B643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can you do with </a:t>
            </a:r>
            <a:r>
              <a:rPr lang="en-US" altLang="en-US" dirty="0" err="1"/>
              <a:t>WebAssembly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5EE9-B88D-8744-90C8-93DF3D3C2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Protect your core business </a:t>
            </a:r>
            <a:r>
              <a:rPr lang="en-US" altLang="en-US" sz="4400" dirty="0" smtClean="0"/>
              <a:t>logic</a:t>
            </a:r>
          </a:p>
          <a:p>
            <a:r>
              <a:rPr lang="en-US" altLang="en-US" sz="4400" dirty="0" smtClean="0"/>
              <a:t>Compute intensive operations (games, face recognition)</a:t>
            </a:r>
          </a:p>
          <a:p>
            <a:r>
              <a:rPr lang="en-US" altLang="en-US" sz="4400" dirty="0" smtClean="0"/>
              <a:t>Encryption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681794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591</Words>
  <Application>Microsoft Office PowerPoint</Application>
  <PresentationFormat>Custom</PresentationFormat>
  <Paragraphs>115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 Neue</vt:lpstr>
      <vt:lpstr>Helvetica Neue Light</vt:lpstr>
      <vt:lpstr>Helvetica Neue Medium</vt:lpstr>
      <vt:lpstr>TradeGothic LT</vt:lpstr>
      <vt:lpstr>White</vt:lpstr>
      <vt:lpstr>WebAssembly With Rust</vt:lpstr>
      <vt:lpstr>Please share</vt:lpstr>
      <vt:lpstr>What we will talk about</vt:lpstr>
      <vt:lpstr>Motivation</vt:lpstr>
      <vt:lpstr>PowerPoint Presentation</vt:lpstr>
      <vt:lpstr>What is WebAssembly</vt:lpstr>
      <vt:lpstr>What is WebAssembly</vt:lpstr>
      <vt:lpstr>WebAssembly</vt:lpstr>
      <vt:lpstr>What can you do with WebAssembly?</vt:lpstr>
      <vt:lpstr>High level language options</vt:lpstr>
      <vt:lpstr>Javascript API</vt:lpstr>
      <vt:lpstr>Javascript API and wasm-bindgen </vt:lpstr>
      <vt:lpstr>Rust</vt:lpstr>
      <vt:lpstr>Rust</vt:lpstr>
      <vt:lpstr>Rust language features</vt:lpstr>
      <vt:lpstr>Rust is ideal for WebAssembly</vt:lpstr>
      <vt:lpstr>Learn more about Rust</vt:lpstr>
      <vt:lpstr>Installation</vt:lpstr>
      <vt:lpstr>Installation</vt:lpstr>
      <vt:lpstr>Installation</vt:lpstr>
      <vt:lpstr>Installation</vt:lpstr>
      <vt:lpstr>Examples</vt:lpstr>
      <vt:lpstr>References</vt:lpstr>
      <vt:lpstr>I’m Robert Hanson, and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With Rust</dc:title>
  <dc:creator>Robert Hanson</dc:creator>
  <cp:lastModifiedBy>Robert Hanson</cp:lastModifiedBy>
  <cp:revision>6</cp:revision>
  <dcterms:modified xsi:type="dcterms:W3CDTF">2018-08-07T12:59:51Z</dcterms:modified>
</cp:coreProperties>
</file>