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82" r:id="rId5"/>
    <p:sldId id="259" r:id="rId6"/>
    <p:sldId id="283" r:id="rId7"/>
    <p:sldId id="284" r:id="rId8"/>
    <p:sldId id="277" r:id="rId9"/>
    <p:sldId id="285" r:id="rId10"/>
    <p:sldId id="286" r:id="rId11"/>
    <p:sldId id="280" r:id="rId12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1pPr>
    <a:lvl2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2pPr>
    <a:lvl3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3pPr>
    <a:lvl4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4pPr>
    <a:lvl5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5pPr>
    <a:lvl6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6pPr>
    <a:lvl7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7pPr>
    <a:lvl8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8pPr>
    <a:lvl9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31" autoAdjust="0"/>
    <p:restoredTop sz="94660"/>
  </p:normalViewPr>
  <p:slideViewPr>
    <p:cSldViewPr snapToGrid="0">
      <p:cViewPr>
        <p:scale>
          <a:sx n="25" d="100"/>
          <a:sy n="25" d="100"/>
        </p:scale>
        <p:origin x="1214" y="7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7" name="Shape 14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(intro</a:t>
            </a:r>
            <a:r>
              <a:rPr lang="en-US" baseline="0" dirty="0" smtClean="0"/>
              <a:t> – </a:t>
            </a:r>
            <a:r>
              <a:rPr lang="en-US" baseline="0" dirty="0" err="1" smtClean="0"/>
              <a:t>sdg</a:t>
            </a:r>
            <a:r>
              <a:rPr lang="en-US" baseline="0" dirty="0" smtClean="0"/>
              <a:t>, 10 years best place to work in the twin cities)  </a:t>
            </a:r>
            <a:br>
              <a:rPr lang="en-US" baseline="0" dirty="0" smtClean="0"/>
            </a:br>
            <a:r>
              <a:rPr lang="en-US" dirty="0" smtClean="0"/>
              <a:t>I have done</a:t>
            </a:r>
            <a:r>
              <a:rPr lang="en-US" baseline="0" dirty="0" smtClean="0"/>
              <a:t> some cool things recently: 50 mile run, 100 mile bike, and this presentation.  So in that spirit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6118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 – 6 months</a:t>
            </a:r>
          </a:p>
          <a:p>
            <a:r>
              <a:rPr lang="en-US" dirty="0" smtClean="0"/>
              <a:t>People</a:t>
            </a:r>
            <a:r>
              <a:rPr lang="en-US" baseline="0" dirty="0" smtClean="0"/>
              <a:t> who write code contracts but don’t enforce them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6796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Web assembly and Rust are both pretty new.  </a:t>
            </a:r>
            <a:br>
              <a:rPr lang="en-US" altLang="en-US" dirty="0"/>
            </a:br>
            <a:r>
              <a:rPr lang="en-US" altLang="en-US" dirty="0"/>
              <a:t>Saw Rust at last year’s </a:t>
            </a:r>
            <a:r>
              <a:rPr lang="en-US" altLang="en-US" dirty="0" err="1"/>
              <a:t>MidwestJS</a:t>
            </a:r>
            <a:r>
              <a:rPr lang="en-US" altLang="en-US" dirty="0"/>
              <a:t> and thought it was very exciting</a:t>
            </a:r>
          </a:p>
          <a:p>
            <a:r>
              <a:rPr lang="en-US" altLang="en-US" dirty="0"/>
              <a:t>Why – binary compatibility with multiple OS/languages/runtimes</a:t>
            </a:r>
            <a:br>
              <a:rPr lang="en-US" altLang="en-US" dirty="0"/>
            </a:br>
            <a:r>
              <a:rPr lang="en-US" altLang="en-US" dirty="0"/>
              <a:t>Why – ownership model, no garbage collection, no nulls </a:t>
            </a:r>
          </a:p>
          <a:p>
            <a:r>
              <a:rPr lang="en-US" altLang="en-US" dirty="0"/>
              <a:t>Then I found out you can target web assembly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0975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Web assembly and Rust are both pretty new.  </a:t>
            </a:r>
            <a:br>
              <a:rPr lang="en-US" altLang="en-US" dirty="0"/>
            </a:br>
            <a:r>
              <a:rPr lang="en-US" altLang="en-US" dirty="0"/>
              <a:t>Saw Rust at last year’s </a:t>
            </a:r>
            <a:r>
              <a:rPr lang="en-US" altLang="en-US" dirty="0" err="1"/>
              <a:t>MidwestJS</a:t>
            </a:r>
            <a:r>
              <a:rPr lang="en-US" altLang="en-US" dirty="0"/>
              <a:t> and thought it was very exciting</a:t>
            </a:r>
          </a:p>
          <a:p>
            <a:r>
              <a:rPr lang="en-US" altLang="en-US" dirty="0"/>
              <a:t>Why – binary compatibility with multiple OS/languages/runtimes</a:t>
            </a:r>
            <a:br>
              <a:rPr lang="en-US" altLang="en-US" dirty="0"/>
            </a:br>
            <a:r>
              <a:rPr lang="en-US" altLang="en-US" dirty="0"/>
              <a:t>Why – ownership model, no garbage collection, no nulls </a:t>
            </a:r>
          </a:p>
          <a:p>
            <a:r>
              <a:rPr lang="en-US" altLang="en-US" dirty="0"/>
              <a:t>Then I found out you can target web assembly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1265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Text"/>
          <p:cNvSpPr txBox="1">
            <a:spLocks noGrp="1"/>
          </p:cNvSpPr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54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54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54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54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5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 Blue">
    <p:bg>
      <p:bgPr>
        <a:solidFill>
          <a:srgbClr val="1F66B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Image" descr="Image"/>
          <p:cNvPicPr>
            <a:picLocks noChangeAspect="1"/>
          </p:cNvPicPr>
          <p:nvPr/>
        </p:nvPicPr>
        <p:blipFill>
          <a:blip>
            <a:extLst/>
          </a:blip>
          <a:stretch>
            <a:fillRect/>
          </a:stretch>
        </p:blipFill>
        <p:spPr>
          <a:xfrm>
            <a:off x="22589066" y="11931650"/>
            <a:ext cx="1294065" cy="1272498"/>
          </a:xfrm>
          <a:prstGeom prst="rect">
            <a:avLst/>
          </a:prstGeom>
          <a:ln w="12700">
            <a:miter lim="400000"/>
          </a:ln>
        </p:spPr>
      </p:pic>
      <p:sp>
        <p:nvSpPr>
          <p:cNvPr id="9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 Blue - No Logo">
    <p:bg>
      <p:bgPr>
        <a:solidFill>
          <a:srgbClr val="1F66B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 White -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2 Overlapping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9" y="2190118"/>
            <a:ext cx="24383362" cy="83513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3" name="Image" descr="Image"/>
          <p:cNvPicPr>
            <a:picLocks noChangeAspect="1"/>
          </p:cNvPicPr>
          <p:nvPr/>
        </p:nvPicPr>
        <p:blipFill>
          <a:blip>
            <a:extLst/>
          </a:blip>
          <a:stretch>
            <a:fillRect/>
          </a:stretch>
        </p:blipFill>
        <p:spPr>
          <a:xfrm>
            <a:off x="3684638" y="2366278"/>
            <a:ext cx="17014724" cy="8983444"/>
          </a:xfrm>
          <a:prstGeom prst="rect">
            <a:avLst/>
          </a:prstGeom>
          <a:ln w="12700">
            <a:miter lim="400000"/>
          </a:ln>
        </p:spPr>
      </p:pic>
      <p:sp>
        <p:nvSpPr>
          <p:cNvPr id="124" name="first point goes here"/>
          <p:cNvSpPr txBox="1">
            <a:spLocks noGrp="1"/>
          </p:cNvSpPr>
          <p:nvPr>
            <p:ph type="body" sz="quarter" idx="13"/>
          </p:nvPr>
        </p:nvSpPr>
        <p:spPr>
          <a:xfrm>
            <a:off x="4387154" y="4533898"/>
            <a:ext cx="7262121" cy="464820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sz="9600" b="1">
                <a:solidFill>
                  <a:srgbClr val="1F66B0"/>
                </a:solidFill>
              </a:defRPr>
            </a:lvl1pPr>
          </a:lstStyle>
          <a:p>
            <a:r>
              <a:t>first point goes here</a:t>
            </a:r>
          </a:p>
        </p:txBody>
      </p:sp>
      <p:sp>
        <p:nvSpPr>
          <p:cNvPr id="125" name="second point goes here"/>
          <p:cNvSpPr txBox="1">
            <a:spLocks noGrp="1"/>
          </p:cNvSpPr>
          <p:nvPr>
            <p:ph type="body" sz="quarter" idx="14"/>
          </p:nvPr>
        </p:nvSpPr>
        <p:spPr>
          <a:xfrm>
            <a:off x="12819954" y="4533899"/>
            <a:ext cx="7262121" cy="464820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sz="9600" b="1">
                <a:solidFill>
                  <a:srgbClr val="1F66B0"/>
                </a:solidFill>
              </a:defRPr>
            </a:lvl1pPr>
          </a:lstStyle>
          <a:p>
            <a:r>
              <a:t>second point goes here</a:t>
            </a:r>
          </a:p>
        </p:txBody>
      </p:sp>
      <p:pic>
        <p:nvPicPr>
          <p:cNvPr id="126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2589066" y="11931650"/>
            <a:ext cx="1294066" cy="1272498"/>
          </a:xfrm>
          <a:prstGeom prst="rect">
            <a:avLst/>
          </a:prstGeom>
          <a:ln w="12700">
            <a:miter lim="400000"/>
          </a:ln>
        </p:spPr>
      </p:pic>
      <p:sp>
        <p:nvSpPr>
          <p:cNvPr id="12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3 Overlapping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9" y="2190118"/>
            <a:ext cx="24383362" cy="83513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35" name="Image" descr="Image"/>
          <p:cNvPicPr>
            <a:picLocks noChangeAspect="1"/>
          </p:cNvPicPr>
          <p:nvPr/>
        </p:nvPicPr>
        <p:blipFill>
          <a:blip>
            <a:extLst/>
          </a:blip>
          <a:stretch>
            <a:fillRect/>
          </a:stretch>
        </p:blipFill>
        <p:spPr>
          <a:xfrm>
            <a:off x="1439293" y="2998054"/>
            <a:ext cx="21505414" cy="7719892"/>
          </a:xfrm>
          <a:prstGeom prst="rect">
            <a:avLst/>
          </a:prstGeom>
          <a:ln w="12700">
            <a:miter lim="400000"/>
          </a:ln>
        </p:spPr>
      </p:pic>
      <p:sp>
        <p:nvSpPr>
          <p:cNvPr id="136" name="first point goes here"/>
          <p:cNvSpPr txBox="1">
            <a:spLocks noGrp="1"/>
          </p:cNvSpPr>
          <p:nvPr>
            <p:ph type="body" sz="quarter" idx="13"/>
          </p:nvPr>
        </p:nvSpPr>
        <p:spPr>
          <a:xfrm>
            <a:off x="2247998" y="4533899"/>
            <a:ext cx="6068023" cy="464820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sz="7800" b="1">
                <a:solidFill>
                  <a:srgbClr val="1F66B0"/>
                </a:solidFill>
              </a:defRPr>
            </a:lvl1pPr>
          </a:lstStyle>
          <a:p>
            <a:r>
              <a:t>first point goes here</a:t>
            </a:r>
          </a:p>
        </p:txBody>
      </p:sp>
      <p:sp>
        <p:nvSpPr>
          <p:cNvPr id="137" name="second point goes here"/>
          <p:cNvSpPr txBox="1">
            <a:spLocks noGrp="1"/>
          </p:cNvSpPr>
          <p:nvPr>
            <p:ph type="body" sz="quarter" idx="14"/>
          </p:nvPr>
        </p:nvSpPr>
        <p:spPr>
          <a:xfrm>
            <a:off x="9157989" y="4533899"/>
            <a:ext cx="6068022" cy="464820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sz="7800" b="1">
                <a:solidFill>
                  <a:srgbClr val="1F66B0"/>
                </a:solidFill>
              </a:defRPr>
            </a:lvl1pPr>
          </a:lstStyle>
          <a:p>
            <a:r>
              <a:t>second point goes here</a:t>
            </a:r>
          </a:p>
        </p:txBody>
      </p:sp>
      <p:sp>
        <p:nvSpPr>
          <p:cNvPr id="138" name="third point goes here"/>
          <p:cNvSpPr txBox="1">
            <a:spLocks noGrp="1"/>
          </p:cNvSpPr>
          <p:nvPr>
            <p:ph type="body" sz="quarter" idx="15"/>
          </p:nvPr>
        </p:nvSpPr>
        <p:spPr>
          <a:xfrm>
            <a:off x="16067980" y="4533899"/>
            <a:ext cx="6068023" cy="464820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sz="7800" b="1">
                <a:solidFill>
                  <a:srgbClr val="1F66B0"/>
                </a:solidFill>
              </a:defRPr>
            </a:lvl1pPr>
          </a:lstStyle>
          <a:p>
            <a:r>
              <a:t>third point goes here</a:t>
            </a:r>
          </a:p>
        </p:txBody>
      </p:sp>
      <p:pic>
        <p:nvPicPr>
          <p:cNvPr id="139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2589066" y="11931650"/>
            <a:ext cx="1294066" cy="1272498"/>
          </a:xfrm>
          <a:prstGeom prst="rect">
            <a:avLst/>
          </a:prstGeom>
          <a:ln w="12700">
            <a:miter lim="400000"/>
          </a:ln>
        </p:spPr>
      </p:pic>
      <p:sp>
        <p:nvSpPr>
          <p:cNvPr id="14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No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Text"/>
          <p:cNvSpPr txBox="1">
            <a:spLocks noGrp="1"/>
          </p:cNvSpPr>
          <p:nvPr>
            <p:ph type="title"/>
          </p:nvPr>
        </p:nvSpPr>
        <p:spPr>
          <a:xfrm>
            <a:off x="1777999" y="4533898"/>
            <a:ext cx="20828002" cy="4648202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888039" y="13237633"/>
            <a:ext cx="362612" cy="342901"/>
          </a:xfrm>
          <a:prstGeom prst="rect">
            <a:avLst/>
          </a:prstGeom>
        </p:spPr>
        <p:txBody>
          <a:bodyPr/>
          <a:lstStyle>
            <a:lvl1pPr algn="r">
              <a:defRPr sz="1600">
                <a:latin typeface="TradeGothic LT"/>
                <a:ea typeface="TradeGothic LT"/>
                <a:cs typeface="TradeGothic LT"/>
                <a:sym typeface="TradeGothic L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31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778000" y="7073900"/>
            <a:ext cx="20828000" cy="3172718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sz="36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36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36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36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3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- Center">
    <p:bg>
      <p:bgPr>
        <a:solidFill>
          <a:srgbClr val="1F66B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Title Text</a:t>
            </a:r>
          </a:p>
        </p:txBody>
      </p:sp>
      <p:pic>
        <p:nvPicPr>
          <p:cNvPr id="40" name="Image" descr="Image"/>
          <p:cNvPicPr>
            <a:picLocks noChangeAspect="1"/>
          </p:cNvPicPr>
          <p:nvPr/>
        </p:nvPicPr>
        <p:blipFill>
          <a:blip>
            <a:extLst/>
          </a:blip>
          <a:stretch>
            <a:fillRect/>
          </a:stretch>
        </p:blipFill>
        <p:spPr>
          <a:xfrm>
            <a:off x="22589066" y="11931650"/>
            <a:ext cx="1294065" cy="1272498"/>
          </a:xfrm>
          <a:prstGeom prst="rect">
            <a:avLst/>
          </a:prstGeom>
          <a:ln w="12700">
            <a:miter lim="400000"/>
          </a:ln>
        </p:spPr>
      </p:pic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ts">
    <p:bg>
      <p:bgPr>
        <a:solidFill>
          <a:srgbClr val="1F66B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Body Level One…"/>
          <p:cNvSpPr txBox="1">
            <a:spLocks noGrp="1"/>
          </p:cNvSpPr>
          <p:nvPr>
            <p:ph type="body" idx="13"/>
          </p:nvPr>
        </p:nvSpPr>
        <p:spPr>
          <a:xfrm>
            <a:off x="1689100" y="1320800"/>
            <a:ext cx="21005800" cy="11074400"/>
          </a:xfrm>
          <a:prstGeom prst="rect">
            <a:avLst/>
          </a:prstGeom>
        </p:spPr>
        <p:txBody>
          <a:bodyPr/>
          <a:lstStyle>
            <a:lvl1pPr>
              <a:lnSpc>
                <a:spcPct val="60000"/>
              </a:lnSpc>
              <a:buClr>
                <a:srgbClr val="FFFFFF"/>
              </a:buClr>
              <a:defRPr>
                <a:solidFill>
                  <a:srgbClr val="FFFFFF"/>
                </a:solidFill>
              </a:defRPr>
            </a:lvl1pPr>
            <a:lvl2pPr>
              <a:lnSpc>
                <a:spcPct val="60000"/>
              </a:lnSpc>
              <a:buClr>
                <a:srgbClr val="FFFFFF"/>
              </a:buClr>
              <a:defRPr>
                <a:solidFill>
                  <a:srgbClr val="FFFFFF"/>
                </a:solidFill>
              </a:defRPr>
            </a:lvl2pPr>
            <a:lvl3pPr>
              <a:lnSpc>
                <a:spcPct val="60000"/>
              </a:lnSpc>
              <a:buClr>
                <a:srgbClr val="FFFFFF"/>
              </a:buClr>
              <a:defRPr>
                <a:solidFill>
                  <a:srgbClr val="FFFFFF"/>
                </a:solidFill>
              </a:defRPr>
            </a:lvl3pPr>
            <a:lvl4pPr>
              <a:lnSpc>
                <a:spcPct val="60000"/>
              </a:lnSpc>
              <a:buClr>
                <a:srgbClr val="FFFFFF"/>
              </a:buClr>
              <a:defRPr>
                <a:solidFill>
                  <a:srgbClr val="FFFFFF"/>
                </a:solidFill>
              </a:defRPr>
            </a:lvl4pPr>
            <a:lvl5pPr>
              <a:lnSpc>
                <a:spcPct val="60000"/>
              </a:lnSpc>
              <a:buClr>
                <a:srgbClr val="FFFFFF"/>
              </a:buClr>
              <a:defRPr>
                <a:solidFill>
                  <a:srgbClr val="FFFFFF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49" name="Image" descr="Image"/>
          <p:cNvPicPr>
            <a:picLocks noChangeAspect="1"/>
          </p:cNvPicPr>
          <p:nvPr/>
        </p:nvPicPr>
        <p:blipFill>
          <a:blip>
            <a:extLst/>
          </a:blip>
          <a:stretch>
            <a:fillRect/>
          </a:stretch>
        </p:blipFill>
        <p:spPr>
          <a:xfrm>
            <a:off x="22589066" y="11931650"/>
            <a:ext cx="1294065" cy="1272498"/>
          </a:xfrm>
          <a:prstGeom prst="rect">
            <a:avLst/>
          </a:prstGeom>
          <a:ln w="12700">
            <a:miter lim="400000"/>
          </a:ln>
        </p:spPr>
      </p:pic>
      <p:sp>
        <p:nvSpPr>
          <p:cNvPr id="5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Quote">
    <p:bg>
      <p:bgPr>
        <a:solidFill>
          <a:srgbClr val="1F66B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>
            <a:spLocks noGrp="1"/>
          </p:cNvSpPr>
          <p:nvPr>
            <p:ph type="title"/>
          </p:nvPr>
        </p:nvSpPr>
        <p:spPr>
          <a:xfrm>
            <a:off x="1778000" y="1928911"/>
            <a:ext cx="20828000" cy="5625010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58" name="Who said it?"/>
          <p:cNvSpPr txBox="1">
            <a:spLocks noGrp="1"/>
          </p:cNvSpPr>
          <p:nvPr>
            <p:ph type="body" sz="quarter" idx="13"/>
          </p:nvPr>
        </p:nvSpPr>
        <p:spPr>
          <a:xfrm>
            <a:off x="1778000" y="7761982"/>
            <a:ext cx="20828000" cy="1075135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ClrTx/>
              <a:buSzTx/>
              <a:buNone/>
              <a:defRPr sz="4800" b="1">
                <a:solidFill>
                  <a:srgbClr val="FFFFFF"/>
                </a:solidFill>
              </a:defRPr>
            </a:lvl1pPr>
          </a:lstStyle>
          <a:p>
            <a:r>
              <a:t>Who said it?</a:t>
            </a:r>
          </a:p>
        </p:txBody>
      </p:sp>
      <p:pic>
        <p:nvPicPr>
          <p:cNvPr id="59" name="Image" descr="Image"/>
          <p:cNvPicPr>
            <a:picLocks noChangeAspect="1"/>
          </p:cNvPicPr>
          <p:nvPr/>
        </p:nvPicPr>
        <p:blipFill>
          <a:blip>
            <a:extLst/>
          </a:blip>
          <a:stretch>
            <a:fillRect/>
          </a:stretch>
        </p:blipFill>
        <p:spPr>
          <a:xfrm>
            <a:off x="22589066" y="11931650"/>
            <a:ext cx="1294065" cy="1272498"/>
          </a:xfrm>
          <a:prstGeom prst="rect">
            <a:avLst/>
          </a:prstGeom>
          <a:ln w="12700">
            <a:miter lim="400000"/>
          </a:ln>
        </p:spPr>
      </p:pic>
      <p:sp>
        <p:nvSpPr>
          <p:cNvPr id="6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Title Text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6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1320800"/>
            <a:ext cx="21005800" cy="110744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" descr="Image"/>
          <p:cNvPicPr>
            <a:picLocks noChangeAspect="1"/>
          </p:cNvPicPr>
          <p:nvPr/>
        </p:nvPicPr>
        <p:blipFill>
          <a:blip r:embed="rId16">
            <a:extLst/>
          </a:blip>
          <a:stretch>
            <a:fillRect/>
          </a:stretch>
        </p:blipFill>
        <p:spPr>
          <a:xfrm>
            <a:off x="319" y="2190118"/>
            <a:ext cx="24383362" cy="8351302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Title Text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4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3098799"/>
            <a:ext cx="21005800" cy="929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5" name="Image" descr="Image"/>
          <p:cNvPicPr>
            <a:picLocks noChangeAspect="1"/>
          </p:cNvPicPr>
          <p:nvPr/>
        </p:nvPicPr>
        <p:blipFill>
          <a:blip r:embed="rId17">
            <a:extLst/>
          </a:blip>
          <a:stretch>
            <a:fillRect/>
          </a:stretch>
        </p:blipFill>
        <p:spPr>
          <a:xfrm>
            <a:off x="22589066" y="11931650"/>
            <a:ext cx="1294066" cy="1272498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2" r:id="rId13"/>
    <p:sldLayoutId id="2147483663" r:id="rId14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600" b="1" i="0" u="none" strike="noStrike" cap="none" spc="0" baseline="0">
          <a:ln>
            <a:noFill/>
          </a:ln>
          <a:solidFill>
            <a:srgbClr val="1F66B0"/>
          </a:solidFill>
          <a:uFillTx/>
          <a:latin typeface="TradeGothic LT"/>
          <a:ea typeface="TradeGothic LT"/>
          <a:cs typeface="TradeGothic LT"/>
          <a:sym typeface="TradeGothic LT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600" b="1" i="0" u="none" strike="noStrike" cap="none" spc="0" baseline="0">
          <a:ln>
            <a:noFill/>
          </a:ln>
          <a:solidFill>
            <a:srgbClr val="1F66B0"/>
          </a:solidFill>
          <a:uFillTx/>
          <a:latin typeface="TradeGothic LT"/>
          <a:ea typeface="TradeGothic LT"/>
          <a:cs typeface="TradeGothic LT"/>
          <a:sym typeface="TradeGothic LT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600" b="1" i="0" u="none" strike="noStrike" cap="none" spc="0" baseline="0">
          <a:ln>
            <a:noFill/>
          </a:ln>
          <a:solidFill>
            <a:srgbClr val="1F66B0"/>
          </a:solidFill>
          <a:uFillTx/>
          <a:latin typeface="TradeGothic LT"/>
          <a:ea typeface="TradeGothic LT"/>
          <a:cs typeface="TradeGothic LT"/>
          <a:sym typeface="TradeGothic LT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600" b="1" i="0" u="none" strike="noStrike" cap="none" spc="0" baseline="0">
          <a:ln>
            <a:noFill/>
          </a:ln>
          <a:solidFill>
            <a:srgbClr val="1F66B0"/>
          </a:solidFill>
          <a:uFillTx/>
          <a:latin typeface="TradeGothic LT"/>
          <a:ea typeface="TradeGothic LT"/>
          <a:cs typeface="TradeGothic LT"/>
          <a:sym typeface="TradeGothic LT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600" b="1" i="0" u="none" strike="noStrike" cap="none" spc="0" baseline="0">
          <a:ln>
            <a:noFill/>
          </a:ln>
          <a:solidFill>
            <a:srgbClr val="1F66B0"/>
          </a:solidFill>
          <a:uFillTx/>
          <a:latin typeface="TradeGothic LT"/>
          <a:ea typeface="TradeGothic LT"/>
          <a:cs typeface="TradeGothic LT"/>
          <a:sym typeface="TradeGothic LT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600" b="1" i="0" u="none" strike="noStrike" cap="none" spc="0" baseline="0">
          <a:ln>
            <a:noFill/>
          </a:ln>
          <a:solidFill>
            <a:srgbClr val="1F66B0"/>
          </a:solidFill>
          <a:uFillTx/>
          <a:latin typeface="TradeGothic LT"/>
          <a:ea typeface="TradeGothic LT"/>
          <a:cs typeface="TradeGothic LT"/>
          <a:sym typeface="TradeGothic LT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600" b="1" i="0" u="none" strike="noStrike" cap="none" spc="0" baseline="0">
          <a:ln>
            <a:noFill/>
          </a:ln>
          <a:solidFill>
            <a:srgbClr val="1F66B0"/>
          </a:solidFill>
          <a:uFillTx/>
          <a:latin typeface="TradeGothic LT"/>
          <a:ea typeface="TradeGothic LT"/>
          <a:cs typeface="TradeGothic LT"/>
          <a:sym typeface="TradeGothic LT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600" b="1" i="0" u="none" strike="noStrike" cap="none" spc="0" baseline="0">
          <a:ln>
            <a:noFill/>
          </a:ln>
          <a:solidFill>
            <a:srgbClr val="1F66B0"/>
          </a:solidFill>
          <a:uFillTx/>
          <a:latin typeface="TradeGothic LT"/>
          <a:ea typeface="TradeGothic LT"/>
          <a:cs typeface="TradeGothic LT"/>
          <a:sym typeface="TradeGothic LT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600" b="1" i="0" u="none" strike="noStrike" cap="none" spc="0" baseline="0">
          <a:ln>
            <a:noFill/>
          </a:ln>
          <a:solidFill>
            <a:srgbClr val="1F66B0"/>
          </a:solidFill>
          <a:uFillTx/>
          <a:latin typeface="TradeGothic LT"/>
          <a:ea typeface="TradeGothic LT"/>
          <a:cs typeface="TradeGothic LT"/>
          <a:sym typeface="TradeGothic LT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5D6369"/>
        </a:buClr>
        <a:buSzPct val="100000"/>
        <a:buFontTx/>
        <a:buChar char="•"/>
        <a:tabLst/>
        <a:defRPr sz="4200" b="0" i="0" u="none" strike="noStrike" cap="none" spc="0" baseline="0">
          <a:ln>
            <a:noFill/>
          </a:ln>
          <a:solidFill>
            <a:srgbClr val="5D6369"/>
          </a:solidFill>
          <a:uFillTx/>
          <a:latin typeface="TradeGothic LT"/>
          <a:ea typeface="TradeGothic LT"/>
          <a:cs typeface="TradeGothic LT"/>
          <a:sym typeface="TradeGothic LT"/>
        </a:defRPr>
      </a:lvl1pPr>
      <a:lvl2pPr marL="1190625" marR="0" indent="-555625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5D6369"/>
        </a:buClr>
        <a:buSzPct val="100000"/>
        <a:buFontTx/>
        <a:buChar char="•"/>
        <a:tabLst/>
        <a:defRPr sz="4200" b="0" i="0" u="none" strike="noStrike" cap="none" spc="0" baseline="0">
          <a:ln>
            <a:noFill/>
          </a:ln>
          <a:solidFill>
            <a:srgbClr val="5D6369"/>
          </a:solidFill>
          <a:uFillTx/>
          <a:latin typeface="TradeGothic LT"/>
          <a:ea typeface="TradeGothic LT"/>
          <a:cs typeface="TradeGothic LT"/>
          <a:sym typeface="TradeGothic LT"/>
        </a:defRPr>
      </a:lvl2pPr>
      <a:lvl3pPr marL="1825625" marR="0" indent="-555625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5D6369"/>
        </a:buClr>
        <a:buSzPct val="100000"/>
        <a:buFontTx/>
        <a:buChar char="•"/>
        <a:tabLst/>
        <a:defRPr sz="4200" b="0" i="0" u="none" strike="noStrike" cap="none" spc="0" baseline="0">
          <a:ln>
            <a:noFill/>
          </a:ln>
          <a:solidFill>
            <a:srgbClr val="5D6369"/>
          </a:solidFill>
          <a:uFillTx/>
          <a:latin typeface="TradeGothic LT"/>
          <a:ea typeface="TradeGothic LT"/>
          <a:cs typeface="TradeGothic LT"/>
          <a:sym typeface="TradeGothic LT"/>
        </a:defRPr>
      </a:lvl3pPr>
      <a:lvl4pPr marL="2460625" marR="0" indent="-555625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5D6369"/>
        </a:buClr>
        <a:buSzPct val="100000"/>
        <a:buFontTx/>
        <a:buChar char="•"/>
        <a:tabLst/>
        <a:defRPr sz="4200" b="0" i="0" u="none" strike="noStrike" cap="none" spc="0" baseline="0">
          <a:ln>
            <a:noFill/>
          </a:ln>
          <a:solidFill>
            <a:srgbClr val="5D6369"/>
          </a:solidFill>
          <a:uFillTx/>
          <a:latin typeface="TradeGothic LT"/>
          <a:ea typeface="TradeGothic LT"/>
          <a:cs typeface="TradeGothic LT"/>
          <a:sym typeface="TradeGothic LT"/>
        </a:defRPr>
      </a:lvl4pPr>
      <a:lvl5pPr marL="3095625" marR="0" indent="-555625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5D6369"/>
        </a:buClr>
        <a:buSzPct val="100000"/>
        <a:buFontTx/>
        <a:buChar char="•"/>
        <a:tabLst/>
        <a:defRPr sz="4200" b="0" i="0" u="none" strike="noStrike" cap="none" spc="0" baseline="0">
          <a:ln>
            <a:noFill/>
          </a:ln>
          <a:solidFill>
            <a:srgbClr val="5D6369"/>
          </a:solidFill>
          <a:uFillTx/>
          <a:latin typeface="TradeGothic LT"/>
          <a:ea typeface="TradeGothic LT"/>
          <a:cs typeface="TradeGothic LT"/>
          <a:sym typeface="TradeGothic LT"/>
        </a:defRPr>
      </a:lvl5pPr>
      <a:lvl6pPr marL="3687884" marR="0" indent="-512884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5D6369"/>
        </a:buClr>
        <a:buSzPct val="125000"/>
        <a:buFontTx/>
        <a:buChar char="•"/>
        <a:tabLst/>
        <a:defRPr sz="4200" b="0" i="0" u="none" strike="noStrike" cap="none" spc="0" baseline="0">
          <a:ln>
            <a:noFill/>
          </a:ln>
          <a:solidFill>
            <a:srgbClr val="5D6369"/>
          </a:solidFill>
          <a:uFillTx/>
          <a:latin typeface="TradeGothic LT"/>
          <a:ea typeface="TradeGothic LT"/>
          <a:cs typeface="TradeGothic LT"/>
          <a:sym typeface="TradeGothic LT"/>
        </a:defRPr>
      </a:lvl6pPr>
      <a:lvl7pPr marL="4322884" marR="0" indent="-512884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5D6369"/>
        </a:buClr>
        <a:buSzPct val="125000"/>
        <a:buFontTx/>
        <a:buChar char="•"/>
        <a:tabLst/>
        <a:defRPr sz="4200" b="0" i="0" u="none" strike="noStrike" cap="none" spc="0" baseline="0">
          <a:ln>
            <a:noFill/>
          </a:ln>
          <a:solidFill>
            <a:srgbClr val="5D6369"/>
          </a:solidFill>
          <a:uFillTx/>
          <a:latin typeface="TradeGothic LT"/>
          <a:ea typeface="TradeGothic LT"/>
          <a:cs typeface="TradeGothic LT"/>
          <a:sym typeface="TradeGothic LT"/>
        </a:defRPr>
      </a:lvl7pPr>
      <a:lvl8pPr marL="4957884" marR="0" indent="-512884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5D6369"/>
        </a:buClr>
        <a:buSzPct val="125000"/>
        <a:buFontTx/>
        <a:buChar char="•"/>
        <a:tabLst/>
        <a:defRPr sz="4200" b="0" i="0" u="none" strike="noStrike" cap="none" spc="0" baseline="0">
          <a:ln>
            <a:noFill/>
          </a:ln>
          <a:solidFill>
            <a:srgbClr val="5D6369"/>
          </a:solidFill>
          <a:uFillTx/>
          <a:latin typeface="TradeGothic LT"/>
          <a:ea typeface="TradeGothic LT"/>
          <a:cs typeface="TradeGothic LT"/>
          <a:sym typeface="TradeGothic LT"/>
        </a:defRPr>
      </a:lvl8pPr>
      <a:lvl9pPr marL="5592884" marR="0" indent="-512884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5D6369"/>
        </a:buClr>
        <a:buSzPct val="125000"/>
        <a:buFontTx/>
        <a:buChar char="•"/>
        <a:tabLst/>
        <a:defRPr sz="4200" b="0" i="0" u="none" strike="noStrike" cap="none" spc="0" baseline="0">
          <a:ln>
            <a:noFill/>
          </a:ln>
          <a:solidFill>
            <a:srgbClr val="5D6369"/>
          </a:solidFill>
          <a:uFillTx/>
          <a:latin typeface="TradeGothic LT"/>
          <a:ea typeface="TradeGothic LT"/>
          <a:cs typeface="TradeGothic LT"/>
          <a:sym typeface="TradeGothic LT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itle"/>
          <p:cNvSpPr txBox="1">
            <a:spLocks noGrp="1"/>
          </p:cNvSpPr>
          <p:nvPr>
            <p:ph type="ctrTitle"/>
          </p:nvPr>
        </p:nvSpPr>
        <p:spPr>
          <a:xfrm>
            <a:off x="1778000" y="1173285"/>
            <a:ext cx="20828000" cy="46482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Your Code Is Lying</a:t>
            </a:r>
            <a:endParaRPr dirty="0"/>
          </a:p>
        </p:txBody>
      </p:sp>
      <p:sp>
        <p:nvSpPr>
          <p:cNvPr id="150" name="Body"/>
          <p:cNvSpPr txBox="1">
            <a:spLocks noGrp="1"/>
          </p:cNvSpPr>
          <p:nvPr>
            <p:ph type="subTitle" sz="quarter" idx="1"/>
          </p:nvPr>
        </p:nvSpPr>
        <p:spPr>
          <a:xfrm>
            <a:off x="1778000" y="7073900"/>
            <a:ext cx="20828000" cy="2304562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r>
              <a:rPr lang="en-US" dirty="0"/>
              <a:t>Robert Hanson</a:t>
            </a:r>
          </a:p>
          <a:p>
            <a:endParaRPr lang="en-US" dirty="0"/>
          </a:p>
          <a:p>
            <a:r>
              <a:rPr lang="en-US" altLang="en-US" dirty="0">
                <a:solidFill>
                  <a:srgbClr val="1F66B1"/>
                </a:solidFill>
              </a:rPr>
              <a:t>https://</a:t>
            </a:r>
            <a:r>
              <a:rPr lang="en-US" altLang="en-US" dirty="0" smtClean="0">
                <a:solidFill>
                  <a:srgbClr val="1F66B1"/>
                </a:solidFill>
              </a:rPr>
              <a:t>github.com/kimtuck/yourcodeislying</a:t>
            </a:r>
            <a:endParaRPr lang="en-US" altLang="en-US" dirty="0">
              <a:solidFill>
                <a:srgbClr val="1F66B1"/>
              </a:solidFill>
            </a:endParaRPr>
          </a:p>
          <a:p>
            <a:endParaRPr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Takeaways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spcBef>
                <a:spcPct val="0"/>
              </a:spcBef>
              <a:buClrTx/>
            </a:pPr>
            <a:r>
              <a:rPr lang="en-US" altLang="en-US" sz="9600" dirty="0" smtClean="0">
                <a:solidFill>
                  <a:schemeClr val="tx1"/>
                </a:solidFill>
                <a:latin typeface="TradeGothic LT Light" pitchFamily="34" charset="0"/>
              </a:rPr>
              <a:t>Might be useful???</a:t>
            </a:r>
          </a:p>
          <a:p>
            <a:pPr>
              <a:spcBef>
                <a:spcPct val="0"/>
              </a:spcBef>
              <a:buClrTx/>
            </a:pPr>
            <a:r>
              <a:rPr lang="en-US" altLang="en-US" sz="9600" dirty="0" smtClean="0">
                <a:solidFill>
                  <a:schemeClr val="tx1"/>
                </a:solidFill>
                <a:latin typeface="TradeGothic LT Light" pitchFamily="34" charset="0"/>
              </a:rPr>
              <a:t>Or, just something to think about???</a:t>
            </a:r>
            <a:endParaRPr lang="en-US" altLang="en-US" sz="9600" dirty="0">
              <a:solidFill>
                <a:schemeClr val="tx1"/>
              </a:solidFill>
              <a:latin typeface="TradeGothic LT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4286071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AB289-B496-CA48-A165-0FA442980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I’m Robert Hanson, and thanks for listening!</a:t>
            </a:r>
          </a:p>
        </p:txBody>
      </p:sp>
    </p:spTree>
    <p:extLst>
      <p:ext uri="{BB962C8B-B14F-4D97-AF65-F5344CB8AC3E}">
        <p14:creationId xmlns:p14="http://schemas.microsoft.com/office/powerpoint/2010/main" val="3058668402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C8229-6CC7-6742-962B-0E32404BF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Please share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CF0133-86BB-3B41-A06D-B1FA50B9A2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5400" dirty="0"/>
              <a:t>Share what you learn. And the best time to share is while you’re learning it. </a:t>
            </a:r>
          </a:p>
          <a:p>
            <a:r>
              <a:rPr lang="en-US" altLang="en-US" dirty="0"/>
              <a:t>—Jeremy Keith, author of Going Offline and HTML5 For Web Designers</a:t>
            </a:r>
          </a:p>
          <a:p>
            <a:r>
              <a:rPr lang="en-US" altLang="en-US" sz="4000" dirty="0"/>
              <a:t>All of us here are doing something cool; consider sharing it!</a:t>
            </a:r>
          </a:p>
        </p:txBody>
      </p:sp>
    </p:spTree>
    <p:extLst>
      <p:ext uri="{BB962C8B-B14F-4D97-AF65-F5344CB8AC3E}">
        <p14:creationId xmlns:p14="http://schemas.microsoft.com/office/powerpoint/2010/main" val="1685550659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D8DC4-A33E-984A-B183-50BB97DBE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What we will talk about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589137-FA45-1E48-9FEB-82BEA9331C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Code is truth</a:t>
            </a:r>
            <a:endParaRPr lang="en-US" altLang="en-US" dirty="0"/>
          </a:p>
          <a:p>
            <a:r>
              <a:rPr lang="en-US" altLang="en-US" dirty="0" smtClean="0"/>
              <a:t>Your Code Lies	</a:t>
            </a:r>
            <a:endParaRPr lang="en-US" altLang="en-US" dirty="0"/>
          </a:p>
          <a:p>
            <a:r>
              <a:rPr lang="en-US" altLang="en-US" dirty="0" smtClean="0"/>
              <a:t>Code</a:t>
            </a:r>
            <a:endParaRPr lang="en-US" altLang="en-US" dirty="0"/>
          </a:p>
          <a:p>
            <a:r>
              <a:rPr lang="en-US" altLang="en-US" dirty="0" smtClean="0"/>
              <a:t>Takeaways</a:t>
            </a:r>
            <a:endParaRPr lang="en-US" alt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193853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Bad Programmers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is a bad programmer?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621084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D8C7E-50B8-084E-AFF3-5EF12802D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Code is Truth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FE5F82-4015-9B4A-9629-04DD1BC222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Comments?</a:t>
            </a:r>
          </a:p>
          <a:p>
            <a:r>
              <a:rPr lang="en-US" dirty="0" smtClean="0"/>
              <a:t>Documentation?</a:t>
            </a:r>
          </a:p>
          <a:p>
            <a:r>
              <a:rPr lang="en-US" dirty="0" err="1" smtClean="0"/>
              <a:t>InVision</a:t>
            </a:r>
            <a:r>
              <a:rPr lang="en-US" dirty="0" smtClean="0"/>
              <a:t>?</a:t>
            </a:r>
          </a:p>
          <a:p>
            <a:r>
              <a:rPr lang="en-US" dirty="0" smtClean="0"/>
              <a:t>Community knowledge?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018773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D8C7E-50B8-084E-AFF3-5EF12802D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Your Code Lies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FE5F82-4015-9B4A-9629-04DD1BC222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 you have tests?</a:t>
            </a:r>
          </a:p>
          <a:p>
            <a:r>
              <a:rPr lang="en-US" dirty="0" smtClean="0"/>
              <a:t>Do you know all of the cases where your code is called from?</a:t>
            </a:r>
          </a:p>
          <a:p>
            <a:r>
              <a:rPr lang="en-US" dirty="0" smtClean="0"/>
              <a:t>Do you know what environment your code is being run in?</a:t>
            </a:r>
            <a:endParaRPr lang="en-US" dirty="0" smtClean="0"/>
          </a:p>
          <a:p>
            <a:r>
              <a:rPr lang="en-US" dirty="0" smtClean="0"/>
              <a:t>Do you know what data your caller might provide?</a:t>
            </a:r>
          </a:p>
          <a:p>
            <a:r>
              <a:rPr lang="en-US" dirty="0" smtClean="0"/>
              <a:t>If  you caller provides bad data as parameters, are you responsible if your code breaks?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626260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code is particularly broken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  <a:buClrTx/>
              <a:buNone/>
            </a:pPr>
            <a:r>
              <a:rPr lang="en-US" altLang="en-US" sz="9600" dirty="0">
                <a:solidFill>
                  <a:schemeClr val="tx1"/>
                </a:solidFill>
                <a:latin typeface="TradeGothic LT Light" pitchFamily="34" charset="0"/>
              </a:rPr>
              <a:t>function div() { </a:t>
            </a:r>
          </a:p>
          <a:p>
            <a:pPr>
              <a:spcBef>
                <a:spcPct val="0"/>
              </a:spcBef>
              <a:buClrTx/>
              <a:buNone/>
            </a:pPr>
            <a:r>
              <a:rPr lang="en-US" altLang="en-US" sz="9600" dirty="0">
                <a:solidFill>
                  <a:schemeClr val="tx1"/>
                </a:solidFill>
                <a:latin typeface="TradeGothic LT Light" pitchFamily="34" charset="0"/>
              </a:rPr>
              <a:t>	return x / y;</a:t>
            </a:r>
          </a:p>
          <a:p>
            <a:pPr>
              <a:spcBef>
                <a:spcPct val="0"/>
              </a:spcBef>
              <a:buClrTx/>
              <a:buNone/>
            </a:pPr>
            <a:r>
              <a:rPr lang="en-US" altLang="en-US" sz="9600" dirty="0">
                <a:solidFill>
                  <a:schemeClr val="tx1"/>
                </a:solidFill>
                <a:latin typeface="TradeGothic LT Light" pitchFamily="34" charset="0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698123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E9668-04E6-EA48-A810-B995225B9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pic>
        <p:nvPicPr>
          <p:cNvPr id="3" name="Content Placeholder 4">
            <a:extLst>
              <a:ext uri="{FF2B5EF4-FFF2-40B4-BE49-F238E27FC236}">
                <a16:creationId xmlns:a16="http://schemas.microsoft.com/office/drawing/2014/main" id="{9D511506-D61B-BB4C-9368-FD394387E7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876327" y="3563816"/>
            <a:ext cx="12631345" cy="688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223370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Takeaways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spcBef>
                <a:spcPct val="0"/>
              </a:spcBef>
              <a:buClrTx/>
            </a:pPr>
            <a:r>
              <a:rPr lang="en-US" altLang="en-US" sz="9600" dirty="0">
                <a:solidFill>
                  <a:schemeClr val="tx1"/>
                </a:solidFill>
                <a:latin typeface="TradeGothic LT Light" pitchFamily="34" charset="0"/>
              </a:rPr>
              <a:t>Pure function</a:t>
            </a:r>
          </a:p>
          <a:p>
            <a:pPr>
              <a:spcBef>
                <a:spcPct val="0"/>
              </a:spcBef>
              <a:buClrTx/>
            </a:pPr>
            <a:r>
              <a:rPr lang="en-US" altLang="en-US" sz="9600" dirty="0">
                <a:solidFill>
                  <a:schemeClr val="tx1"/>
                </a:solidFill>
                <a:latin typeface="TradeGothic LT Light" pitchFamily="34" charset="0"/>
              </a:rPr>
              <a:t>Enforces argument types and ranges</a:t>
            </a:r>
          </a:p>
          <a:p>
            <a:pPr>
              <a:spcBef>
                <a:spcPct val="0"/>
              </a:spcBef>
              <a:buClrTx/>
            </a:pPr>
            <a:r>
              <a:rPr lang="en-US" altLang="en-US" sz="9600" dirty="0">
                <a:solidFill>
                  <a:schemeClr val="tx1"/>
                </a:solidFill>
                <a:latin typeface="TradeGothic LT Light" pitchFamily="34" charset="0"/>
              </a:rPr>
              <a:t>Returns a useful value</a:t>
            </a:r>
          </a:p>
          <a:p>
            <a:pPr>
              <a:spcBef>
                <a:spcPct val="0"/>
              </a:spcBef>
              <a:buClrTx/>
            </a:pPr>
            <a:r>
              <a:rPr lang="en-US" altLang="en-US" sz="9600" dirty="0">
                <a:solidFill>
                  <a:schemeClr val="tx1"/>
                </a:solidFill>
                <a:latin typeface="TradeGothic LT Light" pitchFamily="34" charset="0"/>
              </a:rPr>
              <a:t>Errors in return value</a:t>
            </a:r>
          </a:p>
          <a:p>
            <a:pPr>
              <a:spcBef>
                <a:spcPct val="0"/>
              </a:spcBef>
              <a:buClrTx/>
            </a:pPr>
            <a:r>
              <a:rPr lang="en-US" altLang="en-US" sz="9600" dirty="0">
                <a:solidFill>
                  <a:schemeClr val="tx1"/>
                </a:solidFill>
                <a:latin typeface="TradeGothic LT Light" pitchFamily="34" charset="0"/>
              </a:rPr>
              <a:t>Does not throw exceptions</a:t>
            </a:r>
          </a:p>
          <a:p>
            <a:pPr>
              <a:spcBef>
                <a:spcPct val="0"/>
              </a:spcBef>
              <a:buClrTx/>
            </a:pPr>
            <a:endParaRPr lang="en-US" altLang="en-US" sz="9600" dirty="0">
              <a:solidFill>
                <a:schemeClr val="tx1"/>
              </a:solidFill>
              <a:latin typeface="TradeGothic LT Light" pitchFamily="34" charset="0"/>
            </a:endParaRPr>
          </a:p>
          <a:p>
            <a:pPr>
              <a:spcBef>
                <a:spcPct val="0"/>
              </a:spcBef>
              <a:buClrTx/>
            </a:pPr>
            <a:r>
              <a:rPr lang="en-US" altLang="en-US" sz="9600" dirty="0">
                <a:solidFill>
                  <a:schemeClr val="tx1"/>
                </a:solidFill>
                <a:latin typeface="TradeGothic LT Light" pitchFamily="34" charset="0"/>
              </a:rPr>
              <a:t>Has unit tests!</a:t>
            </a:r>
            <a:endParaRPr lang="en-US" altLang="en-US" sz="9600" dirty="0">
              <a:solidFill>
                <a:schemeClr val="tx1"/>
              </a:solidFill>
              <a:latin typeface="TradeGothic LT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9333377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959</TotalTime>
  <Words>249</Words>
  <Application>Microsoft Office PowerPoint</Application>
  <PresentationFormat>Custom</PresentationFormat>
  <Paragraphs>52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Calibri</vt:lpstr>
      <vt:lpstr>Helvetica Neue</vt:lpstr>
      <vt:lpstr>Helvetica Neue Light</vt:lpstr>
      <vt:lpstr>Helvetica Neue Medium</vt:lpstr>
      <vt:lpstr>TradeGothic LT</vt:lpstr>
      <vt:lpstr>TradeGothic LT Light</vt:lpstr>
      <vt:lpstr>White</vt:lpstr>
      <vt:lpstr>Your Code Is Lying</vt:lpstr>
      <vt:lpstr>Please share</vt:lpstr>
      <vt:lpstr>What we will talk about</vt:lpstr>
      <vt:lpstr>Bad Programmers</vt:lpstr>
      <vt:lpstr>Code is Truth</vt:lpstr>
      <vt:lpstr>Your Code Lies</vt:lpstr>
      <vt:lpstr>This code is particularly broken</vt:lpstr>
      <vt:lpstr>Examples</vt:lpstr>
      <vt:lpstr>Takeaways</vt:lpstr>
      <vt:lpstr>Takeaways</vt:lpstr>
      <vt:lpstr>I’m Robert Hanson, and thanks for listening!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WebAssembly With Rust</dc:title>
  <dc:creator>Robert Hanson</dc:creator>
  <cp:lastModifiedBy>Robert Hanson</cp:lastModifiedBy>
  <cp:revision>8</cp:revision>
  <dcterms:modified xsi:type="dcterms:W3CDTF">2018-08-10T19:10:51Z</dcterms:modified>
</cp:coreProperties>
</file>