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305" r:id="rId2"/>
    <p:sldId id="256" r:id="rId3"/>
    <p:sldId id="257" r:id="rId4"/>
    <p:sldId id="306" r:id="rId5"/>
    <p:sldId id="278" r:id="rId6"/>
    <p:sldId id="308" r:id="rId7"/>
    <p:sldId id="277" r:id="rId8"/>
    <p:sldId id="281" r:id="rId9"/>
    <p:sldId id="297" r:id="rId10"/>
    <p:sldId id="301" r:id="rId11"/>
    <p:sldId id="282" r:id="rId12"/>
    <p:sldId id="300" r:id="rId13"/>
    <p:sldId id="299" r:id="rId14"/>
    <p:sldId id="284" r:id="rId15"/>
    <p:sldId id="304" r:id="rId16"/>
    <p:sldId id="285" r:id="rId17"/>
    <p:sldId id="287" r:id="rId18"/>
    <p:sldId id="291" r:id="rId19"/>
    <p:sldId id="288" r:id="rId20"/>
    <p:sldId id="296" r:id="rId21"/>
    <p:sldId id="290" r:id="rId22"/>
    <p:sldId id="303" r:id="rId23"/>
    <p:sldId id="292" r:id="rId24"/>
    <p:sldId id="295" r:id="rId25"/>
    <p:sldId id="286" r:id="rId26"/>
    <p:sldId id="302" r:id="rId27"/>
    <p:sldId id="307" r:id="rId28"/>
    <p:sldId id="280" r:id="rId29"/>
  </p:sldIdLst>
  <p:sldSz cx="24384000" cy="13716000"/>
  <p:notesSz cx="6858000" cy="200025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776" autoAdjust="0"/>
  </p:normalViewPr>
  <p:slideViewPr>
    <p:cSldViewPr snapToGrid="0">
      <p:cViewPr varScale="1">
        <p:scale>
          <a:sx n="28" d="100"/>
          <a:sy n="28" d="100"/>
        </p:scale>
        <p:origin x="171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7" name="Shape 1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613523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We'll come back to these questions.</a:t>
            </a:r>
          </a:p>
        </p:txBody>
      </p:sp>
    </p:spTree>
    <p:extLst>
      <p:ext uri="{BB962C8B-B14F-4D97-AF65-F5344CB8AC3E}">
        <p14:creationId xmlns:p14="http://schemas.microsoft.com/office/powerpoint/2010/main" val="2907658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5288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Bringing in the shared component library:</a:t>
            </a:r>
          </a:p>
          <a:p>
            <a:endParaRPr lang="en-US" dirty="0"/>
          </a:p>
          <a:p>
            <a:r>
              <a:rPr lang="en-US" dirty="0"/>
              <a:t>Design the build process of the library to make it easy to consume.</a:t>
            </a:r>
            <a:r>
              <a:rPr lang="en-US" dirty="0">
                <a:cs typeface="+mn-lt"/>
              </a:rPr>
              <a:t/>
            </a:r>
            <a:br>
              <a:rPr lang="en-US" dirty="0">
                <a:cs typeface="+mn-lt"/>
              </a:rPr>
            </a:br>
            <a:r>
              <a:rPr lang="en-US" dirty="0">
                <a:cs typeface="+mn-lt"/>
              </a:rPr>
              <a:t/>
            </a:r>
            <a:br>
              <a:rPr lang="en-US" dirty="0">
                <a:cs typeface="+mn-lt"/>
              </a:rPr>
            </a:br>
            <a:r>
              <a:rPr lang="en-US" dirty="0"/>
              <a:t>Must be easy to consume (install) in consuming app.  </a:t>
            </a:r>
            <a:r>
              <a:rPr lang="en-US" dirty="0">
                <a:latin typeface="Calibri"/>
                <a:cs typeface="Calibri"/>
              </a:rPr>
              <a:t/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/>
            </a:r>
            <a:br>
              <a:rPr lang="en-US" dirty="0">
                <a:latin typeface="Calibri"/>
                <a:cs typeface="Calibri"/>
              </a:rPr>
            </a:br>
            <a:r>
              <a:rPr lang="en-US" dirty="0"/>
              <a:t>Install using </a:t>
            </a:r>
            <a:r>
              <a:rPr lang="en-US" dirty="0" err="1"/>
              <a:t>npm</a:t>
            </a:r>
            <a:r>
              <a:rPr lang="en-US" dirty="0"/>
              <a:t> install (just like other 3rd-party libraries)</a:t>
            </a:r>
            <a:r>
              <a:rPr lang="en-US" dirty="0">
                <a:latin typeface="Calibri"/>
                <a:cs typeface="Calibri"/>
              </a:rPr>
              <a:t/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cs typeface="+mn-lt"/>
              </a:rPr>
              <a:t/>
            </a:r>
            <a:br>
              <a:rPr lang="en-US" dirty="0">
                <a:cs typeface="+mn-lt"/>
              </a:rPr>
            </a:br>
            <a:r>
              <a:rPr lang="en-US" dirty="0"/>
              <a:t>In our distribution, there is </a:t>
            </a:r>
            <a:r>
              <a:rPr lang="en-US" dirty="0">
                <a:latin typeface="Calibri"/>
                <a:cs typeface="Calibri"/>
              </a:rPr>
              <a:t/>
            </a:r>
            <a:br>
              <a:rPr lang="en-US" dirty="0">
                <a:latin typeface="Calibri"/>
                <a:cs typeface="Calibri"/>
              </a:rPr>
            </a:br>
            <a:r>
              <a:rPr lang="en-US" dirty="0"/>
              <a:t>-- a single </a:t>
            </a:r>
            <a:r>
              <a:rPr lang="en-US" dirty="0" err="1"/>
              <a:t>js</a:t>
            </a:r>
            <a:r>
              <a:rPr lang="en-US" dirty="0"/>
              <a:t> file;</a:t>
            </a:r>
            <a:r>
              <a:rPr lang="en-US" dirty="0">
                <a:cs typeface="+mn-lt"/>
              </a:rPr>
              <a:t/>
            </a:r>
            <a:br>
              <a:rPr lang="en-US" dirty="0">
                <a:cs typeface="+mn-lt"/>
              </a:rPr>
            </a:br>
            <a:r>
              <a:rPr lang="en-US" dirty="0"/>
              <a:t>-- two </a:t>
            </a:r>
            <a:r>
              <a:rPr lang="en-US" dirty="0" err="1"/>
              <a:t>css</a:t>
            </a:r>
            <a:r>
              <a:rPr lang="en-US" dirty="0"/>
              <a:t> files</a:t>
            </a:r>
            <a:r>
              <a:rPr lang="en-US" dirty="0">
                <a:latin typeface="Calibri"/>
                <a:cs typeface="Calibri"/>
              </a:rPr>
              <a:t/>
            </a:r>
            <a:br>
              <a:rPr lang="en-US" dirty="0">
                <a:latin typeface="Calibri"/>
                <a:cs typeface="Calibri"/>
              </a:rPr>
            </a:br>
            <a:r>
              <a:rPr lang="en-US" dirty="0"/>
              <a:t>-- a folder for assets like fonts and images</a:t>
            </a:r>
            <a:r>
              <a:rPr lang="en-US" dirty="0">
                <a:latin typeface="Calibri"/>
                <a:cs typeface="Calibri"/>
              </a:rPr>
              <a:t/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cs typeface="+mn-lt"/>
              </a:rPr>
              <a:t/>
            </a:r>
            <a:br>
              <a:rPr lang="en-US" dirty="0">
                <a:cs typeface="+mn-lt"/>
              </a:rPr>
            </a:br>
            <a:r>
              <a:rPr lang="en-US" dirty="0"/>
              <a:t>Important point: the application does not need to reference the assets directly.  Consuming app just needs to deploy the folder.</a:t>
            </a:r>
            <a:r>
              <a:rPr lang="en-US" dirty="0">
                <a:latin typeface="Calibri"/>
                <a:cs typeface="Calibri"/>
              </a:rPr>
              <a:t/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cs typeface="+mn-lt"/>
              </a:rPr>
              <a:t/>
            </a:r>
            <a:br>
              <a:rPr lang="en-US" dirty="0">
                <a:cs typeface="+mn-lt"/>
              </a:rPr>
            </a:br>
            <a:r>
              <a:rPr lang="en-US" dirty="0"/>
              <a:t>Just a few code changes needed in the app to wire up things (mostly due to </a:t>
            </a:r>
            <a:r>
              <a:rPr lang="en-US" dirty="0" err="1"/>
              <a:t>angularjs</a:t>
            </a:r>
            <a:r>
              <a:rPr lang="en-US" dirty="0"/>
              <a:t>)</a:t>
            </a:r>
            <a:r>
              <a:rPr lang="en-US" dirty="0">
                <a:cs typeface="+mn-lt"/>
              </a:rPr>
              <a:t/>
            </a:r>
            <a:br>
              <a:rPr lang="en-US" dirty="0">
                <a:cs typeface="+mn-lt"/>
              </a:rPr>
            </a:br>
            <a:endParaRPr lang="en-US" dirty="0">
              <a:cs typeface="+mn-lt"/>
            </a:endParaRPr>
          </a:p>
          <a:p>
            <a:r>
              <a:rPr lang="en-US" dirty="0"/>
              <a:t>And next:</a:t>
            </a:r>
          </a:p>
        </p:txBody>
      </p:sp>
    </p:spTree>
    <p:extLst>
      <p:ext uri="{BB962C8B-B14F-4D97-AF65-F5344CB8AC3E}">
        <p14:creationId xmlns:p14="http://schemas.microsoft.com/office/powerpoint/2010/main" val="3718714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ts val="5900"/>
              </a:spcBef>
            </a:pPr>
            <a:r>
              <a:rPr lang="en-US" dirty="0">
                <a:latin typeface="Calibri"/>
                <a:cs typeface="Calibri"/>
              </a:rPr>
              <a:t>Example is coming up.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/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>What do I mean by this: 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/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>Surface area – limit the surface area – the number of "knobs" that can be twisted.</a:t>
            </a:r>
          </a:p>
          <a:p>
            <a:pPr algn="l">
              <a:lnSpc>
                <a:spcPct val="100000"/>
              </a:lnSpc>
              <a:spcBef>
                <a:spcPts val="5900"/>
              </a:spcBef>
            </a:pP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  <a:p>
            <a:pPr algn="l">
              <a:lnSpc>
                <a:spcPct val="100000"/>
              </a:lnSpc>
              <a:spcBef>
                <a:spcPts val="5900"/>
              </a:spcBef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Documentation – went to confluence over in-project examples</a:t>
            </a:r>
          </a:p>
        </p:txBody>
      </p:sp>
    </p:spTree>
    <p:extLst>
      <p:ext uri="{BB962C8B-B14F-4D97-AF65-F5344CB8AC3E}">
        <p14:creationId xmlns:p14="http://schemas.microsoft.com/office/powerpoint/2010/main" val="1223709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Angular uses attributes rather than style for many things.</a:t>
            </a:r>
          </a:p>
          <a:p>
            <a:r>
              <a:rPr lang="en-US" dirty="0">
                <a:latin typeface="Calibri"/>
                <a:cs typeface="Calibri"/>
              </a:rPr>
              <a:t/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>Currently implemented in the </a:t>
            </a:r>
            <a:r>
              <a:rPr lang="en-US" dirty="0" err="1">
                <a:latin typeface="Calibri"/>
                <a:cs typeface="Calibri"/>
              </a:rPr>
              <a:t>csl</a:t>
            </a:r>
            <a:r>
              <a:rPr lang="en-US" dirty="0">
                <a:latin typeface="Calibri"/>
                <a:cs typeface="Calibri"/>
              </a:rPr>
              <a:t>-button code; but I could easily change this to a directive that sets </a:t>
            </a:r>
            <a:r>
              <a:rPr lang="en-US" dirty="0" err="1">
                <a:latin typeface="Calibri"/>
                <a:cs typeface="Calibri"/>
              </a:rPr>
              <a:t>css</a:t>
            </a:r>
            <a:r>
              <a:rPr lang="en-US" dirty="0">
                <a:latin typeface="Calibri"/>
                <a:cs typeface="Calibri"/>
              </a:rPr>
              <a:t> classes.  No code change needed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Semantically meaningful, rather than </a:t>
            </a:r>
            <a:r>
              <a:rPr lang="en-US" dirty="0" err="1">
                <a:latin typeface="Calibri"/>
                <a:cs typeface="Calibri"/>
              </a:rPr>
              <a:t>css</a:t>
            </a:r>
            <a:r>
              <a:rPr lang="en-US" dirty="0">
                <a:latin typeface="Calibri"/>
                <a:cs typeface="Calibri"/>
              </a:rPr>
              <a:t> classes.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/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>"a button that looks like a primary button, that looks like a large button."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/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>vs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/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>"a button that is a primary button; that is a large button"</a:t>
            </a: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2862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Absolute goal.</a:t>
            </a:r>
          </a:p>
          <a:p>
            <a:endParaRPr lang="en-US" dirty="0"/>
          </a:p>
          <a:p>
            <a:r>
              <a:rPr lang="en-US" dirty="0"/>
              <a:t>Localization is built in; you can't use this otherwise.  </a:t>
            </a:r>
          </a:p>
          <a:p>
            <a:endParaRPr lang="en-US" dirty="0"/>
          </a:p>
          <a:p>
            <a:r>
              <a:rPr lang="en-US" dirty="0"/>
              <a:t>Accessibility is built in – there actually was a lot of work to get this right.</a:t>
            </a:r>
          </a:p>
          <a:p>
            <a:endParaRPr lang="en-US" dirty="0"/>
          </a:p>
          <a:p>
            <a:r>
              <a:rPr lang="en-US" dirty="0" err="1"/>
              <a:t>Styleguide</a:t>
            </a:r>
            <a:r>
              <a:rPr lang="en-US" dirty="0"/>
              <a:t> pages are really useful for this</a:t>
            </a:r>
          </a:p>
        </p:txBody>
      </p:sp>
    </p:spTree>
    <p:extLst>
      <p:ext uri="{BB962C8B-B14F-4D97-AF65-F5344CB8AC3E}">
        <p14:creationId xmlns:p14="http://schemas.microsoft.com/office/powerpoint/2010/main" val="209099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Automated testing – change of identifiers or other ways of finding and manipulating elements.  Replacing a "button" with a component</a:t>
            </a:r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"Why doesn't it work" -- you will spend time consulting and educating  -- async select example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Leads to the next one.</a:t>
            </a: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155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third question</a:t>
            </a:r>
          </a:p>
          <a:p>
            <a:endParaRPr lang="en-US" dirty="0"/>
          </a:p>
          <a:p>
            <a:r>
              <a:rPr lang="en-US" dirty="0"/>
              <a:t>Even if you don’t work for "someone else" you work for "future you".</a:t>
            </a:r>
          </a:p>
          <a:p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dirty="0"/>
          </a:p>
          <a:p>
            <a:r>
              <a:rPr lang="en-US" dirty="0"/>
              <a:t>Test the </a:t>
            </a:r>
            <a:r>
              <a:rPr lang="en-US" dirty="0" err="1"/>
              <a:t>ui</a:t>
            </a:r>
            <a:r>
              <a:rPr lang="en-US" baseline="0" dirty="0"/>
              <a:t> interactions</a:t>
            </a:r>
            <a:endParaRPr lang="en-US"/>
          </a:p>
          <a:p>
            <a:endParaRPr lang="en-US" baseline="0"/>
          </a:p>
          <a:p>
            <a:r>
              <a:rPr lang="en-US" baseline="0" dirty="0"/>
              <a:t>Button click </a:t>
            </a:r>
            <a:r>
              <a:rPr lang="en-US" baseline="0" dirty="0">
                <a:sym typeface="Wingdings" panose="05000000000000000000" pitchFamily="2" charset="2"/>
              </a:rPr>
              <a:t> callback </a:t>
            </a:r>
            <a:r>
              <a:rPr lang="en-US" baseline="0" err="1">
                <a:sym typeface="Wingdings" panose="05000000000000000000" pitchFamily="2" charset="2"/>
              </a:rPr>
              <a:t>fn</a:t>
            </a:r>
            <a:r>
              <a:rPr lang="en-US" baseline="0" dirty="0">
                <a:sym typeface="Wingdings" panose="05000000000000000000" pitchFamily="2" charset="2"/>
              </a:rPr>
              <a:t> executes with the right values</a:t>
            </a:r>
          </a:p>
          <a:p>
            <a:endParaRPr lang="en-US" baseline="0">
              <a:sym typeface="Wingdings" panose="05000000000000000000" pitchFamily="2" charset="2"/>
            </a:endParaRPr>
          </a:p>
          <a:p>
            <a:r>
              <a:rPr lang="en-US" baseline="0" dirty="0">
                <a:sym typeface="Wingdings" panose="05000000000000000000" pitchFamily="2" charset="2"/>
              </a:rPr>
              <a:t>Radio button change value  correct value set</a:t>
            </a:r>
          </a:p>
          <a:p>
            <a:endParaRPr lang="en-US" baseline="0">
              <a:sym typeface="Wingdings" panose="05000000000000000000" pitchFamily="2" charset="2"/>
            </a:endParaRPr>
          </a:p>
          <a:p>
            <a:r>
              <a:rPr lang="en-US" baseline="0" dirty="0">
                <a:sym typeface="Wingdings" panose="05000000000000000000" pitchFamily="2" charset="2"/>
              </a:rPr>
              <a:t>Verify </a:t>
            </a:r>
            <a:r>
              <a:rPr lang="en-US" baseline="0" err="1">
                <a:sym typeface="Wingdings" panose="05000000000000000000" pitchFamily="2" charset="2"/>
              </a:rPr>
              <a:t>presense</a:t>
            </a:r>
            <a:r>
              <a:rPr lang="en-US" baseline="0" dirty="0">
                <a:sym typeface="Wingdings" panose="05000000000000000000" pitchFamily="2" charset="2"/>
              </a:rPr>
              <a:t>/absence of </a:t>
            </a:r>
            <a:r>
              <a:rPr lang="en-US" baseline="0" err="1">
                <a:sym typeface="Wingdings" panose="05000000000000000000" pitchFamily="2" charset="2"/>
              </a:rPr>
              <a:t>css</a:t>
            </a:r>
            <a:r>
              <a:rPr lang="en-US" baseline="0" dirty="0">
                <a:sym typeface="Wingdings" panose="05000000000000000000" pitchFamily="2" charset="2"/>
              </a:rPr>
              <a:t> classes</a:t>
            </a:r>
            <a:r>
              <a:rPr lang="en-US" dirty="0">
                <a:sym typeface="Wingdings" panose="05000000000000000000" pitchFamily="2" charset="2"/>
              </a:rPr>
              <a:t> </a:t>
            </a:r>
            <a:r>
              <a:rPr lang="en-US" baseline="0" dirty="0">
                <a:sym typeface="Wingdings" panose="05000000000000000000" pitchFamily="2" charset="2"/>
              </a:rPr>
              <a:t> (</a:t>
            </a:r>
            <a:r>
              <a:rPr lang="en-US" baseline="0" err="1">
                <a:sym typeface="Wingdings" panose="05000000000000000000" pitchFamily="2" charset="2"/>
              </a:rPr>
              <a:t>esp</a:t>
            </a:r>
            <a:r>
              <a:rPr lang="en-US" baseline="0" dirty="0">
                <a:sym typeface="Wingdings" panose="05000000000000000000" pitchFamily="2" charset="2"/>
              </a:rPr>
              <a:t> important for buttons, tabs)</a:t>
            </a:r>
            <a:endParaRPr lang="en-US" dirty="0">
              <a:sym typeface="Wingdings" panose="05000000000000000000" pitchFamily="2" charset="2"/>
            </a:endParaRPr>
          </a:p>
          <a:p>
            <a:endParaRPr lang="en-US" baseline="0" dirty="0">
              <a:sym typeface="Wingdings" panose="05000000000000000000" pitchFamily="2" charset="2"/>
            </a:endParaRPr>
          </a:p>
          <a:p>
            <a:pPr algn="l"/>
            <a:r>
              <a:rPr lang="en-US" dirty="0">
                <a:sym typeface="Wingdings" panose="05000000000000000000" pitchFamily="2" charset="2"/>
              </a:rPr>
              <a:t>Easy to write tests, including async, when you're focused on just testing the one component in a non-app environment.</a:t>
            </a:r>
            <a:br>
              <a:rPr lang="en-US" dirty="0">
                <a:sym typeface="Wingdings" panose="05000000000000000000" pitchFamily="2" charset="2"/>
              </a:rPr>
            </a:br>
            <a:endParaRPr lang="en-US" dirty="0">
              <a:sym typeface="Wingdings" panose="05000000000000000000" pitchFamily="2" charset="2"/>
            </a:endParaRPr>
          </a:p>
          <a:p>
            <a:endParaRPr lang="en-US" baseline="0" dirty="0">
              <a:sym typeface="Wingdings" panose="05000000000000000000" pitchFamily="2" charset="2"/>
            </a:endParaRP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18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</a:pPr>
            <a:r>
              <a:rPr lang="en-US" dirty="0"/>
              <a:t> We did this as "oh, this story needs a </a:t>
            </a:r>
            <a:r>
              <a:rPr lang="en-US" dirty="0" err="1"/>
              <a:t>xxxxx</a:t>
            </a:r>
            <a:r>
              <a:rPr lang="en-US" dirty="0"/>
              <a:t> component"</a:t>
            </a:r>
          </a:p>
          <a:p>
            <a:pPr algn="l">
              <a:lnSpc>
                <a:spcPct val="100000"/>
              </a:lnSpc>
            </a:pPr>
            <a:r>
              <a:rPr lang="en-US" dirty="0"/>
              <a:t>– good example is the select, input field implementations.</a:t>
            </a:r>
          </a:p>
          <a:p>
            <a:r>
              <a:rPr lang="en-US" dirty="0">
                <a:latin typeface="Calibri"/>
                <a:cs typeface="Calibri"/>
              </a:rPr>
              <a:t/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>You start saying "what's the </a:t>
            </a:r>
            <a:r>
              <a:rPr lang="en-US" dirty="0" err="1">
                <a:latin typeface="Calibri"/>
                <a:cs typeface="Calibri"/>
              </a:rPr>
              <a:t>minumum</a:t>
            </a:r>
            <a:r>
              <a:rPr lang="en-US" dirty="0">
                <a:latin typeface="Calibri"/>
                <a:cs typeface="Calibri"/>
              </a:rPr>
              <a:t> work that needs to be done".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/>
            </a:r>
            <a:br>
              <a:rPr lang="en-US" dirty="0">
                <a:latin typeface="Calibri"/>
                <a:cs typeface="Calibri"/>
              </a:rPr>
            </a:br>
            <a:r>
              <a:rPr lang="en-US" dirty="0"/>
              <a:t>Leading to...</a:t>
            </a:r>
          </a:p>
        </p:txBody>
      </p:sp>
    </p:spTree>
    <p:extLst>
      <p:ext uri="{BB962C8B-B14F-4D97-AF65-F5344CB8AC3E}">
        <p14:creationId xmlns:p14="http://schemas.microsoft.com/office/powerpoint/2010/main" val="2892849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Lots of issues are found when the widget it put into the page.</a:t>
            </a:r>
          </a:p>
          <a:p>
            <a:endParaRPr lang="en-US" dirty="0"/>
          </a:p>
          <a:p>
            <a:r>
              <a:rPr lang="en-US"/>
              <a:t>Css specificity rules (css cascade; esp font size, line height)</a:t>
            </a:r>
            <a:endParaRPr lang="en-US" dirty="0"/>
          </a:p>
          <a:p>
            <a:endParaRPr lang="en-US" dirty="0"/>
          </a:p>
          <a:p>
            <a:r>
              <a:rPr lang="en-US"/>
              <a:t>Themes</a:t>
            </a:r>
            <a:r>
              <a:rPr lang="en-US" dirty="0">
                <a:latin typeface="Calibri"/>
                <a:cs typeface="Calibri"/>
              </a:rPr>
              <a:t/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/>
            </a:r>
            <a:br>
              <a:rPr lang="en-US" dirty="0">
                <a:latin typeface="Calibri"/>
                <a:cs typeface="Calibri"/>
              </a:rPr>
            </a:br>
            <a:r>
              <a:rPr lang="en-US"/>
              <a:t>Accessability</a:t>
            </a:r>
            <a:r>
              <a:rPr lang="en-US" dirty="0">
                <a:latin typeface="Calibri"/>
                <a:cs typeface="Calibri"/>
              </a:rPr>
              <a:t/>
            </a:r>
            <a:br>
              <a:rPr lang="en-US" dirty="0">
                <a:latin typeface="Calibri"/>
                <a:cs typeface="Calibri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18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front end is "the thing" in many people's eyes.</a:t>
            </a:r>
            <a:r>
              <a:rPr lang="en-US" dirty="0">
                <a:latin typeface="Calibri"/>
                <a:cs typeface="Calibri"/>
              </a:rPr>
              <a:t/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/>
            </a:r>
            <a:br>
              <a:rPr lang="en-US" dirty="0">
                <a:latin typeface="Calibri"/>
                <a:cs typeface="Calibri"/>
              </a:rPr>
            </a:br>
            <a:r>
              <a:rPr lang="en-US" dirty="0" err="1">
                <a:latin typeface="Calibri"/>
                <a:cs typeface="Calibri"/>
              </a:rPr>
              <a:t>MnSure</a:t>
            </a:r>
            <a:r>
              <a:rPr lang="en-US" dirty="0">
                <a:latin typeface="Calibri"/>
                <a:cs typeface="Calibri"/>
              </a:rPr>
              <a:t> "website is slow" so </a:t>
            </a:r>
            <a:r>
              <a:rPr lang="en-US" dirty="0" err="1">
                <a:latin typeface="Calibri"/>
                <a:cs typeface="Calibri"/>
              </a:rPr>
              <a:t>MnSure</a:t>
            </a:r>
            <a:r>
              <a:rPr lang="en-US" dirty="0">
                <a:latin typeface="Calibri"/>
                <a:cs typeface="Calibri"/>
              </a:rPr>
              <a:t> is broken.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/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>So there are many people who are giving you input.</a:t>
            </a:r>
          </a:p>
          <a:p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7707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Lessons</a:t>
            </a:r>
            <a:r>
              <a:rPr lang="en-US" baseline="0" dirty="0" smtClean="0">
                <a:latin typeface="Calibri"/>
                <a:cs typeface="Calibri"/>
              </a:rPr>
              <a:t> from the trenches is kind of cliché; but I feel like I was involved in a battle.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46118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ts val="5900"/>
              </a:spcBef>
            </a:pPr>
            <a:r>
              <a:rPr lang="en-US"/>
              <a:t>BA's, UX</a:t>
            </a:r>
            <a:r>
              <a:rPr lang="en-US" dirty="0">
                <a:latin typeface="Calibri"/>
                <a:cs typeface="Calibri"/>
              </a:rPr>
              <a:t/>
            </a:r>
            <a:br>
              <a:rPr lang="en-US" dirty="0">
                <a:latin typeface="Calibri"/>
                <a:cs typeface="Calibri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/>
              <a:t>Page mockups are nice.  </a:t>
            </a:r>
          </a:p>
          <a:p>
            <a:pPr algn="l">
              <a:lnSpc>
                <a:spcPct val="100000"/>
              </a:lnSpc>
              <a:spcBef>
                <a:spcPts val="5900"/>
              </a:spcBef>
            </a:pPr>
            <a:r>
              <a:rPr lang="en-US"/>
              <a:t>Help them out by showing them the UI widgets and their capabilities.  Lets them build a page with cut/paste</a:t>
            </a:r>
          </a:p>
          <a:p>
            <a:pPr algn="l">
              <a:lnSpc>
                <a:spcPct val="100000"/>
              </a:lnSpc>
              <a:spcBef>
                <a:spcPts val="5900"/>
              </a:spcBef>
            </a:pPr>
            <a:r>
              <a:rPr lang="en-US"/>
              <a:t>They don't need to spend time indicating widget functionality, colors, spacing, etc.</a:t>
            </a:r>
          </a:p>
          <a:p>
            <a:pPr algn="l">
              <a:lnSpc>
                <a:spcPct val="100000"/>
              </a:lnSpc>
              <a:spcBef>
                <a:spcPts val="5900"/>
              </a:spcBef>
            </a:pPr>
            <a:r>
              <a:rPr lang="en-US"/>
              <a:t>Help them choose the right UI control (radio button vs select, for example)</a:t>
            </a:r>
          </a:p>
          <a:p>
            <a:pPr algn="l">
              <a:lnSpc>
                <a:spcPct val="100000"/>
              </a:lnSpc>
              <a:spcBef>
                <a:spcPts val="5900"/>
              </a:spcBef>
            </a:pPr>
            <a:r>
              <a:rPr lang="en-US"/>
              <a:t>Example: numeric input (no error msg necessary)</a:t>
            </a:r>
          </a:p>
          <a:p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39051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lnSpc>
                <a:spcPct val="100000"/>
              </a:lnSpc>
              <a:spcBef>
                <a:spcPts val="5900"/>
              </a:spcBef>
              <a:buFont typeface="Arial,Sans-Serif"/>
              <a:buChar char="•"/>
            </a:pPr>
            <a:r>
              <a:rPr lang="en-US"/>
              <a:t>-- is the field is required or not: Application</a:t>
            </a:r>
            <a:r>
              <a:rPr lang="en-US" dirty="0"/>
              <a:t/>
            </a:r>
            <a:br>
              <a:rPr lang="en-US" dirty="0"/>
            </a:br>
            <a:r>
              <a:rPr lang="en-US"/>
              <a:t>-- is the field in an error state: Application</a:t>
            </a:r>
            <a:r>
              <a:rPr lang="en-US" dirty="0"/>
              <a:t/>
            </a:r>
            <a:br>
              <a:rPr lang="en-US" dirty="0"/>
            </a:br>
            <a:r>
              <a:rPr lang="en-US"/>
              <a:t>-- what is the error message: Application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/>
              <a:t>-- display the required indicator: widget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/>
              <a:t>-- display the error message – application or widget?  </a:t>
            </a:r>
            <a:r>
              <a:rPr lang="en-US" dirty="0"/>
              <a:t/>
            </a:r>
            <a:br>
              <a:rPr lang="en-US" dirty="0"/>
            </a:br>
            <a:r>
              <a:rPr lang="en-US"/>
              <a:t>-- determine if the required field is empty?  -- application or widget?</a:t>
            </a:r>
            <a:endParaRPr lang="en-US" dirty="0"/>
          </a:p>
          <a:p>
            <a:pPr marL="285750" indent="-285750" algn="l">
              <a:lnSpc>
                <a:spcPct val="100000"/>
              </a:lnSpc>
              <a:spcBef>
                <a:spcPts val="5900"/>
              </a:spcBef>
              <a:buFont typeface="Arial,Sans-Serif"/>
              <a:buChar char="•"/>
            </a:pPr>
            <a:r>
              <a:rPr lang="en-US"/>
              <a:t>-- what the error message says – application or widget?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60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 job, my job, Our job is to provide a solution to a problem.  </a:t>
            </a:r>
          </a:p>
          <a:p>
            <a:endParaRPr lang="en-US" dirty="0">
              <a:cs typeface="+mn-lt"/>
            </a:endParaRPr>
          </a:p>
          <a:p>
            <a:r>
              <a:rPr lang="en-US" dirty="0">
                <a:cs typeface="+mn-lt"/>
              </a:rPr>
              <a:t>Eventually we might write code; but before that there is a lot of thinking and planning, collaboration, communication.</a:t>
            </a:r>
            <a:br>
              <a:rPr lang="en-US" dirty="0">
                <a:cs typeface="+mn-lt"/>
              </a:rPr>
            </a:br>
            <a:r>
              <a:rPr lang="en-US" dirty="0">
                <a:cs typeface="+mn-lt"/>
              </a:rPr>
              <a:t/>
            </a:r>
            <a:br>
              <a:rPr lang="en-US" dirty="0">
                <a:cs typeface="+mn-lt"/>
              </a:rPr>
            </a:br>
            <a:r>
              <a:rPr lang="en-US" dirty="0"/>
              <a:t>I'm not going to talk about code today, at least not much.  </a:t>
            </a:r>
          </a:p>
        </p:txBody>
      </p:sp>
    </p:spTree>
    <p:extLst>
      <p:ext uri="{BB962C8B-B14F-4D97-AF65-F5344CB8AC3E}">
        <p14:creationId xmlns:p14="http://schemas.microsoft.com/office/powerpoint/2010/main" val="605326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is: the UI/UX of NBD is a poor user experience.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/>
            </a:r>
            <a:br>
              <a:rPr lang="en-US" dirty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dirty="0">
                <a:cs typeface="+mn-lt"/>
              </a:rPr>
              <a:t/>
            </a:r>
            <a:br>
              <a:rPr lang="en-US" dirty="0">
                <a:cs typeface="+mn-lt"/>
              </a:rPr>
            </a:br>
            <a:r>
              <a:rPr lang="en-US" dirty="0"/>
              <a:t>What I was told: </a:t>
            </a:r>
            <a:r>
              <a:rPr lang="en-US" dirty="0">
                <a:cs typeface="+mn-lt"/>
              </a:rPr>
              <a:t/>
            </a:r>
            <a:br>
              <a:rPr lang="en-US" dirty="0">
                <a:cs typeface="+mn-lt"/>
              </a:rPr>
            </a:br>
            <a:r>
              <a:rPr lang="en-US" dirty="0"/>
              <a:t>M5 and NBD – take elements from M5 and put them into NBD; through shared component library.  Started out with a button</a:t>
            </a:r>
          </a:p>
          <a:p>
            <a:endParaRPr lang="en-US" dirty="0"/>
          </a:p>
          <a:p>
            <a:r>
              <a:rPr lang="en-US" dirty="0"/>
              <a:t>Why: because M5 has the right stuff.  </a:t>
            </a:r>
            <a:endParaRPr lang="en-US"/>
          </a:p>
          <a:p>
            <a:r>
              <a:rPr lang="en-US" dirty="0"/>
              <a:t>-- Look</a:t>
            </a:r>
            <a:r>
              <a:rPr lang="en-US" dirty="0">
                <a:latin typeface="Calibri"/>
                <a:cs typeface="+mn-lt"/>
              </a:rPr>
              <a:t> and feel</a:t>
            </a:r>
            <a:endParaRPr lang="en-US" dirty="0"/>
          </a:p>
          <a:p>
            <a:r>
              <a:rPr lang="en-US" dirty="0">
                <a:latin typeface="Calibri"/>
                <a:cs typeface="+mn-lt"/>
              </a:rPr>
              <a:t>-- functionality</a:t>
            </a:r>
            <a:endParaRPr lang="en-US" dirty="0"/>
          </a:p>
          <a:p>
            <a:r>
              <a:rPr lang="en-US" dirty="0">
                <a:latin typeface="Calibri"/>
                <a:cs typeface="+mn-lt"/>
              </a:rPr>
              <a:t>-- branding</a:t>
            </a:r>
            <a:r>
              <a:rPr lang="en-US" dirty="0">
                <a:latin typeface="Calibri"/>
                <a:cs typeface="Calibri"/>
              </a:rPr>
              <a:t/>
            </a:r>
            <a:br>
              <a:rPr lang="en-US" dirty="0">
                <a:latin typeface="Calibri"/>
                <a:cs typeface="Calibri"/>
              </a:rPr>
            </a:b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+mn-lt"/>
              </a:rPr>
              <a:t>What we find is this:</a:t>
            </a:r>
          </a:p>
          <a:p>
            <a:r>
              <a:rPr lang="en-US" dirty="0">
                <a:latin typeface="Calibri"/>
                <a:cs typeface="+mn-lt"/>
              </a:rPr>
              <a:t>-- What we thought was there was not there.  Have to build it from scratch.</a:t>
            </a:r>
            <a:r>
              <a:rPr lang="en-US" dirty="0">
                <a:latin typeface="Calibri"/>
                <a:cs typeface="Calibri"/>
              </a:rPr>
              <a:t/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+mn-lt"/>
              </a:rPr>
              <a:t>-- What is there does not match the expected behavior or look/feel.  Have to build it from scratch.</a:t>
            </a:r>
          </a:p>
          <a:p>
            <a:r>
              <a:rPr lang="en-US" dirty="0">
                <a:latin typeface="Calibri"/>
                <a:cs typeface="+mn-lt"/>
              </a:rPr>
              <a:t>-- What is there is coupled to implementation details.  Can take a little bit; but mostly build it from scratch.</a:t>
            </a:r>
            <a:r>
              <a:rPr lang="en-US" dirty="0">
                <a:latin typeface="Calibri"/>
                <a:cs typeface="Calibri"/>
              </a:rPr>
              <a:t/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/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+mn-lt"/>
              </a:rPr>
              <a:t>What we ended up with is something that is mostly freshly implemented.</a:t>
            </a:r>
          </a:p>
          <a:p>
            <a:r>
              <a:rPr lang="en-US" dirty="0">
                <a:latin typeface="Calibri"/>
                <a:cs typeface="+mn-lt"/>
              </a:rPr>
              <a:t>This is a challenge when you're doing this work as part of a story.  Oh – the story needs an input widget.  We don't have an input widget in the </a:t>
            </a:r>
            <a:r>
              <a:rPr lang="en-US" err="1">
                <a:latin typeface="Calibri"/>
                <a:cs typeface="+mn-lt"/>
              </a:rPr>
              <a:t>csl</a:t>
            </a:r>
            <a:r>
              <a:rPr lang="en-US" dirty="0">
                <a:latin typeface="Calibri"/>
                <a:cs typeface="+mn-lt"/>
              </a:rPr>
              <a:t>.  Quick, go make one.</a:t>
            </a:r>
          </a:p>
          <a:p>
            <a:endParaRPr lang="en-US" dirty="0">
              <a:cs typeface="+mn-lt"/>
            </a:endParaRPr>
          </a:p>
          <a:p>
            <a:r>
              <a:rPr lang="en-US" dirty="0">
                <a:cs typeface="+mn-lt"/>
              </a:rPr>
              <a:t>Mostly atoms and molecules.  No really complicated implementation details (Select and Grid are actually complicated though)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Started out with a button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/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cs typeface="+mn-lt"/>
              </a:rPr>
              <a:t/>
            </a:r>
            <a:br>
              <a:rPr lang="en-US" dirty="0">
                <a:cs typeface="+mn-lt"/>
              </a:rPr>
            </a:br>
            <a:r>
              <a:rPr lang="en-US" dirty="0">
                <a:cs typeface="+mn-lt"/>
              </a:rPr>
              <a:t/>
            </a:r>
            <a:br>
              <a:rPr lang="en-US" dirty="0">
                <a:cs typeface="+mn-lt"/>
              </a:rPr>
            </a:br>
            <a:endParaRPr lang="en-US">
              <a:latin typeface="Calibri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687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takes me to the first lesson I learned:</a:t>
            </a:r>
          </a:p>
        </p:txBody>
      </p:sp>
    </p:spTree>
    <p:extLst>
      <p:ext uri="{BB962C8B-B14F-4D97-AF65-F5344CB8AC3E}">
        <p14:creationId xmlns:p14="http://schemas.microsoft.com/office/powerpoint/2010/main" val="2121785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thing I did was create a </a:t>
            </a:r>
            <a:r>
              <a:rPr lang="en-US" dirty="0" err="1"/>
              <a:t>styleguide</a:t>
            </a:r>
            <a:r>
              <a:rPr lang="en-US" dirty="0"/>
              <a:t>.  </a:t>
            </a:r>
          </a:p>
          <a:p>
            <a:endParaRPr lang="en-US" dirty="0"/>
          </a:p>
          <a:p>
            <a:r>
              <a:rPr lang="en-US" dirty="0"/>
              <a:t>Our UX person created a specification in InVision.  Static, with colors, measurements, etc.</a:t>
            </a:r>
            <a:r>
              <a:rPr lang="en-US" dirty="0">
                <a:cs typeface="+mn-lt"/>
              </a:rPr>
              <a:t/>
            </a:r>
            <a:br>
              <a:rPr lang="en-US" dirty="0">
                <a:cs typeface="+mn-lt"/>
              </a:rPr>
            </a:br>
            <a:r>
              <a:rPr lang="en-US" dirty="0">
                <a:cs typeface="+mn-lt"/>
              </a:rPr>
              <a:t/>
            </a:r>
            <a:br>
              <a:rPr lang="en-US" dirty="0">
                <a:cs typeface="+mn-lt"/>
              </a:rPr>
            </a:br>
            <a:r>
              <a:rPr lang="en-US" dirty="0"/>
              <a:t>The </a:t>
            </a:r>
            <a:r>
              <a:rPr lang="en-US" dirty="0" err="1"/>
              <a:t>Styleguide</a:t>
            </a:r>
            <a:r>
              <a:rPr lang="en-US" dirty="0"/>
              <a:t> is like this – showing the components on a webpage, as just components – no context.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962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styleguide</a:t>
            </a:r>
            <a:r>
              <a:rPr lang="en-US" dirty="0"/>
              <a:t> has examples of all the ways that you can use the individual widgets.</a:t>
            </a: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5669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Being able to test and fix keyboard navigation, issues with data that is async in a sandbox environment with fast code/test cycles is important.</a:t>
            </a:r>
          </a:p>
          <a:p>
            <a:r>
              <a:rPr lang="en-US" dirty="0"/>
              <a:t>In my application, data for select dropdown, and possibly the initial value, can be async.  Have to get that right.  </a:t>
            </a:r>
            <a:r>
              <a:rPr lang="en-US" dirty="0">
                <a:latin typeface="Calibri"/>
                <a:cs typeface="Calibri"/>
              </a:rPr>
              <a:t/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cs typeface="+mn-lt"/>
              </a:rPr>
              <a:t/>
            </a:r>
            <a:br>
              <a:rPr lang="en-US" dirty="0">
                <a:cs typeface="+mn-lt"/>
              </a:rPr>
            </a:br>
            <a:r>
              <a:rPr lang="en-US" dirty="0"/>
              <a:t>It's easy to simulate async operations with timeout/promises.  I can set up a situation where I click a button on the </a:t>
            </a:r>
            <a:r>
              <a:rPr lang="en-US" dirty="0" err="1"/>
              <a:t>styleguide</a:t>
            </a:r>
            <a:r>
              <a:rPr lang="en-US" dirty="0"/>
              <a:t> and load the data for the component</a:t>
            </a:r>
          </a:p>
          <a:p>
            <a:r>
              <a:rPr lang="en-US" dirty="0">
                <a:latin typeface="Calibri"/>
                <a:cs typeface="Calibri"/>
              </a:rPr>
              <a:t>Async using timeout/promise, and see that it works correctly.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/>
            </a:r>
            <a:br>
              <a:rPr lang="en-US" dirty="0">
                <a:latin typeface="Calibri"/>
                <a:cs typeface="Calibri"/>
              </a:rPr>
            </a:br>
            <a:r>
              <a:rPr lang="en-US" dirty="0"/>
              <a:t>You can document; but it's cool to see the thing in action then view the source to see how that was done.</a:t>
            </a:r>
          </a:p>
          <a:p>
            <a:endParaRPr lang="en-US" dirty="0"/>
          </a:p>
          <a:p>
            <a:r>
              <a:rPr lang="en-US" dirty="0"/>
              <a:t>Testbed for functionality.  Test things like validation, keyboard navigation, async</a:t>
            </a:r>
          </a:p>
          <a:p>
            <a:endParaRPr lang="en-US" dirty="0"/>
          </a:p>
          <a:p>
            <a:r>
              <a:rPr lang="en-US" dirty="0"/>
              <a:t>Review the visual appearance of the widgets.  </a:t>
            </a:r>
            <a:r>
              <a:rPr lang="en-US" dirty="0">
                <a:cs typeface="+mn-lt"/>
              </a:rPr>
              <a:t/>
            </a:r>
            <a:br>
              <a:rPr lang="en-US" dirty="0">
                <a:cs typeface="+mn-lt"/>
              </a:rPr>
            </a:br>
            <a:r>
              <a:rPr lang="en-US" dirty="0">
                <a:cs typeface="+mn-lt"/>
              </a:rPr>
              <a:t/>
            </a:r>
            <a:br>
              <a:rPr lang="en-US" dirty="0">
                <a:cs typeface="+mn-lt"/>
              </a:rPr>
            </a:br>
            <a:r>
              <a:rPr lang="en-US" dirty="0"/>
              <a:t>This brings me to the next thing I learned.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031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/>
          </a:p>
          <a:p>
            <a:pPr algn="l"/>
            <a:r>
              <a:rPr lang="en-US" dirty="0"/>
              <a:t>We've had back-and-forth concerning colors, layout, functionality, keyboard navigation, focus indicators, font size/font family, other ease-of-use (tooltips?)</a:t>
            </a:r>
          </a:p>
          <a:p>
            <a:pPr algn="l"/>
            <a:endParaRPr lang="en-US" dirty="0"/>
          </a:p>
          <a:p>
            <a:r>
              <a:rPr lang="en-US" dirty="0"/>
              <a:t>Having a </a:t>
            </a:r>
            <a:r>
              <a:rPr lang="en-US" dirty="0" err="1"/>
              <a:t>styleguide</a:t>
            </a:r>
            <a:r>
              <a:rPr lang="en-US" baseline="0" dirty="0"/>
              <a:t> and samples pages make this much easier</a:t>
            </a:r>
            <a:r>
              <a:rPr lang="en-US" dirty="0">
                <a:cs typeface="+mn-lt"/>
              </a:rPr>
              <a:t/>
            </a:r>
            <a:br>
              <a:rPr lang="en-US" dirty="0">
                <a:cs typeface="+mn-lt"/>
              </a:rPr>
            </a:br>
            <a:r>
              <a:rPr lang="en-US" dirty="0">
                <a:cs typeface="+mn-lt"/>
              </a:rPr>
              <a:t/>
            </a:r>
            <a:br>
              <a:rPr lang="en-US" dirty="0">
                <a:cs typeface="+mn-lt"/>
              </a:rPr>
            </a:br>
            <a:r>
              <a:rPr lang="en-US" dirty="0" err="1"/>
              <a:t>Styleguide</a:t>
            </a:r>
            <a:r>
              <a:rPr lang="en-US" dirty="0"/>
              <a:t> was a BIG WIN for me.</a:t>
            </a:r>
          </a:p>
          <a:p>
            <a:r>
              <a:rPr lang="en-US" dirty="0">
                <a:cs typeface="+mn-lt"/>
              </a:rPr>
              <a:t/>
            </a:r>
            <a:br>
              <a:rPr lang="en-US" dirty="0">
                <a:cs typeface="+mn-lt"/>
              </a:rPr>
            </a:br>
            <a:r>
              <a:rPr lang="en-US" dirty="0"/>
              <a:t>Couple of stories:</a:t>
            </a:r>
            <a:r>
              <a:rPr lang="en-US" dirty="0">
                <a:latin typeface="Calibri"/>
                <a:cs typeface="Calibri"/>
              </a:rPr>
              <a:t/>
            </a:r>
            <a:br>
              <a:rPr lang="en-US" dirty="0">
                <a:latin typeface="Calibri"/>
                <a:cs typeface="Calibri"/>
              </a:rPr>
            </a:br>
            <a:endParaRPr lang="en-US" dirty="0">
              <a:latin typeface="Calibri"/>
              <a:cs typeface="Calibri"/>
            </a:endParaRPr>
          </a:p>
          <a:p>
            <a:r>
              <a:rPr lang="en-US" dirty="0"/>
              <a:t>InVision is a static document.  </a:t>
            </a:r>
            <a:r>
              <a:rPr lang="en-US" dirty="0" err="1"/>
              <a:t>Styleguide</a:t>
            </a:r>
            <a:r>
              <a:rPr lang="en-US" dirty="0"/>
              <a:t> is a living document.  When you can see it in action, that's better.</a:t>
            </a:r>
            <a:r>
              <a:rPr lang="en-US" dirty="0">
                <a:cs typeface="+mn-lt"/>
              </a:rPr>
              <a:t/>
            </a:r>
            <a:br>
              <a:rPr lang="en-US" dirty="0">
                <a:cs typeface="+mn-lt"/>
              </a:rPr>
            </a:br>
            <a:r>
              <a:rPr lang="en-US" dirty="0">
                <a:cs typeface="+mn-lt"/>
              </a:rPr>
              <a:t/>
            </a:r>
            <a:br>
              <a:rPr lang="en-US" dirty="0">
                <a:cs typeface="+mn-lt"/>
              </a:rPr>
            </a:br>
            <a:r>
              <a:rPr lang="en-US" dirty="0"/>
              <a:t>“Oh, I don’t like how that looks”.  Can we make that label not wrap.  Grid layout.  Spacing between buttons.  </a:t>
            </a:r>
          </a:p>
          <a:p>
            <a:endParaRPr lang="en-US"/>
          </a:p>
          <a:p>
            <a:r>
              <a:rPr lang="en-US" dirty="0"/>
              <a:t>UX</a:t>
            </a:r>
            <a:r>
              <a:rPr lang="en-US" baseline="0" dirty="0"/>
              <a:t> designer in my case was very specific about px measurements</a:t>
            </a:r>
          </a:p>
          <a:p>
            <a:endParaRPr lang="en-US" baseline="0" dirty="0"/>
          </a:p>
          <a:p>
            <a:r>
              <a:rPr lang="en-US" dirty="0"/>
              <a:t>2. </a:t>
            </a:r>
          </a:p>
          <a:p>
            <a:endParaRPr lang="en-US"/>
          </a:p>
          <a:p>
            <a:r>
              <a:rPr lang="en-US" dirty="0"/>
              <a:t>Button discussion.  What</a:t>
            </a:r>
            <a:r>
              <a:rPr lang="en-US" baseline="0" dirty="0"/>
              <a:t> the old app considered button styles, vs UX style --- only one primary action, all others secondary, and decide primary vs warn on case by case basis</a:t>
            </a:r>
            <a:endParaRPr lang="en-US" dirty="0"/>
          </a:p>
          <a:p>
            <a:endParaRPr lang="en-US"/>
          </a:p>
          <a:p>
            <a:r>
              <a:rPr lang="en-US" dirty="0"/>
              <a:t>Review changes with UX designers</a:t>
            </a:r>
          </a:p>
          <a:p>
            <a:endParaRPr lang="en-US" dirty="0"/>
          </a:p>
          <a:p>
            <a:pPr marL="342900" indent="-342900" algn="l">
              <a:lnSpc>
                <a:spcPct val="100000"/>
              </a:lnSpc>
              <a:spcBef>
                <a:spcPts val="5900"/>
              </a:spcBef>
              <a:buFont typeface="Arial"/>
              <a:buChar char="•"/>
            </a:pPr>
            <a:r>
              <a:rPr lang="en-US" dirty="0"/>
              <a:t>UX designers have specific goals.  Look and feel; ease of use; branding.</a:t>
            </a:r>
            <a:br>
              <a:rPr lang="en-US" dirty="0"/>
            </a:br>
            <a:endParaRPr lang="en-US" dirty="0"/>
          </a:p>
          <a:p>
            <a:pPr marL="342900" indent="-342900" algn="l">
              <a:lnSpc>
                <a:spcPct val="100000"/>
              </a:lnSpc>
              <a:spcBef>
                <a:spcPts val="5900"/>
              </a:spcBef>
              <a:buFont typeface="Arial"/>
              <a:buChar char="•"/>
            </a:pPr>
            <a:r>
              <a:rPr lang="en-US" dirty="0"/>
              <a:t>Some UI widgets they're designing may be drop-in; or may be very difficult to produce.</a:t>
            </a:r>
          </a:p>
          <a:p>
            <a:pPr marL="342900" indent="-342900" algn="l">
              <a:lnSpc>
                <a:spcPct val="100000"/>
              </a:lnSpc>
              <a:spcBef>
                <a:spcPts val="5900"/>
              </a:spcBef>
              <a:buFont typeface="Arial"/>
              <a:buChar char="•"/>
            </a:pPr>
            <a:endParaRPr lang="en-US" dirty="0"/>
          </a:p>
          <a:p>
            <a:pPr algn="l">
              <a:lnSpc>
                <a:spcPct val="100000"/>
              </a:lnSpc>
              <a:spcBef>
                <a:spcPts val="5900"/>
              </a:spcBef>
            </a:pPr>
            <a:r>
              <a:rPr lang="en-US" dirty="0"/>
              <a:t>3.</a:t>
            </a:r>
            <a:r>
              <a:rPr lang="en-US" dirty="0">
                <a:latin typeface="Calibri"/>
                <a:cs typeface="Calibri"/>
              </a:rPr>
              <a:t/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cs typeface="+mn-lt"/>
              </a:rPr>
              <a:t/>
            </a:r>
            <a:br>
              <a:rPr lang="en-US" dirty="0">
                <a:cs typeface="+mn-lt"/>
              </a:rPr>
            </a:br>
            <a:r>
              <a:rPr lang="en-US" dirty="0"/>
              <a:t>Date picker back/and/forth</a:t>
            </a:r>
            <a:r>
              <a:rPr lang="en-US" dirty="0">
                <a:latin typeface="Calibri"/>
                <a:cs typeface="Calibri"/>
              </a:rPr>
              <a:t/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cs typeface="+mn-lt"/>
              </a:rPr>
              <a:t/>
            </a:r>
            <a:br>
              <a:rPr lang="en-US" dirty="0">
                <a:cs typeface="+mn-lt"/>
              </a:rPr>
            </a:br>
            <a:r>
              <a:rPr lang="en-US" dirty="0"/>
              <a:t>Next thing I learned:</a:t>
            </a:r>
            <a:r>
              <a:rPr lang="en-US" dirty="0">
                <a:cs typeface="+mn-lt"/>
              </a:rPr>
              <a:t/>
            </a:r>
            <a:br>
              <a:rPr lang="en-US" dirty="0">
                <a:cs typeface="+mn-lt"/>
              </a:rPr>
            </a:br>
            <a:r>
              <a:rPr lang="en-US" dirty="0">
                <a:cs typeface="+mn-lt"/>
              </a:rPr>
              <a:t/>
            </a:r>
            <a:br>
              <a:rPr lang="en-US" dirty="0">
                <a:cs typeface="+mn-lt"/>
              </a:rPr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81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Blue">
    <p:bg>
      <p:bgPr>
        <a:solidFill>
          <a:srgbClr val="1F66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Image" descr="Image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2589066" y="11931650"/>
            <a:ext cx="1294065" cy="1272498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Blue - No Logo">
    <p:bg>
      <p:bgPr>
        <a:solidFill>
          <a:srgbClr val="1F66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White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 Overlapping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" y="2190118"/>
            <a:ext cx="24383362" cy="83513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Image" descr="Image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684638" y="2366278"/>
            <a:ext cx="17014724" cy="8983444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first point goes here"/>
          <p:cNvSpPr txBox="1">
            <a:spLocks noGrp="1"/>
          </p:cNvSpPr>
          <p:nvPr>
            <p:ph type="body" sz="quarter" idx="13"/>
          </p:nvPr>
        </p:nvSpPr>
        <p:spPr>
          <a:xfrm>
            <a:off x="4387154" y="4533898"/>
            <a:ext cx="7262121" cy="464820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9600" b="1">
                <a:solidFill>
                  <a:srgbClr val="1F66B0"/>
                </a:solidFill>
              </a:defRPr>
            </a:lvl1pPr>
          </a:lstStyle>
          <a:p>
            <a:r>
              <a:t>first point goes here</a:t>
            </a:r>
          </a:p>
        </p:txBody>
      </p:sp>
      <p:sp>
        <p:nvSpPr>
          <p:cNvPr id="125" name="second point goes here"/>
          <p:cNvSpPr txBox="1">
            <a:spLocks noGrp="1"/>
          </p:cNvSpPr>
          <p:nvPr>
            <p:ph type="body" sz="quarter" idx="14"/>
          </p:nvPr>
        </p:nvSpPr>
        <p:spPr>
          <a:xfrm>
            <a:off x="12819954" y="4533899"/>
            <a:ext cx="7262121" cy="464820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9600" b="1">
                <a:solidFill>
                  <a:srgbClr val="1F66B0"/>
                </a:solidFill>
              </a:defRPr>
            </a:lvl1pPr>
          </a:lstStyle>
          <a:p>
            <a:r>
              <a:t>second point goes here</a:t>
            </a:r>
          </a:p>
        </p:txBody>
      </p:sp>
      <p:pic>
        <p:nvPicPr>
          <p:cNvPr id="12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9066" y="11931650"/>
            <a:ext cx="1294066" cy="1272498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 Overlapping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" y="2190118"/>
            <a:ext cx="24383362" cy="83513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mage" descr="Image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439293" y="2998054"/>
            <a:ext cx="21505414" cy="7719892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first point goes here"/>
          <p:cNvSpPr txBox="1">
            <a:spLocks noGrp="1"/>
          </p:cNvSpPr>
          <p:nvPr>
            <p:ph type="body" sz="quarter" idx="13"/>
          </p:nvPr>
        </p:nvSpPr>
        <p:spPr>
          <a:xfrm>
            <a:off x="2247998" y="4533899"/>
            <a:ext cx="6068023" cy="464820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7800" b="1">
                <a:solidFill>
                  <a:srgbClr val="1F66B0"/>
                </a:solidFill>
              </a:defRPr>
            </a:lvl1pPr>
          </a:lstStyle>
          <a:p>
            <a:r>
              <a:t>first point goes here</a:t>
            </a:r>
          </a:p>
        </p:txBody>
      </p:sp>
      <p:sp>
        <p:nvSpPr>
          <p:cNvPr id="137" name="second point goes here"/>
          <p:cNvSpPr txBox="1">
            <a:spLocks noGrp="1"/>
          </p:cNvSpPr>
          <p:nvPr>
            <p:ph type="body" sz="quarter" idx="14"/>
          </p:nvPr>
        </p:nvSpPr>
        <p:spPr>
          <a:xfrm>
            <a:off x="9157989" y="4533899"/>
            <a:ext cx="6068022" cy="464820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7800" b="1">
                <a:solidFill>
                  <a:srgbClr val="1F66B0"/>
                </a:solidFill>
              </a:defRPr>
            </a:lvl1pPr>
          </a:lstStyle>
          <a:p>
            <a:r>
              <a:t>second point goes here</a:t>
            </a:r>
          </a:p>
        </p:txBody>
      </p:sp>
      <p:sp>
        <p:nvSpPr>
          <p:cNvPr id="138" name="third point goes here"/>
          <p:cNvSpPr txBox="1">
            <a:spLocks noGrp="1"/>
          </p:cNvSpPr>
          <p:nvPr>
            <p:ph type="body" sz="quarter" idx="15"/>
          </p:nvPr>
        </p:nvSpPr>
        <p:spPr>
          <a:xfrm>
            <a:off x="16067980" y="4533899"/>
            <a:ext cx="6068023" cy="464820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7800" b="1">
                <a:solidFill>
                  <a:srgbClr val="1F66B0"/>
                </a:solidFill>
              </a:defRPr>
            </a:lvl1pPr>
          </a:lstStyle>
          <a:p>
            <a:r>
              <a:t>third point goes here</a:t>
            </a:r>
          </a:p>
        </p:txBody>
      </p:sp>
      <p:pic>
        <p:nvPicPr>
          <p:cNvPr id="13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9066" y="11931650"/>
            <a:ext cx="1294066" cy="1272498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xfrm>
            <a:off x="1777999" y="4533898"/>
            <a:ext cx="20828002" cy="464820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888039" y="13237633"/>
            <a:ext cx="362612" cy="342901"/>
          </a:xfrm>
          <a:prstGeom prst="rect">
            <a:avLst/>
          </a:prstGeom>
        </p:spPr>
        <p:txBody>
          <a:bodyPr/>
          <a:lstStyle>
            <a:lvl1pPr algn="r">
              <a:defRPr sz="1600">
                <a:latin typeface="TradeGothic LT"/>
                <a:ea typeface="TradeGothic LT"/>
                <a:cs typeface="TradeGothic LT"/>
                <a:sym typeface="TradeGothic L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317271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6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6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6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6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1F66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40" name="Image" descr="Image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2589066" y="11931650"/>
            <a:ext cx="1294065" cy="1272498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s">
    <p:bg>
      <p:bgPr>
        <a:solidFill>
          <a:srgbClr val="1F66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Body Level One…"/>
          <p:cNvSpPr txBox="1">
            <a:spLocks noGrp="1"/>
          </p:cNvSpPr>
          <p:nvPr>
            <p:ph type="body" idx="13"/>
          </p:nvPr>
        </p:nvSpPr>
        <p:spPr>
          <a:xfrm>
            <a:off x="1689100" y="1320800"/>
            <a:ext cx="21005800" cy="11074400"/>
          </a:xfrm>
          <a:prstGeom prst="rect">
            <a:avLst/>
          </a:prstGeom>
        </p:spPr>
        <p:txBody>
          <a:bodyPr/>
          <a:lstStyle>
            <a:lvl1pPr>
              <a:lnSpc>
                <a:spcPct val="60000"/>
              </a:lnSpc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>
              <a:lnSpc>
                <a:spcPct val="60000"/>
              </a:lnSpc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>
              <a:lnSpc>
                <a:spcPct val="60000"/>
              </a:lnSpc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>
              <a:lnSpc>
                <a:spcPct val="60000"/>
              </a:lnSpc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>
              <a:lnSpc>
                <a:spcPct val="60000"/>
              </a:lnSpc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9" name="Image" descr="Image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2589066" y="11931650"/>
            <a:ext cx="1294065" cy="1272498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bg>
      <p:bgPr>
        <a:solidFill>
          <a:srgbClr val="1F66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1778000" y="1928911"/>
            <a:ext cx="20828000" cy="562501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8" name="Who said it?"/>
          <p:cNvSpPr txBox="1">
            <a:spLocks noGrp="1"/>
          </p:cNvSpPr>
          <p:nvPr>
            <p:ph type="body" sz="quarter" idx="13"/>
          </p:nvPr>
        </p:nvSpPr>
        <p:spPr>
          <a:xfrm>
            <a:off x="1778000" y="7761982"/>
            <a:ext cx="20828000" cy="107513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None/>
              <a:defRPr sz="4800" b="1">
                <a:solidFill>
                  <a:srgbClr val="FFFFFF"/>
                </a:solidFill>
              </a:defRPr>
            </a:lvl1pPr>
          </a:lstStyle>
          <a:p>
            <a:r>
              <a:t>Who said it?</a:t>
            </a:r>
          </a:p>
        </p:txBody>
      </p:sp>
      <p:pic>
        <p:nvPicPr>
          <p:cNvPr id="59" name="Image" descr="Image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2589066" y="11931650"/>
            <a:ext cx="1294065" cy="1272498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320800"/>
            <a:ext cx="21005800" cy="110744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 descr="Image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19" y="2190118"/>
            <a:ext cx="24383362" cy="835130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098799"/>
            <a:ext cx="21005800" cy="929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" name="Image" descr="Image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589066" y="11931650"/>
            <a:ext cx="1294066" cy="1272498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ln>
            <a:noFill/>
          </a:ln>
          <a:solidFill>
            <a:srgbClr val="1F66B0"/>
          </a:solidFill>
          <a:uFillTx/>
          <a:latin typeface="TradeGothic LT"/>
          <a:ea typeface="TradeGothic LT"/>
          <a:cs typeface="TradeGothic LT"/>
          <a:sym typeface="TradeGothic L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ln>
            <a:noFill/>
          </a:ln>
          <a:solidFill>
            <a:srgbClr val="1F66B0"/>
          </a:solidFill>
          <a:uFillTx/>
          <a:latin typeface="TradeGothic LT"/>
          <a:ea typeface="TradeGothic LT"/>
          <a:cs typeface="TradeGothic LT"/>
          <a:sym typeface="TradeGothic L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ln>
            <a:noFill/>
          </a:ln>
          <a:solidFill>
            <a:srgbClr val="1F66B0"/>
          </a:solidFill>
          <a:uFillTx/>
          <a:latin typeface="TradeGothic LT"/>
          <a:ea typeface="TradeGothic LT"/>
          <a:cs typeface="TradeGothic LT"/>
          <a:sym typeface="TradeGothic L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ln>
            <a:noFill/>
          </a:ln>
          <a:solidFill>
            <a:srgbClr val="1F66B0"/>
          </a:solidFill>
          <a:uFillTx/>
          <a:latin typeface="TradeGothic LT"/>
          <a:ea typeface="TradeGothic LT"/>
          <a:cs typeface="TradeGothic LT"/>
          <a:sym typeface="TradeGothic L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ln>
            <a:noFill/>
          </a:ln>
          <a:solidFill>
            <a:srgbClr val="1F66B0"/>
          </a:solidFill>
          <a:uFillTx/>
          <a:latin typeface="TradeGothic LT"/>
          <a:ea typeface="TradeGothic LT"/>
          <a:cs typeface="TradeGothic LT"/>
          <a:sym typeface="TradeGothic L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ln>
            <a:noFill/>
          </a:ln>
          <a:solidFill>
            <a:srgbClr val="1F66B0"/>
          </a:solidFill>
          <a:uFillTx/>
          <a:latin typeface="TradeGothic LT"/>
          <a:ea typeface="TradeGothic LT"/>
          <a:cs typeface="TradeGothic LT"/>
          <a:sym typeface="TradeGothic L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ln>
            <a:noFill/>
          </a:ln>
          <a:solidFill>
            <a:srgbClr val="1F66B0"/>
          </a:solidFill>
          <a:uFillTx/>
          <a:latin typeface="TradeGothic LT"/>
          <a:ea typeface="TradeGothic LT"/>
          <a:cs typeface="TradeGothic LT"/>
          <a:sym typeface="TradeGothic L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ln>
            <a:noFill/>
          </a:ln>
          <a:solidFill>
            <a:srgbClr val="1F66B0"/>
          </a:solidFill>
          <a:uFillTx/>
          <a:latin typeface="TradeGothic LT"/>
          <a:ea typeface="TradeGothic LT"/>
          <a:cs typeface="TradeGothic LT"/>
          <a:sym typeface="TradeGothic L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ln>
            <a:noFill/>
          </a:ln>
          <a:solidFill>
            <a:srgbClr val="1F66B0"/>
          </a:solidFill>
          <a:uFillTx/>
          <a:latin typeface="TradeGothic LT"/>
          <a:ea typeface="TradeGothic LT"/>
          <a:cs typeface="TradeGothic LT"/>
          <a:sym typeface="TradeGothic L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5D6369"/>
        </a:buClr>
        <a:buSzPct val="100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5D6369"/>
          </a:solidFill>
          <a:uFillTx/>
          <a:latin typeface="TradeGothic LT"/>
          <a:ea typeface="TradeGothic LT"/>
          <a:cs typeface="TradeGothic LT"/>
          <a:sym typeface="TradeGothic LT"/>
        </a:defRPr>
      </a:lvl1pPr>
      <a:lvl2pPr marL="1190625" marR="0" indent="-55562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5D6369"/>
        </a:buClr>
        <a:buSzPct val="100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5D6369"/>
          </a:solidFill>
          <a:uFillTx/>
          <a:latin typeface="TradeGothic LT"/>
          <a:ea typeface="TradeGothic LT"/>
          <a:cs typeface="TradeGothic LT"/>
          <a:sym typeface="TradeGothic LT"/>
        </a:defRPr>
      </a:lvl2pPr>
      <a:lvl3pPr marL="1825625" marR="0" indent="-55562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5D6369"/>
        </a:buClr>
        <a:buSzPct val="100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5D6369"/>
          </a:solidFill>
          <a:uFillTx/>
          <a:latin typeface="TradeGothic LT"/>
          <a:ea typeface="TradeGothic LT"/>
          <a:cs typeface="TradeGothic LT"/>
          <a:sym typeface="TradeGothic LT"/>
        </a:defRPr>
      </a:lvl3pPr>
      <a:lvl4pPr marL="2460625" marR="0" indent="-55562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5D6369"/>
        </a:buClr>
        <a:buSzPct val="100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5D6369"/>
          </a:solidFill>
          <a:uFillTx/>
          <a:latin typeface="TradeGothic LT"/>
          <a:ea typeface="TradeGothic LT"/>
          <a:cs typeface="TradeGothic LT"/>
          <a:sym typeface="TradeGothic LT"/>
        </a:defRPr>
      </a:lvl4pPr>
      <a:lvl5pPr marL="3095625" marR="0" indent="-55562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5D6369"/>
        </a:buClr>
        <a:buSzPct val="100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5D6369"/>
          </a:solidFill>
          <a:uFillTx/>
          <a:latin typeface="TradeGothic LT"/>
          <a:ea typeface="TradeGothic LT"/>
          <a:cs typeface="TradeGothic LT"/>
          <a:sym typeface="TradeGothic LT"/>
        </a:defRPr>
      </a:lvl5pPr>
      <a:lvl6pPr marL="3687884" marR="0" indent="-512884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5D6369"/>
        </a:buClr>
        <a:buSzPct val="125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5D6369"/>
          </a:solidFill>
          <a:uFillTx/>
          <a:latin typeface="TradeGothic LT"/>
          <a:ea typeface="TradeGothic LT"/>
          <a:cs typeface="TradeGothic LT"/>
          <a:sym typeface="TradeGothic LT"/>
        </a:defRPr>
      </a:lvl6pPr>
      <a:lvl7pPr marL="4322884" marR="0" indent="-512884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5D6369"/>
        </a:buClr>
        <a:buSzPct val="125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5D6369"/>
          </a:solidFill>
          <a:uFillTx/>
          <a:latin typeface="TradeGothic LT"/>
          <a:ea typeface="TradeGothic LT"/>
          <a:cs typeface="TradeGothic LT"/>
          <a:sym typeface="TradeGothic LT"/>
        </a:defRPr>
      </a:lvl7pPr>
      <a:lvl8pPr marL="4957884" marR="0" indent="-512884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5D6369"/>
        </a:buClr>
        <a:buSzPct val="125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5D6369"/>
          </a:solidFill>
          <a:uFillTx/>
          <a:latin typeface="TradeGothic LT"/>
          <a:ea typeface="TradeGothic LT"/>
          <a:cs typeface="TradeGothic LT"/>
          <a:sym typeface="TradeGothic LT"/>
        </a:defRPr>
      </a:lvl8pPr>
      <a:lvl9pPr marL="5592884" marR="0" indent="-512884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5D6369"/>
        </a:buClr>
        <a:buSzPct val="125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5D6369"/>
          </a:solidFill>
          <a:uFillTx/>
          <a:latin typeface="TradeGothic LT"/>
          <a:ea typeface="TradeGothic LT"/>
          <a:cs typeface="TradeGothic LT"/>
          <a:sym typeface="TradeGothic L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mtuck/midwestj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ybook.js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8757E-8889-4B55-8F19-9B63B2778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Are you an expert at something?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Is your job to write code?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Do you work for yourself or someone else?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266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C6B4C-E69E-48CA-8C89-621DE95D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Styleguide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349AA-F4F2-4971-A151-F3315CAE3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50800" tIns="50800" rIns="50800" bIns="50800" anchor="ctr">
            <a:noAutofit/>
          </a:bodyPr>
          <a:lstStyle/>
          <a:p>
            <a:r>
              <a:rPr lang="en-US" sz="7200" dirty="0"/>
              <a:t>Explore and validate keyboard navigation, A11y, responsive, async</a:t>
            </a:r>
          </a:p>
          <a:p>
            <a:r>
              <a:rPr lang="en-US" sz="7200" dirty="0"/>
              <a:t>Examine </a:t>
            </a:r>
            <a:r>
              <a:rPr lang="en-US" sz="7200" dirty="0" err="1"/>
              <a:t>styleguide</a:t>
            </a:r>
            <a:r>
              <a:rPr lang="en-US" sz="7200" dirty="0"/>
              <a:t> source to see how the sample widget is implemented</a:t>
            </a:r>
          </a:p>
          <a:p>
            <a:r>
              <a:rPr lang="en-US" sz="7200" dirty="0"/>
              <a:t>Testbed for functionality – form validation, required/not required, async.</a:t>
            </a:r>
          </a:p>
          <a:p>
            <a:r>
              <a:rPr lang="en-US" sz="7200" dirty="0"/>
              <a:t>Review the visual appearance of the widget</a:t>
            </a:r>
          </a:p>
          <a:p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8901881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More Eyes!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lIns="50800" tIns="50800" rIns="50800" bIns="50800" anchor="ctr">
            <a:noAutofit/>
          </a:bodyPr>
          <a:lstStyle/>
          <a:p>
            <a:pPr>
              <a:buFont typeface="Arial"/>
            </a:pPr>
            <a:r>
              <a:rPr lang="en-US" sz="6000" dirty="0"/>
              <a:t>There are people who want to give you input.</a:t>
            </a:r>
            <a:br>
              <a:rPr lang="en-US" sz="6000" dirty="0"/>
            </a:b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/>
              <a:t>For my project, this was our UX designer.  Involve your UX designer(s) early</a:t>
            </a:r>
            <a:br>
              <a:rPr lang="en-US" sz="6000" dirty="0"/>
            </a:b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/>
              <a:t>This is an iterative process. </a:t>
            </a:r>
            <a:r>
              <a:rPr lang="en-US" sz="6000" b="1" dirty="0"/>
              <a:t> Better to get it started early.</a:t>
            </a:r>
          </a:p>
          <a:p>
            <a:pPr>
              <a:buFont typeface="Arial"/>
            </a:pPr>
            <a:r>
              <a:rPr lang="en-US" sz="6000" dirty="0"/>
              <a:t>We now have once a week meetings with the UX and BAs on the team.</a:t>
            </a:r>
          </a:p>
          <a:p>
            <a:pPr>
              <a:buFont typeface="Arial"/>
            </a:pPr>
            <a:r>
              <a:rPr lang="en-US" sz="6000" dirty="0" err="1"/>
              <a:t>Styleguide</a:t>
            </a:r>
            <a:r>
              <a:rPr lang="en-US" sz="6000" dirty="0"/>
              <a:t> is the right tool for this.  </a:t>
            </a:r>
          </a:p>
        </p:txBody>
      </p:sp>
    </p:spTree>
    <p:extLst>
      <p:ext uri="{BB962C8B-B14F-4D97-AF65-F5344CB8AC3E}">
        <p14:creationId xmlns:p14="http://schemas.microsoft.com/office/powerpoint/2010/main" val="5144023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E831B-1AEA-4596-8AE8-5595BC799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You work for someone else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87C12-49A5-4354-8618-5D5D114E7B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50800" tIns="50800" rIns="50800" bIns="50800" anchor="ctr">
            <a:noAutofit/>
          </a:bodyPr>
          <a:lstStyle/>
          <a:p>
            <a:r>
              <a:rPr lang="en-US" sz="7200" dirty="0"/>
              <a:t>Your component library is meant to be used in some application</a:t>
            </a:r>
          </a:p>
          <a:p>
            <a:r>
              <a:rPr lang="en-US" sz="7200" dirty="0"/>
              <a:t>How does someone include your library in their application?</a:t>
            </a:r>
          </a:p>
          <a:p>
            <a:r>
              <a:rPr lang="en-US" sz="7200" dirty="0"/>
              <a:t>How do you manage new features?</a:t>
            </a:r>
          </a:p>
          <a:p>
            <a:r>
              <a:rPr lang="en-US" sz="7200" dirty="0"/>
              <a:t>How do you diagnose and resolve bugs?  Is it your bug or their bug?</a:t>
            </a:r>
          </a:p>
        </p:txBody>
      </p:sp>
    </p:spTree>
    <p:extLst>
      <p:ext uri="{BB962C8B-B14F-4D97-AF65-F5344CB8AC3E}">
        <p14:creationId xmlns:p14="http://schemas.microsoft.com/office/powerpoint/2010/main" val="23476344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4F48-4425-428B-BD51-B2403E14E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Make it easy to install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30FA6-1DEA-4CE9-8DBC-B31066F9CD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7200" dirty="0"/>
              <a:t>Design the build process to make it easy to use in a project</a:t>
            </a:r>
          </a:p>
          <a:p>
            <a:r>
              <a:rPr lang="en-US" sz="7200" dirty="0" err="1"/>
              <a:t>Npm</a:t>
            </a:r>
            <a:r>
              <a:rPr lang="en-US" sz="7200" dirty="0"/>
              <a:t> package?  Private repo?</a:t>
            </a:r>
          </a:p>
          <a:p>
            <a:r>
              <a:rPr lang="en-US" sz="7200" dirty="0"/>
              <a:t>Versioning</a:t>
            </a:r>
          </a:p>
          <a:p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1309287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 Make it easy to use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Make it easy to use it correctly</a:t>
            </a:r>
          </a:p>
          <a:p>
            <a:r>
              <a:rPr lang="en-US" sz="9600" dirty="0"/>
              <a:t>Make it hard to use incorrectly</a:t>
            </a:r>
          </a:p>
          <a:p>
            <a:r>
              <a:rPr lang="en-US" sz="9600" dirty="0"/>
              <a:t>Anticipate use cases</a:t>
            </a:r>
          </a:p>
          <a:p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53201636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E898C-1BF0-4AC3-B32F-31A0E18B5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 vs Attribute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3101C-5612-4407-922C-9880DF8FBF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7200" dirty="0"/>
              <a:t>&lt;</a:t>
            </a:r>
            <a:r>
              <a:rPr lang="en-US" sz="7200" dirty="0" err="1"/>
              <a:t>csl</a:t>
            </a:r>
            <a:r>
              <a:rPr lang="en-US" sz="7200" dirty="0"/>
              <a:t>-button class="button-primary button-large" </a:t>
            </a:r>
          </a:p>
          <a:p>
            <a:r>
              <a:rPr lang="en-US" sz="7200" dirty="0"/>
              <a:t>&lt;</a:t>
            </a:r>
            <a:r>
              <a:rPr lang="en-US" sz="7200" dirty="0" err="1"/>
              <a:t>csl</a:t>
            </a:r>
            <a:r>
              <a:rPr lang="en-US" sz="7200" dirty="0"/>
              <a:t>-button button-primary button-large</a:t>
            </a:r>
          </a:p>
        </p:txBody>
      </p:sp>
    </p:spTree>
    <p:extLst>
      <p:ext uri="{BB962C8B-B14F-4D97-AF65-F5344CB8AC3E}">
        <p14:creationId xmlns:p14="http://schemas.microsoft.com/office/powerpoint/2010/main" val="37700982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6000" dirty="0"/>
              <a:t>Goal: you get best practices just by using components.</a:t>
            </a:r>
          </a:p>
          <a:p>
            <a:r>
              <a:rPr lang="en-US" sz="6000" dirty="0"/>
              <a:t>Build in Accessibility (A11y)</a:t>
            </a:r>
          </a:p>
          <a:p>
            <a:r>
              <a:rPr lang="en-US" sz="6000"/>
              <a:t>Build in Localization (Internationalization, or I18n)</a:t>
            </a:r>
          </a:p>
          <a:p>
            <a:r>
              <a:rPr lang="en-US" sz="6000"/>
              <a:t>Validation, </a:t>
            </a:r>
            <a:r>
              <a:rPr lang="en-US" sz="6000" dirty="0"/>
              <a:t>required/not required, validation messages</a:t>
            </a:r>
            <a:endParaRPr lang="en-US" dirty="0"/>
          </a:p>
          <a:p>
            <a:r>
              <a:rPr lang="en-US" sz="6000" dirty="0"/>
              <a:t>Responsive</a:t>
            </a:r>
          </a:p>
        </p:txBody>
      </p:sp>
    </p:spTree>
    <p:extLst>
      <p:ext uri="{BB962C8B-B14F-4D97-AF65-F5344CB8AC3E}">
        <p14:creationId xmlns:p14="http://schemas.microsoft.com/office/powerpoint/2010/main" val="63328633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It's expensive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lIns="50800" tIns="50800" rIns="50800" bIns="50800" anchor="ctr">
            <a:noAutofit/>
          </a:bodyPr>
          <a:lstStyle/>
          <a:p>
            <a:r>
              <a:rPr lang="en-US" sz="7200" dirty="0"/>
              <a:t>Do not underestimate the cost of adding a library into a project</a:t>
            </a:r>
          </a:p>
          <a:p>
            <a:r>
              <a:rPr lang="en-US" sz="7200" dirty="0"/>
              <a:t>Number of usages (especially buttons!)</a:t>
            </a:r>
          </a:p>
          <a:p>
            <a:r>
              <a:rPr lang="en-US" sz="7200" dirty="0"/>
              <a:t>Need for developer testing</a:t>
            </a:r>
          </a:p>
          <a:p>
            <a:r>
              <a:rPr lang="en-US" sz="7200" dirty="0"/>
              <a:t>Unit tests, QA testing (regression testing)</a:t>
            </a:r>
          </a:p>
          <a:p>
            <a:r>
              <a:rPr lang="en-US" sz="7200" dirty="0"/>
              <a:t>Automated tests</a:t>
            </a:r>
          </a:p>
          <a:p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5870635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Unit test everything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"If there is a problem, it's not in my code"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7949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Version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7200" dirty="0"/>
              <a:t>Version your releases.  </a:t>
            </a:r>
          </a:p>
          <a:p>
            <a:r>
              <a:rPr lang="en-US" sz="7200" dirty="0"/>
              <a:t>Publish your changes so your consumers know what has changed</a:t>
            </a:r>
          </a:p>
          <a:p>
            <a:r>
              <a:rPr lang="en-US" sz="7200" dirty="0"/>
              <a:t>Automatic documentation</a:t>
            </a:r>
            <a:br>
              <a:rPr lang="en-US" sz="7200" dirty="0"/>
            </a:br>
            <a:r>
              <a:rPr lang="en-US" sz="7200" dirty="0" err="1"/>
              <a:t>sharepoint</a:t>
            </a:r>
            <a:r>
              <a:rPr lang="en-US" sz="7200" dirty="0"/>
              <a:t>/confluence, etc.</a:t>
            </a:r>
          </a:p>
          <a:p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53672610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"/>
          <p:cNvSpPr txBox="1">
            <a:spLocks noGrp="1"/>
          </p:cNvSpPr>
          <p:nvPr>
            <p:ph type="ctrTitle"/>
          </p:nvPr>
        </p:nvSpPr>
        <p:spPr>
          <a:xfrm>
            <a:off x="1778000" y="1173285"/>
            <a:ext cx="208280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en-US"/>
              <a:t>Shared Component Library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Lessons Learned</a:t>
            </a:r>
            <a:endParaRPr/>
          </a:p>
        </p:txBody>
      </p:sp>
      <p:sp>
        <p:nvSpPr>
          <p:cNvPr id="150" name="Body"/>
          <p:cNvSpPr txBox="1">
            <a:spLocks noGrp="1"/>
          </p:cNvSpPr>
          <p:nvPr>
            <p:ph type="subTitle" sz="quarter" idx="1"/>
          </p:nvPr>
        </p:nvSpPr>
        <p:spPr>
          <a:xfrm>
            <a:off x="1778000" y="7073900"/>
            <a:ext cx="20828000" cy="567228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Robert Hanson</a:t>
            </a:r>
          </a:p>
          <a:p>
            <a:r>
              <a:rPr lang="en-US" dirty="0"/>
              <a:t>Front End Developer</a:t>
            </a:r>
          </a:p>
          <a:p>
            <a:r>
              <a:rPr lang="en-US" dirty="0"/>
              <a:t>Consultant</a:t>
            </a:r>
          </a:p>
          <a:p>
            <a:r>
              <a:rPr lang="en-US" dirty="0" err="1" smtClean="0"/>
              <a:t>Sdg</a:t>
            </a:r>
            <a:endParaRPr lang="en-US" dirty="0" smtClean="0"/>
          </a:p>
          <a:p>
            <a:endParaRPr lang="en-US" dirty="0" smtClean="0"/>
          </a:p>
          <a:p>
            <a:r>
              <a:rPr lang="en-US" smtClean="0">
                <a:hlinkClick r:id="rId3"/>
              </a:rPr>
              <a:t>https://github.com/kimtuck/midwestjs</a:t>
            </a:r>
            <a:endParaRPr lang="en-US" smtClean="0"/>
          </a:p>
          <a:p>
            <a:endParaRPr lang="en-US" dirty="0" err="1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34CB-AED7-4E0C-9DA9-33F67F579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This is a real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7DC50-0F09-4C1E-9737-B685E5064A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7200" dirty="0"/>
              <a:t>That means allocating time for the project</a:t>
            </a:r>
          </a:p>
          <a:p>
            <a:r>
              <a:rPr lang="en-US" sz="7200" dirty="0"/>
              <a:t>Build environment, deploy environment</a:t>
            </a:r>
          </a:p>
          <a:p>
            <a:r>
              <a:rPr lang="en-US" sz="7200" dirty="0"/>
              <a:t>Code reviews, documentation</a:t>
            </a:r>
          </a:p>
          <a:p>
            <a:r>
              <a:rPr lang="en-US" sz="7200" dirty="0"/>
              <a:t>Meetings, all the other overhead.</a:t>
            </a:r>
          </a:p>
          <a:p>
            <a:r>
              <a:rPr lang="en-US" sz="7200" dirty="0"/>
              <a:t>We've been "stealing time" from stories.  Bad.</a:t>
            </a:r>
          </a:p>
        </p:txBody>
      </p:sp>
    </p:spTree>
    <p:extLst>
      <p:ext uri="{BB962C8B-B14F-4D97-AF65-F5344CB8AC3E}">
        <p14:creationId xmlns:p14="http://schemas.microsoft.com/office/powerpoint/2010/main" val="423727447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10. Your work's never done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lIns="50800" tIns="50800" rIns="50800" bIns="50800" anchor="ctr">
            <a:noAutofit/>
          </a:bodyPr>
          <a:lstStyle/>
          <a:p>
            <a:r>
              <a:rPr lang="en-US" sz="4800" dirty="0"/>
              <a:t>Lots can go wrong when the first project uses your library.</a:t>
            </a:r>
          </a:p>
          <a:p>
            <a:r>
              <a:rPr lang="en-US" sz="4800" dirty="0" err="1"/>
              <a:t>Css</a:t>
            </a:r>
            <a:r>
              <a:rPr lang="en-US" sz="4800" dirty="0"/>
              <a:t> – project </a:t>
            </a:r>
            <a:r>
              <a:rPr lang="en-US" sz="4800" dirty="0" err="1"/>
              <a:t>css</a:t>
            </a:r>
            <a:r>
              <a:rPr lang="en-US" sz="4800" dirty="0"/>
              <a:t> overriding your </a:t>
            </a:r>
            <a:r>
              <a:rPr lang="en-US" sz="4800" dirty="0" err="1"/>
              <a:t>css.erriding</a:t>
            </a:r>
            <a:r>
              <a:rPr lang="en-US" sz="4800" dirty="0"/>
              <a:t> your styles</a:t>
            </a:r>
          </a:p>
          <a:p>
            <a:r>
              <a:rPr lang="en-US" sz="4800" dirty="0"/>
              <a:t>Async data. Unanticipated data.  </a:t>
            </a:r>
          </a:p>
          <a:p>
            <a:r>
              <a:rPr lang="en-US" sz="4800" dirty="0"/>
              <a:t>Assets – fonts, icons, images, colors</a:t>
            </a:r>
          </a:p>
          <a:p>
            <a:r>
              <a:rPr lang="en-US" sz="4800" dirty="0"/>
              <a:t>Part of a form – form validation</a:t>
            </a:r>
          </a:p>
          <a:p>
            <a:r>
              <a:rPr lang="en-US" sz="4800" dirty="0"/>
              <a:t>Work alongside existing widgets/layout</a:t>
            </a:r>
          </a:p>
          <a:p>
            <a:r>
              <a:rPr lang="en-US" sz="4800" dirty="0"/>
              <a:t>Responsive?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29431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AAF2-D992-4994-9461-22C0319F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Do we still have time?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AA6E1-150D-40D4-AC54-E55964ED8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62275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E0D0-FDB4-4E47-BB4E-F40782F25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11. You are responsible to many people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3831F-B80E-4C8A-8C41-F0D1968A0A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50800" tIns="50800" rIns="50800" bIns="50800" anchor="ctr">
            <a:no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5400" dirty="0"/>
              <a:t>Developers: Projects that are immediately consuming your work</a:t>
            </a:r>
          </a:p>
          <a:p>
            <a:r>
              <a:rPr lang="en-US" sz="5400" dirty="0"/>
              <a:t>Developers: Future projects; rework on existing projects</a:t>
            </a:r>
          </a:p>
          <a:p>
            <a:r>
              <a:rPr lang="en-US" sz="5400" dirty="0"/>
              <a:t>UX: End user concerns, page layout, keyboard navigation, ease of use</a:t>
            </a:r>
          </a:p>
          <a:p>
            <a:r>
              <a:rPr lang="en-US" sz="5400" dirty="0"/>
              <a:t>BA's: Interface design, look and feel</a:t>
            </a:r>
          </a:p>
          <a:p>
            <a:r>
              <a:rPr lang="en-US" sz="5400" dirty="0"/>
              <a:t>Branding/Marketing</a:t>
            </a:r>
          </a:p>
          <a:p>
            <a:r>
              <a:rPr lang="en-US" sz="5400" dirty="0"/>
              <a:t>Security, auditing, performance monitoring, customer support</a:t>
            </a:r>
          </a:p>
          <a:p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559179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12. Components Page 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6600" dirty="0"/>
              <a:t>"Samples" page/pages.  Similar purpose as </a:t>
            </a:r>
            <a:r>
              <a:rPr lang="en-US" sz="6600" dirty="0" err="1"/>
              <a:t>styleguide</a:t>
            </a:r>
            <a:r>
              <a:rPr lang="en-US" sz="6600" dirty="0"/>
              <a:t>.</a:t>
            </a:r>
          </a:p>
          <a:p>
            <a:r>
              <a:rPr lang="en-US" sz="6600" dirty="0"/>
              <a:t>Catalog of pages, page sections, page components</a:t>
            </a:r>
          </a:p>
          <a:p>
            <a:r>
              <a:rPr lang="en-US" sz="6600" dirty="0"/>
              <a:t>Easy to view; independent of application state</a:t>
            </a:r>
            <a:br>
              <a:rPr lang="en-US" sz="6600" dirty="0"/>
            </a:br>
            <a:r>
              <a:rPr lang="en-US" sz="6600" dirty="0"/>
              <a:t>Pass in all the props/data you need to render a portion of a page.</a:t>
            </a:r>
          </a:p>
          <a:p>
            <a:r>
              <a:rPr lang="en-US" sz="6600" dirty="0"/>
              <a:t>Purpose: Review with UX and BA.  </a:t>
            </a:r>
          </a:p>
        </p:txBody>
      </p:sp>
    </p:spTree>
    <p:extLst>
      <p:ext uri="{BB962C8B-B14F-4D97-AF65-F5344CB8AC3E}">
        <p14:creationId xmlns:p14="http://schemas.microsoft.com/office/powerpoint/2010/main" val="134946749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13. Themes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7200" dirty="0"/>
              <a:t>Accessibility</a:t>
            </a:r>
          </a:p>
          <a:p>
            <a:r>
              <a:rPr lang="en-US" sz="7200" dirty="0"/>
              <a:t>Color pallets; images</a:t>
            </a:r>
          </a:p>
          <a:p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24123977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B2CA-8793-43F9-940F-46E676537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14. Decide what goes where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412B3-08BB-4DD9-8D74-5449D6616B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7200" dirty="0"/>
              <a:t>Does a feature go into the application, or into the library?</a:t>
            </a:r>
          </a:p>
          <a:p>
            <a:pPr>
              <a:buFont typeface="Arial"/>
              <a:buChar char="•"/>
            </a:pPr>
            <a:r>
              <a:rPr lang="en-US" sz="7200"/>
              <a:t>Example: Error message for data entry field.</a:t>
            </a:r>
          </a:p>
        </p:txBody>
      </p:sp>
    </p:spTree>
    <p:extLst>
      <p:ext uri="{BB962C8B-B14F-4D97-AF65-F5344CB8AC3E}">
        <p14:creationId xmlns:p14="http://schemas.microsoft.com/office/powerpoint/2010/main" val="149044323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68208-4BDA-42FD-B07E-6EED8EA062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14236" y="936259"/>
            <a:ext cx="10435039" cy="10369447"/>
          </a:xfrm>
        </p:spPr>
        <p:txBody>
          <a:bodyPr>
            <a:normAutofit/>
          </a:bodyPr>
          <a:lstStyle/>
          <a:p>
            <a:pPr marL="742950" indent="-742950" algn="l">
              <a:buFont typeface="Arial" panose="020B0604020202020204" pitchFamily="34" charset="0"/>
              <a:buChar char="•"/>
            </a:pPr>
            <a:r>
              <a:rPr lang="en-US" sz="5400" dirty="0"/>
              <a:t>Show me some pictures!</a:t>
            </a:r>
          </a:p>
          <a:p>
            <a:pPr marL="742950" indent="-742950" algn="l">
              <a:buFont typeface="Arial" panose="020B0604020202020204" pitchFamily="34" charset="0"/>
              <a:buChar char="•"/>
            </a:pPr>
            <a:r>
              <a:rPr lang="en-US" sz="5400" dirty="0"/>
              <a:t>More Eyes!</a:t>
            </a:r>
          </a:p>
          <a:p>
            <a:pPr marL="742950" indent="-742950" algn="l">
              <a:buFont typeface="Arial" panose="020B0604020202020204" pitchFamily="34" charset="0"/>
              <a:buChar char="•"/>
            </a:pPr>
            <a:r>
              <a:rPr lang="en-US" sz="5400" dirty="0"/>
              <a:t>You work for someone else</a:t>
            </a:r>
          </a:p>
          <a:p>
            <a:pPr marL="742950" indent="-742950" algn="l">
              <a:buFont typeface="Arial" panose="020B0604020202020204" pitchFamily="34" charset="0"/>
              <a:buChar char="•"/>
            </a:pPr>
            <a:r>
              <a:rPr lang="en-US" sz="5400" dirty="0"/>
              <a:t>Make it easy to install</a:t>
            </a:r>
          </a:p>
          <a:p>
            <a:pPr marL="742950" indent="-742950" algn="l">
              <a:buFont typeface="Arial" panose="020B0604020202020204" pitchFamily="34" charset="0"/>
              <a:buChar char="•"/>
            </a:pPr>
            <a:r>
              <a:rPr lang="en-US" sz="5400" dirty="0"/>
              <a:t>Make it easy to use</a:t>
            </a:r>
          </a:p>
          <a:p>
            <a:pPr marL="742950" indent="-742950" algn="l">
              <a:buFont typeface="Arial" panose="020B0604020202020204" pitchFamily="34" charset="0"/>
              <a:buChar char="•"/>
            </a:pPr>
            <a:r>
              <a:rPr lang="en-US" sz="5400" dirty="0"/>
              <a:t>It's expensive</a:t>
            </a:r>
          </a:p>
          <a:p>
            <a:pPr marL="742950" indent="-742950" algn="l">
              <a:buFont typeface="Arial" panose="020B0604020202020204" pitchFamily="34" charset="0"/>
              <a:buChar char="•"/>
            </a:pPr>
            <a:r>
              <a:rPr lang="en-US" sz="5400" dirty="0"/>
              <a:t>Unit test everything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56D26-C697-4C7F-8839-6F0C0FFD2A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19954" y="936260"/>
            <a:ext cx="10534973" cy="10369447"/>
          </a:xfrm>
        </p:spPr>
        <p:txBody>
          <a:bodyPr>
            <a:normAutofit/>
          </a:bodyPr>
          <a:lstStyle/>
          <a:p>
            <a:pPr marL="742950" indent="-742950" algn="l">
              <a:buFont typeface="Arial" panose="020B0604020202020204" pitchFamily="34" charset="0"/>
              <a:buChar char="•"/>
            </a:pPr>
            <a:r>
              <a:rPr lang="en-US" sz="5400" dirty="0"/>
              <a:t>Version </a:t>
            </a:r>
            <a:endParaRPr lang="en-US" sz="5400" b="0" dirty="0"/>
          </a:p>
          <a:p>
            <a:pPr marL="742950" indent="-742950" algn="l">
              <a:buFont typeface="Arial" panose="020B0604020202020204" pitchFamily="34" charset="0"/>
              <a:buChar char="•"/>
            </a:pPr>
            <a:r>
              <a:rPr lang="en-US" sz="5400" dirty="0"/>
              <a:t>This is a real project</a:t>
            </a:r>
            <a:endParaRPr lang="en-US" sz="5400" b="0" dirty="0"/>
          </a:p>
          <a:p>
            <a:pPr marL="742950" indent="-742950" algn="l">
              <a:buFont typeface="Arial" panose="020B0604020202020204" pitchFamily="34" charset="0"/>
              <a:buChar char="•"/>
            </a:pPr>
            <a:r>
              <a:rPr lang="en-US" sz="5400" dirty="0"/>
              <a:t>Your work's never done</a:t>
            </a:r>
            <a:endParaRPr lang="en-US" sz="5400" b="0" dirty="0"/>
          </a:p>
          <a:p>
            <a:pPr marL="742950" indent="-742950" algn="l">
              <a:buFont typeface="Arial" panose="020B0604020202020204" pitchFamily="34" charset="0"/>
              <a:buChar char="•"/>
            </a:pPr>
            <a:r>
              <a:rPr lang="en-US" sz="5400" dirty="0"/>
              <a:t>You are responsible to many people</a:t>
            </a:r>
            <a:endParaRPr lang="en-US" sz="5400" b="0" dirty="0"/>
          </a:p>
          <a:p>
            <a:pPr marL="742950" indent="-742950" algn="l">
              <a:buFont typeface="Arial" panose="020B0604020202020204" pitchFamily="34" charset="0"/>
              <a:buChar char="•"/>
            </a:pPr>
            <a:r>
              <a:rPr lang="en-US" sz="5400" dirty="0"/>
              <a:t>Components Page</a:t>
            </a:r>
            <a:endParaRPr lang="en-US" sz="5400" b="0" dirty="0"/>
          </a:p>
          <a:p>
            <a:pPr marL="742950" indent="-742950" algn="l">
              <a:buFont typeface="Arial" panose="020B0604020202020204" pitchFamily="34" charset="0"/>
              <a:buChar char="•"/>
            </a:pPr>
            <a:r>
              <a:rPr lang="en-US" sz="5400" dirty="0"/>
              <a:t>Themes</a:t>
            </a:r>
            <a:endParaRPr lang="en-US" sz="5400" b="0" dirty="0"/>
          </a:p>
          <a:p>
            <a:pPr marL="742950" indent="-742950" algn="l">
              <a:buFont typeface="Arial" panose="020B0604020202020204" pitchFamily="34" charset="0"/>
              <a:buChar char="•"/>
            </a:pPr>
            <a:r>
              <a:rPr lang="en-US" sz="5400" dirty="0"/>
              <a:t>Decide what goes where</a:t>
            </a:r>
            <a:endParaRPr lang="en-US" sz="5400" b="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5508668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AB289-B496-CA48-A165-0FA442980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I’m Robert Hanson, and 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305866840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C8229-6CC7-6742-962B-0E32404BF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Are you an expert at something?</a:t>
            </a:r>
            <a:r>
              <a:rPr lang="en-US" dirty="0"/>
              <a:t/>
            </a:r>
            <a:br>
              <a:rPr lang="en-US" dirty="0"/>
            </a:br>
            <a:endParaRPr lang="en-US" b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F0133-86BB-3B41-A06D-B1FA50B9A2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6600" dirty="0"/>
              <a:t>Share what you learn. And the best time to share is while you’re learning it. </a:t>
            </a:r>
          </a:p>
          <a:p>
            <a:r>
              <a:rPr lang="en-US" altLang="en-US" dirty="0"/>
              <a:t>—Jeremy Keith, author of Going Offline and HTML5 For Web Designers</a:t>
            </a:r>
          </a:p>
          <a:p>
            <a:r>
              <a:rPr lang="en-US" altLang="en-US" sz="4000" dirty="0"/>
              <a:t>All of us here are doing something cool; consider sharing it!</a:t>
            </a:r>
          </a:p>
          <a:p>
            <a:r>
              <a:rPr lang="en-US" altLang="en-US" sz="4000" dirty="0"/>
              <a:t>You don't have to be an expert; just enthusiastic.</a:t>
            </a:r>
          </a:p>
        </p:txBody>
      </p:sp>
    </p:spTree>
    <p:extLst>
      <p:ext uri="{BB962C8B-B14F-4D97-AF65-F5344CB8AC3E}">
        <p14:creationId xmlns:p14="http://schemas.microsoft.com/office/powerpoint/2010/main" val="16855506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EC3B-AB22-4299-992E-A32AFDE6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your job to write code?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C5F94-C263-4CE9-AE32-2C21B5D89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50800" tIns="50800" rIns="50800" bIns="50800" anchor="ctr">
            <a:noAutofit/>
          </a:bodyPr>
          <a:lstStyle/>
          <a:p>
            <a:pPr marL="0" indent="0">
              <a:buNone/>
            </a:pPr>
            <a:r>
              <a:rPr lang="en-US" sz="6600" dirty="0"/>
              <a:t>Or is your job to provide a solution to a problem?</a:t>
            </a:r>
            <a:br>
              <a:rPr lang="en-US" sz="6600" dirty="0"/>
            </a:br>
            <a:r>
              <a:rPr lang="en-US" sz="6600" dirty="0"/>
              <a:t/>
            </a:r>
            <a:br>
              <a:rPr lang="en-US" sz="6600" dirty="0"/>
            </a:br>
            <a:r>
              <a:rPr lang="en-US" sz="6600" dirty="0"/>
              <a:t>This is what I learned when I solved a problem.</a:t>
            </a:r>
            <a:endParaRPr lang="en-US" dirty="0"/>
          </a:p>
          <a:p>
            <a:r>
              <a:rPr lang="en-US" sz="6600" dirty="0"/>
              <a:t>What is a shared component library; and an example</a:t>
            </a:r>
          </a:p>
          <a:p>
            <a:r>
              <a:rPr lang="en-US" sz="6600" dirty="0"/>
              <a:t>Lessons learned</a:t>
            </a:r>
          </a:p>
          <a:p>
            <a:r>
              <a:rPr lang="en-US" sz="66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9506659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2584-BCD4-2C49-8786-890575BE4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Component Library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E885F-0892-014D-89B6-85D9D70FDE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50800" tIns="50800" rIns="50800" bIns="50800" anchor="ctr">
            <a:noAutofit/>
          </a:bodyPr>
          <a:lstStyle/>
          <a:p>
            <a:r>
              <a:rPr lang="en-US" sz="5400" dirty="0"/>
              <a:t>A UI component library (</a:t>
            </a:r>
            <a:r>
              <a:rPr lang="en-US" sz="5400" dirty="0" err="1"/>
              <a:t>angularjs</a:t>
            </a:r>
            <a:r>
              <a:rPr lang="en-US" sz="5400" dirty="0"/>
              <a:t> in this case)</a:t>
            </a:r>
            <a:br>
              <a:rPr lang="en-US" sz="5400" dirty="0"/>
            </a:br>
            <a:r>
              <a:rPr lang="en-US" sz="5400" dirty="0"/>
              <a:t>-- widgets</a:t>
            </a:r>
            <a:br>
              <a:rPr lang="en-US" sz="5400" dirty="0"/>
            </a:br>
            <a:r>
              <a:rPr lang="en-US" sz="5400" dirty="0"/>
              <a:t>-- </a:t>
            </a:r>
            <a:r>
              <a:rPr lang="en-US" sz="5400" dirty="0" err="1"/>
              <a:t>css</a:t>
            </a:r>
            <a:r>
              <a:rPr lang="en-US" sz="5400" dirty="0"/>
              <a:t> (</a:t>
            </a:r>
            <a:r>
              <a:rPr lang="en-US" sz="5400" dirty="0" err="1"/>
              <a:t>scss</a:t>
            </a:r>
            <a:r>
              <a:rPr lang="en-US" sz="5400" dirty="0"/>
              <a:t>)</a:t>
            </a:r>
            <a:br>
              <a:rPr lang="en-US" sz="5400" dirty="0"/>
            </a:br>
            <a:r>
              <a:rPr lang="en-US" sz="5400" dirty="0"/>
              <a:t>-- assets (icons, images)</a:t>
            </a:r>
          </a:p>
          <a:p>
            <a:pPr marL="555625" lvl="1" indent="0">
              <a:buNone/>
            </a:pPr>
            <a:r>
              <a:rPr lang="en-US" sz="5400" dirty="0"/>
              <a:t>Input (text, numeric, </a:t>
            </a:r>
            <a:r>
              <a:rPr lang="en-US" sz="5400" dirty="0" err="1"/>
              <a:t>textarea</a:t>
            </a:r>
            <a:r>
              <a:rPr lang="en-US" sz="5400" dirty="0"/>
              <a:t>)</a:t>
            </a:r>
            <a:br>
              <a:rPr lang="en-US" sz="5400" dirty="0"/>
            </a:br>
            <a:r>
              <a:rPr lang="en-US" sz="5400" dirty="0"/>
              <a:t>Read-only value display</a:t>
            </a:r>
            <a:br>
              <a:rPr lang="en-US" sz="5400" dirty="0"/>
            </a:br>
            <a:r>
              <a:rPr lang="en-US" sz="5400" dirty="0"/>
              <a:t>Label, Error, Help text</a:t>
            </a:r>
            <a:br>
              <a:rPr lang="en-US" sz="5400" dirty="0"/>
            </a:br>
            <a:r>
              <a:rPr lang="en-US" sz="5400" dirty="0"/>
              <a:t>Buttons</a:t>
            </a:r>
            <a:br>
              <a:rPr lang="en-US" sz="5400" dirty="0"/>
            </a:br>
            <a:r>
              <a:rPr lang="en-US" sz="5400" dirty="0"/>
              <a:t>Radio Buttons</a:t>
            </a:r>
            <a:br>
              <a:rPr lang="en-US" sz="5400" dirty="0"/>
            </a:br>
            <a:r>
              <a:rPr lang="en-US" sz="5400" dirty="0"/>
              <a:t>Tab control</a:t>
            </a:r>
            <a:br>
              <a:rPr lang="en-US" sz="5400" dirty="0"/>
            </a:br>
            <a:r>
              <a:rPr lang="en-US" sz="5400" dirty="0"/>
              <a:t>Select</a:t>
            </a:r>
            <a:br>
              <a:rPr lang="en-US" sz="5400" dirty="0"/>
            </a:br>
            <a:r>
              <a:rPr lang="en-US" sz="5400" dirty="0"/>
              <a:t>Grid</a:t>
            </a:r>
          </a:p>
        </p:txBody>
      </p:sp>
    </p:spTree>
    <p:extLst>
      <p:ext uri="{BB962C8B-B14F-4D97-AF65-F5344CB8AC3E}">
        <p14:creationId xmlns:p14="http://schemas.microsoft.com/office/powerpoint/2010/main" val="3434512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5EDDF-04DD-4E00-87D9-E01322E9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"Shared"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B1EA9-B296-482E-94DE-674D3B5D9B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6600" dirty="0"/>
              <a:t>Lots of what you do might be useful to other people</a:t>
            </a:r>
          </a:p>
          <a:p>
            <a:r>
              <a:rPr lang="en-US" sz="6600" dirty="0"/>
              <a:t>Code?  Components?  Assets?  Design?  </a:t>
            </a:r>
          </a:p>
          <a:p>
            <a:r>
              <a:rPr lang="en-US" sz="6600" dirty="0"/>
              <a:t>Public?  Private?  Company wide?  Project wide? </a:t>
            </a:r>
          </a:p>
          <a:p>
            <a:r>
              <a:rPr lang="en-US" sz="6600" dirty="0"/>
              <a:t>Maybe you'll find inspiration.</a:t>
            </a:r>
          </a:p>
        </p:txBody>
      </p:sp>
    </p:spTree>
    <p:extLst>
      <p:ext uri="{BB962C8B-B14F-4D97-AF65-F5344CB8AC3E}">
        <p14:creationId xmlns:p14="http://schemas.microsoft.com/office/powerpoint/2010/main" val="29179395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9668-04E6-EA48-A810-B995225B9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Component Library</a:t>
            </a:r>
          </a:p>
        </p:txBody>
      </p:sp>
      <p:pic>
        <p:nvPicPr>
          <p:cNvPr id="3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1B7F6D4-E294-41DD-9220-A5336997A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280" y="2414853"/>
            <a:ext cx="13891363" cy="1115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2233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  Show me some pictures!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7200" dirty="0"/>
              <a:t>First thing I did was create a </a:t>
            </a:r>
            <a:r>
              <a:rPr lang="en-US" sz="7200" dirty="0" err="1"/>
              <a:t>styleguide</a:t>
            </a:r>
            <a:r>
              <a:rPr lang="en-US" sz="7200" dirty="0"/>
              <a:t>.</a:t>
            </a:r>
          </a:p>
          <a:p>
            <a:r>
              <a:rPr lang="en-US" sz="7200" dirty="0"/>
              <a:t>Shows how a component operates</a:t>
            </a:r>
          </a:p>
          <a:p>
            <a:r>
              <a:rPr lang="en-US" sz="7200" dirty="0"/>
              <a:t>Examples – in code – of how to incorporate widget into app</a:t>
            </a:r>
          </a:p>
          <a:p>
            <a:r>
              <a:rPr lang="en-US" sz="7200" dirty="0"/>
              <a:t>NUMBER ONE WIN</a:t>
            </a:r>
          </a:p>
          <a:p>
            <a:r>
              <a:rPr lang="en-US" sz="7200" dirty="0"/>
              <a:t>Storybook (</a:t>
            </a:r>
            <a:r>
              <a:rPr lang="en-US" sz="7200" dirty="0">
                <a:hlinkClick r:id="rId3"/>
              </a:rPr>
              <a:t>https://storybook.js.org/</a:t>
            </a:r>
            <a:r>
              <a:rPr lang="en-US" sz="7200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7792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30185-3E2C-4B3B-BAB5-2D0E425F9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of </a:t>
            </a:r>
            <a:r>
              <a:rPr lang="en-US" dirty="0" err="1"/>
              <a:t>styleguide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F77D3-3C23-40FD-B004-9B6A41EEAF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914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818</Words>
  <Application>Microsoft Office PowerPoint</Application>
  <PresentationFormat>Custom</PresentationFormat>
  <Paragraphs>234</Paragraphs>
  <Slides>28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Arial,Sans-Serif</vt:lpstr>
      <vt:lpstr>Calibri</vt:lpstr>
      <vt:lpstr>Helvetica Neue</vt:lpstr>
      <vt:lpstr>Helvetica Neue Light</vt:lpstr>
      <vt:lpstr>Helvetica Neue Medium</vt:lpstr>
      <vt:lpstr>TradeGothic LT</vt:lpstr>
      <vt:lpstr>Wingdings</vt:lpstr>
      <vt:lpstr>White</vt:lpstr>
      <vt:lpstr>Are you an expert at something?  Is your job to write code?  Do you work for yourself or someone else?  </vt:lpstr>
      <vt:lpstr>Shared Component Library  Lessons Learned</vt:lpstr>
      <vt:lpstr>Are you an expert at something? </vt:lpstr>
      <vt:lpstr>Is your job to write code?</vt:lpstr>
      <vt:lpstr>Shared Component Library</vt:lpstr>
      <vt:lpstr>"Shared"</vt:lpstr>
      <vt:lpstr>Shared Component Library</vt:lpstr>
      <vt:lpstr>1.  Show me some pictures!</vt:lpstr>
      <vt:lpstr>Demo of styleguide</vt:lpstr>
      <vt:lpstr>Styleguide</vt:lpstr>
      <vt:lpstr>2. More Eyes!</vt:lpstr>
      <vt:lpstr>3. You work for someone else</vt:lpstr>
      <vt:lpstr>4. Make it easy to install</vt:lpstr>
      <vt:lpstr>5. Make it easy to use</vt:lpstr>
      <vt:lpstr>Example: Class vs Attribute</vt:lpstr>
      <vt:lpstr>Best Practices</vt:lpstr>
      <vt:lpstr>6. It's expensive</vt:lpstr>
      <vt:lpstr>7. Unit test everything</vt:lpstr>
      <vt:lpstr>8. Version</vt:lpstr>
      <vt:lpstr>9. This is a real project</vt:lpstr>
      <vt:lpstr>10. Your work's never done</vt:lpstr>
      <vt:lpstr>Do we still have time?</vt:lpstr>
      <vt:lpstr>11. You are responsible to many people</vt:lpstr>
      <vt:lpstr>12. Components Page </vt:lpstr>
      <vt:lpstr>13. Themes</vt:lpstr>
      <vt:lpstr>14. Decide what goes where</vt:lpstr>
      <vt:lpstr>PowerPoint Presentation</vt:lpstr>
      <vt:lpstr>I’m Robert Hanson, and 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WebAssembly With Rust</dc:title>
  <dc:creator>Robert Hanson</dc:creator>
  <cp:lastModifiedBy>Robert Hanson</cp:lastModifiedBy>
  <cp:revision>1710</cp:revision>
  <dcterms:modified xsi:type="dcterms:W3CDTF">2019-08-09T13:21:15Z</dcterms:modified>
</cp:coreProperties>
</file>