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331" r:id="rId3"/>
    <p:sldId id="334" r:id="rId4"/>
    <p:sldId id="332" r:id="rId5"/>
    <p:sldId id="261" r:id="rId6"/>
    <p:sldId id="335" r:id="rId7"/>
    <p:sldId id="336" r:id="rId8"/>
    <p:sldId id="339" r:id="rId9"/>
    <p:sldId id="337" r:id="rId10"/>
    <p:sldId id="338" r:id="rId11"/>
  </p:sldIdLst>
  <p:sldSz cx="9906000" cy="6858000" type="A4"/>
  <p:notesSz cx="9906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05"/>
    <p:restoredTop sz="94648"/>
  </p:normalViewPr>
  <p:slideViewPr>
    <p:cSldViewPr>
      <p:cViewPr varScale="1">
        <p:scale>
          <a:sx n="117" d="100"/>
          <a:sy n="117" d="100"/>
        </p:scale>
        <p:origin x="1648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2950" y="2125980"/>
            <a:ext cx="84201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5900" y="3840480"/>
            <a:ext cx="69342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Image </a:t>
            </a:r>
            <a:r>
              <a:rPr spc="-5" dirty="0"/>
              <a:t>Processing</a:t>
            </a:r>
            <a:r>
              <a:rPr spc="-70" dirty="0"/>
              <a:t> </a:t>
            </a:r>
            <a:r>
              <a:rPr dirty="0"/>
              <a:t>Lab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Malgun Gothic"/>
                <a:cs typeface="Malgun Gothic"/>
              </a:defRPr>
            </a:lvl1pPr>
          </a:lstStyle>
          <a:p>
            <a:pPr marL="121285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02060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Image </a:t>
            </a:r>
            <a:r>
              <a:rPr spc="-5" dirty="0"/>
              <a:t>Processing</a:t>
            </a:r>
            <a:r>
              <a:rPr spc="-70" dirty="0"/>
              <a:t> </a:t>
            </a:r>
            <a:r>
              <a:rPr dirty="0"/>
              <a:t>Lab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Malgun Gothic"/>
                <a:cs typeface="Malgun Gothic"/>
              </a:defRPr>
            </a:lvl1pPr>
          </a:lstStyle>
          <a:p>
            <a:pPr marL="121285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02060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530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0159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Image </a:t>
            </a:r>
            <a:r>
              <a:rPr spc="-5" dirty="0"/>
              <a:t>Processing</a:t>
            </a:r>
            <a:r>
              <a:rPr spc="-70" dirty="0"/>
              <a:t> </a:t>
            </a:r>
            <a:r>
              <a:rPr dirty="0"/>
              <a:t>Lab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Malgun Gothic"/>
                <a:cs typeface="Malgun Gothic"/>
              </a:defRPr>
            </a:lvl1pPr>
          </a:lstStyle>
          <a:p>
            <a:pPr marL="121285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02060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Image </a:t>
            </a:r>
            <a:r>
              <a:rPr spc="-5" dirty="0"/>
              <a:t>Processing</a:t>
            </a:r>
            <a:r>
              <a:rPr spc="-70" dirty="0"/>
              <a:t> </a:t>
            </a:r>
            <a:r>
              <a:rPr dirty="0"/>
              <a:t>Lab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Malgun Gothic"/>
                <a:cs typeface="Malgun Gothic"/>
              </a:defRPr>
            </a:lvl1pPr>
          </a:lstStyle>
          <a:p>
            <a:pPr marL="121285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Image </a:t>
            </a:r>
            <a:r>
              <a:rPr spc="-5" dirty="0"/>
              <a:t>Processing</a:t>
            </a:r>
            <a:r>
              <a:rPr spc="-70" dirty="0"/>
              <a:t> </a:t>
            </a:r>
            <a:r>
              <a:rPr dirty="0"/>
              <a:t>Lab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Malgun Gothic"/>
                <a:cs typeface="Malgun Gothic"/>
              </a:defRPr>
            </a:lvl1pPr>
          </a:lstStyle>
          <a:p>
            <a:pPr marL="121285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905998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95300" y="6461759"/>
            <a:ext cx="641603" cy="24841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4040" y="609888"/>
            <a:ext cx="8757919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02060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2478" y="2640851"/>
            <a:ext cx="9285605" cy="1466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8504" y="6506291"/>
            <a:ext cx="1705610" cy="222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Image </a:t>
            </a:r>
            <a:r>
              <a:rPr spc="-5" dirty="0"/>
              <a:t>Processing</a:t>
            </a:r>
            <a:r>
              <a:rPr spc="-70" dirty="0"/>
              <a:t> </a:t>
            </a:r>
            <a:r>
              <a:rPr dirty="0"/>
              <a:t>Lab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95300" y="6377940"/>
            <a:ext cx="22783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112504" y="6418258"/>
            <a:ext cx="244475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A8A8A"/>
                </a:solidFill>
                <a:latin typeface="Malgun Gothic"/>
                <a:cs typeface="Malgun Gothic"/>
              </a:defRPr>
            </a:lvl1pPr>
          </a:lstStyle>
          <a:p>
            <a:pPr marL="121285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905998" cy="64780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18275" y="2171297"/>
            <a:ext cx="8229112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5" dirty="0" err="1">
                <a:solidFill>
                  <a:srgbClr val="FFFFFF"/>
                </a:solidFill>
                <a:latin typeface="Times New Roman"/>
                <a:cs typeface="Times New Roman"/>
              </a:rPr>
              <a:t>FinalTerm</a:t>
            </a:r>
            <a:r>
              <a:rPr lang="ko-KR" altLang="en-US" sz="3600" spc="-5" dirty="0">
                <a:solidFill>
                  <a:srgbClr val="FFFFFF"/>
                </a:solidFill>
                <a:latin typeface="Times New Roman"/>
                <a:cs typeface="Times New Roman"/>
              </a:rPr>
              <a:t> 계획서</a:t>
            </a:r>
            <a:endParaRPr sz="3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ko-KR" altLang="en-US" sz="3600" spc="-5" dirty="0">
                <a:solidFill>
                  <a:srgbClr val="FFFFFF"/>
                </a:solidFill>
                <a:latin typeface="Times New Roman"/>
                <a:cs typeface="Times New Roman"/>
              </a:rPr>
              <a:t>제목</a:t>
            </a:r>
            <a:r>
              <a:rPr lang="en-US" altLang="ko-KR" sz="3600" spc="-5" dirty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lang="ko-KR" altLang="en-US" sz="3600" spc="-5" dirty="0">
                <a:solidFill>
                  <a:srgbClr val="FFFFFF"/>
                </a:solidFill>
                <a:latin typeface="Times New Roman"/>
                <a:cs typeface="Times New Roman"/>
              </a:rPr>
              <a:t> 실시간 차량 감지 서비스</a:t>
            </a:r>
            <a:endParaRPr sz="3600" i="1" spc="-5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24600" y="3911489"/>
            <a:ext cx="3122787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학번</a:t>
            </a:r>
            <a:r>
              <a:rPr lang="en-US" altLang="ko-KR"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lang="ko-KR" altLang="en-US"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2020105593</a:t>
            </a:r>
            <a:endParaRPr lang="en-US" altLang="ko-KR" sz="2400" i="1" spc="-5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이름 </a:t>
            </a:r>
            <a:r>
              <a:rPr lang="en-US" altLang="ko-KR"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lang="ko-KR" altLang="en-US"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김동원</a:t>
            </a:r>
            <a:endParaRPr sz="2400" i="1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19628" y="5259323"/>
            <a:ext cx="1036319" cy="4023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254215" y="5285013"/>
            <a:ext cx="24187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1F497D"/>
                </a:solidFill>
                <a:latin typeface="Times New Roman"/>
                <a:cs typeface="Times New Roman"/>
              </a:rPr>
              <a:t>Image </a:t>
            </a:r>
            <a:r>
              <a:rPr sz="2000" b="1" spc="-5" dirty="0">
                <a:solidFill>
                  <a:srgbClr val="1F497D"/>
                </a:solidFill>
                <a:latin typeface="Times New Roman"/>
                <a:cs typeface="Times New Roman"/>
              </a:rPr>
              <a:t>Processing</a:t>
            </a:r>
            <a:r>
              <a:rPr sz="2000" b="1" spc="-12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1F497D"/>
                </a:solidFill>
                <a:latin typeface="Times New Roman"/>
                <a:cs typeface="Times New Roman"/>
              </a:rPr>
              <a:t>Lab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4138" y="630845"/>
            <a:ext cx="510846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buNone/>
            </a:pPr>
            <a:r>
              <a:rPr lang="en-US" altLang="ko-KR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Mobile/</a:t>
            </a:r>
            <a:r>
              <a:rPr lang="en-US" altLang="ko-KR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WebService</a:t>
            </a:r>
            <a:r>
              <a:rPr lang="en-US" altLang="ko-KR" sz="24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Project</a:t>
            </a:r>
            <a:endParaRPr lang="en-US" altLang="ko-KR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8504" y="6486875"/>
            <a:ext cx="17056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1F497D"/>
                </a:solidFill>
                <a:latin typeface="Times New Roman"/>
                <a:cs typeface="Times New Roman"/>
              </a:rPr>
              <a:t>Image </a:t>
            </a:r>
            <a:r>
              <a:rPr sz="1400" b="1" spc="-5" dirty="0">
                <a:solidFill>
                  <a:srgbClr val="1F497D"/>
                </a:solidFill>
                <a:latin typeface="Times New Roman"/>
                <a:cs typeface="Times New Roman"/>
              </a:rPr>
              <a:t>Processing</a:t>
            </a:r>
            <a:r>
              <a:rPr sz="1400" b="1" spc="-7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F497D"/>
                </a:solidFill>
                <a:latin typeface="Times New Roman"/>
                <a:cs typeface="Times New Roman"/>
              </a:rPr>
              <a:t>Lab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4040" y="609888"/>
            <a:ext cx="10909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dirty="0">
                <a:latin typeface="Times New Roman"/>
                <a:cs typeface="Times New Roman"/>
              </a:rPr>
              <a:t>기대효과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74040" y="1219200"/>
            <a:ext cx="8417560" cy="4873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8600" indent="-228600" algn="l">
              <a:buAutoNum type="arabicPeriod"/>
            </a:pPr>
            <a:r>
              <a:rPr lang="ko-KR" altLang="en-US" sz="1500" b="1" dirty="0">
                <a:latin typeface="Söhne"/>
              </a:rPr>
              <a:t>서비스적 부분</a:t>
            </a:r>
            <a:endParaRPr lang="en-US" altLang="ko-KR" sz="1500" b="1" dirty="0">
              <a:latin typeface="Söhne"/>
            </a:endParaRPr>
          </a:p>
          <a:p>
            <a:pPr algn="l"/>
            <a:r>
              <a:rPr lang="ko-KR" altLang="en-US" sz="1500" b="1" dirty="0">
                <a:latin typeface="Söhne"/>
              </a:rPr>
              <a:t>기대효과</a:t>
            </a:r>
            <a:r>
              <a:rPr lang="en-US" altLang="ko-KR" sz="1500" b="1" dirty="0">
                <a:latin typeface="Söhne"/>
              </a:rPr>
              <a:t>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1500" i="0" dirty="0">
                <a:effectLst/>
                <a:latin typeface="Söhne"/>
              </a:rPr>
              <a:t>사용자는 실시간으로 방문하는 사람을 </a:t>
            </a:r>
            <a:r>
              <a:rPr lang="ko-KR" altLang="en-US" sz="1500" i="0" dirty="0" err="1">
                <a:effectLst/>
                <a:latin typeface="Söhne"/>
              </a:rPr>
              <a:t>확인할수</a:t>
            </a:r>
            <a:r>
              <a:rPr lang="ko-KR" altLang="en-US" sz="1500" i="0" dirty="0">
                <a:effectLst/>
                <a:latin typeface="Söhne"/>
              </a:rPr>
              <a:t> 있기때문에 보안과 편의 측면이 증가합니다</a:t>
            </a:r>
            <a:endParaRPr lang="en-US" altLang="ko-KR" sz="1500" i="0" dirty="0">
              <a:effectLst/>
              <a:latin typeface="Söhne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altLang="ko-KR" sz="1500" dirty="0">
              <a:latin typeface="Söhne"/>
            </a:endParaRPr>
          </a:p>
          <a:p>
            <a:pPr algn="l"/>
            <a:r>
              <a:rPr lang="en-US" altLang="ko-KR" sz="1500" b="1" i="0" dirty="0">
                <a:effectLst/>
                <a:latin typeface="Söhne"/>
              </a:rPr>
              <a:t>2. </a:t>
            </a:r>
            <a:r>
              <a:rPr lang="ko-KR" altLang="en-US" sz="1500" b="1" i="0" dirty="0">
                <a:effectLst/>
                <a:latin typeface="Söhne"/>
              </a:rPr>
              <a:t>기술적인 부분</a:t>
            </a:r>
          </a:p>
          <a:p>
            <a:pPr algn="l"/>
            <a:r>
              <a:rPr lang="ko-KR" altLang="en-US" sz="1500" b="1" i="0" dirty="0">
                <a:effectLst/>
                <a:latin typeface="Söhne"/>
              </a:rPr>
              <a:t>기대효과</a:t>
            </a:r>
            <a:r>
              <a:rPr lang="en-US" altLang="ko-KR" sz="1500" b="1" i="0" dirty="0">
                <a:effectLst/>
                <a:latin typeface="Söhne"/>
              </a:rPr>
              <a:t>:</a:t>
            </a:r>
            <a:endParaRPr lang="ko-KR" altLang="en-US" sz="1500" b="0" i="0" dirty="0">
              <a:effectLst/>
              <a:latin typeface="Söhne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" altLang="ko-KR" sz="1500" b="1" i="0" dirty="0">
                <a:effectLst/>
                <a:latin typeface="Söhne"/>
              </a:rPr>
              <a:t>YOLOv5</a:t>
            </a:r>
            <a:r>
              <a:rPr lang="ko-KR" altLang="en-US" sz="1500" b="1" i="0" dirty="0" err="1">
                <a:effectLst/>
                <a:latin typeface="Söhne"/>
              </a:rPr>
              <a:t>를</a:t>
            </a:r>
            <a:r>
              <a:rPr lang="ko-KR" altLang="en-US" sz="1500" b="1" i="0" dirty="0">
                <a:effectLst/>
                <a:latin typeface="Söhne"/>
              </a:rPr>
              <a:t> 통한 차량 감지</a:t>
            </a:r>
            <a:r>
              <a:rPr lang="en-US" altLang="ko-KR" sz="1500" b="1" i="0" dirty="0">
                <a:effectLst/>
                <a:latin typeface="Söhne"/>
              </a:rPr>
              <a:t>:</a:t>
            </a:r>
            <a:r>
              <a:rPr lang="ko-KR" altLang="en-US" sz="1500" b="0" i="0" dirty="0">
                <a:effectLst/>
                <a:latin typeface="Söhne"/>
              </a:rPr>
              <a:t> 높은 정확도와 실시간성으로 방문차량을 신속하게 파악할 수 있습니다</a:t>
            </a:r>
            <a:r>
              <a:rPr lang="en-US" altLang="ko-KR" sz="1500" b="0" i="0" dirty="0">
                <a:effectLst/>
                <a:latin typeface="Söhne"/>
              </a:rPr>
              <a:t>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" altLang="ko-KR" sz="1500" b="1" i="0" dirty="0">
                <a:effectLst/>
                <a:latin typeface="Söhne"/>
              </a:rPr>
              <a:t>Django </a:t>
            </a:r>
            <a:r>
              <a:rPr lang="ko-KR" altLang="en-US" sz="1500" b="1" i="0" dirty="0">
                <a:effectLst/>
                <a:latin typeface="Söhne"/>
              </a:rPr>
              <a:t>서버 통합</a:t>
            </a:r>
            <a:r>
              <a:rPr lang="en-US" altLang="ko-KR" sz="1500" b="1" i="0" dirty="0">
                <a:effectLst/>
                <a:latin typeface="Söhne"/>
              </a:rPr>
              <a:t>:</a:t>
            </a:r>
            <a:r>
              <a:rPr lang="ko-KR" altLang="en-US" sz="1500" b="0" i="0" dirty="0">
                <a:effectLst/>
                <a:latin typeface="Söhne"/>
              </a:rPr>
              <a:t> 이미지를 안드로이드 앱으로 효율적으로 전송하여 사용자에게 빠른 알림을 제공합니다</a:t>
            </a:r>
            <a:r>
              <a:rPr lang="en-US" altLang="ko-KR" sz="1500" b="0" i="0" dirty="0">
                <a:effectLst/>
                <a:latin typeface="Söhne"/>
              </a:rPr>
              <a:t>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altLang="ko-KR" sz="1500" i="0" dirty="0">
              <a:effectLst/>
              <a:latin typeface="Söhne"/>
            </a:endParaRPr>
          </a:p>
          <a:p>
            <a:pPr algn="l"/>
            <a:r>
              <a:rPr lang="en-US" altLang="ko-KR" sz="1500" b="1" i="0" dirty="0">
                <a:effectLst/>
                <a:latin typeface="Söhne"/>
              </a:rPr>
              <a:t>3. </a:t>
            </a:r>
            <a:r>
              <a:rPr lang="ko-KR" altLang="en-US" sz="1500" b="1" i="0" dirty="0">
                <a:effectLst/>
                <a:latin typeface="Söhne"/>
              </a:rPr>
              <a:t>안드로이드 앱 기능</a:t>
            </a:r>
          </a:p>
          <a:p>
            <a:pPr algn="l"/>
            <a:r>
              <a:rPr lang="ko-KR" altLang="en-US" sz="1500" b="1" i="0" dirty="0">
                <a:effectLst/>
                <a:latin typeface="Söhne"/>
              </a:rPr>
              <a:t>기대효과</a:t>
            </a:r>
            <a:r>
              <a:rPr lang="en-US" altLang="ko-KR" sz="1500" b="1" i="0" dirty="0">
                <a:effectLst/>
                <a:latin typeface="Söhne"/>
              </a:rPr>
              <a:t>:</a:t>
            </a:r>
            <a:endParaRPr lang="en-US" altLang="ko-KR" sz="1500" dirty="0">
              <a:latin typeface="Söhne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1500" b="1" i="0" dirty="0">
                <a:effectLst/>
                <a:latin typeface="Söhne"/>
              </a:rPr>
              <a:t>차량 실시간 감지 및 알림</a:t>
            </a:r>
            <a:r>
              <a:rPr lang="en-US" altLang="ko-KR" sz="1500" b="1" i="0" dirty="0">
                <a:effectLst/>
                <a:latin typeface="Söhne"/>
              </a:rPr>
              <a:t>:</a:t>
            </a:r>
            <a:r>
              <a:rPr lang="ko-KR" altLang="en-US" sz="1500" b="0" i="0" dirty="0">
                <a:effectLst/>
                <a:latin typeface="Söhne"/>
              </a:rPr>
              <a:t> 안드로이드 앱은 </a:t>
            </a:r>
            <a:r>
              <a:rPr lang="en" altLang="ko-KR" sz="1500" b="0" i="0" dirty="0">
                <a:effectLst/>
                <a:latin typeface="Söhne"/>
              </a:rPr>
              <a:t>YOLOv5</a:t>
            </a:r>
            <a:r>
              <a:rPr lang="ko-KR" altLang="en-US" sz="1500" b="0" i="0" dirty="0">
                <a:effectLst/>
                <a:latin typeface="Söhne"/>
              </a:rPr>
              <a:t>로 감지된 차량을 실시간으로 사용자에게 알림을 전달합니다</a:t>
            </a:r>
            <a:r>
              <a:rPr lang="en-US" altLang="ko-KR" sz="1500" b="0" i="0" dirty="0">
                <a:effectLst/>
                <a:latin typeface="Söhne"/>
              </a:rPr>
              <a:t>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altLang="ko-KR" sz="1500" dirty="0">
              <a:latin typeface="Söhne"/>
            </a:endParaRPr>
          </a:p>
          <a:p>
            <a:pPr algn="l"/>
            <a:r>
              <a:rPr lang="en-US" altLang="ko-KR" sz="1500" b="1" i="0" dirty="0">
                <a:effectLst/>
                <a:latin typeface="Söhne"/>
              </a:rPr>
              <a:t>4. </a:t>
            </a:r>
            <a:r>
              <a:rPr lang="ko-KR" altLang="en-US" sz="1500" b="1" i="0" dirty="0">
                <a:effectLst/>
                <a:latin typeface="Söhne"/>
              </a:rPr>
              <a:t>확장성과 업그레이드</a:t>
            </a:r>
          </a:p>
          <a:p>
            <a:pPr algn="l"/>
            <a:r>
              <a:rPr lang="ko-KR" altLang="en-US" sz="1500" b="1" i="0" dirty="0">
                <a:effectLst/>
                <a:latin typeface="Söhne"/>
              </a:rPr>
              <a:t>기대효과</a:t>
            </a:r>
            <a:r>
              <a:rPr lang="en-US" altLang="ko-KR" sz="1500" b="1" i="0" dirty="0">
                <a:effectLst/>
                <a:latin typeface="Söhne"/>
              </a:rPr>
              <a:t>:</a:t>
            </a:r>
            <a:endParaRPr lang="ko-KR" altLang="en-US" sz="1500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500" b="1" i="0" dirty="0">
                <a:effectLst/>
                <a:latin typeface="Söhne"/>
              </a:rPr>
              <a:t>다양한 기능 추가</a:t>
            </a:r>
            <a:r>
              <a:rPr lang="en-US" altLang="ko-KR" sz="1500" b="1" i="0" dirty="0">
                <a:effectLst/>
                <a:latin typeface="Söhne"/>
              </a:rPr>
              <a:t>:</a:t>
            </a:r>
            <a:r>
              <a:rPr lang="ko-KR" altLang="en-US" sz="1500" b="0" i="0" dirty="0">
                <a:effectLst/>
                <a:latin typeface="Söhne"/>
              </a:rPr>
              <a:t> 서비스는 차후에 다양한 기능과 업그레이드를 유연하게 추가할 수 있습니다</a:t>
            </a:r>
            <a:r>
              <a:rPr lang="en-US" altLang="ko-KR" sz="1500" b="0" i="0" dirty="0"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500" b="1" i="0" dirty="0">
                <a:effectLst/>
                <a:latin typeface="Söhne"/>
              </a:rPr>
              <a:t>새로운 기술 대응</a:t>
            </a:r>
            <a:r>
              <a:rPr lang="en-US" altLang="ko-KR" sz="1500" b="1" i="0" dirty="0">
                <a:effectLst/>
                <a:latin typeface="Söhne"/>
              </a:rPr>
              <a:t>:</a:t>
            </a:r>
            <a:r>
              <a:rPr lang="ko-KR" altLang="en-US" sz="1500" b="0" i="0" dirty="0">
                <a:effectLst/>
                <a:latin typeface="Söhne"/>
              </a:rPr>
              <a:t> 새로운 기술이나 요구사항에 따라 서비스를 조정하여 제공할 수 있습니다</a:t>
            </a:r>
            <a:r>
              <a:rPr lang="en-US" altLang="ko-KR" sz="1500" b="0" i="0" dirty="0">
                <a:effectLst/>
                <a:latin typeface="Söhne"/>
              </a:rPr>
              <a:t>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ko-KR" altLang="en-US" sz="1500" i="0" dirty="0">
              <a:effectLst/>
              <a:latin typeface="Söhne"/>
            </a:endParaRPr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299720" algn="l"/>
              </a:tabLst>
            </a:pPr>
            <a:endParaRPr sz="1500" dirty="0">
              <a:latin typeface="+mn-ea"/>
              <a:cs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3825401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905998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221723" y="6431727"/>
            <a:ext cx="109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A8A8A"/>
                </a:solidFill>
                <a:latin typeface="Malgun Gothic"/>
                <a:cs typeface="Malgun Gothic"/>
              </a:rPr>
              <a:t>2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99538" y="2991103"/>
            <a:ext cx="568706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600" dirty="0"/>
              <a:t>목차</a:t>
            </a:r>
            <a:endParaRPr sz="3600" dirty="0"/>
          </a:p>
        </p:txBody>
      </p:sp>
      <p:sp>
        <p:nvSpPr>
          <p:cNvPr id="5" name="object 5"/>
          <p:cNvSpPr txBox="1"/>
          <p:nvPr/>
        </p:nvSpPr>
        <p:spPr>
          <a:xfrm>
            <a:off x="1482089" y="4019482"/>
            <a:ext cx="6366511" cy="2305118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ko-KR" altLang="en-US" sz="2000" dirty="0"/>
              <a:t>요구조건</a:t>
            </a:r>
            <a:endParaRPr lang="en-US" altLang="ko-KR" sz="2000" dirty="0"/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ko-KR" altLang="en-US" sz="2000" dirty="0"/>
              <a:t>목적</a:t>
            </a:r>
            <a:endParaRPr lang="en-US" altLang="ko-KR" sz="2000" dirty="0"/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ko-KR" altLang="en-US" sz="2000" dirty="0"/>
              <a:t>필요성</a:t>
            </a:r>
            <a:endParaRPr lang="en-US" altLang="ko-KR" sz="2000" dirty="0"/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ko-KR" altLang="en-US" sz="2000" dirty="0"/>
              <a:t>기능 계획</a:t>
            </a:r>
            <a:r>
              <a:rPr lang="en-US" altLang="ko-KR" sz="2000" dirty="0"/>
              <a:t>(</a:t>
            </a:r>
            <a:r>
              <a:rPr lang="ko-KR" altLang="en-US" sz="2000" dirty="0"/>
              <a:t>신규 또는 추가 기능 중심</a:t>
            </a:r>
            <a:r>
              <a:rPr lang="en-US" altLang="ko-KR" sz="2000" dirty="0"/>
              <a:t>)</a:t>
            </a: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ko-KR" altLang="en-US" sz="2000" dirty="0"/>
              <a:t>사용자 시나리오</a:t>
            </a:r>
            <a:r>
              <a:rPr lang="en-US" altLang="ko-KR" sz="2000" dirty="0"/>
              <a:t>(Ui </a:t>
            </a:r>
            <a:r>
              <a:rPr lang="ko-KR" altLang="en-US" sz="2000" dirty="0"/>
              <a:t>구성</a:t>
            </a:r>
            <a:r>
              <a:rPr lang="en-US" altLang="ko-KR" sz="2000" dirty="0"/>
              <a:t>)</a:t>
            </a: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ko-KR" altLang="en-US" sz="2000" dirty="0">
                <a:solidFill>
                  <a:srgbClr val="1F497D"/>
                </a:solidFill>
                <a:latin typeface="Malgun Gothic"/>
                <a:cs typeface="Malgun Gothic"/>
              </a:rPr>
              <a:t>기대효과</a:t>
            </a:r>
            <a:endParaRPr lang="en-US" altLang="ko-KR" sz="2000" dirty="0">
              <a:solidFill>
                <a:srgbClr val="1F497D"/>
              </a:solidFill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60694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8504" y="6486875"/>
            <a:ext cx="17056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1F497D"/>
                </a:solidFill>
                <a:latin typeface="Times New Roman"/>
                <a:cs typeface="Times New Roman"/>
              </a:rPr>
              <a:t>Image </a:t>
            </a:r>
            <a:r>
              <a:rPr sz="1400" b="1" spc="-5" dirty="0">
                <a:solidFill>
                  <a:srgbClr val="1F497D"/>
                </a:solidFill>
                <a:latin typeface="Times New Roman"/>
                <a:cs typeface="Times New Roman"/>
              </a:rPr>
              <a:t>Processing</a:t>
            </a:r>
            <a:r>
              <a:rPr sz="1400" b="1" spc="-7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F497D"/>
                </a:solidFill>
                <a:latin typeface="Times New Roman"/>
                <a:cs typeface="Times New Roman"/>
              </a:rPr>
              <a:t>Lab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4040" y="609888"/>
            <a:ext cx="33883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dirty="0">
                <a:latin typeface="Times New Roman"/>
                <a:cs typeface="Times New Roman"/>
              </a:rPr>
              <a:t>요구조건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74040" y="1124817"/>
            <a:ext cx="8874760" cy="4958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spcBef>
                <a:spcPts val="105"/>
              </a:spcBef>
              <a:buFont typeface="Wingdings"/>
              <a:buChar char=""/>
              <a:tabLst>
                <a:tab pos="299720" algn="l"/>
              </a:tabLst>
            </a:pPr>
            <a:r>
              <a:rPr lang="en-US" altLang="ko-KR" spc="-5" dirty="0">
                <a:solidFill>
                  <a:srgbClr val="558ED5"/>
                </a:solidFill>
                <a:latin typeface="+mn-ea"/>
                <a:cs typeface="Malgun Gothic"/>
              </a:rPr>
              <a:t>Edge System(Python </a:t>
            </a:r>
            <a:r>
              <a:rPr lang="ko-KR" altLang="en-US" spc="-5" dirty="0">
                <a:solidFill>
                  <a:srgbClr val="558ED5"/>
                </a:solidFill>
                <a:latin typeface="+mn-ea"/>
                <a:cs typeface="Malgun Gothic"/>
              </a:rPr>
              <a:t>기반</a:t>
            </a:r>
            <a:r>
              <a:rPr lang="en-US" altLang="ko-KR" spc="-5" dirty="0">
                <a:solidFill>
                  <a:srgbClr val="558ED5"/>
                </a:solidFill>
                <a:latin typeface="+mn-ea"/>
                <a:cs typeface="Malgun Gothic"/>
              </a:rPr>
              <a:t>, </a:t>
            </a:r>
            <a:r>
              <a:rPr lang="ko-KR" altLang="en-US" spc="-5" dirty="0">
                <a:solidFill>
                  <a:srgbClr val="558ED5"/>
                </a:solidFill>
                <a:latin typeface="+mn-ea"/>
                <a:cs typeface="Malgun Gothic"/>
              </a:rPr>
              <a:t>공통</a:t>
            </a:r>
            <a:r>
              <a:rPr lang="en-US" altLang="ko-KR" spc="-5" dirty="0">
                <a:solidFill>
                  <a:srgbClr val="558ED5"/>
                </a:solidFill>
                <a:latin typeface="+mn-ea"/>
                <a:cs typeface="Malgun Gothic"/>
              </a:rPr>
              <a:t>)</a:t>
            </a:r>
          </a:p>
          <a:p>
            <a:pPr marL="812165" lvl="1" indent="-342900">
              <a:spcBef>
                <a:spcPts val="105"/>
              </a:spcBef>
              <a:buFontTx/>
              <a:buChar char="-"/>
              <a:tabLst>
                <a:tab pos="299720" algn="l"/>
              </a:tabLst>
            </a:pPr>
            <a:r>
              <a:rPr lang="en-US" altLang="ko-KR" dirty="0">
                <a:latin typeface="+mn-ea"/>
              </a:rPr>
              <a:t>YoloV5 pretrained model </a:t>
            </a:r>
            <a:r>
              <a:rPr lang="ko-KR" altLang="en-US" dirty="0">
                <a:latin typeface="+mn-ea"/>
              </a:rPr>
              <a:t>사용</a:t>
            </a:r>
            <a:endParaRPr lang="en-US" altLang="ko-KR" dirty="0">
              <a:latin typeface="+mn-ea"/>
            </a:endParaRPr>
          </a:p>
          <a:p>
            <a:pPr marL="812165" lvl="1" indent="-342900">
              <a:spcBef>
                <a:spcPts val="105"/>
              </a:spcBef>
              <a:buFontTx/>
              <a:buChar char="-"/>
              <a:tabLst>
                <a:tab pos="299720" algn="l"/>
              </a:tabLst>
            </a:pPr>
            <a:r>
              <a:rPr lang="en-US" altLang="ko-KR" dirty="0" err="1">
                <a:latin typeface="+mn-ea"/>
              </a:rPr>
              <a:t>Ms</a:t>
            </a:r>
            <a:r>
              <a:rPr lang="en-US" altLang="ko-KR" dirty="0">
                <a:latin typeface="+mn-ea"/>
              </a:rPr>
              <a:t> coco </a:t>
            </a:r>
            <a:r>
              <a:rPr lang="ko-KR" altLang="en-US" dirty="0">
                <a:latin typeface="+mn-ea"/>
              </a:rPr>
              <a:t>훈련데이터 기준 검출 객체 </a:t>
            </a:r>
            <a:r>
              <a:rPr lang="en-US" altLang="ko-KR" dirty="0">
                <a:latin typeface="+mn-ea"/>
              </a:rPr>
              <a:t>(Classes) : 80</a:t>
            </a:r>
            <a:r>
              <a:rPr lang="ko-KR" altLang="en-US" dirty="0">
                <a:latin typeface="+mn-ea"/>
              </a:rPr>
              <a:t>가지 객체 검출 기능</a:t>
            </a:r>
            <a:endParaRPr lang="en-US" altLang="ko-KR" dirty="0">
              <a:latin typeface="+mn-ea"/>
            </a:endParaRPr>
          </a:p>
          <a:p>
            <a:pPr marL="812165" lvl="1" indent="-342900">
              <a:spcBef>
                <a:spcPts val="105"/>
              </a:spcBef>
              <a:buFontTx/>
              <a:buChar char="-"/>
              <a:tabLst>
                <a:tab pos="299720" algn="l"/>
              </a:tabLst>
            </a:pPr>
            <a:r>
              <a:rPr lang="ko-KR" altLang="en-US" dirty="0">
                <a:latin typeface="+mn-ea"/>
              </a:rPr>
              <a:t>한 종류의 객체를 동일한 객체로 가능한 </a:t>
            </a:r>
            <a:r>
              <a:rPr lang="en-US" altLang="ko-KR" dirty="0">
                <a:latin typeface="+mn-ea"/>
              </a:rPr>
              <a:t>Change Detection</a:t>
            </a:r>
          </a:p>
          <a:p>
            <a:pPr marL="812165" lvl="1" indent="-342900">
              <a:spcBef>
                <a:spcPts val="105"/>
              </a:spcBef>
              <a:buFontTx/>
              <a:buChar char="-"/>
              <a:tabLst>
                <a:tab pos="299720" algn="l"/>
              </a:tabLst>
            </a:pPr>
            <a:r>
              <a:rPr lang="ko-KR" altLang="en-US" dirty="0">
                <a:latin typeface="+mn-ea"/>
                <a:cs typeface="Gulim"/>
              </a:rPr>
              <a:t>게시를 위한 </a:t>
            </a:r>
            <a:r>
              <a:rPr lang="en-US" altLang="ko-Kore-KR" dirty="0">
                <a:latin typeface="+mn-ea"/>
                <a:cs typeface="Gulim"/>
              </a:rPr>
              <a:t>HTTP</a:t>
            </a:r>
            <a:r>
              <a:rPr lang="ko-KR" altLang="en-US" dirty="0">
                <a:latin typeface="+mn-ea"/>
                <a:cs typeface="Gulim"/>
              </a:rPr>
              <a:t> </a:t>
            </a:r>
            <a:r>
              <a:rPr lang="en-US" altLang="ko-KR" dirty="0" err="1">
                <a:latin typeface="+mn-ea"/>
                <a:cs typeface="Gulim"/>
              </a:rPr>
              <a:t>Restfull</a:t>
            </a:r>
            <a:r>
              <a:rPr lang="en-US" altLang="ko-KR" dirty="0">
                <a:latin typeface="+mn-ea"/>
                <a:cs typeface="Gulim"/>
              </a:rPr>
              <a:t> API </a:t>
            </a:r>
            <a:r>
              <a:rPr lang="ko-KR" altLang="en-US" dirty="0">
                <a:latin typeface="+mn-ea"/>
                <a:cs typeface="Gulim"/>
              </a:rPr>
              <a:t>사용</a:t>
            </a:r>
            <a:r>
              <a:rPr lang="en-US" altLang="ko-KR" dirty="0">
                <a:latin typeface="+mn-ea"/>
                <a:cs typeface="Gulim"/>
              </a:rPr>
              <a:t>(</a:t>
            </a:r>
            <a:r>
              <a:rPr lang="ko-KR" altLang="en-US" dirty="0">
                <a:latin typeface="+mn-ea"/>
                <a:cs typeface="Gulim"/>
              </a:rPr>
              <a:t>공통</a:t>
            </a:r>
            <a:r>
              <a:rPr lang="en-US" altLang="ko-KR" dirty="0">
                <a:latin typeface="+mn-ea"/>
                <a:cs typeface="Gulim"/>
              </a:rPr>
              <a:t>)</a:t>
            </a:r>
          </a:p>
          <a:p>
            <a:pPr marL="812165" lvl="1" indent="-342900">
              <a:spcBef>
                <a:spcPts val="105"/>
              </a:spcBef>
              <a:buFontTx/>
              <a:buChar char="-"/>
              <a:tabLst>
                <a:tab pos="299720" algn="l"/>
              </a:tabLst>
            </a:pPr>
            <a:endParaRPr lang="en-US" altLang="ko-KR" sz="1000" dirty="0">
              <a:latin typeface="+mn-ea"/>
            </a:endParaRPr>
          </a:p>
          <a:p>
            <a:pPr marL="299085" indent="-287020">
              <a:spcBef>
                <a:spcPts val="105"/>
              </a:spcBef>
              <a:buFont typeface="Wingdings"/>
              <a:buChar char=""/>
              <a:tabLst>
                <a:tab pos="299720" algn="l"/>
              </a:tabLst>
            </a:pPr>
            <a:r>
              <a:rPr lang="en-US" spc="-5" dirty="0">
                <a:solidFill>
                  <a:srgbClr val="558ED5"/>
                </a:solidFill>
                <a:latin typeface="+mn-ea"/>
                <a:cs typeface="Malgun Gothic"/>
              </a:rPr>
              <a:t>Service System(Python, Django </a:t>
            </a:r>
            <a:r>
              <a:rPr lang="ko-KR" altLang="en-US" spc="-5" dirty="0">
                <a:solidFill>
                  <a:srgbClr val="558ED5"/>
                </a:solidFill>
                <a:latin typeface="+mn-ea"/>
                <a:cs typeface="Malgun Gothic"/>
              </a:rPr>
              <a:t>기반</a:t>
            </a:r>
            <a:r>
              <a:rPr lang="en-US" altLang="ko-KR" spc="-5" dirty="0">
                <a:solidFill>
                  <a:srgbClr val="558ED5"/>
                </a:solidFill>
                <a:latin typeface="+mn-ea"/>
                <a:cs typeface="Malgun Gothic"/>
              </a:rPr>
              <a:t>,</a:t>
            </a:r>
            <a:r>
              <a:rPr lang="ko-KR" altLang="en-US" spc="-5" dirty="0">
                <a:solidFill>
                  <a:srgbClr val="558ED5"/>
                </a:solidFill>
                <a:latin typeface="+mn-ea"/>
                <a:cs typeface="Malgun Gothic"/>
              </a:rPr>
              <a:t> </a:t>
            </a:r>
            <a:r>
              <a:rPr lang="en-US" altLang="ko-KR" spc="-5" dirty="0" err="1">
                <a:solidFill>
                  <a:srgbClr val="558ED5"/>
                </a:solidFill>
                <a:latin typeface="+mn-ea"/>
                <a:cs typeface="Malgun Gothic"/>
              </a:rPr>
              <a:t>Pythonanywhere</a:t>
            </a:r>
            <a:r>
              <a:rPr lang="en-US" altLang="ko-KR" spc="-5" dirty="0">
                <a:solidFill>
                  <a:srgbClr val="558ED5"/>
                </a:solidFill>
                <a:latin typeface="+mn-ea"/>
                <a:cs typeface="Malgun Gothic"/>
              </a:rPr>
              <a:t> </a:t>
            </a:r>
            <a:r>
              <a:rPr lang="ko-KR" altLang="en-US" spc="-5" dirty="0">
                <a:solidFill>
                  <a:srgbClr val="558ED5"/>
                </a:solidFill>
                <a:latin typeface="+mn-ea"/>
                <a:cs typeface="Malgun Gothic"/>
              </a:rPr>
              <a:t>클라우드상 서비스 구동</a:t>
            </a:r>
            <a:r>
              <a:rPr lang="en-US" altLang="ko-KR" spc="-5" dirty="0">
                <a:solidFill>
                  <a:srgbClr val="558ED5"/>
                </a:solidFill>
                <a:latin typeface="+mn-ea"/>
                <a:cs typeface="Malgun Gothic"/>
              </a:rPr>
              <a:t>,</a:t>
            </a:r>
            <a:r>
              <a:rPr lang="ko-KR" altLang="en-US" spc="-5" dirty="0">
                <a:solidFill>
                  <a:srgbClr val="558ED5"/>
                </a:solidFill>
                <a:latin typeface="+mn-ea"/>
                <a:cs typeface="Malgun Gothic"/>
              </a:rPr>
              <a:t> 일부 확장 기능 가능</a:t>
            </a:r>
            <a:r>
              <a:rPr lang="en-US" spc="-5" dirty="0">
                <a:solidFill>
                  <a:srgbClr val="558ED5"/>
                </a:solidFill>
                <a:latin typeface="+mn-ea"/>
                <a:cs typeface="Malgun Gothic"/>
              </a:rPr>
              <a:t>)</a:t>
            </a:r>
            <a:endParaRPr dirty="0">
              <a:latin typeface="+mn-ea"/>
              <a:cs typeface="Malgun Gothic"/>
            </a:endParaRPr>
          </a:p>
          <a:p>
            <a:pPr marL="812165" lvl="1" indent="-342900">
              <a:spcBef>
                <a:spcPts val="105"/>
              </a:spcBef>
              <a:buFontTx/>
              <a:buChar char="-"/>
              <a:tabLst>
                <a:tab pos="299720" algn="l"/>
              </a:tabLst>
            </a:pPr>
            <a:r>
              <a:rPr lang="ko-KR" altLang="en-US" dirty="0">
                <a:latin typeface="+mn-ea"/>
              </a:rPr>
              <a:t>사용자 보안 기능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보안키를 이용한 로그인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공통</a:t>
            </a:r>
            <a:r>
              <a:rPr lang="en-US" altLang="ko-KR" dirty="0">
                <a:latin typeface="+mn-ea"/>
              </a:rPr>
              <a:t>)</a:t>
            </a:r>
          </a:p>
          <a:p>
            <a:pPr marL="812165" lvl="1" indent="-342900">
              <a:spcBef>
                <a:spcPts val="105"/>
              </a:spcBef>
              <a:buFontTx/>
              <a:buChar char="-"/>
              <a:tabLst>
                <a:tab pos="299720" algn="l"/>
              </a:tabLst>
            </a:pPr>
            <a:r>
              <a:rPr lang="en-US" altLang="ko-KR" dirty="0">
                <a:latin typeface="+mn-ea"/>
              </a:rPr>
              <a:t>Image</a:t>
            </a:r>
            <a:r>
              <a:rPr lang="en-US" altLang="ko-KR" dirty="0">
                <a:latin typeface="+mn-ea"/>
                <a:cs typeface="Gulim"/>
              </a:rPr>
              <a:t> </a:t>
            </a:r>
            <a:r>
              <a:rPr lang="en-US" altLang="ko-KR" dirty="0">
                <a:latin typeface="+mn-ea"/>
              </a:rPr>
              <a:t>Blog</a:t>
            </a:r>
            <a:r>
              <a:rPr lang="en-US" altLang="ko-KR" dirty="0">
                <a:latin typeface="+mn-ea"/>
                <a:cs typeface="Gulim"/>
              </a:rPr>
              <a:t> </a:t>
            </a:r>
            <a:r>
              <a:rPr lang="ko-KR" altLang="en-US" dirty="0">
                <a:latin typeface="+mn-ea"/>
                <a:cs typeface="Gulim"/>
              </a:rPr>
              <a:t>및 </a:t>
            </a:r>
            <a:r>
              <a:rPr lang="ko-KR" altLang="en-US" dirty="0">
                <a:latin typeface="+mn-ea"/>
              </a:rPr>
              <a:t>관리</a:t>
            </a:r>
            <a:r>
              <a:rPr lang="ko-KR" altLang="en-US" dirty="0">
                <a:latin typeface="+mn-ea"/>
                <a:cs typeface="Gulim"/>
              </a:rPr>
              <a:t> 기능</a:t>
            </a:r>
            <a:r>
              <a:rPr lang="en-US" altLang="ko-KR" dirty="0">
                <a:latin typeface="+mn-ea"/>
                <a:cs typeface="Gulim"/>
              </a:rPr>
              <a:t>(</a:t>
            </a:r>
            <a:r>
              <a:rPr lang="ko-KR" altLang="en-US" dirty="0">
                <a:latin typeface="+mn-ea"/>
              </a:rPr>
              <a:t>공통</a:t>
            </a:r>
            <a:r>
              <a:rPr lang="en-US" altLang="ko-KR" dirty="0">
                <a:latin typeface="+mn-ea"/>
                <a:cs typeface="Gulim"/>
              </a:rPr>
              <a:t>,</a:t>
            </a:r>
            <a:r>
              <a:rPr lang="ko-KR" altLang="en-US" dirty="0">
                <a:latin typeface="+mn-ea"/>
                <a:cs typeface="Gulim"/>
              </a:rPr>
              <a:t> 일부 확장 기능 가능</a:t>
            </a:r>
            <a:r>
              <a:rPr lang="en-US" altLang="ko-KR" dirty="0">
                <a:latin typeface="+mn-ea"/>
                <a:cs typeface="Gulim"/>
              </a:rPr>
              <a:t>)</a:t>
            </a:r>
          </a:p>
          <a:p>
            <a:pPr marL="812165" lvl="1" indent="-342900">
              <a:spcBef>
                <a:spcPts val="105"/>
              </a:spcBef>
              <a:buFontTx/>
              <a:buChar char="-"/>
              <a:tabLst>
                <a:tab pos="299720" algn="l"/>
              </a:tabLst>
            </a:pPr>
            <a:r>
              <a:rPr lang="ko-KR" altLang="en-US" dirty="0">
                <a:latin typeface="+mn-ea"/>
                <a:cs typeface="Gulim"/>
              </a:rPr>
              <a:t>게시를 위한 </a:t>
            </a:r>
            <a:r>
              <a:rPr lang="en-US" dirty="0">
                <a:latin typeface="+mn-ea"/>
                <a:cs typeface="Gulim"/>
              </a:rPr>
              <a:t>HTTP</a:t>
            </a:r>
            <a:r>
              <a:rPr lang="ko-KR" altLang="en-US" dirty="0">
                <a:latin typeface="+mn-ea"/>
                <a:cs typeface="Gulim"/>
              </a:rPr>
              <a:t> </a:t>
            </a:r>
            <a:r>
              <a:rPr lang="en-US" altLang="ko-KR" dirty="0" err="1">
                <a:latin typeface="+mn-ea"/>
                <a:cs typeface="Gulim"/>
              </a:rPr>
              <a:t>Restfull</a:t>
            </a:r>
            <a:r>
              <a:rPr lang="en-US" altLang="ko-KR" dirty="0">
                <a:latin typeface="+mn-ea"/>
                <a:cs typeface="Gulim"/>
              </a:rPr>
              <a:t> API </a:t>
            </a:r>
            <a:r>
              <a:rPr lang="ko-KR" altLang="en-US" dirty="0">
                <a:latin typeface="+mn-ea"/>
                <a:cs typeface="Gulim"/>
              </a:rPr>
              <a:t>제공</a:t>
            </a:r>
            <a:r>
              <a:rPr lang="en-US" altLang="ko-KR" dirty="0">
                <a:latin typeface="+mn-ea"/>
                <a:cs typeface="Gulim"/>
              </a:rPr>
              <a:t>(</a:t>
            </a:r>
            <a:r>
              <a:rPr lang="ko-KR" altLang="en-US" dirty="0">
                <a:latin typeface="+mn-ea"/>
                <a:cs typeface="Gulim"/>
              </a:rPr>
              <a:t>공통</a:t>
            </a:r>
            <a:r>
              <a:rPr lang="en-US" altLang="ko-KR" dirty="0">
                <a:latin typeface="+mn-ea"/>
                <a:cs typeface="Gulim"/>
              </a:rPr>
              <a:t>)</a:t>
            </a:r>
          </a:p>
          <a:p>
            <a:pPr marL="812165" lvl="1" indent="-342900">
              <a:spcBef>
                <a:spcPts val="105"/>
              </a:spcBef>
              <a:buFontTx/>
              <a:buChar char="-"/>
              <a:tabLst>
                <a:tab pos="299720" algn="l"/>
              </a:tabLst>
            </a:pPr>
            <a:r>
              <a:rPr lang="en-US" altLang="ko-KR" dirty="0">
                <a:latin typeface="+mn-ea"/>
                <a:cs typeface="Gulim"/>
              </a:rPr>
              <a:t>Image</a:t>
            </a:r>
            <a:r>
              <a:rPr lang="ko-KR" altLang="en-US" dirty="0">
                <a:latin typeface="+mn-ea"/>
                <a:cs typeface="Gulim"/>
              </a:rPr>
              <a:t> 목록</a:t>
            </a:r>
            <a:r>
              <a:rPr lang="en-US" altLang="ko-KR" dirty="0">
                <a:latin typeface="+mn-ea"/>
                <a:cs typeface="Gulim"/>
              </a:rPr>
              <a:t>,</a:t>
            </a:r>
            <a:r>
              <a:rPr lang="ko-KR" altLang="en-US" dirty="0">
                <a:latin typeface="+mn-ea"/>
                <a:cs typeface="Gulim"/>
              </a:rPr>
              <a:t> 획득을 위한 </a:t>
            </a:r>
            <a:r>
              <a:rPr lang="en-US" altLang="ko-Kore-KR" dirty="0">
                <a:latin typeface="+mn-ea"/>
                <a:cs typeface="Gulim"/>
              </a:rPr>
              <a:t>HTTP</a:t>
            </a:r>
            <a:r>
              <a:rPr lang="ko-KR" altLang="en-US" dirty="0">
                <a:latin typeface="+mn-ea"/>
                <a:cs typeface="Gulim"/>
              </a:rPr>
              <a:t> </a:t>
            </a:r>
            <a:r>
              <a:rPr lang="en-US" altLang="ko-KR" dirty="0" err="1">
                <a:latin typeface="+mn-ea"/>
                <a:cs typeface="Gulim"/>
              </a:rPr>
              <a:t>Restfull</a:t>
            </a:r>
            <a:r>
              <a:rPr lang="en-US" altLang="ko-KR" dirty="0">
                <a:latin typeface="+mn-ea"/>
                <a:cs typeface="Gulim"/>
              </a:rPr>
              <a:t> API </a:t>
            </a:r>
            <a:r>
              <a:rPr lang="ko-KR" altLang="en-US" dirty="0">
                <a:latin typeface="+mn-ea"/>
                <a:cs typeface="Gulim"/>
              </a:rPr>
              <a:t>제공</a:t>
            </a:r>
            <a:r>
              <a:rPr lang="en-US" altLang="ko-KR" dirty="0">
                <a:latin typeface="+mn-ea"/>
                <a:cs typeface="Gulim"/>
              </a:rPr>
              <a:t>(</a:t>
            </a:r>
            <a:r>
              <a:rPr lang="ko-KR" altLang="en-US" dirty="0">
                <a:latin typeface="+mn-ea"/>
                <a:cs typeface="Gulim"/>
              </a:rPr>
              <a:t>신규 추가 필요</a:t>
            </a:r>
            <a:r>
              <a:rPr lang="en-US" altLang="ko-KR" dirty="0">
                <a:latin typeface="+mn-ea"/>
                <a:cs typeface="Gulim"/>
              </a:rPr>
              <a:t>)</a:t>
            </a:r>
          </a:p>
          <a:p>
            <a:pPr marL="812165" lvl="1" indent="-342900">
              <a:spcBef>
                <a:spcPts val="105"/>
              </a:spcBef>
              <a:buFontTx/>
              <a:buChar char="-"/>
              <a:tabLst>
                <a:tab pos="299720" algn="l"/>
              </a:tabLst>
            </a:pPr>
            <a:endParaRPr lang="en-US" altLang="ko-KR" sz="1000" dirty="0">
              <a:latin typeface="+mn-ea"/>
              <a:cs typeface="Gulim"/>
            </a:endParaRPr>
          </a:p>
          <a:p>
            <a:pPr marL="299085" indent="-287020">
              <a:spcBef>
                <a:spcPts val="105"/>
              </a:spcBef>
              <a:buFont typeface="Wingdings"/>
              <a:buChar char=""/>
              <a:tabLst>
                <a:tab pos="299720" algn="l"/>
              </a:tabLst>
            </a:pPr>
            <a:r>
              <a:rPr lang="en-US" altLang="ko-Kore-KR" spc="-5" dirty="0">
                <a:solidFill>
                  <a:srgbClr val="558ED5"/>
                </a:solidFill>
                <a:latin typeface="+mn-ea"/>
                <a:cs typeface="Malgun Gothic"/>
              </a:rPr>
              <a:t>Client System(Android, Native App</a:t>
            </a:r>
            <a:r>
              <a:rPr lang="en-US" altLang="ko-KR" spc="-5" dirty="0">
                <a:solidFill>
                  <a:srgbClr val="558ED5"/>
                </a:solidFill>
                <a:latin typeface="+mn-ea"/>
                <a:cs typeface="Malgun Gothic"/>
              </a:rPr>
              <a:t>,</a:t>
            </a:r>
            <a:r>
              <a:rPr lang="ko-KR" altLang="en-US" spc="-5" dirty="0">
                <a:solidFill>
                  <a:srgbClr val="558ED5"/>
                </a:solidFill>
                <a:latin typeface="+mn-ea"/>
                <a:cs typeface="Malgun Gothic"/>
              </a:rPr>
              <a:t> 개별 제안</a:t>
            </a:r>
            <a:r>
              <a:rPr lang="en-US" altLang="ko-KR" spc="-5" dirty="0">
                <a:solidFill>
                  <a:srgbClr val="558ED5"/>
                </a:solidFill>
                <a:latin typeface="+mn-ea"/>
                <a:cs typeface="Malgun Gothic"/>
              </a:rPr>
              <a:t>)</a:t>
            </a:r>
            <a:endParaRPr lang="ko-KR" altLang="en-US" dirty="0">
              <a:latin typeface="+mn-ea"/>
              <a:cs typeface="Malgun Gothic"/>
            </a:endParaRPr>
          </a:p>
          <a:p>
            <a:pPr marL="812165" lvl="1" indent="-342900">
              <a:spcBef>
                <a:spcPts val="105"/>
              </a:spcBef>
              <a:buFontTx/>
              <a:buChar char="-"/>
              <a:tabLst>
                <a:tab pos="299720" algn="l"/>
              </a:tabLst>
            </a:pPr>
            <a:r>
              <a:rPr lang="en-US" altLang="ko-KR" dirty="0">
                <a:latin typeface="+mn-ea"/>
                <a:cs typeface="Gulim"/>
              </a:rPr>
              <a:t>Image list view </a:t>
            </a:r>
            <a:r>
              <a:rPr lang="ko-KR" altLang="en-US" dirty="0">
                <a:latin typeface="+mn-ea"/>
                <a:cs typeface="Gulim"/>
              </a:rPr>
              <a:t>기능</a:t>
            </a:r>
            <a:r>
              <a:rPr lang="en-US" altLang="ko-KR" dirty="0">
                <a:latin typeface="+mn-ea"/>
                <a:cs typeface="Gulim"/>
              </a:rPr>
              <a:t>(</a:t>
            </a:r>
            <a:r>
              <a:rPr lang="ko-KR" altLang="en-US" dirty="0">
                <a:latin typeface="+mn-ea"/>
                <a:cs typeface="Gulim"/>
              </a:rPr>
              <a:t>공통 기능</a:t>
            </a:r>
            <a:r>
              <a:rPr lang="en-US" altLang="ko-KR" dirty="0">
                <a:latin typeface="+mn-ea"/>
                <a:cs typeface="Gulim"/>
              </a:rPr>
              <a:t>,</a:t>
            </a:r>
            <a:r>
              <a:rPr lang="ko-KR" altLang="en-US" dirty="0">
                <a:latin typeface="+mn-ea"/>
                <a:cs typeface="Gulim"/>
              </a:rPr>
              <a:t> 개별 제안</a:t>
            </a:r>
            <a:r>
              <a:rPr lang="en-US" altLang="ko-KR" dirty="0">
                <a:latin typeface="+mn-ea"/>
                <a:cs typeface="Gulim"/>
              </a:rPr>
              <a:t>)</a:t>
            </a:r>
          </a:p>
          <a:p>
            <a:pPr marL="812165" lvl="1" indent="-342900">
              <a:spcBef>
                <a:spcPts val="105"/>
              </a:spcBef>
              <a:buFontTx/>
              <a:buChar char="-"/>
              <a:tabLst>
                <a:tab pos="299720" algn="l"/>
              </a:tabLst>
            </a:pPr>
            <a:r>
              <a:rPr lang="en-US" altLang="ko-KR" dirty="0">
                <a:latin typeface="+mn-ea"/>
                <a:cs typeface="Gulim"/>
              </a:rPr>
              <a:t>Image</a:t>
            </a:r>
            <a:r>
              <a:rPr lang="ko-KR" altLang="en-US" dirty="0">
                <a:latin typeface="+mn-ea"/>
                <a:cs typeface="Gulim"/>
              </a:rPr>
              <a:t> 목록</a:t>
            </a:r>
            <a:r>
              <a:rPr lang="en-US" altLang="ko-KR" dirty="0">
                <a:latin typeface="+mn-ea"/>
                <a:cs typeface="Gulim"/>
              </a:rPr>
              <a:t>,</a:t>
            </a:r>
            <a:r>
              <a:rPr lang="ko-KR" altLang="en-US" dirty="0">
                <a:latin typeface="+mn-ea"/>
                <a:cs typeface="Gulim"/>
              </a:rPr>
              <a:t> 획득을 위한 </a:t>
            </a:r>
            <a:r>
              <a:rPr lang="en-US" altLang="ko-Kore-KR" dirty="0">
                <a:latin typeface="+mn-ea"/>
                <a:cs typeface="Gulim"/>
              </a:rPr>
              <a:t>HTTP</a:t>
            </a:r>
            <a:r>
              <a:rPr lang="ko-KR" altLang="en-US" dirty="0">
                <a:latin typeface="+mn-ea"/>
                <a:cs typeface="Gulim"/>
              </a:rPr>
              <a:t> </a:t>
            </a:r>
            <a:r>
              <a:rPr lang="en-US" altLang="ko-KR" dirty="0" err="1">
                <a:latin typeface="+mn-ea"/>
                <a:cs typeface="Gulim"/>
              </a:rPr>
              <a:t>Restfull</a:t>
            </a:r>
            <a:r>
              <a:rPr lang="en-US" altLang="ko-KR" dirty="0">
                <a:latin typeface="+mn-ea"/>
                <a:cs typeface="Gulim"/>
              </a:rPr>
              <a:t> API </a:t>
            </a:r>
            <a:r>
              <a:rPr lang="ko-KR" altLang="en-US" dirty="0">
                <a:latin typeface="+mn-ea"/>
                <a:cs typeface="Gulim"/>
              </a:rPr>
              <a:t>사용</a:t>
            </a:r>
            <a:r>
              <a:rPr lang="en-US" altLang="ko-KR" dirty="0">
                <a:latin typeface="+mn-ea"/>
                <a:cs typeface="Gulim"/>
              </a:rPr>
              <a:t>(</a:t>
            </a:r>
            <a:r>
              <a:rPr lang="ko-KR" altLang="en-US" dirty="0">
                <a:latin typeface="+mn-ea"/>
                <a:cs typeface="Gulim"/>
              </a:rPr>
              <a:t>신규 추가 필요</a:t>
            </a:r>
            <a:r>
              <a:rPr lang="en-US" altLang="ko-KR" dirty="0">
                <a:latin typeface="+mn-ea"/>
                <a:cs typeface="Gulim"/>
              </a:rPr>
              <a:t>)</a:t>
            </a:r>
          </a:p>
          <a:p>
            <a:pPr marL="812165" lvl="1" indent="-342900">
              <a:spcBef>
                <a:spcPts val="105"/>
              </a:spcBef>
              <a:buFontTx/>
              <a:buChar char="-"/>
              <a:tabLst>
                <a:tab pos="299720" algn="l"/>
              </a:tabLst>
            </a:pPr>
            <a:r>
              <a:rPr lang="ko-KR" altLang="en-US" dirty="0">
                <a:latin typeface="+mn-ea"/>
                <a:cs typeface="Gulim"/>
              </a:rPr>
              <a:t>공통기능 및 추가기능을 활용한 사용자 시나리오 및 </a:t>
            </a:r>
            <a:r>
              <a:rPr lang="en-US" altLang="ko-KR" dirty="0">
                <a:latin typeface="+mn-ea"/>
                <a:cs typeface="Gulim"/>
              </a:rPr>
              <a:t>UI </a:t>
            </a:r>
            <a:r>
              <a:rPr lang="ko-KR" altLang="en-US" dirty="0">
                <a:latin typeface="+mn-ea"/>
                <a:cs typeface="Gulim"/>
              </a:rPr>
              <a:t>제공</a:t>
            </a:r>
            <a:r>
              <a:rPr lang="en-US" altLang="ko-KR" dirty="0">
                <a:latin typeface="+mn-ea"/>
                <a:cs typeface="Gulim"/>
              </a:rPr>
              <a:t> (</a:t>
            </a:r>
            <a:r>
              <a:rPr lang="ko-KR" altLang="en-US" dirty="0">
                <a:latin typeface="+mn-ea"/>
                <a:cs typeface="Gulim"/>
              </a:rPr>
              <a:t>신규 추가 필요</a:t>
            </a:r>
            <a:r>
              <a:rPr lang="en-US" altLang="ko-KR" dirty="0">
                <a:latin typeface="+mn-ea"/>
                <a:cs typeface="Gulim"/>
              </a:rPr>
              <a:t>)</a:t>
            </a:r>
          </a:p>
          <a:p>
            <a:pPr marL="812165" lvl="1" indent="-342900">
              <a:spcBef>
                <a:spcPts val="105"/>
              </a:spcBef>
              <a:buFontTx/>
              <a:buChar char="-"/>
              <a:tabLst>
                <a:tab pos="299720" algn="l"/>
              </a:tabLst>
            </a:pPr>
            <a:endParaRPr lang="en-US" altLang="ko-KR" dirty="0">
              <a:latin typeface="+mn-ea"/>
              <a:cs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3822131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8504" y="6486875"/>
            <a:ext cx="17056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1F497D"/>
                </a:solidFill>
                <a:latin typeface="Times New Roman"/>
                <a:cs typeface="Times New Roman"/>
              </a:rPr>
              <a:t>Image </a:t>
            </a:r>
            <a:r>
              <a:rPr sz="1400" b="1" spc="-5" dirty="0">
                <a:solidFill>
                  <a:srgbClr val="1F497D"/>
                </a:solidFill>
                <a:latin typeface="Times New Roman"/>
                <a:cs typeface="Times New Roman"/>
              </a:rPr>
              <a:t>Processing</a:t>
            </a:r>
            <a:r>
              <a:rPr sz="1400" b="1" spc="-7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F497D"/>
                </a:solidFill>
                <a:latin typeface="Times New Roman"/>
                <a:cs typeface="Times New Roman"/>
              </a:rPr>
              <a:t>Lab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4040" y="609888"/>
            <a:ext cx="529336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dirty="0">
                <a:latin typeface="Times New Roman"/>
                <a:cs typeface="Times New Roman"/>
              </a:rPr>
              <a:t>시스템 구성도 </a:t>
            </a:r>
            <a:r>
              <a:rPr lang="en-US" altLang="ko-KR" i="1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lang="ko-KR" altLang="en-US" i="1" dirty="0">
                <a:solidFill>
                  <a:srgbClr val="FF0000"/>
                </a:solidFill>
                <a:latin typeface="Times New Roman"/>
                <a:cs typeface="Times New Roman"/>
              </a:rPr>
              <a:t>변경  된 사항 적용 필요</a:t>
            </a:r>
            <a:r>
              <a:rPr lang="en-US" altLang="ko-KR" i="1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i="1" dirty="0">
              <a:solidFill>
                <a:srgbClr val="FF000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4040" y="1124817"/>
            <a:ext cx="887476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299720" algn="l"/>
              </a:tabLst>
            </a:pPr>
            <a:r>
              <a:rPr lang="ko-KR" altLang="en-US" sz="2000" spc="-5" dirty="0">
                <a:solidFill>
                  <a:srgbClr val="558ED5"/>
                </a:solidFill>
                <a:latin typeface="+mn-ea"/>
                <a:cs typeface="Malgun Gothic"/>
              </a:rPr>
              <a:t>시스템 구성도</a:t>
            </a:r>
            <a:endParaRPr sz="2000" dirty="0">
              <a:latin typeface="+mn-ea"/>
              <a:cs typeface="Malgun Gothic"/>
            </a:endParaRPr>
          </a:p>
        </p:txBody>
      </p:sp>
      <p:pic>
        <p:nvPicPr>
          <p:cNvPr id="13" name="그림 12" descr="스크린샷, 텍스트, 휴대 전화, 멀티미디어이(가) 표시된 사진&#10;&#10;자동 생성된 설명">
            <a:extLst>
              <a:ext uri="{FF2B5EF4-FFF2-40B4-BE49-F238E27FC236}">
                <a16:creationId xmlns:a16="http://schemas.microsoft.com/office/drawing/2014/main" id="{FEFDBA5F-03BA-F3C9-CCF8-D5138CD12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56996"/>
            <a:ext cx="9601200" cy="526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194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8504" y="6486875"/>
            <a:ext cx="17056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1F497D"/>
                </a:solidFill>
                <a:latin typeface="Times New Roman"/>
                <a:cs typeface="Times New Roman"/>
              </a:rPr>
              <a:t>Image </a:t>
            </a:r>
            <a:r>
              <a:rPr sz="1400" b="1" spc="-5" dirty="0">
                <a:solidFill>
                  <a:srgbClr val="1F497D"/>
                </a:solidFill>
                <a:latin typeface="Times New Roman"/>
                <a:cs typeface="Times New Roman"/>
              </a:rPr>
              <a:t>Processing</a:t>
            </a:r>
            <a:r>
              <a:rPr sz="1400" b="1" spc="-7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F497D"/>
                </a:solidFill>
                <a:latin typeface="Times New Roman"/>
                <a:cs typeface="Times New Roman"/>
              </a:rPr>
              <a:t>Lab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4040" y="609888"/>
            <a:ext cx="10909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dirty="0">
                <a:latin typeface="Times New Roman"/>
                <a:cs typeface="Times New Roman"/>
              </a:rPr>
              <a:t>목적</a:t>
            </a:r>
            <a:endParaRPr dirty="0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C1510DFF-9F1E-6B7E-E5DE-29774427BD17}"/>
              </a:ext>
            </a:extLst>
          </p:cNvPr>
          <p:cNvSpPr txBox="1"/>
          <p:nvPr/>
        </p:nvSpPr>
        <p:spPr>
          <a:xfrm>
            <a:off x="574040" y="1124817"/>
            <a:ext cx="8080375" cy="407611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ko-KR" altLang="en-US" sz="2000" spc="-5" dirty="0">
                <a:solidFill>
                  <a:srgbClr val="558ED5"/>
                </a:solidFill>
                <a:latin typeface="+mn-ea"/>
                <a:cs typeface="Malgun Gothic"/>
              </a:rPr>
              <a:t>출입구 차량 감지 서비스</a:t>
            </a:r>
            <a:endParaRPr lang="en-US" altLang="ko-KR" sz="2000" spc="-5" dirty="0">
              <a:solidFill>
                <a:srgbClr val="558ED5"/>
              </a:solidFill>
              <a:latin typeface="+mn-ea"/>
              <a:cs typeface="Malgun Gothic"/>
            </a:endParaRPr>
          </a:p>
          <a:p>
            <a:pPr algn="l"/>
            <a:endParaRPr lang="en-US" altLang="ko-KR" sz="1600" b="1" i="0" spc="-5" dirty="0">
              <a:solidFill>
                <a:srgbClr val="558ED5"/>
              </a:solidFill>
              <a:effectLst/>
              <a:latin typeface="+mn-ea"/>
            </a:endParaRPr>
          </a:p>
          <a:p>
            <a:pPr algn="l">
              <a:buFont typeface="+mj-lt"/>
              <a:buAutoNum type="arabicPeriod"/>
            </a:pPr>
            <a:r>
              <a:rPr lang="ko-KR" altLang="en-US" sz="1600" b="1" i="0" dirty="0">
                <a:effectLst/>
                <a:latin typeface="Söhne"/>
              </a:rPr>
              <a:t>보안 강화</a:t>
            </a:r>
            <a:r>
              <a:rPr lang="en-US" altLang="ko-KR" sz="1600" b="1" i="0" dirty="0">
                <a:effectLst/>
                <a:latin typeface="Söhne"/>
              </a:rPr>
              <a:t>:</a:t>
            </a:r>
            <a:endParaRPr lang="ko-KR" altLang="en-US" sz="1600" b="1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sz="1600" dirty="0">
                <a:effectLst/>
                <a:latin typeface="Söhne"/>
              </a:rPr>
              <a:t>출입구 차량 감지 시스템은 건물이나 지역의 보안을 강화하기 위해 사용됩니다</a:t>
            </a:r>
            <a:r>
              <a:rPr lang="en-US" altLang="ko-KR" sz="1600" dirty="0">
                <a:effectLst/>
                <a:latin typeface="Söhne"/>
              </a:rPr>
              <a:t>. </a:t>
            </a:r>
            <a:r>
              <a:rPr lang="ko-KR" altLang="en-US" sz="1600" dirty="0">
                <a:effectLst/>
                <a:latin typeface="Söhne"/>
              </a:rPr>
              <a:t>불법 침입이나 불법 주차 등의 위험을 식별하고 대응할 수 있습니다</a:t>
            </a:r>
            <a:r>
              <a:rPr lang="en-US" altLang="ko-KR" sz="1600" dirty="0"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sz="1600" b="1" dirty="0">
                <a:effectLst/>
                <a:latin typeface="Söhne"/>
              </a:rPr>
              <a:t>출입 통제</a:t>
            </a:r>
            <a:r>
              <a:rPr lang="en-US" altLang="ko-KR" sz="1600" b="1" dirty="0">
                <a:effectLst/>
                <a:latin typeface="Söhne"/>
              </a:rPr>
              <a:t>:</a:t>
            </a:r>
            <a:endParaRPr lang="ko-KR" altLang="en-US" sz="1600" b="1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sz="1600" dirty="0">
                <a:effectLst/>
                <a:latin typeface="Söhne"/>
              </a:rPr>
              <a:t>시설에 출입하는 차량을 자동으로 감지하여 출입 통제를 강화합니다</a:t>
            </a:r>
            <a:r>
              <a:rPr lang="en-US" altLang="ko-KR" sz="1600" dirty="0">
                <a:effectLst/>
                <a:latin typeface="Söhne"/>
              </a:rPr>
              <a:t>. </a:t>
            </a:r>
            <a:r>
              <a:rPr lang="ko-KR" altLang="en-US" sz="1600" dirty="0">
                <a:effectLst/>
                <a:latin typeface="Söhne"/>
              </a:rPr>
              <a:t>허가되지 않은 차량의 출입을 방지하고 안전을 유지합니다</a:t>
            </a:r>
            <a:r>
              <a:rPr lang="en-US" altLang="ko-KR" sz="1600" dirty="0">
                <a:effectLst/>
                <a:latin typeface="Söhne"/>
              </a:rPr>
              <a:t>.</a:t>
            </a:r>
            <a:endParaRPr lang="en-US" altLang="ko-KR" sz="1600" dirty="0"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ko-KR" altLang="en-US" sz="1600" b="1" i="0" dirty="0">
                <a:effectLst/>
                <a:latin typeface="Söhne"/>
              </a:rPr>
              <a:t>차량 감지 및 식별</a:t>
            </a:r>
            <a:r>
              <a:rPr lang="en-US" altLang="ko-KR" sz="1600" b="1" i="0" dirty="0">
                <a:effectLst/>
                <a:latin typeface="Söhne"/>
              </a:rPr>
              <a:t>:</a:t>
            </a:r>
            <a:endParaRPr lang="ko-KR" altLang="en-US" sz="1600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" altLang="ko-KR" sz="1600" b="0" i="0" dirty="0">
                <a:effectLst/>
                <a:latin typeface="Söhne"/>
              </a:rPr>
              <a:t>YOLOv5</a:t>
            </a:r>
            <a:r>
              <a:rPr lang="ko-KR" altLang="en-US" sz="1600" b="0" i="0" dirty="0" err="1">
                <a:effectLst/>
                <a:latin typeface="Söhne"/>
              </a:rPr>
              <a:t>를</a:t>
            </a:r>
            <a:r>
              <a:rPr lang="ko-KR" altLang="en-US" sz="1600" b="0" i="0" dirty="0">
                <a:effectLst/>
                <a:latin typeface="Söhne"/>
              </a:rPr>
              <a:t> 사용하여 차량을 효과적으로 감지하고 식별합니다</a:t>
            </a:r>
            <a:r>
              <a:rPr lang="en-US" altLang="ko-KR" sz="1600" b="0" i="0" dirty="0">
                <a:effectLst/>
                <a:latin typeface="Söhne"/>
              </a:rPr>
              <a:t>. </a:t>
            </a:r>
            <a:r>
              <a:rPr lang="ko-KR" altLang="en-US" sz="1600" b="0" i="0" dirty="0">
                <a:effectLst/>
                <a:latin typeface="Söhne"/>
              </a:rPr>
              <a:t>목표는 정확하게 차량을 감지하고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>
                <a:effectLst/>
                <a:latin typeface="Söhne"/>
              </a:rPr>
              <a:t>차량의 유형 및 특징을 식별하여 자동화된 서비스를 제공하는 것입니다</a:t>
            </a:r>
            <a:r>
              <a:rPr lang="en-US" altLang="ko-KR" sz="1600" b="0" i="0" dirty="0"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sz="1600" b="1" i="0" dirty="0">
                <a:effectLst/>
                <a:latin typeface="Söhne"/>
              </a:rPr>
              <a:t>실시간 모니터링</a:t>
            </a:r>
            <a:r>
              <a:rPr lang="en-US" altLang="ko-KR" sz="1600" b="1" i="0" dirty="0">
                <a:effectLst/>
                <a:latin typeface="Söhne"/>
              </a:rPr>
              <a:t>:</a:t>
            </a:r>
            <a:endParaRPr lang="ko-KR" altLang="en-US" sz="1600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sz="1600" b="0" i="0" dirty="0">
                <a:effectLst/>
                <a:latin typeface="Söhne"/>
              </a:rPr>
              <a:t>감지된 차량의 정보를 실시간으로 서버로 전송하여 모니터링합니다</a:t>
            </a:r>
            <a:r>
              <a:rPr lang="en-US" altLang="ko-KR" sz="1600" b="0" i="0" dirty="0">
                <a:effectLst/>
                <a:latin typeface="Söhne"/>
              </a:rPr>
              <a:t>. </a:t>
            </a:r>
            <a:r>
              <a:rPr lang="ko-KR" altLang="en-US" sz="1600" b="0" i="0" dirty="0">
                <a:effectLst/>
                <a:latin typeface="Söhne"/>
              </a:rPr>
              <a:t>실시간 정보는 보안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>
                <a:effectLst/>
                <a:latin typeface="Söhne"/>
              </a:rPr>
              <a:t>교통 관리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>
                <a:effectLst/>
                <a:latin typeface="Söhne"/>
              </a:rPr>
              <a:t>주차장 운영 등 다양한 응용 분야에서 활용될 수 있습니다</a:t>
            </a:r>
            <a:r>
              <a:rPr lang="en-US" altLang="ko-KR" sz="1600" b="0" i="0" dirty="0">
                <a:effectLst/>
                <a:latin typeface="Söhne"/>
              </a:rPr>
              <a:t>.</a:t>
            </a:r>
          </a:p>
          <a:p>
            <a:pPr lvl="1" algn="l"/>
            <a:endParaRPr lang="en-US" altLang="ko-KR" sz="2000" dirty="0">
              <a:effectLst/>
              <a:latin typeface="Söhn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8504" y="6486875"/>
            <a:ext cx="17056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1F497D"/>
                </a:solidFill>
                <a:latin typeface="Times New Roman"/>
                <a:cs typeface="Times New Roman"/>
              </a:rPr>
              <a:t>Image </a:t>
            </a:r>
            <a:r>
              <a:rPr sz="1400" b="1" spc="-5" dirty="0">
                <a:solidFill>
                  <a:srgbClr val="1F497D"/>
                </a:solidFill>
                <a:latin typeface="Times New Roman"/>
                <a:cs typeface="Times New Roman"/>
              </a:rPr>
              <a:t>Processing</a:t>
            </a:r>
            <a:r>
              <a:rPr sz="1400" b="1" spc="-7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F497D"/>
                </a:solidFill>
                <a:latin typeface="Times New Roman"/>
                <a:cs typeface="Times New Roman"/>
              </a:rPr>
              <a:t>Lab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4040" y="609888"/>
            <a:ext cx="10909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2000" dirty="0"/>
              <a:t>필요성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68BA73-11F9-8D98-5C06-E661571ABE62}"/>
              </a:ext>
            </a:extLst>
          </p:cNvPr>
          <p:cNvSpPr txBox="1"/>
          <p:nvPr/>
        </p:nvSpPr>
        <p:spPr>
          <a:xfrm>
            <a:off x="574040" y="1131563"/>
            <a:ext cx="879856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ko-KR" altLang="en-US" sz="1600" b="1" i="0" dirty="0">
                <a:effectLst/>
                <a:latin typeface="Söhne"/>
              </a:rPr>
              <a:t>보안 강화</a:t>
            </a:r>
            <a:r>
              <a:rPr lang="en-US" altLang="ko-KR" sz="1600" b="1" i="0" dirty="0">
                <a:effectLst/>
                <a:latin typeface="Söhne"/>
              </a:rPr>
              <a:t>:</a:t>
            </a:r>
            <a:endParaRPr lang="ko-KR" altLang="en-US" sz="1600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sz="1600" b="0" i="0" dirty="0">
                <a:effectLst/>
                <a:latin typeface="Söhne"/>
              </a:rPr>
              <a:t>서비스는 건물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>
                <a:effectLst/>
                <a:latin typeface="Söhne"/>
              </a:rPr>
              <a:t>주차장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>
                <a:effectLst/>
                <a:latin typeface="Söhne"/>
              </a:rPr>
              <a:t>공공 장소 등 다양한 위치에서 보안을 강화합니다</a:t>
            </a:r>
            <a:r>
              <a:rPr lang="en-US" altLang="ko-KR" sz="1600" b="0" i="0" dirty="0">
                <a:effectLst/>
                <a:latin typeface="Söhne"/>
              </a:rPr>
              <a:t>. </a:t>
            </a:r>
            <a:r>
              <a:rPr lang="ko-KR" altLang="en-US" sz="1600" b="0" i="0" dirty="0">
                <a:effectLst/>
                <a:latin typeface="Söhne"/>
              </a:rPr>
              <a:t>허가되지 않은 차량의 감지로부터 비정상적인 상황에 대한 대응이 가능하며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>
                <a:effectLst/>
                <a:latin typeface="Söhne"/>
              </a:rPr>
              <a:t>이는 전반적인 안전성을 향상시킵니다</a:t>
            </a:r>
            <a:r>
              <a:rPr lang="en-US" altLang="ko-KR" sz="1600" b="0" i="0" dirty="0"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sz="1600" b="1" i="0" dirty="0">
                <a:effectLst/>
                <a:latin typeface="Söhne"/>
              </a:rPr>
              <a:t>효율적인 교통 관리</a:t>
            </a:r>
            <a:r>
              <a:rPr lang="en-US" altLang="ko-KR" sz="1600" b="1" i="0" dirty="0">
                <a:effectLst/>
                <a:latin typeface="Söhne"/>
              </a:rPr>
              <a:t>:</a:t>
            </a:r>
            <a:endParaRPr lang="ko-KR" altLang="en-US" sz="1600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sz="1600" b="0" i="0" dirty="0">
                <a:effectLst/>
                <a:latin typeface="Söhne"/>
              </a:rPr>
              <a:t>차량 감지 시스템은 교통 흐름을 모니터링하고 효율적인 교통 관리에 도움을 줍니다</a:t>
            </a:r>
            <a:r>
              <a:rPr lang="en-US" altLang="ko-KR" sz="1600" b="0" i="0" dirty="0">
                <a:effectLst/>
                <a:latin typeface="Söhne"/>
              </a:rPr>
              <a:t>. </a:t>
            </a:r>
            <a:r>
              <a:rPr lang="ko-KR" altLang="en-US" sz="1600" b="0" i="0" dirty="0">
                <a:effectLst/>
                <a:latin typeface="Söhne"/>
              </a:rPr>
              <a:t>도로 혼잡을 예방하고 차량 이동을 최적화하여 시간과 에너지를 절약할 수 있습니다</a:t>
            </a:r>
            <a:r>
              <a:rPr lang="en-US" altLang="ko-KR" sz="1600" b="0" i="0" dirty="0"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sz="1600" b="1" i="0" dirty="0">
                <a:effectLst/>
                <a:latin typeface="Söhne"/>
              </a:rPr>
              <a:t>편리한 주차 관리</a:t>
            </a:r>
            <a:r>
              <a:rPr lang="en-US" altLang="ko-KR" sz="1600" b="1" i="0" dirty="0">
                <a:effectLst/>
                <a:latin typeface="Söhne"/>
              </a:rPr>
              <a:t>:</a:t>
            </a:r>
            <a:endParaRPr lang="ko-KR" altLang="en-US" sz="1600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sz="1600" b="0" i="0" dirty="0">
                <a:effectLst/>
                <a:latin typeface="Söhne"/>
              </a:rPr>
              <a:t>주차장에서는 주차 공간의 실시간 이용 상황을 모니터링하고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>
                <a:effectLst/>
                <a:latin typeface="Söhne"/>
              </a:rPr>
              <a:t>필요에 따라 주차 공간을 예약하거나 주차료를 효과적으로 관리할 수 있습니다</a:t>
            </a:r>
            <a:r>
              <a:rPr lang="en-US" altLang="ko-KR" sz="1600" b="0" i="0" dirty="0"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sz="1600" b="1" i="0" dirty="0">
                <a:effectLst/>
                <a:latin typeface="Söhne"/>
              </a:rPr>
              <a:t>신속한 대응 및 기록</a:t>
            </a:r>
            <a:r>
              <a:rPr lang="en-US" altLang="ko-KR" sz="1600" b="1" i="0" dirty="0">
                <a:effectLst/>
                <a:latin typeface="Söhne"/>
              </a:rPr>
              <a:t>:</a:t>
            </a:r>
            <a:endParaRPr lang="ko-KR" altLang="en-US" sz="1600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sz="1600" b="0" i="0" dirty="0">
                <a:effectLst/>
                <a:latin typeface="Söhne"/>
              </a:rPr>
              <a:t>감지된 차량에 대한 사진이 실시간으로 사용자에게 전송되므로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>
                <a:effectLst/>
                <a:latin typeface="Söhne"/>
              </a:rPr>
              <a:t>이상 상황에 신속하게 대응할 수 있습니다</a:t>
            </a:r>
            <a:r>
              <a:rPr lang="en-US" altLang="ko-KR" sz="1600" b="0" i="0" dirty="0">
                <a:effectLst/>
                <a:latin typeface="Söhne"/>
              </a:rPr>
              <a:t>. </a:t>
            </a:r>
            <a:r>
              <a:rPr lang="ko-KR" altLang="en-US" sz="1600" b="0" i="0" dirty="0">
                <a:effectLst/>
                <a:latin typeface="Söhne"/>
              </a:rPr>
              <a:t>또한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>
                <a:effectLst/>
                <a:latin typeface="Söhne"/>
              </a:rPr>
              <a:t>기록이 남아 향후 분석이나 보고서 작성에 활용될 수 있습니다</a:t>
            </a:r>
            <a:r>
              <a:rPr lang="en-US" altLang="ko-KR" sz="1600" b="0" i="0" dirty="0"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sz="1600" b="1" i="0" dirty="0">
                <a:effectLst/>
                <a:latin typeface="Söhne"/>
              </a:rPr>
              <a:t>자동화로 인한 효율성 향상</a:t>
            </a:r>
            <a:r>
              <a:rPr lang="en-US" altLang="ko-KR" sz="1600" b="1" i="0" dirty="0">
                <a:effectLst/>
                <a:latin typeface="Söhne"/>
              </a:rPr>
              <a:t>:</a:t>
            </a:r>
            <a:endParaRPr lang="ko-KR" altLang="en-US" sz="1600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" altLang="ko-KR" sz="1600" b="0" i="0" dirty="0">
                <a:effectLst/>
                <a:latin typeface="Söhne"/>
              </a:rPr>
              <a:t>YOLOv5</a:t>
            </a:r>
            <a:r>
              <a:rPr lang="ko-KR" altLang="en-US" sz="1600" b="0" i="0" dirty="0">
                <a:effectLst/>
                <a:latin typeface="Söhne"/>
              </a:rPr>
              <a:t>와 같은 컴퓨터 비전 기술을 활용하면 자동화가 가능해져 인적 자원을 절약하고 실시간 응답성을 향상시킵니다</a:t>
            </a:r>
            <a:r>
              <a:rPr lang="en-US" altLang="ko-KR" sz="1600" b="0" i="0" dirty="0"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0516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8504" y="6486875"/>
            <a:ext cx="17056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1F497D"/>
                </a:solidFill>
                <a:latin typeface="Times New Roman"/>
                <a:cs typeface="Times New Roman"/>
              </a:rPr>
              <a:t>Image </a:t>
            </a:r>
            <a:r>
              <a:rPr sz="1400" b="1" spc="-5" dirty="0">
                <a:solidFill>
                  <a:srgbClr val="1F497D"/>
                </a:solidFill>
                <a:latin typeface="Times New Roman"/>
                <a:cs typeface="Times New Roman"/>
              </a:rPr>
              <a:t>Processing</a:t>
            </a:r>
            <a:r>
              <a:rPr sz="1400" b="1" spc="-7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F497D"/>
                </a:solidFill>
                <a:latin typeface="Times New Roman"/>
                <a:cs typeface="Times New Roman"/>
              </a:rPr>
              <a:t>Lab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4040" y="609888"/>
            <a:ext cx="567436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ko-KR" altLang="en-US" sz="2000" dirty="0"/>
              <a:t>기능</a:t>
            </a:r>
            <a:r>
              <a:rPr lang="en-US" altLang="ko-KR" sz="2000" i="1" dirty="0">
                <a:solidFill>
                  <a:srgbClr val="FF0000"/>
                </a:solidFill>
              </a:rPr>
              <a:t>(</a:t>
            </a:r>
            <a:r>
              <a:rPr lang="ko-KR" altLang="en-US" sz="2000" i="1" dirty="0">
                <a:solidFill>
                  <a:srgbClr val="FF0000"/>
                </a:solidFill>
              </a:rPr>
              <a:t>신규 또는 추가 기능 중심</a:t>
            </a:r>
            <a:r>
              <a:rPr lang="en-US" altLang="ko-KR" sz="2000" i="1" dirty="0">
                <a:solidFill>
                  <a:srgbClr val="FF0000"/>
                </a:solidFill>
              </a:rPr>
              <a:t>,</a:t>
            </a:r>
            <a:r>
              <a:rPr lang="ko-KR" altLang="en-US" sz="2000" i="1" dirty="0">
                <a:solidFill>
                  <a:srgbClr val="FF0000"/>
                </a:solidFill>
              </a:rPr>
              <a:t> 페이지 추가 가능</a:t>
            </a:r>
            <a:r>
              <a:rPr lang="en-US" altLang="ko-KR" sz="2000" i="1" dirty="0">
                <a:solidFill>
                  <a:srgbClr val="FF0000"/>
                </a:solidFill>
              </a:rPr>
              <a:t>)</a:t>
            </a:r>
            <a:endParaRPr i="1" dirty="0">
              <a:solidFill>
                <a:srgbClr val="FF000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4040" y="1338363"/>
            <a:ext cx="8080375" cy="445827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l"/>
            <a:r>
              <a:rPr lang="ko-KR" altLang="en-US" b="1" i="0" dirty="0">
                <a:effectLst/>
                <a:latin typeface="Söhne"/>
              </a:rPr>
              <a:t>에지 디바이스 </a:t>
            </a:r>
            <a:r>
              <a:rPr lang="en-US" altLang="ko-KR" b="1" i="0" dirty="0">
                <a:effectLst/>
                <a:latin typeface="Söhne"/>
              </a:rPr>
              <a:t>(</a:t>
            </a:r>
            <a:r>
              <a:rPr lang="en" altLang="ko-KR" b="1" i="0" dirty="0">
                <a:effectLst/>
                <a:latin typeface="Söhne"/>
              </a:rPr>
              <a:t>Edge Device):</a:t>
            </a:r>
            <a:endParaRPr lang="en" altLang="ko-KR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effectLst/>
                <a:latin typeface="Söhne"/>
              </a:rPr>
              <a:t>차량 감지 및 분석</a:t>
            </a:r>
            <a:r>
              <a:rPr lang="en-US" altLang="ko-KR" b="1" i="0" dirty="0">
                <a:effectLst/>
                <a:latin typeface="Söhne"/>
              </a:rPr>
              <a:t>:</a:t>
            </a:r>
            <a:endParaRPr lang="ko-KR" altLang="en-US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" altLang="ko-KR" b="0" i="0" dirty="0">
                <a:effectLst/>
                <a:latin typeface="Söhne"/>
              </a:rPr>
              <a:t>YOLOv5</a:t>
            </a:r>
            <a:r>
              <a:rPr lang="ko-KR" altLang="en-US" b="0" i="0" dirty="0">
                <a:effectLst/>
                <a:latin typeface="Söhne"/>
              </a:rPr>
              <a:t>와 같은 딥 러닝 모델을 탑재하여 실시간으로 </a:t>
            </a:r>
            <a:r>
              <a:rPr lang="ko-KR" altLang="en-US" b="0" i="0" dirty="0" err="1">
                <a:effectLst/>
                <a:latin typeface="Söhne"/>
              </a:rPr>
              <a:t>에지에서</a:t>
            </a:r>
            <a:r>
              <a:rPr lang="ko-KR" altLang="en-US" b="0" i="0" dirty="0">
                <a:effectLst/>
                <a:latin typeface="Söhne"/>
              </a:rPr>
              <a:t> 차량을 감지하고 분석합니다</a:t>
            </a:r>
            <a:r>
              <a:rPr lang="en-US" altLang="ko-KR" b="0" i="0" dirty="0"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effectLst/>
                <a:latin typeface="Söhne"/>
              </a:rPr>
              <a:t>로컬 처리</a:t>
            </a:r>
            <a:r>
              <a:rPr lang="en-US" altLang="ko-KR" b="1" i="0" dirty="0">
                <a:effectLst/>
                <a:latin typeface="Söhne"/>
              </a:rPr>
              <a:t>:</a:t>
            </a:r>
            <a:endParaRPr lang="ko-KR" altLang="en-US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Söhne"/>
              </a:rPr>
              <a:t>감지된 데이터를 로컬에서 가공하고 필요한 정보를 추출하여 서버로 전송합니다</a:t>
            </a:r>
            <a:endParaRPr lang="en-US" altLang="ko-KR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altLang="ko-KR" dirty="0">
              <a:latin typeface="Söhne"/>
            </a:endParaRPr>
          </a:p>
          <a:p>
            <a:pPr algn="l"/>
            <a:r>
              <a:rPr lang="ko-KR" altLang="en-US" b="1" i="0" dirty="0">
                <a:effectLst/>
                <a:latin typeface="Söhne"/>
              </a:rPr>
              <a:t>서버</a:t>
            </a:r>
            <a:r>
              <a:rPr lang="en-US" altLang="ko-KR" b="1" i="0" dirty="0">
                <a:effectLst/>
                <a:latin typeface="Söhne"/>
              </a:rPr>
              <a:t>:</a:t>
            </a:r>
            <a:endParaRPr lang="ko-KR" altLang="en-US" b="0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ko-KR" altLang="en-US" b="1" i="0" dirty="0">
                <a:effectLst/>
                <a:latin typeface="Söhne"/>
              </a:rPr>
              <a:t>데이터 수신 및 저장</a:t>
            </a:r>
            <a:r>
              <a:rPr lang="en-US" altLang="ko-KR" b="1" i="0" dirty="0">
                <a:effectLst/>
                <a:latin typeface="Söhne"/>
              </a:rPr>
              <a:t>:</a:t>
            </a:r>
            <a:endParaRPr lang="ko-KR" altLang="en-US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Söhne"/>
              </a:rPr>
              <a:t>에지 장치에서 전송된 차량 감지 데이터를 수신하고 이를 중앙 데이터베이스에 저장합니다</a:t>
            </a:r>
            <a:r>
              <a:rPr lang="en-US" altLang="ko-KR" b="0" i="0" dirty="0"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1" i="0" dirty="0">
                <a:effectLst/>
                <a:latin typeface="Söhne"/>
              </a:rPr>
              <a:t>사진 관리</a:t>
            </a:r>
            <a:r>
              <a:rPr lang="en-US" altLang="ko-KR" b="1" i="0" dirty="0">
                <a:effectLst/>
                <a:latin typeface="Söhne"/>
              </a:rPr>
              <a:t>:</a:t>
            </a:r>
            <a:endParaRPr lang="ko-KR" altLang="en-US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Söhne"/>
              </a:rPr>
              <a:t>감지된 차량에 대한 사진을 저장하고 필요한 경우에 사용자에게 제공하거나 보안 기록으로 활용합니다</a:t>
            </a:r>
            <a:r>
              <a:rPr lang="en-US" altLang="ko-KR" b="0" i="0" dirty="0">
                <a:effectLst/>
                <a:latin typeface="Söhne"/>
              </a:rPr>
              <a:t>.</a:t>
            </a:r>
          </a:p>
          <a:p>
            <a:pPr marL="12065">
              <a:lnSpc>
                <a:spcPct val="100000"/>
              </a:lnSpc>
              <a:spcBef>
                <a:spcPts val="105"/>
              </a:spcBef>
              <a:tabLst>
                <a:tab pos="299720" algn="l"/>
              </a:tabLst>
            </a:pPr>
            <a:endParaRPr dirty="0">
              <a:latin typeface="+mn-ea"/>
              <a:cs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1530985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EBFA6-16EE-FBF9-70A1-9C1C3207F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E5682D6-F3BF-F240-6A3A-A1D2A9EEE165}"/>
              </a:ext>
            </a:extLst>
          </p:cNvPr>
          <p:cNvSpPr txBox="1"/>
          <p:nvPr/>
        </p:nvSpPr>
        <p:spPr>
          <a:xfrm>
            <a:off x="1208504" y="6486875"/>
            <a:ext cx="17056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1F497D"/>
                </a:solidFill>
                <a:latin typeface="Times New Roman"/>
                <a:cs typeface="Times New Roman"/>
              </a:rPr>
              <a:t>Image </a:t>
            </a:r>
            <a:r>
              <a:rPr sz="1400" b="1" spc="-5" dirty="0">
                <a:solidFill>
                  <a:srgbClr val="1F497D"/>
                </a:solidFill>
                <a:latin typeface="Times New Roman"/>
                <a:cs typeface="Times New Roman"/>
              </a:rPr>
              <a:t>Processing</a:t>
            </a:r>
            <a:r>
              <a:rPr sz="1400" b="1" spc="-7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F497D"/>
                </a:solidFill>
                <a:latin typeface="Times New Roman"/>
                <a:cs typeface="Times New Roman"/>
              </a:rPr>
              <a:t>Lab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D7B9FD4D-84BA-8343-D5E4-CC92D565B2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4040" y="609888"/>
            <a:ext cx="567436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ko-KR" altLang="en-US" sz="2000" dirty="0"/>
              <a:t>기능</a:t>
            </a:r>
            <a:r>
              <a:rPr lang="en-US" altLang="ko-KR" sz="2000" i="1" dirty="0">
                <a:solidFill>
                  <a:srgbClr val="FF0000"/>
                </a:solidFill>
              </a:rPr>
              <a:t>(</a:t>
            </a:r>
            <a:r>
              <a:rPr lang="ko-KR" altLang="en-US" sz="2000" i="1" dirty="0">
                <a:solidFill>
                  <a:srgbClr val="FF0000"/>
                </a:solidFill>
              </a:rPr>
              <a:t>신규 또는 추가 기능 중심</a:t>
            </a:r>
            <a:r>
              <a:rPr lang="en-US" altLang="ko-KR" sz="2000" i="1" dirty="0">
                <a:solidFill>
                  <a:srgbClr val="FF0000"/>
                </a:solidFill>
              </a:rPr>
              <a:t>,</a:t>
            </a:r>
            <a:r>
              <a:rPr lang="ko-KR" altLang="en-US" sz="2000" i="1" dirty="0">
                <a:solidFill>
                  <a:srgbClr val="FF0000"/>
                </a:solidFill>
              </a:rPr>
              <a:t> 페이지 추가 가능</a:t>
            </a:r>
            <a:r>
              <a:rPr lang="en-US" altLang="ko-KR" sz="2000" i="1" dirty="0">
                <a:solidFill>
                  <a:srgbClr val="FF0000"/>
                </a:solidFill>
              </a:rPr>
              <a:t>)</a:t>
            </a:r>
            <a:endParaRPr i="1" dirty="0">
              <a:solidFill>
                <a:srgbClr val="FF0000"/>
              </a:solidFill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743A0BCB-6D1C-E83E-C1B8-BF71B3DD53E8}"/>
              </a:ext>
            </a:extLst>
          </p:cNvPr>
          <p:cNvSpPr txBox="1"/>
          <p:nvPr/>
        </p:nvSpPr>
        <p:spPr>
          <a:xfrm>
            <a:off x="574040" y="1338363"/>
            <a:ext cx="8080375" cy="556626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l"/>
            <a:r>
              <a:rPr lang="ko-KR" altLang="en-US" b="1" i="0" dirty="0">
                <a:effectLst/>
                <a:latin typeface="Söhne"/>
              </a:rPr>
              <a:t>스마트폰 클라이언트</a:t>
            </a:r>
            <a:r>
              <a:rPr lang="en-US" altLang="ko-KR" b="1" i="0" dirty="0">
                <a:effectLst/>
                <a:latin typeface="Söhne"/>
              </a:rPr>
              <a:t>:</a:t>
            </a:r>
            <a:endParaRPr lang="ko-KR" altLang="en-US" b="0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ko-KR" altLang="en-US" b="1" i="0" dirty="0">
                <a:effectLst/>
                <a:latin typeface="Söhne"/>
              </a:rPr>
              <a:t>실시간 감지 상황 확인</a:t>
            </a:r>
            <a:r>
              <a:rPr lang="en-US" altLang="ko-KR" b="1" i="0" dirty="0">
                <a:effectLst/>
                <a:latin typeface="Söhne"/>
              </a:rPr>
              <a:t>:</a:t>
            </a:r>
            <a:endParaRPr lang="ko-KR" altLang="en-US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Söhne"/>
              </a:rPr>
              <a:t>서버에서 전송된 차량 감지 정보를 실시간으로 모니터링하여 사용자가 언제든지 감지 상황을 확인할 수 있도록 합니다</a:t>
            </a:r>
            <a:r>
              <a:rPr lang="en-US" altLang="ko-KR" b="0" i="0" dirty="0"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1" i="0" dirty="0">
                <a:effectLst/>
                <a:latin typeface="Söhne"/>
              </a:rPr>
              <a:t>알림 및 경고 수신</a:t>
            </a:r>
            <a:r>
              <a:rPr lang="en-US" altLang="ko-KR" b="1" i="0" dirty="0">
                <a:effectLst/>
                <a:latin typeface="Söhne"/>
              </a:rPr>
              <a:t>:</a:t>
            </a:r>
            <a:endParaRPr lang="ko-KR" altLang="en-US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Söhne"/>
              </a:rPr>
              <a:t>서버에서 생성된 푸시 알림이나 경고를 스마트폰 클라이언트로 전송하여 사용자에게 신속한 통보를 제공합니다</a:t>
            </a:r>
            <a:r>
              <a:rPr lang="en-US" altLang="ko-KR" b="0" i="0" dirty="0"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1" i="0" dirty="0">
                <a:effectLst/>
                <a:latin typeface="Söhne"/>
              </a:rPr>
              <a:t>차량 사진 확인</a:t>
            </a:r>
            <a:r>
              <a:rPr lang="en-US" altLang="ko-KR" b="1" i="0" dirty="0">
                <a:effectLst/>
                <a:latin typeface="Söhne"/>
              </a:rPr>
              <a:t>:</a:t>
            </a:r>
            <a:endParaRPr lang="ko-KR" altLang="en-US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Söhne"/>
              </a:rPr>
              <a:t>감지된 차량에 대한 사진을 스마트폰에서 확인할 수 있도록 클라이언트에서 관련 기능을 제공합니다</a:t>
            </a:r>
            <a:r>
              <a:rPr lang="en-US" altLang="ko-KR" b="0" i="0" dirty="0">
                <a:effectLst/>
                <a:latin typeface="Söhne"/>
              </a:rPr>
              <a:t>.</a:t>
            </a:r>
            <a:endParaRPr lang="en-US" altLang="ko-KR" dirty="0"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ko-KR" altLang="en-US" b="1" i="0" dirty="0">
                <a:effectLst/>
                <a:latin typeface="Söhne"/>
              </a:rPr>
              <a:t>자동 사진 업데이트 기능</a:t>
            </a:r>
            <a:r>
              <a:rPr lang="en-US" altLang="ko-KR" b="1" i="0" dirty="0">
                <a:effectLst/>
                <a:latin typeface="Söhne"/>
              </a:rPr>
              <a:t>:</a:t>
            </a:r>
            <a:endParaRPr lang="ko-KR" altLang="en-US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Söhne"/>
              </a:rPr>
              <a:t>클라이언트 앱은 푸시 알림을 받으면 자동으로 해당 차량에 대한 사진을 서버에서 가져와서 업데이트합니다</a:t>
            </a:r>
            <a:r>
              <a:rPr lang="en-US" altLang="ko-KR" b="0" i="0" dirty="0">
                <a:effectLst/>
                <a:latin typeface="Söhne"/>
              </a:rPr>
              <a:t>. </a:t>
            </a:r>
            <a:r>
              <a:rPr lang="ko-KR" altLang="en-US" b="0" i="0" dirty="0">
                <a:effectLst/>
                <a:latin typeface="Söhne"/>
              </a:rPr>
              <a:t>이를 통해 사용자는 실시간으로 감지된 차량의 사진을 확인할 수 있습니다</a:t>
            </a:r>
            <a:r>
              <a:rPr lang="en-US" altLang="ko-KR" b="0" i="0" dirty="0"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1" i="0" dirty="0">
                <a:effectLst/>
                <a:latin typeface="Söhne"/>
              </a:rPr>
              <a:t>실시간 감지 정보 확인</a:t>
            </a:r>
            <a:r>
              <a:rPr lang="en-US" altLang="ko-KR" b="1" i="0" dirty="0">
                <a:effectLst/>
                <a:latin typeface="Söhne"/>
              </a:rPr>
              <a:t>:</a:t>
            </a:r>
            <a:endParaRPr lang="ko-KR" altLang="en-US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Söhne"/>
              </a:rPr>
              <a:t>사용자는 클라이언트 앱을 통해 실시간으로 감지된 차량의 정보와 사진을 확인할 수 있습니다</a:t>
            </a:r>
            <a:r>
              <a:rPr lang="en-US" altLang="ko-KR" b="0" i="0" dirty="0">
                <a:effectLst/>
                <a:latin typeface="Söhne"/>
              </a:rPr>
              <a:t>. </a:t>
            </a:r>
            <a:r>
              <a:rPr lang="ko-KR" altLang="en-US" b="0" i="0" dirty="0">
                <a:effectLst/>
                <a:latin typeface="Söhne"/>
              </a:rPr>
              <a:t>이는 보안</a:t>
            </a:r>
            <a:r>
              <a:rPr lang="en-US" altLang="ko-KR" b="0" i="0" dirty="0">
                <a:effectLst/>
                <a:latin typeface="Söhne"/>
              </a:rPr>
              <a:t>, </a:t>
            </a:r>
            <a:r>
              <a:rPr lang="ko-KR" altLang="en-US" b="0" i="0" dirty="0">
                <a:effectLst/>
                <a:latin typeface="Söhne"/>
              </a:rPr>
              <a:t>교통 상황 등에 대한 신속한 정보 열람을 가능하게 합니다</a:t>
            </a:r>
            <a:r>
              <a:rPr lang="en-US" altLang="ko-KR" b="0" i="0" dirty="0">
                <a:effectLst/>
                <a:latin typeface="Söhne"/>
              </a:rPr>
              <a:t>.</a:t>
            </a:r>
            <a:br>
              <a:rPr lang="ko-KR" altLang="en-US" dirty="0"/>
            </a:br>
            <a:endParaRPr lang="en-US" altLang="ko-KR" b="0" i="0" dirty="0">
              <a:effectLst/>
              <a:latin typeface="Söhne"/>
            </a:endParaRPr>
          </a:p>
          <a:p>
            <a:pPr marL="12065">
              <a:lnSpc>
                <a:spcPct val="100000"/>
              </a:lnSpc>
              <a:spcBef>
                <a:spcPts val="105"/>
              </a:spcBef>
              <a:tabLst>
                <a:tab pos="299720" algn="l"/>
              </a:tabLst>
            </a:pPr>
            <a:endParaRPr dirty="0">
              <a:latin typeface="+mn-ea"/>
              <a:cs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823116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8504" y="6486875"/>
            <a:ext cx="17056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1F497D"/>
                </a:solidFill>
                <a:latin typeface="Times New Roman"/>
                <a:cs typeface="Times New Roman"/>
              </a:rPr>
              <a:t>Image </a:t>
            </a:r>
            <a:r>
              <a:rPr sz="1400" b="1" spc="-5" dirty="0">
                <a:solidFill>
                  <a:srgbClr val="1F497D"/>
                </a:solidFill>
                <a:latin typeface="Times New Roman"/>
                <a:cs typeface="Times New Roman"/>
              </a:rPr>
              <a:t>Processing</a:t>
            </a:r>
            <a:r>
              <a:rPr sz="1400" b="1" spc="-7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F497D"/>
                </a:solidFill>
                <a:latin typeface="Times New Roman"/>
                <a:cs typeface="Times New Roman"/>
              </a:rPr>
              <a:t>Lab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4040" y="609888"/>
            <a:ext cx="384556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ko-KR" altLang="en-US" sz="2000" dirty="0"/>
              <a:t>사용자 시나리오</a:t>
            </a:r>
            <a:r>
              <a:rPr lang="en-US" altLang="ko-KR" sz="2000" dirty="0"/>
              <a:t>(Ui </a:t>
            </a:r>
            <a:r>
              <a:rPr lang="ko-KR" altLang="en-US" sz="2000" dirty="0"/>
              <a:t>구성</a:t>
            </a:r>
            <a:r>
              <a:rPr lang="en-US" altLang="ko-KR" sz="2000" dirty="0"/>
              <a:t>)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74040" y="2178746"/>
            <a:ext cx="8080375" cy="3104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kumimoji="1" lang="en-US" altLang="ko-KR" sz="2000" b="1" dirty="0"/>
              <a:t>1.</a:t>
            </a:r>
            <a:r>
              <a:rPr kumimoji="1" lang="ko-KR" altLang="en-US" sz="2000" b="1" dirty="0"/>
              <a:t> 기본적인 </a:t>
            </a:r>
            <a:r>
              <a:rPr kumimoji="1" lang="en-US" altLang="ko-KR" sz="2000" b="1" dirty="0" err="1"/>
              <a:t>ImageView</a:t>
            </a:r>
            <a:r>
              <a:rPr kumimoji="1" lang="en-US" altLang="ko-KR" sz="2000" dirty="0"/>
              <a:t>:</a:t>
            </a:r>
          </a:p>
          <a:p>
            <a:endParaRPr kumimoji="1" lang="en-US" altLang="ko-KR" sz="2000" dirty="0"/>
          </a:p>
          <a:p>
            <a:r>
              <a:rPr kumimoji="1" lang="ko-KR" altLang="en-US" sz="2000" dirty="0"/>
              <a:t>이 이미지 뷰에서는 감지한 데이터를 자동으로 받아오기 위해</a:t>
            </a:r>
            <a:r>
              <a:rPr kumimoji="1" lang="en-US" altLang="ko-KR" sz="2000" dirty="0"/>
              <a:t>4</a:t>
            </a:r>
            <a:r>
              <a:rPr kumimoji="1" lang="ko-KR" altLang="en-US" sz="2000" dirty="0"/>
              <a:t>초마다 서버에게 요청을 보내어 사진을 업데이트 한다</a:t>
            </a:r>
            <a:r>
              <a:rPr kumimoji="1" lang="en-US" altLang="ko-KR" sz="2000" dirty="0"/>
              <a:t>.</a:t>
            </a:r>
          </a:p>
          <a:p>
            <a:pPr lvl="1"/>
            <a:endParaRPr kumimoji="1" lang="en-US" altLang="ko-KR" sz="2000" dirty="0"/>
          </a:p>
          <a:p>
            <a:r>
              <a:rPr kumimoji="1" lang="en-US" altLang="ko-KR" sz="2000" b="1" dirty="0"/>
              <a:t>2.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REFRESH </a:t>
            </a:r>
            <a:r>
              <a:rPr kumimoji="1" lang="ko-KR" altLang="en-US" sz="2000" b="1" dirty="0"/>
              <a:t>버튼</a:t>
            </a:r>
            <a:r>
              <a:rPr kumimoji="1" lang="en-US" altLang="ko-KR" sz="2000" b="1" dirty="0"/>
              <a:t>:</a:t>
            </a:r>
          </a:p>
          <a:p>
            <a:endParaRPr kumimoji="1" lang="en-US" altLang="ko-KR" sz="2000" dirty="0"/>
          </a:p>
          <a:p>
            <a:r>
              <a:rPr kumimoji="1" lang="ko-KR" altLang="en-US" sz="2000" dirty="0"/>
              <a:t>자동적으로 업데이트가 아닌 사용자를 위해 수동적인 </a:t>
            </a:r>
            <a:endParaRPr kumimoji="1" lang="en-US" altLang="ko-KR" sz="2000" dirty="0"/>
          </a:p>
          <a:p>
            <a:r>
              <a:rPr kumimoji="1" lang="ko-KR" altLang="en-US" sz="2000" dirty="0"/>
              <a:t>업데이트 버튼이다</a:t>
            </a:r>
            <a:r>
              <a:rPr kumimoji="1" lang="en-US" altLang="ko-KR" sz="2000" dirty="0"/>
              <a:t>.</a:t>
            </a:r>
            <a:endParaRPr kumimoji="1" lang="ko-KR" altLang="en-US" sz="2000" dirty="0"/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299720" algn="l"/>
              </a:tabLst>
            </a:pPr>
            <a:endParaRPr sz="2000" dirty="0">
              <a:latin typeface="+mn-ea"/>
              <a:cs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2555613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4468</TotalTime>
  <Words>844</Words>
  <Application>Microsoft Macintosh PowerPoint</Application>
  <PresentationFormat>A4 용지(210x297mm)</PresentationFormat>
  <Paragraphs>114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Malgun Gothic</vt:lpstr>
      <vt:lpstr>Söhne</vt:lpstr>
      <vt:lpstr>Arial</vt:lpstr>
      <vt:lpstr>Calibri</vt:lpstr>
      <vt:lpstr>Consolas</vt:lpstr>
      <vt:lpstr>Times New Roman</vt:lpstr>
      <vt:lpstr>Wingdings</vt:lpstr>
      <vt:lpstr>Office Theme</vt:lpstr>
      <vt:lpstr>Mobile/WebService Project</vt:lpstr>
      <vt:lpstr>목차</vt:lpstr>
      <vt:lpstr>요구조건</vt:lpstr>
      <vt:lpstr>시스템 구성도 (변경  된 사항 적용 필요)</vt:lpstr>
      <vt:lpstr>목적</vt:lpstr>
      <vt:lpstr>필요성</vt:lpstr>
      <vt:lpstr>기능(신규 또는 추가 기능 중심, 페이지 추가 가능)</vt:lpstr>
      <vt:lpstr>기능(신규 또는 추가 기능 중심, 페이지 추가 가능)</vt:lpstr>
      <vt:lpstr>사용자 시나리오(Ui 구성)</vt:lpstr>
      <vt:lpstr>기대효과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안기옥</dc:creator>
  <cp:lastModifiedBy>김동원</cp:lastModifiedBy>
  <cp:revision>55</cp:revision>
  <dcterms:created xsi:type="dcterms:W3CDTF">2020-06-08T19:34:44Z</dcterms:created>
  <dcterms:modified xsi:type="dcterms:W3CDTF">2024-12-18T03:21:15Z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2018-05-10T00:00:00Z</vt:filetime>
  </property>
  <property fmtid="{D5CDD505-2E9C-101B-9397-08002B2CF9AE}" pid="3" name="Creator">
    <vt:lpwstr>PowerPoint용 Acrobat PDFMaker 15</vt:lpwstr>
  </property>
  <property fmtid="{D5CDD505-2E9C-101B-9397-08002B2CF9AE}" pid="4" name="LastSaved">
    <vt:filetime>2020-06-08T00:00:00Z</vt:filetime>
  </property>
</Properties>
</file>