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63" r:id="rId4"/>
    <p:sldId id="260" r:id="rId5"/>
    <p:sldId id="304" r:id="rId6"/>
    <p:sldId id="272" r:id="rId7"/>
    <p:sldId id="303" r:id="rId8"/>
    <p:sldId id="265" r:id="rId9"/>
    <p:sldId id="302" r:id="rId10"/>
  </p:sldIdLst>
  <p:sldSz cx="9144000" cy="5143500" type="screen16x9"/>
  <p:notesSz cx="6858000" cy="9144000"/>
  <p:embeddedFontLst>
    <p:embeddedFont>
      <p:font typeface="Questrial" panose="020B0600000101010101" charset="0"/>
      <p:regular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Squada One" panose="020B0600000101010101" charset="0"/>
      <p:regular r:id="rId15"/>
    </p:embeddedFont>
    <p:embeddedFont>
      <p:font typeface="경기천년제목 Bold" panose="02020803020101020101" pitchFamily="18" charset="-127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E78543-7244-494C-8592-07256E41CC34}">
  <a:tblStyle styleId="{20E78543-7244-494C-8592-07256E41CC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7" autoAdjust="0"/>
    <p:restoredTop sz="94660"/>
  </p:normalViewPr>
  <p:slideViewPr>
    <p:cSldViewPr snapToGrid="0">
      <p:cViewPr>
        <p:scale>
          <a:sx n="100" d="100"/>
          <a:sy n="100" d="100"/>
        </p:scale>
        <p:origin x="80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2125240018781"/>
          <c:y val="0.19700495068863841"/>
          <c:w val="0.73841711373551722"/>
          <c:h val="0.6387128320469698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47C-4B14-9865-7728E11546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47C-4B14-9865-7728E11546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47C-4B14-9865-7728E11546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47C-4B14-9865-7728E11546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있다</c:v>
                </c:pt>
                <c:pt idx="1">
                  <c:v>없다.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7C-4B14-9865-7728E115467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177929be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0177929be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02cee0ee4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02cee0ee4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177929be_4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0177929be_4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025b7574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025b7574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30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6025b75743_0_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6025b75743_0_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025b7574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025b7574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255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025b7574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025b7574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6025b75743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6025b75743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44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None/>
              <a:defRPr>
                <a:solidFill>
                  <a:srgbClr val="0053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 hasCustomPrompt="1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3" hasCustomPrompt="1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 hasCustomPrompt="1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 hasCustomPrompt="1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 hasCustomPrompt="1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IG_NUMBER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2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 idx="5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6"/>
          </p:nvPr>
        </p:nvSpPr>
        <p:spPr>
          <a:xfrm>
            <a:off x="601678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BIG_NUMBER_1_1_1_5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145700" y="619525"/>
            <a:ext cx="6713100" cy="41496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4777475" y="1630800"/>
            <a:ext cx="4402500" cy="2833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1215450" y="3032875"/>
            <a:ext cx="67131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5632650" y="34980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 idx="2" hasCustomPrompt="1"/>
          </p:nvPr>
        </p:nvSpPr>
        <p:spPr>
          <a:xfrm>
            <a:off x="6747150" y="2116971"/>
            <a:ext cx="1181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5691852" y="1879175"/>
            <a:ext cx="24099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8870400" y="944375"/>
            <a:ext cx="273600" cy="4199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8870400" y="0"/>
            <a:ext cx="273600" cy="1009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2">
  <p:cSld name="BIG_NUMBER_1_1_1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881575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829675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BIG_NUMBER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290550"/>
            <a:ext cx="4682100" cy="45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2"/>
          </p:nvPr>
        </p:nvSpPr>
        <p:spPr>
          <a:xfrm>
            <a:off x="720012" y="25978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720012" y="29748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ctrTitle" idx="3"/>
          </p:nvPr>
        </p:nvSpPr>
        <p:spPr>
          <a:xfrm>
            <a:off x="720012" y="149498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>
            <a:off x="720012" y="187203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ctrTitle" idx="5"/>
          </p:nvPr>
        </p:nvSpPr>
        <p:spPr>
          <a:xfrm>
            <a:off x="720012" y="37006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6"/>
          </p:nvPr>
        </p:nvSpPr>
        <p:spPr>
          <a:xfrm>
            <a:off x="720012" y="40776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60" r:id="rId6"/>
    <p:sldLayoutId id="2147483661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rgbClr val="FFFFFF"/>
                </a:solidFill>
              </a:rPr>
              <a:t>종합설계</a:t>
            </a:r>
            <a:r>
              <a:rPr lang="en-US" altLang="ko-KR" b="1" dirty="0" smtClean="0">
                <a:solidFill>
                  <a:srgbClr val="FFFFFF"/>
                </a:solidFill>
              </a:rPr>
              <a:t>1 </a:t>
            </a:r>
            <a:br>
              <a:rPr lang="en-US" altLang="ko-KR" b="1" dirty="0" smtClean="0">
                <a:solidFill>
                  <a:srgbClr val="FFFFFF"/>
                </a:solidFill>
              </a:rPr>
            </a:br>
            <a:r>
              <a:rPr lang="ko-KR" altLang="en-US" b="1" dirty="0" smtClean="0">
                <a:solidFill>
                  <a:srgbClr val="FFFFFF"/>
                </a:solidFill>
              </a:rPr>
              <a:t>졸업프로젝트 </a:t>
            </a:r>
            <a:r>
              <a:rPr lang="ko-KR" altLang="en-US" b="1" dirty="0" smtClean="0">
                <a:solidFill>
                  <a:srgbClr val="FFFFFF"/>
                </a:solidFill>
              </a:rPr>
              <a:t>설문조사 분석 </a:t>
            </a:r>
            <a:r>
              <a:rPr lang="ko-KR" altLang="en-US" b="1" dirty="0" smtClean="0">
                <a:solidFill>
                  <a:srgbClr val="FFFFFF"/>
                </a:solidFill>
              </a:rPr>
              <a:t>보고서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rgbClr val="FFFFFF"/>
                </a:solidFill>
              </a:rPr>
              <a:t>나 </a:t>
            </a:r>
            <a:r>
              <a:rPr lang="ko-KR" altLang="en-US" sz="2000" b="1" dirty="0" err="1" smtClean="0">
                <a:solidFill>
                  <a:srgbClr val="FFFFFF"/>
                </a:solidFill>
              </a:rPr>
              <a:t>혼자한다</a:t>
            </a:r>
            <a:r>
              <a:rPr lang="ko-KR" altLang="en-US" sz="2000" b="1" dirty="0" smtClean="0">
                <a:solidFill>
                  <a:srgbClr val="FFFFFF"/>
                </a:solidFill>
              </a:rPr>
              <a:t> 조</a:t>
            </a:r>
            <a:r>
              <a:rPr lang="en-US" altLang="ko-KR" sz="2000" b="1" dirty="0" smtClean="0">
                <a:solidFill>
                  <a:srgbClr val="FFFFFF"/>
                </a:solidFill>
              </a:rPr>
              <a:t>- </a:t>
            </a:r>
            <a:r>
              <a:rPr lang="ko-KR" altLang="en-US" sz="2000" b="1" dirty="0" smtClean="0">
                <a:solidFill>
                  <a:srgbClr val="FFFFFF"/>
                </a:solidFill>
              </a:rPr>
              <a:t>김규태</a:t>
            </a:r>
            <a:endParaRPr sz="2000" b="1" dirty="0">
              <a:solidFill>
                <a:srgbClr val="FFFF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463" y="719958"/>
            <a:ext cx="1825070" cy="17810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64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l="28170" r="12422"/>
          <a:stretch/>
        </p:blipFill>
        <p:spPr>
          <a:xfrm>
            <a:off x="3711425" y="0"/>
            <a:ext cx="5432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/>
          <p:nvPr/>
        </p:nvSpPr>
        <p:spPr>
          <a:xfrm>
            <a:off x="0" y="296850"/>
            <a:ext cx="4954800" cy="45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rgbClr val="DC5641"/>
                </a:solidFill>
              </a:rPr>
              <a:t>목차</a:t>
            </a:r>
            <a:endParaRPr b="1" dirty="0">
              <a:solidFill>
                <a:srgbClr val="DC5641"/>
              </a:solidFill>
            </a:endParaRPr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01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12" name="Google Shape;212;p29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DC5641"/>
                </a:solidFill>
              </a:rPr>
              <a:t>ProtoType</a:t>
            </a:r>
            <a:endParaRPr b="1" dirty="0">
              <a:solidFill>
                <a:srgbClr val="DC5641"/>
              </a:solidFill>
            </a:endParaRPr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3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5641"/>
                </a:solidFill>
              </a:rPr>
              <a:t>02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15" name="Google Shape;215;p29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DC5641"/>
                </a:solidFill>
              </a:rPr>
              <a:t>설문조사 응답</a:t>
            </a:r>
            <a:endParaRPr dirty="0">
              <a:solidFill>
                <a:srgbClr val="DC5641"/>
              </a:solidFill>
            </a:endParaRPr>
          </a:p>
        </p:txBody>
      </p:sp>
      <p:sp>
        <p:nvSpPr>
          <p:cNvPr id="24" name="Google Shape;217;p29"/>
          <p:cNvSpPr txBox="1">
            <a:spLocks noGrp="1"/>
          </p:cNvSpPr>
          <p:nvPr>
            <p:ph type="title" idx="6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C5641"/>
                </a:solidFill>
              </a:rPr>
              <a:t>03</a:t>
            </a:r>
            <a:endParaRPr dirty="0">
              <a:solidFill>
                <a:srgbClr val="DC5641"/>
              </a:solidFill>
            </a:endParaRPr>
          </a:p>
        </p:txBody>
      </p:sp>
      <p:sp>
        <p:nvSpPr>
          <p:cNvPr id="25" name="Google Shape;218;p29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C5641"/>
                </a:solidFill>
              </a:rPr>
              <a:t>FeedBack </a:t>
            </a:r>
            <a:r>
              <a:rPr lang="ko-KR" altLang="en-US" dirty="0" err="1" smtClean="0">
                <a:solidFill>
                  <a:srgbClr val="DC5641"/>
                </a:solidFill>
              </a:rPr>
              <a:t>반영사항</a:t>
            </a:r>
            <a:endParaRPr dirty="0">
              <a:solidFill>
                <a:srgbClr val="DC564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>
            <a:spLocks noGrp="1"/>
          </p:cNvSpPr>
          <p:nvPr>
            <p:ph type="ctrTitle"/>
          </p:nvPr>
        </p:nvSpPr>
        <p:spPr>
          <a:xfrm>
            <a:off x="1215450" y="3032875"/>
            <a:ext cx="67131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</a:rPr>
              <a:t>Prototype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2" name="Google Shape;302;p34"/>
          <p:cNvSpPr txBox="1">
            <a:spLocks noGrp="1"/>
          </p:cNvSpPr>
          <p:nvPr>
            <p:ph type="title" idx="2"/>
          </p:nvPr>
        </p:nvSpPr>
        <p:spPr>
          <a:xfrm>
            <a:off x="6747150" y="2116971"/>
            <a:ext cx="1181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666649"/>
              </p:ext>
            </p:extLst>
          </p:nvPr>
        </p:nvGraphicFramePr>
        <p:xfrm>
          <a:off x="3550230" y="850899"/>
          <a:ext cx="2367970" cy="2438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324085" y="460899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b="1" dirty="0" smtClean="0"/>
              <a:t>02. </a:t>
            </a:r>
            <a:r>
              <a:rPr lang="ko-KR" altLang="en-US" b="1" dirty="0" smtClean="0"/>
              <a:t>사용자 설문조사</a:t>
            </a:r>
            <a:endParaRPr b="1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ctrTitle" idx="3"/>
          </p:nvPr>
        </p:nvSpPr>
        <p:spPr>
          <a:xfrm>
            <a:off x="3724297" y="2969325"/>
            <a:ext cx="2019835" cy="710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b="1" dirty="0" smtClean="0"/>
              <a:t>이용자 분석</a:t>
            </a:r>
            <a:r>
              <a:rPr lang="en-US" altLang="ko-KR" b="1" dirty="0" smtClean="0"/>
              <a:t>(5</a:t>
            </a:r>
            <a:r>
              <a:rPr lang="ko-KR" altLang="en-US" b="1" dirty="0" smtClean="0"/>
              <a:t>인</a:t>
            </a:r>
            <a:r>
              <a:rPr lang="en-US" altLang="ko-KR" b="1" dirty="0" smtClean="0"/>
              <a:t>)</a:t>
            </a:r>
            <a:endParaRPr b="1" dirty="0"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4"/>
          </p:nvPr>
        </p:nvSpPr>
        <p:spPr>
          <a:xfrm>
            <a:off x="2651620" y="3484650"/>
            <a:ext cx="441593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 smtClean="0"/>
              <a:t>국내 </a:t>
            </a:r>
            <a:r>
              <a:rPr lang="ko-KR" altLang="en-US" sz="1050" b="1" dirty="0" err="1" smtClean="0"/>
              <a:t>프로토를</a:t>
            </a:r>
            <a:r>
              <a:rPr lang="ko-KR" altLang="en-US" sz="1050" b="1" dirty="0" smtClean="0"/>
              <a:t> 이용해본 경험이 있는 사용자들만 조사</a:t>
            </a:r>
            <a:endParaRPr sz="1050" b="1" dirty="0"/>
          </a:p>
        </p:txBody>
      </p:sp>
      <p:sp>
        <p:nvSpPr>
          <p:cNvPr id="6" name="Google Shape;351;p36"/>
          <p:cNvSpPr txBox="1">
            <a:spLocks noGrp="1"/>
          </p:cNvSpPr>
          <p:nvPr>
            <p:ph type="ctrTitle"/>
          </p:nvPr>
        </p:nvSpPr>
        <p:spPr>
          <a:xfrm>
            <a:off x="171450" y="979789"/>
            <a:ext cx="3290029" cy="1713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승부예측</a:t>
            </a:r>
            <a:r>
              <a:rPr lang="ko-KR" altLang="en-US" sz="18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같은 기능을 하는 프로그램이나 관련 사이트를 이용해본 경험이 있는가</a:t>
            </a:r>
            <a:r>
              <a:rPr lang="en-US" altLang="ko-KR" sz="18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br>
              <a:rPr lang="en-US" altLang="ko-KR" sz="18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</a:br>
            <a:r>
              <a:rPr lang="en-US" altLang="ko-KR" sz="18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18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제공자가 주관적으로 분석한 글도 포함</a:t>
            </a:r>
            <a:r>
              <a:rPr lang="en-US" altLang="ko-KR" sz="18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endParaRPr sz="18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>
            <a:spLocks noGrp="1"/>
          </p:cNvSpPr>
          <p:nvPr>
            <p:ph type="ctrTitle"/>
          </p:nvPr>
        </p:nvSpPr>
        <p:spPr>
          <a:xfrm>
            <a:off x="0" y="1315874"/>
            <a:ext cx="3290029" cy="1713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그러한 곳 들을 이용하면서 아쉬운 점이 있다면</a:t>
            </a:r>
            <a:r>
              <a:rPr lang="en-US" altLang="ko-KR" sz="18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sz="18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15" name="Google Shape;415;p36"/>
          <p:cNvSpPr/>
          <p:nvPr/>
        </p:nvSpPr>
        <p:spPr>
          <a:xfrm>
            <a:off x="2921139" y="446973"/>
            <a:ext cx="1355507" cy="4511352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>
            <a:solidFill>
              <a:srgbClr val="0053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05325" y="446973"/>
            <a:ext cx="40576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정보 제공자가 얼마나 적중률을 가지고 있는지 몰라 </a:t>
            </a:r>
            <a:r>
              <a:rPr lang="ko-KR" altLang="en-US" dirty="0" err="1" smtClean="0"/>
              <a:t>여러곳의</a:t>
            </a:r>
            <a:r>
              <a:rPr lang="ko-KR" altLang="en-US" dirty="0" smtClean="0"/>
              <a:t> 정보를 취합해서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제공하는 정보의 질이 높지 않은 것 같고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예측결과를</a:t>
            </a:r>
            <a:r>
              <a:rPr lang="ko-KR" altLang="en-US" dirty="0" smtClean="0"/>
              <a:t> 공개하지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빌미로 제공자가 운영하는 대화방으로 초대를 통해 기타 다른 </a:t>
            </a:r>
            <a:r>
              <a:rPr lang="ko-KR" altLang="en-US" dirty="0" err="1" smtClean="0"/>
              <a:t>사설토토</a:t>
            </a:r>
            <a:r>
              <a:rPr lang="ko-KR" altLang="en-US" dirty="0" smtClean="0"/>
              <a:t> 사이트의 가입을 부추긴다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생각보다 분석이 깊지 않고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분석을 통해 결과를 예측하는 과정이 단순하다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깊이 있는 분석을 제공하는 곳이 별로 없다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&gt;&gt;&gt;</a:t>
            </a:r>
            <a:r>
              <a:rPr lang="ko-KR" altLang="en-US" dirty="0" smtClean="0"/>
              <a:t>정보 제공자의 적중률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신뢰도 미흡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제공을 통한 다른 목적이 존재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분석의 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8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3"/>
          <p:cNvSpPr txBox="1">
            <a:spLocks noGrp="1"/>
          </p:cNvSpPr>
          <p:nvPr>
            <p:ph type="ctrTitle"/>
          </p:nvPr>
        </p:nvSpPr>
        <p:spPr>
          <a:xfrm>
            <a:off x="225025" y="305225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프로그램에 대한 만족도</a:t>
            </a:r>
            <a:endParaRPr b="1" dirty="0"/>
          </a:p>
        </p:txBody>
      </p:sp>
      <p:sp>
        <p:nvSpPr>
          <p:cNvPr id="1159" name="Google Shape;1159;p43"/>
          <p:cNvSpPr txBox="1">
            <a:spLocks noGrp="1"/>
          </p:cNvSpPr>
          <p:nvPr>
            <p:ph type="ctrTitle" idx="3"/>
          </p:nvPr>
        </p:nvSpPr>
        <p:spPr>
          <a:xfrm>
            <a:off x="91505" y="883062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/>
              <a:t>사용자 만족도</a:t>
            </a:r>
            <a:endParaRPr b="1" dirty="0"/>
          </a:p>
        </p:txBody>
      </p:sp>
      <p:sp>
        <p:nvSpPr>
          <p:cNvPr id="1160" name="Google Shape;1160;p43"/>
          <p:cNvSpPr txBox="1">
            <a:spLocks noGrp="1"/>
          </p:cNvSpPr>
          <p:nvPr>
            <p:ph type="subTitle" idx="4"/>
          </p:nvPr>
        </p:nvSpPr>
        <p:spPr>
          <a:xfrm>
            <a:off x="225025" y="135768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smtClean="0"/>
              <a:t>프로그램 기능에 대한 전반적인 만족도</a:t>
            </a:r>
            <a:endParaRPr lang="en-US" altLang="ko-KR" sz="1400" b="1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/>
              <a:t>(5</a:t>
            </a:r>
            <a:r>
              <a:rPr lang="ko-KR" altLang="en-US" sz="1400" b="1" dirty="0" smtClean="0"/>
              <a:t>명에게 평가</a:t>
            </a:r>
            <a:r>
              <a:rPr lang="en-US" altLang="ko-KR" sz="1400" b="1" dirty="0" smtClean="0"/>
              <a:t>)</a:t>
            </a:r>
            <a:endParaRPr sz="1400" b="1" dirty="0"/>
          </a:p>
        </p:txBody>
      </p:sp>
      <p:sp>
        <p:nvSpPr>
          <p:cNvPr id="23" name="포인트가 5개인 별 22"/>
          <p:cNvSpPr/>
          <p:nvPr/>
        </p:nvSpPr>
        <p:spPr>
          <a:xfrm>
            <a:off x="3415816" y="1273062"/>
            <a:ext cx="276225" cy="304800"/>
          </a:xfrm>
          <a:prstGeom prst="star5">
            <a:avLst>
              <a:gd name="adj" fmla="val 2757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3746660" y="1273062"/>
            <a:ext cx="276225" cy="304800"/>
          </a:xfrm>
          <a:prstGeom prst="star5">
            <a:avLst>
              <a:gd name="adj" fmla="val 2757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포인트가 5개인 별 24"/>
          <p:cNvSpPr/>
          <p:nvPr/>
        </p:nvSpPr>
        <p:spPr>
          <a:xfrm>
            <a:off x="3084972" y="1273062"/>
            <a:ext cx="276225" cy="304800"/>
          </a:xfrm>
          <a:prstGeom prst="star5">
            <a:avLst>
              <a:gd name="adj" fmla="val 2757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포인트가 5개인 별 30"/>
          <p:cNvSpPr/>
          <p:nvPr/>
        </p:nvSpPr>
        <p:spPr>
          <a:xfrm>
            <a:off x="4084142" y="1273062"/>
            <a:ext cx="276225" cy="304800"/>
          </a:xfrm>
          <a:prstGeom prst="star5">
            <a:avLst>
              <a:gd name="adj" fmla="val 2757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282" y="1074191"/>
            <a:ext cx="719913" cy="7025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포인트가 5개인 별 37"/>
          <p:cNvSpPr/>
          <p:nvPr/>
        </p:nvSpPr>
        <p:spPr>
          <a:xfrm>
            <a:off x="4421624" y="1273062"/>
            <a:ext cx="276225" cy="304800"/>
          </a:xfrm>
          <a:prstGeom prst="star5">
            <a:avLst>
              <a:gd name="adj" fmla="val 27578"/>
              <a:gd name="hf" fmla="val 105146"/>
              <a:gd name="vf" fmla="val 1105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>
            <a:spLocks noGrp="1"/>
          </p:cNvSpPr>
          <p:nvPr>
            <p:ph type="ctrTitle"/>
          </p:nvPr>
        </p:nvSpPr>
        <p:spPr>
          <a:xfrm>
            <a:off x="0" y="1315874"/>
            <a:ext cx="3290029" cy="1713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프로그램의 기능 중에 마음에 들거나 아쉬운 기능이 있나요</a:t>
            </a:r>
            <a:r>
              <a:rPr lang="en-US" altLang="ko-KR" sz="18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sz="18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15" name="Google Shape;415;p36"/>
          <p:cNvSpPr/>
          <p:nvPr/>
        </p:nvSpPr>
        <p:spPr>
          <a:xfrm>
            <a:off x="2921139" y="446973"/>
            <a:ext cx="1355507" cy="4511352"/>
          </a:xfrm>
          <a:prstGeom prst="leftBrace">
            <a:avLst>
              <a:gd name="adj1" fmla="val 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05325" y="446973"/>
            <a:ext cx="40576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적중률을 투명하게 공개하니 좋은 것 같다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EPL</a:t>
            </a:r>
            <a:r>
              <a:rPr lang="ko-KR" altLang="en-US" dirty="0" smtClean="0"/>
              <a:t>만 데이터가 있는 것이 아쉽다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국내 리그도 있으면 좋겠다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기존에 존재하는 </a:t>
            </a:r>
            <a:r>
              <a:rPr lang="ko-KR" altLang="en-US" dirty="0" err="1" smtClean="0"/>
              <a:t>경기데이터</a:t>
            </a:r>
            <a:r>
              <a:rPr lang="ko-KR" altLang="en-US" dirty="0" smtClean="0"/>
              <a:t> 외에 새로 진행될 경기에 대해선 데이터를 어떻게 업데이트 하는지 모르겠다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기존에 이러한 프로그램이 없어 있다면 무조건 쓸 것 같다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분석하는 경기와 데이터가 유사한 경기를 보여주는 기능이 좋은 것 같다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>
            <a:spLocks noGrp="1"/>
          </p:cNvSpPr>
          <p:nvPr>
            <p:ph type="ctrTitle"/>
          </p:nvPr>
        </p:nvSpPr>
        <p:spPr>
          <a:xfrm>
            <a:off x="0" y="1315874"/>
            <a:ext cx="3290029" cy="1713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프로그램의 기능 중에 개선이 필요하거나 추가 되었으면 </a:t>
            </a:r>
            <a:r>
              <a:rPr lang="ko-KR" altLang="en-US" sz="1800" b="1" dirty="0" err="1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하는것은</a:t>
            </a:r>
            <a:r>
              <a:rPr lang="en-US" altLang="ko-KR" sz="18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sz="18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15" name="Google Shape;415;p36"/>
          <p:cNvSpPr/>
          <p:nvPr/>
        </p:nvSpPr>
        <p:spPr>
          <a:xfrm>
            <a:off x="2921139" y="446973"/>
            <a:ext cx="1355507" cy="4511352"/>
          </a:xfrm>
          <a:prstGeom prst="leftBrace">
            <a:avLst>
              <a:gd name="adj1" fmla="val 0"/>
              <a:gd name="adj2" fmla="val 50000"/>
            </a:avLst>
          </a:prstGeom>
          <a:noFill/>
          <a:ln w="19050" cap="flat" cmpd="sng">
            <a:solidFill>
              <a:srgbClr val="0053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05325" y="446973"/>
            <a:ext cx="405765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실제로 프로그램을 이용하는 사용자라면 과거의 어느 시점의 적중률 보다는 지금 현재와 가까운 최근의 적중률만 궁금할 것 같다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개별 팀들에 대한 </a:t>
            </a:r>
            <a:r>
              <a:rPr lang="ko-KR" altLang="en-US" dirty="0" err="1" smtClean="0"/>
              <a:t>분석정보와</a:t>
            </a:r>
            <a:r>
              <a:rPr lang="ko-KR" altLang="en-US" dirty="0" smtClean="0"/>
              <a:t> 적중률을 공개하는 </a:t>
            </a:r>
            <a:r>
              <a:rPr lang="en-US" altLang="ko-KR" dirty="0" smtClean="0"/>
              <a:t>,</a:t>
            </a:r>
            <a:r>
              <a:rPr lang="ko-KR" altLang="en-US" dirty="0" smtClean="0"/>
              <a:t>팀에 대한 별도의 탭이 있으면 좋겠다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국내 </a:t>
            </a:r>
            <a:r>
              <a:rPr lang="en-US" altLang="ko-KR" dirty="0" smtClean="0"/>
              <a:t>k</a:t>
            </a:r>
            <a:r>
              <a:rPr lang="ko-KR" altLang="en-US" dirty="0" smtClean="0"/>
              <a:t>리그나 </a:t>
            </a:r>
            <a:r>
              <a:rPr lang="en-US" altLang="ko-KR" dirty="0" err="1" smtClean="0"/>
              <a:t>epl</a:t>
            </a:r>
            <a:r>
              <a:rPr lang="ko-KR" altLang="en-US" dirty="0" smtClean="0"/>
              <a:t>외에 </a:t>
            </a:r>
            <a:r>
              <a:rPr lang="ko-KR" altLang="en-US" dirty="0" err="1" smtClean="0"/>
              <a:t>분데스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스페인 같은 다른 빅리그에 대한 분석 데이터도 제공하면 좋겠다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2"/>
          <p:cNvSpPr/>
          <p:nvPr/>
        </p:nvSpPr>
        <p:spPr>
          <a:xfrm>
            <a:off x="4878403" y="532997"/>
            <a:ext cx="4552800" cy="4123895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 </a:t>
            </a:r>
            <a:endParaRPr dirty="0"/>
          </a:p>
        </p:txBody>
      </p:sp>
      <p:sp>
        <p:nvSpPr>
          <p:cNvPr id="1020" name="Google Shape;1020;p42"/>
          <p:cNvSpPr txBox="1">
            <a:spLocks noGrp="1"/>
          </p:cNvSpPr>
          <p:nvPr>
            <p:ph type="ctrTitle"/>
          </p:nvPr>
        </p:nvSpPr>
        <p:spPr>
          <a:xfrm>
            <a:off x="103675" y="165554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03. </a:t>
            </a:r>
            <a:r>
              <a:rPr lang="ko-KR" altLang="en-US" b="1" dirty="0" smtClean="0"/>
              <a:t>설문조사 통한 개선사항</a:t>
            </a:r>
            <a:endParaRPr b="1" dirty="0"/>
          </a:p>
        </p:txBody>
      </p:sp>
      <p:sp>
        <p:nvSpPr>
          <p:cNvPr id="136" name="Google Shape;1157;p43"/>
          <p:cNvSpPr txBox="1">
            <a:spLocks/>
          </p:cNvSpPr>
          <p:nvPr/>
        </p:nvSpPr>
        <p:spPr>
          <a:xfrm>
            <a:off x="217196" y="2288403"/>
            <a:ext cx="202185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ko-KR" altLang="en-US" b="1" dirty="0" smtClean="0"/>
              <a:t>각 </a:t>
            </a:r>
            <a:r>
              <a:rPr lang="ko-KR" altLang="en-US" b="1" dirty="0" err="1" smtClean="0"/>
              <a:t>팀에대한</a:t>
            </a:r>
            <a:r>
              <a:rPr lang="ko-KR" altLang="en-US" b="1" dirty="0" smtClean="0"/>
              <a:t> 개별 분석 및 적중률 추가</a:t>
            </a:r>
            <a:endParaRPr lang="ko-KR" altLang="en-US" b="1" dirty="0"/>
          </a:p>
        </p:txBody>
      </p:sp>
      <p:sp>
        <p:nvSpPr>
          <p:cNvPr id="137" name="Google Shape;1158;p43"/>
          <p:cNvSpPr txBox="1">
            <a:spLocks/>
          </p:cNvSpPr>
          <p:nvPr/>
        </p:nvSpPr>
        <p:spPr>
          <a:xfrm>
            <a:off x="355046" y="2720025"/>
            <a:ext cx="18840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 b="0" i="0" u="none" strike="noStrike" cap="none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r">
              <a:buFont typeface="Questrial"/>
              <a:buNone/>
            </a:pPr>
            <a:endParaRPr lang="ko-KR" altLang="en-US" dirty="0"/>
          </a:p>
        </p:txBody>
      </p:sp>
      <p:sp>
        <p:nvSpPr>
          <p:cNvPr id="138" name="Google Shape;1159;p43"/>
          <p:cNvSpPr txBox="1">
            <a:spLocks/>
          </p:cNvSpPr>
          <p:nvPr/>
        </p:nvSpPr>
        <p:spPr>
          <a:xfrm>
            <a:off x="103675" y="887443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ko-KR" altLang="en-US" b="1" dirty="0" smtClean="0"/>
              <a:t>적중률 제공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개선</a:t>
            </a:r>
            <a:endParaRPr lang="ko-KR" altLang="en-US" b="1" dirty="0"/>
          </a:p>
        </p:txBody>
      </p:sp>
      <p:sp>
        <p:nvSpPr>
          <p:cNvPr id="139" name="Google Shape;1160;p43"/>
          <p:cNvSpPr txBox="1">
            <a:spLocks/>
          </p:cNvSpPr>
          <p:nvPr/>
        </p:nvSpPr>
        <p:spPr>
          <a:xfrm>
            <a:off x="-51448" y="1355730"/>
            <a:ext cx="2696988" cy="726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ko-KR" altLang="en-US" sz="1200" dirty="0" smtClean="0"/>
              <a:t>현재라운드를 기준으로 지난 라운드와의 적중률 검색을 범위로 설정 제공</a:t>
            </a:r>
            <a:endParaRPr lang="ko-KR" altLang="en-US" sz="1200" dirty="0"/>
          </a:p>
        </p:txBody>
      </p:sp>
      <p:grpSp>
        <p:nvGrpSpPr>
          <p:cNvPr id="140" name="Google Shape;1161;p43"/>
          <p:cNvGrpSpPr/>
          <p:nvPr/>
        </p:nvGrpSpPr>
        <p:grpSpPr>
          <a:xfrm>
            <a:off x="2828793" y="1022224"/>
            <a:ext cx="665937" cy="665945"/>
            <a:chOff x="2680425" y="2027225"/>
            <a:chExt cx="2256650" cy="2256675"/>
          </a:xfrm>
        </p:grpSpPr>
        <p:sp>
          <p:nvSpPr>
            <p:cNvPr id="141" name="Google Shape;1162;p43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63;p43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64;p43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165;p43"/>
          <p:cNvGrpSpPr/>
          <p:nvPr/>
        </p:nvGrpSpPr>
        <p:grpSpPr>
          <a:xfrm>
            <a:off x="2836120" y="2231747"/>
            <a:ext cx="665937" cy="665945"/>
            <a:chOff x="2680425" y="2027225"/>
            <a:chExt cx="2256650" cy="2256675"/>
          </a:xfrm>
        </p:grpSpPr>
        <p:sp>
          <p:nvSpPr>
            <p:cNvPr id="145" name="Google Shape;1166;p43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167;p43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168;p43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169;p43"/>
          <p:cNvGrpSpPr/>
          <p:nvPr/>
        </p:nvGrpSpPr>
        <p:grpSpPr>
          <a:xfrm>
            <a:off x="2836120" y="3462142"/>
            <a:ext cx="665937" cy="665945"/>
            <a:chOff x="2680425" y="2027225"/>
            <a:chExt cx="2256650" cy="2256675"/>
          </a:xfrm>
        </p:grpSpPr>
        <p:sp>
          <p:nvSpPr>
            <p:cNvPr id="149" name="Google Shape;1170;p43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71;p43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72;p43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173;p43"/>
          <p:cNvSpPr txBox="1">
            <a:spLocks/>
          </p:cNvSpPr>
          <p:nvPr/>
        </p:nvSpPr>
        <p:spPr>
          <a:xfrm>
            <a:off x="146595" y="3504130"/>
            <a:ext cx="2320380" cy="537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ko-KR" altLang="en-US" b="1" dirty="0" smtClean="0"/>
              <a:t>국내 </a:t>
            </a:r>
            <a:r>
              <a:rPr lang="en-US" altLang="ko-KR" b="1" dirty="0" smtClean="0"/>
              <a:t>K</a:t>
            </a:r>
            <a:r>
              <a:rPr lang="ko-KR" altLang="en-US" b="1" dirty="0" smtClean="0"/>
              <a:t>리그나 다른 나라 리그 </a:t>
            </a:r>
            <a:r>
              <a:rPr lang="ko-KR" altLang="en-US" b="1" dirty="0" err="1" smtClean="0"/>
              <a:t>분석정보</a:t>
            </a:r>
            <a:r>
              <a:rPr lang="ko-KR" altLang="en-US" b="1" dirty="0" smtClean="0"/>
              <a:t> 추가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872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cer Club Brand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5641"/>
      </a:accent1>
      <a:accent2>
        <a:srgbClr val="005375"/>
      </a:accent2>
      <a:accent3>
        <a:srgbClr val="00344A"/>
      </a:accent3>
      <a:accent4>
        <a:srgbClr val="9E3D2E"/>
      </a:accent4>
      <a:accent5>
        <a:srgbClr val="0074A3"/>
      </a:accent5>
      <a:accent6>
        <a:srgbClr val="0635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299</Words>
  <Application>Microsoft Office PowerPoint</Application>
  <PresentationFormat>화면 슬라이드 쇼(16:9)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Questrial</vt:lpstr>
      <vt:lpstr>Arial</vt:lpstr>
      <vt:lpstr>맑은 고딕</vt:lpstr>
      <vt:lpstr>Squada One</vt:lpstr>
      <vt:lpstr>경기천년제목 Bold</vt:lpstr>
      <vt:lpstr>Soccer Club Branding by Slidesgo</vt:lpstr>
      <vt:lpstr>종합설계1  졸업프로젝트 설문조사 분석 보고서</vt:lpstr>
      <vt:lpstr>목차</vt:lpstr>
      <vt:lpstr>Prototype</vt:lpstr>
      <vt:lpstr>02. 사용자 설문조사</vt:lpstr>
      <vt:lpstr>그러한 곳 들을 이용하면서 아쉬운 점이 있다면?</vt:lpstr>
      <vt:lpstr>사용자 만족도</vt:lpstr>
      <vt:lpstr>프로그램의 기능 중에 마음에 들거나 아쉬운 기능이 있나요?</vt:lpstr>
      <vt:lpstr>프로그램의 기능 중에 개선이 필요하거나 추가 되었으면 하는것은?</vt:lpstr>
      <vt:lpstr>03. 설문조사 통한 개선사항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종합설계1  졸업프로젝트 멘토링 보고서</dc:title>
  <dc:creator>Administrator</dc:creator>
  <cp:lastModifiedBy>OWNER</cp:lastModifiedBy>
  <cp:revision>26</cp:revision>
  <dcterms:modified xsi:type="dcterms:W3CDTF">2020-05-31T09:49:28Z</dcterms:modified>
</cp:coreProperties>
</file>