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9"/>
  </p:notesMasterIdLst>
  <p:sldIdLst>
    <p:sldId id="256" r:id="rId2"/>
    <p:sldId id="258" r:id="rId3"/>
    <p:sldId id="259" r:id="rId4"/>
    <p:sldId id="262" r:id="rId5"/>
    <p:sldId id="260" r:id="rId6"/>
    <p:sldId id="272" r:id="rId7"/>
    <p:sldId id="280" r:id="rId8"/>
  </p:sldIdLst>
  <p:sldSz cx="9144000" cy="5143500" type="screen16x9"/>
  <p:notesSz cx="6858000" cy="9144000"/>
  <p:embeddedFontLst>
    <p:embeddedFont>
      <p:font typeface="맑은 고딕" panose="020B0503020000020004" pitchFamily="50" charset="-127"/>
      <p:regular r:id="rId10"/>
      <p:bold r:id="rId11"/>
    </p:embeddedFont>
    <p:embeddedFont>
      <p:font typeface="Questrial" panose="020B0600000101010101" charset="0"/>
      <p:regular r:id="rId12"/>
    </p:embeddedFont>
    <p:embeddedFont>
      <p:font typeface="Squada One" panose="020B0600000101010101" charset="0"/>
      <p:regular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0E78543-7244-494C-8592-07256E41CC34}">
  <a:tblStyle styleId="{20E78543-7244-494C-8592-07256E41CC3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108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800" dirty="0" smtClean="0"/>
              <a:t>현재 모델 정확도</a:t>
            </a:r>
            <a:endParaRPr lang="ko-KR" altLang="en-US" sz="1800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14682125240018781"/>
          <c:y val="0.19700495068863841"/>
          <c:w val="0.73841711373551722"/>
          <c:h val="0.63871283204696983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C47C-4B14-9865-7728E115467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C47C-4B14-9865-7728E115467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C47C-4B14-9865-7728E115467C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C47C-4B14-9865-7728E115467C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Sheet1!$A$2:$A$5</c:f>
              <c:strCache>
                <c:ptCount val="2"/>
                <c:pt idx="0">
                  <c:v>적중률</c:v>
                </c:pt>
                <c:pt idx="1">
                  <c:v>실패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60.2</c:v>
                </c:pt>
                <c:pt idx="1">
                  <c:v>39.799999999999997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C47C-4B14-9865-7728E115467C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16860855500703134"/>
          <c:y val="0.81901517130863422"/>
          <c:w val="0.69496235171898291"/>
          <c:h val="8.51063385065579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60177929be_4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60177929be_4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60177929be_4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60177929be_4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6152b13011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6152b13011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60177929be_4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60177929be_4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3" name="Google Shape;1153;g6025b75743_0_1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4" name="Google Shape;1154;g6025b75743_0_1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0" name="Google Shape;1560;g6025b75743_0_23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1" name="Google Shape;1561;g6025b75743_0_23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TITL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005498" y="1981950"/>
            <a:ext cx="51330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3000"/>
              <a:buNone/>
              <a:defRPr sz="3000">
                <a:solidFill>
                  <a:srgbClr val="00537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3000"/>
              <a:buNone/>
              <a:defRPr>
                <a:solidFill>
                  <a:srgbClr val="00537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3000"/>
              <a:buNone/>
              <a:defRPr>
                <a:solidFill>
                  <a:srgbClr val="00537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3000"/>
              <a:buNone/>
              <a:defRPr>
                <a:solidFill>
                  <a:srgbClr val="00537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3000"/>
              <a:buNone/>
              <a:defRPr>
                <a:solidFill>
                  <a:srgbClr val="00537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3000"/>
              <a:buNone/>
              <a:defRPr>
                <a:solidFill>
                  <a:srgbClr val="00537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3000"/>
              <a:buNone/>
              <a:defRPr>
                <a:solidFill>
                  <a:srgbClr val="00537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3000"/>
              <a:buNone/>
              <a:defRPr>
                <a:solidFill>
                  <a:srgbClr val="00537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3000"/>
              <a:buNone/>
              <a:defRPr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005498" y="3882150"/>
            <a:ext cx="5133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200"/>
              <a:buNone/>
              <a:defRPr>
                <a:solidFill>
                  <a:srgbClr val="00537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IG_NUMBER_1">
    <p:bg>
      <p:bgPr>
        <a:solidFill>
          <a:srgbClr val="FFFFFF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 hasCustomPrompt="1"/>
          </p:nvPr>
        </p:nvSpPr>
        <p:spPr>
          <a:xfrm>
            <a:off x="198703" y="1204525"/>
            <a:ext cx="8337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6" name="Google Shape;16;p4"/>
          <p:cNvSpPr txBox="1">
            <a:spLocks noGrp="1"/>
          </p:cNvSpPr>
          <p:nvPr>
            <p:ph type="ctrTitle" idx="2"/>
          </p:nvPr>
        </p:nvSpPr>
        <p:spPr>
          <a:xfrm>
            <a:off x="1096000" y="1204525"/>
            <a:ext cx="39135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ubTitle" idx="1"/>
          </p:nvPr>
        </p:nvSpPr>
        <p:spPr>
          <a:xfrm>
            <a:off x="1096005" y="1505375"/>
            <a:ext cx="23430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100"/>
              <a:buNone/>
              <a:defRPr sz="1100">
                <a:solidFill>
                  <a:srgbClr val="00537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title" idx="3" hasCustomPrompt="1"/>
          </p:nvPr>
        </p:nvSpPr>
        <p:spPr>
          <a:xfrm>
            <a:off x="198703" y="1893231"/>
            <a:ext cx="8337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4"/>
          <p:cNvSpPr txBox="1">
            <a:spLocks noGrp="1"/>
          </p:cNvSpPr>
          <p:nvPr>
            <p:ph type="ctrTitle" idx="4"/>
          </p:nvPr>
        </p:nvSpPr>
        <p:spPr>
          <a:xfrm>
            <a:off x="1096000" y="1893230"/>
            <a:ext cx="39135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ubTitle" idx="5"/>
          </p:nvPr>
        </p:nvSpPr>
        <p:spPr>
          <a:xfrm>
            <a:off x="1096005" y="2194080"/>
            <a:ext cx="23430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100"/>
              <a:buNone/>
              <a:defRPr sz="1100">
                <a:solidFill>
                  <a:srgbClr val="00537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 idx="6" hasCustomPrompt="1"/>
          </p:nvPr>
        </p:nvSpPr>
        <p:spPr>
          <a:xfrm>
            <a:off x="198703" y="2581937"/>
            <a:ext cx="8337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2" name="Google Shape;22;p4"/>
          <p:cNvSpPr txBox="1">
            <a:spLocks noGrp="1"/>
          </p:cNvSpPr>
          <p:nvPr>
            <p:ph type="ctrTitle" idx="7"/>
          </p:nvPr>
        </p:nvSpPr>
        <p:spPr>
          <a:xfrm>
            <a:off x="1096000" y="2581934"/>
            <a:ext cx="39135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ubTitle" idx="8"/>
          </p:nvPr>
        </p:nvSpPr>
        <p:spPr>
          <a:xfrm>
            <a:off x="1096005" y="2882784"/>
            <a:ext cx="23430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100"/>
              <a:buNone/>
              <a:defRPr sz="1100">
                <a:solidFill>
                  <a:srgbClr val="00537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title" idx="9" hasCustomPrompt="1"/>
          </p:nvPr>
        </p:nvSpPr>
        <p:spPr>
          <a:xfrm>
            <a:off x="198703" y="3270643"/>
            <a:ext cx="8337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5" name="Google Shape;25;p4"/>
          <p:cNvSpPr txBox="1">
            <a:spLocks noGrp="1"/>
          </p:cNvSpPr>
          <p:nvPr>
            <p:ph type="ctrTitle" idx="13"/>
          </p:nvPr>
        </p:nvSpPr>
        <p:spPr>
          <a:xfrm>
            <a:off x="1096000" y="3270639"/>
            <a:ext cx="39135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ubTitle" idx="14"/>
          </p:nvPr>
        </p:nvSpPr>
        <p:spPr>
          <a:xfrm>
            <a:off x="1096005" y="3571489"/>
            <a:ext cx="23430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100"/>
              <a:buNone/>
              <a:defRPr sz="1100">
                <a:solidFill>
                  <a:srgbClr val="00537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 idx="15" hasCustomPrompt="1"/>
          </p:nvPr>
        </p:nvSpPr>
        <p:spPr>
          <a:xfrm>
            <a:off x="198703" y="3959349"/>
            <a:ext cx="8337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8" name="Google Shape;28;p4"/>
          <p:cNvSpPr txBox="1">
            <a:spLocks noGrp="1"/>
          </p:cNvSpPr>
          <p:nvPr>
            <p:ph type="ctrTitle" idx="16"/>
          </p:nvPr>
        </p:nvSpPr>
        <p:spPr>
          <a:xfrm>
            <a:off x="1096000" y="3959343"/>
            <a:ext cx="39135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ubTitle" idx="17"/>
          </p:nvPr>
        </p:nvSpPr>
        <p:spPr>
          <a:xfrm>
            <a:off x="1096005" y="4260193"/>
            <a:ext cx="23430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100"/>
              <a:buNone/>
              <a:defRPr sz="1100">
                <a:solidFill>
                  <a:srgbClr val="00537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ctrTitle" idx="18"/>
          </p:nvPr>
        </p:nvSpPr>
        <p:spPr>
          <a:xfrm>
            <a:off x="644125" y="619550"/>
            <a:ext cx="80658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DC5641"/>
              </a:buClr>
              <a:buSzPts val="2400"/>
              <a:buNone/>
              <a:defRPr sz="2400">
                <a:solidFill>
                  <a:srgbClr val="DC564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54">
          <p15:clr>
            <a:srgbClr val="FA7B17"/>
          </p15:clr>
        </p15:guide>
        <p15:guide id="2" orient="horz" pos="454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BIG_NUMBER_1_1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subTitle" idx="1"/>
          </p:nvPr>
        </p:nvSpPr>
        <p:spPr>
          <a:xfrm>
            <a:off x="948604" y="1955373"/>
            <a:ext cx="2826300" cy="23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100"/>
              <a:buNone/>
              <a:defRPr sz="1100">
                <a:solidFill>
                  <a:srgbClr val="00537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ctrTitle"/>
          </p:nvPr>
        </p:nvSpPr>
        <p:spPr>
          <a:xfrm>
            <a:off x="644125" y="619550"/>
            <a:ext cx="80658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DC5641"/>
              </a:buClr>
              <a:buSzPts val="2400"/>
              <a:buNone/>
              <a:defRPr sz="2400">
                <a:solidFill>
                  <a:srgbClr val="DC564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5"/>
          <p:cNvSpPr/>
          <p:nvPr/>
        </p:nvSpPr>
        <p:spPr>
          <a:xfrm>
            <a:off x="5993075" y="5700"/>
            <a:ext cx="3150900" cy="583500"/>
          </a:xfrm>
          <a:prstGeom prst="rect">
            <a:avLst/>
          </a:prstGeom>
          <a:solidFill>
            <a:srgbClr val="DC564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5"/>
          <p:cNvSpPr/>
          <p:nvPr/>
        </p:nvSpPr>
        <p:spPr>
          <a:xfrm>
            <a:off x="0" y="4620750"/>
            <a:ext cx="3546300" cy="157200"/>
          </a:xfrm>
          <a:prstGeom prst="rect">
            <a:avLst/>
          </a:prstGeom>
          <a:solidFill>
            <a:srgbClr val="00537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54">
          <p15:clr>
            <a:srgbClr val="FA7B17"/>
          </p15:clr>
        </p15:guide>
        <p15:guide id="2" orient="horz" pos="454">
          <p15:clr>
            <a:srgbClr val="FA7B17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">
  <p:cSld name="BIG_NUMBER_1_1_1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ctrTitle"/>
          </p:nvPr>
        </p:nvSpPr>
        <p:spPr>
          <a:xfrm>
            <a:off x="644125" y="619550"/>
            <a:ext cx="80658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DC5641"/>
              </a:buClr>
              <a:buSzPts val="2400"/>
              <a:buNone/>
              <a:defRPr sz="2400">
                <a:solidFill>
                  <a:srgbClr val="DC564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ctrTitle" idx="2"/>
          </p:nvPr>
        </p:nvSpPr>
        <p:spPr>
          <a:xfrm>
            <a:off x="1201516" y="2665050"/>
            <a:ext cx="19257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ubTitle" idx="1"/>
          </p:nvPr>
        </p:nvSpPr>
        <p:spPr>
          <a:xfrm>
            <a:off x="1201513" y="3042101"/>
            <a:ext cx="19257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ctrTitle" idx="3"/>
          </p:nvPr>
        </p:nvSpPr>
        <p:spPr>
          <a:xfrm>
            <a:off x="3609151" y="2665050"/>
            <a:ext cx="19257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subTitle" idx="4"/>
          </p:nvPr>
        </p:nvSpPr>
        <p:spPr>
          <a:xfrm>
            <a:off x="3609148" y="3042101"/>
            <a:ext cx="19257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ctrTitle" idx="5"/>
          </p:nvPr>
        </p:nvSpPr>
        <p:spPr>
          <a:xfrm>
            <a:off x="6016786" y="2665050"/>
            <a:ext cx="19257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subTitle" idx="6"/>
          </p:nvPr>
        </p:nvSpPr>
        <p:spPr>
          <a:xfrm>
            <a:off x="6016783" y="3042101"/>
            <a:ext cx="19257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6"/>
          <p:cNvSpPr/>
          <p:nvPr/>
        </p:nvSpPr>
        <p:spPr>
          <a:xfrm>
            <a:off x="8552000" y="4489875"/>
            <a:ext cx="591900" cy="390000"/>
          </a:xfrm>
          <a:prstGeom prst="rect">
            <a:avLst/>
          </a:prstGeom>
          <a:solidFill>
            <a:srgbClr val="DC564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6"/>
          <p:cNvSpPr/>
          <p:nvPr/>
        </p:nvSpPr>
        <p:spPr>
          <a:xfrm>
            <a:off x="0" y="4489875"/>
            <a:ext cx="8616600" cy="390000"/>
          </a:xfrm>
          <a:prstGeom prst="rect">
            <a:avLst/>
          </a:prstGeom>
          <a:solidFill>
            <a:srgbClr val="00537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54">
          <p15:clr>
            <a:srgbClr val="FA7B17"/>
          </p15:clr>
        </p15:guide>
        <p15:guide id="2" orient="horz" pos="454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">
  <p:cSld name="BIG_NUMBER_1_1_1_1_2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>
            <a:spLocks noGrp="1"/>
          </p:cNvSpPr>
          <p:nvPr>
            <p:ph type="ctrTitle"/>
          </p:nvPr>
        </p:nvSpPr>
        <p:spPr>
          <a:xfrm>
            <a:off x="644125" y="619550"/>
            <a:ext cx="80658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DC5641"/>
              </a:buClr>
              <a:buSzPts val="2400"/>
              <a:buNone/>
              <a:defRPr sz="2400">
                <a:solidFill>
                  <a:srgbClr val="DC564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9"/>
          <p:cNvSpPr/>
          <p:nvPr/>
        </p:nvSpPr>
        <p:spPr>
          <a:xfrm>
            <a:off x="8552000" y="4489875"/>
            <a:ext cx="591900" cy="39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9"/>
          <p:cNvSpPr/>
          <p:nvPr/>
        </p:nvSpPr>
        <p:spPr>
          <a:xfrm>
            <a:off x="0" y="4489875"/>
            <a:ext cx="8616600" cy="390000"/>
          </a:xfrm>
          <a:prstGeom prst="rect">
            <a:avLst/>
          </a:prstGeom>
          <a:solidFill>
            <a:srgbClr val="DC564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54">
          <p15:clr>
            <a:srgbClr val="FA7B17"/>
          </p15:clr>
        </p15:guide>
        <p15:guide id="2" orient="horz" pos="454">
          <p15:clr>
            <a:srgbClr val="FA7B17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 2">
  <p:cSld name="BIG_NUMBER_1_1_1_2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/>
          <p:nvPr/>
        </p:nvSpPr>
        <p:spPr>
          <a:xfrm>
            <a:off x="0" y="290550"/>
            <a:ext cx="4682100" cy="456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5"/>
          <p:cNvSpPr txBox="1">
            <a:spLocks noGrp="1"/>
          </p:cNvSpPr>
          <p:nvPr>
            <p:ph type="ctrTitle"/>
          </p:nvPr>
        </p:nvSpPr>
        <p:spPr>
          <a:xfrm>
            <a:off x="644125" y="619550"/>
            <a:ext cx="80658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DC5641"/>
              </a:buClr>
              <a:buSzPts val="2400"/>
              <a:buNone/>
              <a:defRPr sz="2400">
                <a:solidFill>
                  <a:srgbClr val="DC564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86" name="Google Shape;86;p15"/>
          <p:cNvSpPr txBox="1">
            <a:spLocks noGrp="1"/>
          </p:cNvSpPr>
          <p:nvPr>
            <p:ph type="ctrTitle" idx="2"/>
          </p:nvPr>
        </p:nvSpPr>
        <p:spPr>
          <a:xfrm>
            <a:off x="720012" y="2597800"/>
            <a:ext cx="18840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87" name="Google Shape;87;p15"/>
          <p:cNvSpPr txBox="1">
            <a:spLocks noGrp="1"/>
          </p:cNvSpPr>
          <p:nvPr>
            <p:ph type="subTitle" idx="1"/>
          </p:nvPr>
        </p:nvSpPr>
        <p:spPr>
          <a:xfrm>
            <a:off x="720012" y="2974850"/>
            <a:ext cx="18840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100"/>
              <a:buNone/>
              <a:defRPr sz="1100">
                <a:solidFill>
                  <a:srgbClr val="00537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88" name="Google Shape;88;p15"/>
          <p:cNvSpPr txBox="1">
            <a:spLocks noGrp="1"/>
          </p:cNvSpPr>
          <p:nvPr>
            <p:ph type="ctrTitle" idx="3"/>
          </p:nvPr>
        </p:nvSpPr>
        <p:spPr>
          <a:xfrm>
            <a:off x="720012" y="1494988"/>
            <a:ext cx="18840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89" name="Google Shape;89;p15"/>
          <p:cNvSpPr txBox="1">
            <a:spLocks noGrp="1"/>
          </p:cNvSpPr>
          <p:nvPr>
            <p:ph type="subTitle" idx="4"/>
          </p:nvPr>
        </p:nvSpPr>
        <p:spPr>
          <a:xfrm>
            <a:off x="720012" y="1872038"/>
            <a:ext cx="18840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100"/>
              <a:buNone/>
              <a:defRPr sz="1100">
                <a:solidFill>
                  <a:srgbClr val="00537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90" name="Google Shape;90;p15"/>
          <p:cNvSpPr txBox="1">
            <a:spLocks noGrp="1"/>
          </p:cNvSpPr>
          <p:nvPr>
            <p:ph type="ctrTitle" idx="5"/>
          </p:nvPr>
        </p:nvSpPr>
        <p:spPr>
          <a:xfrm>
            <a:off x="720012" y="3700600"/>
            <a:ext cx="18840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91" name="Google Shape;91;p15"/>
          <p:cNvSpPr txBox="1">
            <a:spLocks noGrp="1"/>
          </p:cNvSpPr>
          <p:nvPr>
            <p:ph type="subTitle" idx="6"/>
          </p:nvPr>
        </p:nvSpPr>
        <p:spPr>
          <a:xfrm>
            <a:off x="720012" y="4077650"/>
            <a:ext cx="18840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100"/>
              <a:buNone/>
              <a:defRPr sz="1100">
                <a:solidFill>
                  <a:srgbClr val="00537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54">
          <p15:clr>
            <a:srgbClr val="FA7B17"/>
          </p15:clr>
        </p15:guide>
        <p15:guide id="2" orient="horz" pos="454">
          <p15:clr>
            <a:srgbClr val="FA7B17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&amp;CREDITS">
  <p:cSld name="BIG_NUMBER_1_1_1_3_3_1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>
            <a:spLocks noGrp="1"/>
          </p:cNvSpPr>
          <p:nvPr>
            <p:ph type="ctrTitle"/>
          </p:nvPr>
        </p:nvSpPr>
        <p:spPr>
          <a:xfrm>
            <a:off x="1222800" y="1812400"/>
            <a:ext cx="66984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9" name="Google Shape;139;p22"/>
          <p:cNvSpPr txBox="1">
            <a:spLocks noGrp="1"/>
          </p:cNvSpPr>
          <p:nvPr>
            <p:ph type="subTitle" idx="1"/>
          </p:nvPr>
        </p:nvSpPr>
        <p:spPr>
          <a:xfrm>
            <a:off x="1222800" y="2284700"/>
            <a:ext cx="3814200" cy="7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40" name="Google Shape;140;p22"/>
          <p:cNvSpPr txBox="1"/>
          <p:nvPr/>
        </p:nvSpPr>
        <p:spPr>
          <a:xfrm>
            <a:off x="1222800" y="3716025"/>
            <a:ext cx="2753100" cy="6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DC5641"/>
                </a:solidFill>
                <a:latin typeface="Questrial"/>
                <a:ea typeface="Questrial"/>
                <a:cs typeface="Questrial"/>
                <a:sym typeface="Questrial"/>
              </a:rPr>
              <a:t>CREDITS: This presentation template was created by </a:t>
            </a:r>
            <a:r>
              <a:rPr lang="en" sz="900" b="1">
                <a:solidFill>
                  <a:srgbClr val="DC5641"/>
                </a:solidFill>
                <a:uFill>
                  <a:noFill/>
                </a:uFill>
                <a:latin typeface="Questrial"/>
                <a:ea typeface="Questrial"/>
                <a:cs typeface="Questrial"/>
                <a:sym typeface="Questrial"/>
                <a:hlinkClick r:id="rId2"/>
              </a:rPr>
              <a:t>Slidesgo</a:t>
            </a:r>
            <a:r>
              <a:rPr lang="en" sz="900">
                <a:solidFill>
                  <a:srgbClr val="DC5641"/>
                </a:solidFill>
                <a:latin typeface="Questrial"/>
                <a:ea typeface="Questrial"/>
                <a:cs typeface="Questrial"/>
                <a:sym typeface="Questrial"/>
              </a:rPr>
              <a:t>, including icons by </a:t>
            </a:r>
            <a:r>
              <a:rPr lang="en" sz="900" b="1">
                <a:solidFill>
                  <a:srgbClr val="DC5641"/>
                </a:solidFill>
                <a:uFill>
                  <a:noFill/>
                </a:uFill>
                <a:latin typeface="Questrial"/>
                <a:ea typeface="Questrial"/>
                <a:cs typeface="Questrial"/>
                <a:sym typeface="Questrial"/>
                <a:hlinkClick r:id="rId3"/>
              </a:rPr>
              <a:t>Flaticon</a:t>
            </a:r>
            <a:r>
              <a:rPr lang="en" sz="900">
                <a:solidFill>
                  <a:srgbClr val="DC5641"/>
                </a:solidFill>
                <a:latin typeface="Questrial"/>
                <a:ea typeface="Questrial"/>
                <a:cs typeface="Questrial"/>
                <a:sym typeface="Questrial"/>
              </a:rPr>
              <a:t>, and infographics &amp; images by </a:t>
            </a:r>
            <a:r>
              <a:rPr lang="en" sz="900">
                <a:solidFill>
                  <a:srgbClr val="DC5641"/>
                </a:solidFill>
                <a:uFill>
                  <a:noFill/>
                </a:uFill>
                <a:latin typeface="Questrial"/>
                <a:ea typeface="Questrial"/>
                <a:cs typeface="Questrial"/>
                <a:sym typeface="Questrial"/>
                <a:hlinkClick r:id="rId4"/>
              </a:rPr>
              <a:t>Freepik</a:t>
            </a:r>
            <a:r>
              <a:rPr lang="en" sz="900">
                <a:solidFill>
                  <a:srgbClr val="DC5641"/>
                </a:solidFill>
                <a:latin typeface="Questrial"/>
                <a:ea typeface="Questrial"/>
                <a:cs typeface="Questrial"/>
                <a:sym typeface="Questrial"/>
              </a:rPr>
              <a:t>. </a:t>
            </a:r>
            <a:endParaRPr sz="900">
              <a:solidFill>
                <a:srgbClr val="DC564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DC5641"/>
                </a:solidFill>
                <a:latin typeface="Questrial"/>
                <a:ea typeface="Questrial"/>
                <a:cs typeface="Questrial"/>
                <a:sym typeface="Questrial"/>
              </a:rPr>
              <a:t>Please keep this slide for attribution.</a:t>
            </a:r>
            <a:endParaRPr sz="900" b="1">
              <a:solidFill>
                <a:srgbClr val="DC564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endParaRPr sz="900">
              <a:solidFill>
                <a:srgbClr val="DC564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54">
          <p15:clr>
            <a:srgbClr val="FA7B17"/>
          </p15:clr>
        </p15:guide>
        <p15:guide id="2" orient="horz" pos="2721">
          <p15:clr>
            <a:srgbClr val="FA7B17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3600"/>
              <a:buFont typeface="Squada One"/>
              <a:buNone/>
              <a:defRPr sz="3600">
                <a:solidFill>
                  <a:srgbClr val="005375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3000"/>
              <a:buNone/>
              <a:defRPr sz="3000">
                <a:solidFill>
                  <a:srgbClr val="00537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3000"/>
              <a:buNone/>
              <a:defRPr sz="3000">
                <a:solidFill>
                  <a:srgbClr val="00537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3000"/>
              <a:buNone/>
              <a:defRPr sz="3000">
                <a:solidFill>
                  <a:srgbClr val="00537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3000"/>
              <a:buNone/>
              <a:defRPr sz="3000">
                <a:solidFill>
                  <a:srgbClr val="00537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3000"/>
              <a:buNone/>
              <a:defRPr sz="3000">
                <a:solidFill>
                  <a:srgbClr val="00537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3000"/>
              <a:buNone/>
              <a:defRPr sz="3000">
                <a:solidFill>
                  <a:srgbClr val="00537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3000"/>
              <a:buNone/>
              <a:defRPr sz="3000">
                <a:solidFill>
                  <a:srgbClr val="00537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3000"/>
              <a:buNone/>
              <a:defRPr sz="30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●"/>
              <a:defRPr sz="12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○"/>
              <a:defRPr sz="12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■"/>
              <a:defRPr sz="12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●"/>
              <a:defRPr sz="12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○"/>
              <a:defRPr sz="12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■"/>
              <a:defRPr sz="12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●"/>
              <a:defRPr sz="12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○"/>
              <a:defRPr sz="12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5375"/>
              </a:buClr>
              <a:buSzPts val="1200"/>
              <a:buFont typeface="Questrial"/>
              <a:buChar char="■"/>
              <a:defRPr sz="12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5" r:id="rId5"/>
    <p:sldLayoutId id="2147483661" r:id="rId6"/>
    <p:sldLayoutId id="2147483668" r:id="rId7"/>
    <p:sldLayoutId id="2147483670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7"/>
          <p:cNvSpPr txBox="1">
            <a:spLocks noGrp="1"/>
          </p:cNvSpPr>
          <p:nvPr>
            <p:ph type="ctrTitle"/>
          </p:nvPr>
        </p:nvSpPr>
        <p:spPr>
          <a:xfrm>
            <a:off x="2005498" y="1981950"/>
            <a:ext cx="51330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 smtClean="0">
                <a:solidFill>
                  <a:srgbClr val="FFFFFF"/>
                </a:solidFill>
              </a:rPr>
              <a:t>종합설계</a:t>
            </a:r>
            <a:r>
              <a:rPr lang="en-US" altLang="ko-KR" b="1" dirty="0" smtClean="0">
                <a:solidFill>
                  <a:srgbClr val="FFFFFF"/>
                </a:solidFill>
              </a:rPr>
              <a:t>1 </a:t>
            </a:r>
            <a:br>
              <a:rPr lang="en-US" altLang="ko-KR" b="1" dirty="0" smtClean="0">
                <a:solidFill>
                  <a:srgbClr val="FFFFFF"/>
                </a:solidFill>
              </a:rPr>
            </a:br>
            <a:r>
              <a:rPr lang="ko-KR" altLang="en-US" b="1" dirty="0" smtClean="0">
                <a:solidFill>
                  <a:srgbClr val="FFFFFF"/>
                </a:solidFill>
              </a:rPr>
              <a:t>졸업프로젝트 멘토링 보고서</a:t>
            </a:r>
            <a:endParaRPr b="1" dirty="0">
              <a:solidFill>
                <a:srgbClr val="FFFFFF"/>
              </a:solidFill>
            </a:endParaRPr>
          </a:p>
        </p:txBody>
      </p:sp>
      <p:sp>
        <p:nvSpPr>
          <p:cNvPr id="157" name="Google Shape;157;p27"/>
          <p:cNvSpPr txBox="1">
            <a:spLocks noGrp="1"/>
          </p:cNvSpPr>
          <p:nvPr>
            <p:ph type="subTitle" idx="1"/>
          </p:nvPr>
        </p:nvSpPr>
        <p:spPr>
          <a:xfrm>
            <a:off x="2005498" y="3882150"/>
            <a:ext cx="5133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 smtClean="0">
                <a:solidFill>
                  <a:srgbClr val="FFFFFF"/>
                </a:solidFill>
              </a:rPr>
              <a:t>나 </a:t>
            </a:r>
            <a:r>
              <a:rPr lang="ko-KR" altLang="en-US" sz="2000" b="1" dirty="0" err="1" smtClean="0">
                <a:solidFill>
                  <a:srgbClr val="FFFFFF"/>
                </a:solidFill>
              </a:rPr>
              <a:t>혼자한다</a:t>
            </a:r>
            <a:r>
              <a:rPr lang="ko-KR" altLang="en-US" sz="2000" b="1" dirty="0" smtClean="0">
                <a:solidFill>
                  <a:srgbClr val="FFFFFF"/>
                </a:solidFill>
              </a:rPr>
              <a:t> 조</a:t>
            </a:r>
            <a:r>
              <a:rPr lang="en-US" altLang="ko-KR" sz="2000" b="1" dirty="0" smtClean="0">
                <a:solidFill>
                  <a:srgbClr val="FFFFFF"/>
                </a:solidFill>
              </a:rPr>
              <a:t>- </a:t>
            </a:r>
            <a:r>
              <a:rPr lang="ko-KR" altLang="en-US" sz="2000" b="1" dirty="0" smtClean="0">
                <a:solidFill>
                  <a:srgbClr val="FFFFFF"/>
                </a:solidFill>
              </a:rPr>
              <a:t>김규태</a:t>
            </a:r>
            <a:endParaRPr sz="2000" b="1" dirty="0">
              <a:solidFill>
                <a:srgbClr val="FFFFFF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9463" y="1091433"/>
            <a:ext cx="1825070" cy="178103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5641"/>
        </a:solidFill>
        <a:effectLst/>
      </p:bgPr>
    </p:bg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208;p29"/>
          <p:cNvPicPr preferRelativeResize="0"/>
          <p:nvPr/>
        </p:nvPicPr>
        <p:blipFill rotWithShape="1">
          <a:blip r:embed="rId3">
            <a:alphaModFix/>
          </a:blip>
          <a:srcRect l="28170" r="12422"/>
          <a:stretch/>
        </p:blipFill>
        <p:spPr>
          <a:xfrm>
            <a:off x="3711425" y="0"/>
            <a:ext cx="543257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29"/>
          <p:cNvSpPr/>
          <p:nvPr/>
        </p:nvSpPr>
        <p:spPr>
          <a:xfrm>
            <a:off x="0" y="296850"/>
            <a:ext cx="4954800" cy="4549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29"/>
          <p:cNvSpPr txBox="1">
            <a:spLocks noGrp="1"/>
          </p:cNvSpPr>
          <p:nvPr>
            <p:ph type="ctrTitle" idx="18"/>
          </p:nvPr>
        </p:nvSpPr>
        <p:spPr>
          <a:xfrm>
            <a:off x="644125" y="619550"/>
            <a:ext cx="80658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 smtClean="0">
                <a:solidFill>
                  <a:srgbClr val="DC5641"/>
                </a:solidFill>
              </a:rPr>
              <a:t>목차</a:t>
            </a:r>
            <a:endParaRPr b="1" dirty="0">
              <a:solidFill>
                <a:srgbClr val="DC5641"/>
              </a:solidFill>
            </a:endParaRPr>
          </a:p>
        </p:txBody>
      </p:sp>
      <p:sp>
        <p:nvSpPr>
          <p:cNvPr id="211" name="Google Shape;211;p29"/>
          <p:cNvSpPr txBox="1">
            <a:spLocks noGrp="1"/>
          </p:cNvSpPr>
          <p:nvPr>
            <p:ph type="title"/>
          </p:nvPr>
        </p:nvSpPr>
        <p:spPr>
          <a:xfrm>
            <a:off x="198703" y="1204525"/>
            <a:ext cx="8337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C5641"/>
                </a:solidFill>
              </a:rPr>
              <a:t>01</a:t>
            </a:r>
            <a:endParaRPr>
              <a:solidFill>
                <a:srgbClr val="DC5641"/>
              </a:solidFill>
            </a:endParaRPr>
          </a:p>
        </p:txBody>
      </p:sp>
      <p:sp>
        <p:nvSpPr>
          <p:cNvPr id="212" name="Google Shape;212;p29"/>
          <p:cNvSpPr txBox="1">
            <a:spLocks noGrp="1"/>
          </p:cNvSpPr>
          <p:nvPr>
            <p:ph type="ctrTitle" idx="2"/>
          </p:nvPr>
        </p:nvSpPr>
        <p:spPr>
          <a:xfrm>
            <a:off x="1096000" y="1204525"/>
            <a:ext cx="39135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 smtClean="0">
                <a:solidFill>
                  <a:srgbClr val="DC5641"/>
                </a:solidFill>
              </a:rPr>
              <a:t>프로젝트의 </a:t>
            </a:r>
            <a:r>
              <a:rPr lang="ko-KR" altLang="en-US" b="1" dirty="0" smtClean="0">
                <a:solidFill>
                  <a:srgbClr val="DC5641"/>
                </a:solidFill>
              </a:rPr>
              <a:t>목표 및 </a:t>
            </a:r>
            <a:r>
              <a:rPr lang="ko-KR" altLang="en-US" b="1" dirty="0" err="1" smtClean="0">
                <a:solidFill>
                  <a:srgbClr val="DC5641"/>
                </a:solidFill>
              </a:rPr>
              <a:t>진행현황</a:t>
            </a:r>
            <a:endParaRPr b="1" dirty="0">
              <a:solidFill>
                <a:srgbClr val="DC5641"/>
              </a:solidFill>
            </a:endParaRPr>
          </a:p>
        </p:txBody>
      </p:sp>
      <p:sp>
        <p:nvSpPr>
          <p:cNvPr id="214" name="Google Shape;214;p29"/>
          <p:cNvSpPr txBox="1">
            <a:spLocks noGrp="1"/>
          </p:cNvSpPr>
          <p:nvPr>
            <p:ph type="title" idx="3"/>
          </p:nvPr>
        </p:nvSpPr>
        <p:spPr>
          <a:xfrm>
            <a:off x="198703" y="1893231"/>
            <a:ext cx="8337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C5641"/>
                </a:solidFill>
              </a:rPr>
              <a:t>02</a:t>
            </a:r>
            <a:endParaRPr>
              <a:solidFill>
                <a:srgbClr val="DC5641"/>
              </a:solidFill>
            </a:endParaRPr>
          </a:p>
        </p:txBody>
      </p:sp>
      <p:sp>
        <p:nvSpPr>
          <p:cNvPr id="215" name="Google Shape;215;p29"/>
          <p:cNvSpPr txBox="1">
            <a:spLocks noGrp="1"/>
          </p:cNvSpPr>
          <p:nvPr>
            <p:ph type="ctrTitle" idx="4"/>
          </p:nvPr>
        </p:nvSpPr>
        <p:spPr>
          <a:xfrm>
            <a:off x="1096000" y="1893230"/>
            <a:ext cx="39135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>
                <a:solidFill>
                  <a:srgbClr val="DC5641"/>
                </a:solidFill>
              </a:rPr>
              <a:t>FeedBack</a:t>
            </a:r>
            <a:r>
              <a:rPr lang="en-US" dirty="0" smtClean="0">
                <a:solidFill>
                  <a:srgbClr val="DC5641"/>
                </a:solidFill>
              </a:rPr>
              <a:t> </a:t>
            </a:r>
            <a:r>
              <a:rPr lang="ko-KR" altLang="en-US" dirty="0" smtClean="0">
                <a:solidFill>
                  <a:srgbClr val="DC5641"/>
                </a:solidFill>
              </a:rPr>
              <a:t>내용</a:t>
            </a:r>
            <a:endParaRPr dirty="0">
              <a:solidFill>
                <a:srgbClr val="DC5641"/>
              </a:solidFill>
            </a:endParaRPr>
          </a:p>
        </p:txBody>
      </p:sp>
      <p:sp>
        <p:nvSpPr>
          <p:cNvPr id="24" name="Google Shape;217;p29"/>
          <p:cNvSpPr txBox="1">
            <a:spLocks noGrp="1"/>
          </p:cNvSpPr>
          <p:nvPr>
            <p:ph type="title" idx="6"/>
          </p:nvPr>
        </p:nvSpPr>
        <p:spPr>
          <a:xfrm>
            <a:off x="198703" y="2581937"/>
            <a:ext cx="8337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DC5641"/>
                </a:solidFill>
              </a:rPr>
              <a:t>03</a:t>
            </a:r>
            <a:endParaRPr dirty="0">
              <a:solidFill>
                <a:srgbClr val="DC5641"/>
              </a:solidFill>
            </a:endParaRPr>
          </a:p>
        </p:txBody>
      </p:sp>
      <p:sp>
        <p:nvSpPr>
          <p:cNvPr id="25" name="Google Shape;218;p29"/>
          <p:cNvSpPr txBox="1">
            <a:spLocks noGrp="1"/>
          </p:cNvSpPr>
          <p:nvPr>
            <p:ph type="ctrTitle" idx="7"/>
          </p:nvPr>
        </p:nvSpPr>
        <p:spPr>
          <a:xfrm>
            <a:off x="1096000" y="2581934"/>
            <a:ext cx="39135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DC5641"/>
                </a:solidFill>
              </a:rPr>
              <a:t>FeedBack </a:t>
            </a:r>
            <a:r>
              <a:rPr lang="ko-KR" altLang="en-US" dirty="0" err="1" smtClean="0">
                <a:solidFill>
                  <a:srgbClr val="DC5641"/>
                </a:solidFill>
              </a:rPr>
              <a:t>반영사항</a:t>
            </a:r>
            <a:endParaRPr dirty="0">
              <a:solidFill>
                <a:srgbClr val="DC564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0"/>
          <p:cNvSpPr txBox="1">
            <a:spLocks noGrp="1"/>
          </p:cNvSpPr>
          <p:nvPr>
            <p:ph type="subTitle" idx="1"/>
          </p:nvPr>
        </p:nvSpPr>
        <p:spPr>
          <a:xfrm>
            <a:off x="0" y="1238250"/>
            <a:ext cx="4795314" cy="335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23850" indent="-171450">
              <a:buFont typeface="Wingdings" panose="05000000000000000000" pitchFamily="2" charset="2"/>
              <a:buChar char="ü"/>
            </a:pPr>
            <a:r>
              <a:rPr lang="ko-KR" altLang="en-US" sz="2400" b="1" dirty="0" smtClean="0"/>
              <a:t>현재 국내에서 개발된 가장 최신의 </a:t>
            </a:r>
            <a:r>
              <a:rPr lang="ko-KR" altLang="en-US" sz="2400" b="1" dirty="0" err="1" smtClean="0"/>
              <a:t>승부예측</a:t>
            </a:r>
            <a:r>
              <a:rPr lang="ko-KR" altLang="en-US" sz="2400" b="1" dirty="0" smtClean="0"/>
              <a:t> 모델의 정확도인 </a:t>
            </a:r>
            <a:r>
              <a:rPr lang="en-US" altLang="ko-KR" sz="2400" b="1" dirty="0" smtClean="0"/>
              <a:t>58%</a:t>
            </a:r>
            <a:r>
              <a:rPr lang="ko-KR" altLang="en-US" sz="2400" b="1" dirty="0" smtClean="0"/>
              <a:t>가 넘는 </a:t>
            </a:r>
            <a:r>
              <a:rPr lang="ko-KR" altLang="en-US" sz="2400" b="1" dirty="0" err="1" smtClean="0"/>
              <a:t>승부예측</a:t>
            </a:r>
            <a:r>
              <a:rPr lang="ko-KR" altLang="en-US" sz="2400" b="1" dirty="0" smtClean="0"/>
              <a:t> 모델 </a:t>
            </a:r>
            <a:endParaRPr lang="en-US" altLang="ko-KR" sz="2400" b="1" dirty="0" smtClean="0"/>
          </a:p>
          <a:p>
            <a:pPr marL="152400" indent="0"/>
            <a:r>
              <a:rPr lang="ko-KR" altLang="en-US" sz="2400" b="1" dirty="0" smtClean="0"/>
              <a:t> </a:t>
            </a:r>
            <a:endParaRPr lang="en-US" altLang="ko-KR" sz="2400" b="1" dirty="0" smtClean="0"/>
          </a:p>
          <a:p>
            <a:pPr marL="152400" indent="0"/>
            <a:endParaRPr lang="en-US" altLang="ko-KR" sz="2400" b="1" dirty="0"/>
          </a:p>
          <a:p>
            <a:pPr marL="152400" indent="0"/>
            <a:r>
              <a:rPr lang="en-US" altLang="ko-KR" sz="2400" b="1" dirty="0" smtClean="0"/>
              <a:t>	</a:t>
            </a:r>
            <a:r>
              <a:rPr lang="ko-KR" altLang="en-US" sz="2000" b="1" dirty="0" smtClean="0"/>
              <a:t>현재 개발된 모델 정확도 </a:t>
            </a:r>
            <a:r>
              <a:rPr lang="en-US" altLang="ko-KR" sz="2000" b="1" dirty="0" smtClean="0"/>
              <a:t>60.2%</a:t>
            </a:r>
            <a:endParaRPr lang="en-US" altLang="ko-KR" sz="2400" b="1" dirty="0" smtClean="0"/>
          </a:p>
        </p:txBody>
      </p:sp>
      <p:sp>
        <p:nvSpPr>
          <p:cNvPr id="231" name="Google Shape;231;p30"/>
          <p:cNvSpPr txBox="1">
            <a:spLocks noGrp="1"/>
          </p:cNvSpPr>
          <p:nvPr>
            <p:ph type="ctrTitle"/>
          </p:nvPr>
        </p:nvSpPr>
        <p:spPr>
          <a:xfrm>
            <a:off x="644125" y="619550"/>
            <a:ext cx="80658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altLang="ko-KR" b="1" dirty="0" smtClean="0"/>
              <a:t>01-1.</a:t>
            </a:r>
            <a:r>
              <a:rPr lang="ko-KR" altLang="en-US" b="1" dirty="0" smtClean="0"/>
              <a:t>처음 </a:t>
            </a:r>
            <a:r>
              <a:rPr lang="ko-KR" altLang="en-US" b="1" dirty="0" smtClean="0"/>
              <a:t>프로젝트 </a:t>
            </a:r>
            <a:r>
              <a:rPr lang="ko-KR" altLang="en-US" b="1" dirty="0" smtClean="0"/>
              <a:t>목표</a:t>
            </a:r>
            <a:endParaRPr lang="ko-KR" altLang="en-US" b="1" dirty="0"/>
          </a:p>
        </p:txBody>
      </p:sp>
      <p:pic>
        <p:nvPicPr>
          <p:cNvPr id="232" name="Google Shape;23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4982" y="0"/>
            <a:ext cx="342902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30"/>
          <p:cNvSpPr/>
          <p:nvPr/>
        </p:nvSpPr>
        <p:spPr>
          <a:xfrm>
            <a:off x="5313450" y="0"/>
            <a:ext cx="273600" cy="5143500"/>
          </a:xfrm>
          <a:prstGeom prst="rect">
            <a:avLst/>
          </a:prstGeom>
          <a:solidFill>
            <a:srgbClr val="DC564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오른쪽 화살표 1"/>
          <p:cNvSpPr/>
          <p:nvPr/>
        </p:nvSpPr>
        <p:spPr>
          <a:xfrm>
            <a:off x="234550" y="3876675"/>
            <a:ext cx="409575" cy="2571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3"/>
          <p:cNvSpPr txBox="1">
            <a:spLocks noGrp="1"/>
          </p:cNvSpPr>
          <p:nvPr>
            <p:ph type="ctrTitle"/>
          </p:nvPr>
        </p:nvSpPr>
        <p:spPr>
          <a:xfrm>
            <a:off x="644125" y="619550"/>
            <a:ext cx="80658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 smtClean="0"/>
              <a:t>01-2.</a:t>
            </a:r>
            <a:r>
              <a:rPr lang="ko-KR" altLang="en-US" b="1" dirty="0" smtClean="0"/>
              <a:t>현재 </a:t>
            </a:r>
            <a:r>
              <a:rPr lang="ko-KR" altLang="en-US" b="1" dirty="0" smtClean="0"/>
              <a:t>프로젝트 </a:t>
            </a:r>
            <a:r>
              <a:rPr lang="ko-KR" altLang="en-US" b="1" dirty="0" err="1" smtClean="0"/>
              <a:t>진행현항</a:t>
            </a:r>
            <a:endParaRPr b="1" dirty="0"/>
          </a:p>
        </p:txBody>
      </p:sp>
      <p:sp>
        <p:nvSpPr>
          <p:cNvPr id="288" name="Google Shape;288;p33"/>
          <p:cNvSpPr txBox="1">
            <a:spLocks noGrp="1"/>
          </p:cNvSpPr>
          <p:nvPr>
            <p:ph type="subTitle" idx="4294967295"/>
          </p:nvPr>
        </p:nvSpPr>
        <p:spPr>
          <a:xfrm>
            <a:off x="1356963" y="2857963"/>
            <a:ext cx="1348800" cy="73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ko-KR" altLang="en-US" sz="1000" b="1" dirty="0" smtClean="0"/>
              <a:t>승부 예측 </a:t>
            </a:r>
            <a:r>
              <a:rPr lang="ko-KR" altLang="en-US" sz="1000" b="1" dirty="0" err="1" smtClean="0"/>
              <a:t>모델개발에</a:t>
            </a:r>
            <a:r>
              <a:rPr lang="ko-KR" altLang="en-US" sz="1000" b="1" dirty="0" smtClean="0"/>
              <a:t> 사용할 데이터 선정 및 전처리</a:t>
            </a:r>
            <a:endParaRPr sz="1000" b="1" dirty="0"/>
          </a:p>
        </p:txBody>
      </p:sp>
      <p:sp>
        <p:nvSpPr>
          <p:cNvPr id="289" name="Google Shape;289;p33"/>
          <p:cNvSpPr/>
          <p:nvPr/>
        </p:nvSpPr>
        <p:spPr>
          <a:xfrm>
            <a:off x="1216550" y="2119738"/>
            <a:ext cx="1629600" cy="4788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b="1" dirty="0" err="1" smtClean="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rPr>
              <a:t>데이터선정</a:t>
            </a:r>
            <a:r>
              <a:rPr lang="ko-KR" altLang="en-US" b="1" dirty="0" smtClean="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rPr>
              <a:t> 및 전처리</a:t>
            </a:r>
            <a:endParaRPr sz="1100" b="1" dirty="0">
              <a:solidFill>
                <a:srgbClr val="FFFFFF"/>
              </a:solidFill>
            </a:endParaRPr>
          </a:p>
        </p:txBody>
      </p:sp>
      <p:sp>
        <p:nvSpPr>
          <p:cNvPr id="290" name="Google Shape;290;p33"/>
          <p:cNvSpPr/>
          <p:nvPr/>
        </p:nvSpPr>
        <p:spPr>
          <a:xfrm>
            <a:off x="2889575" y="2119738"/>
            <a:ext cx="1629600" cy="478800"/>
          </a:xfrm>
          <a:prstGeom prst="chevron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sz="1200" b="1" dirty="0" err="1" smtClean="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rPr>
              <a:t>승부예측</a:t>
            </a:r>
            <a:r>
              <a:rPr lang="ko-KR" altLang="en-US" sz="1200" b="1" dirty="0" smtClean="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rPr>
              <a:t> 모델 알고리즘 개발</a:t>
            </a:r>
            <a:endParaRPr sz="1050" b="1" dirty="0"/>
          </a:p>
        </p:txBody>
      </p:sp>
      <p:sp>
        <p:nvSpPr>
          <p:cNvPr id="291" name="Google Shape;291;p33"/>
          <p:cNvSpPr/>
          <p:nvPr/>
        </p:nvSpPr>
        <p:spPr>
          <a:xfrm>
            <a:off x="4593700" y="2119738"/>
            <a:ext cx="1629600" cy="478800"/>
          </a:xfrm>
          <a:prstGeom prst="chevron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b="1" dirty="0" smtClean="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rPr>
              <a:t>모델 적용할 </a:t>
            </a:r>
            <a:r>
              <a:rPr lang="en-US" altLang="ko-KR" b="1" dirty="0" smtClean="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rPr>
              <a:t>UI</a:t>
            </a:r>
            <a:r>
              <a:rPr lang="ko-KR" altLang="en-US" b="1" dirty="0" smtClean="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rPr>
              <a:t>설계</a:t>
            </a:r>
            <a:endParaRPr sz="1100" b="1" dirty="0"/>
          </a:p>
        </p:txBody>
      </p:sp>
      <p:sp>
        <p:nvSpPr>
          <p:cNvPr id="292" name="Google Shape;292;p33"/>
          <p:cNvSpPr/>
          <p:nvPr/>
        </p:nvSpPr>
        <p:spPr>
          <a:xfrm>
            <a:off x="6297825" y="2119738"/>
            <a:ext cx="1629600" cy="478800"/>
          </a:xfrm>
          <a:prstGeom prst="chevron">
            <a:avLst>
              <a:gd name="adj" fmla="val 50000"/>
            </a:avLst>
          </a:prstGeom>
          <a:solidFill>
            <a:srgbClr val="0034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 smtClean="0">
                <a:solidFill>
                  <a:srgbClr val="FFFFFF"/>
                </a:solidFill>
                <a:latin typeface="Squada One"/>
                <a:sym typeface="Squada One"/>
              </a:rPr>
              <a:t>UI</a:t>
            </a:r>
            <a:r>
              <a:rPr lang="ko-KR" altLang="en-US" sz="1800" dirty="0" err="1" smtClean="0">
                <a:solidFill>
                  <a:srgbClr val="FFFFFF"/>
                </a:solidFill>
                <a:latin typeface="Squada One"/>
                <a:sym typeface="Squada One"/>
              </a:rPr>
              <a:t>개발중</a:t>
            </a:r>
            <a:endParaRPr dirty="0"/>
          </a:p>
        </p:txBody>
      </p:sp>
      <p:sp>
        <p:nvSpPr>
          <p:cNvPr id="293" name="Google Shape;293;p33"/>
          <p:cNvSpPr txBox="1">
            <a:spLocks noGrp="1"/>
          </p:cNvSpPr>
          <p:nvPr>
            <p:ph type="subTitle" idx="4294967295"/>
          </p:nvPr>
        </p:nvSpPr>
        <p:spPr>
          <a:xfrm>
            <a:off x="3045538" y="2857963"/>
            <a:ext cx="1348800" cy="73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ko-KR" altLang="en-US" sz="1000" b="1" dirty="0" smtClean="0"/>
              <a:t>선정된 데이터 바탕으로 최종 </a:t>
            </a:r>
            <a:r>
              <a:rPr lang="ko-KR" altLang="en-US" sz="1000" b="1" dirty="0" err="1" smtClean="0"/>
              <a:t>승부얘측</a:t>
            </a:r>
            <a:r>
              <a:rPr lang="ko-KR" altLang="en-US" sz="1000" b="1" dirty="0" smtClean="0"/>
              <a:t> 모델 알고리즘 개발 완료</a:t>
            </a:r>
            <a:endParaRPr sz="1000" b="1" dirty="0"/>
          </a:p>
        </p:txBody>
      </p:sp>
      <p:sp>
        <p:nvSpPr>
          <p:cNvPr id="294" name="Google Shape;294;p33"/>
          <p:cNvSpPr txBox="1">
            <a:spLocks noGrp="1"/>
          </p:cNvSpPr>
          <p:nvPr>
            <p:ph type="subTitle" idx="4294967295"/>
          </p:nvPr>
        </p:nvSpPr>
        <p:spPr>
          <a:xfrm>
            <a:off x="4734113" y="2857963"/>
            <a:ext cx="1348800" cy="73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b="1" dirty="0" smtClean="0">
                <a:solidFill>
                  <a:schemeClr val="accent2"/>
                </a:solidFill>
              </a:rPr>
              <a:t>문제정의</a:t>
            </a:r>
            <a:r>
              <a:rPr lang="en-US" altLang="ko-KR" sz="1000" b="1" dirty="0" smtClean="0">
                <a:solidFill>
                  <a:schemeClr val="accent2"/>
                </a:solidFill>
              </a:rPr>
              <a:t>,</a:t>
            </a:r>
            <a:r>
              <a:rPr lang="ko-KR" altLang="en-US" sz="1000" b="1" dirty="0" smtClean="0">
                <a:solidFill>
                  <a:schemeClr val="accent2"/>
                </a:solidFill>
              </a:rPr>
              <a:t>요구사항명세서</a:t>
            </a:r>
            <a:r>
              <a:rPr lang="en-US" altLang="ko-KR" sz="1000" b="1" dirty="0" smtClean="0">
                <a:solidFill>
                  <a:schemeClr val="accent2"/>
                </a:solidFill>
              </a:rPr>
              <a:t>,</a:t>
            </a:r>
            <a:r>
              <a:rPr lang="ko-KR" altLang="en-US" sz="1000" b="1" dirty="0" err="1" smtClean="0">
                <a:solidFill>
                  <a:schemeClr val="accent2"/>
                </a:solidFill>
              </a:rPr>
              <a:t>유스케이스</a:t>
            </a:r>
            <a:r>
              <a:rPr lang="en-US" altLang="ko-KR" sz="1000" b="1" dirty="0" smtClean="0">
                <a:solidFill>
                  <a:schemeClr val="accent2"/>
                </a:solidFill>
              </a:rPr>
              <a:t>,</a:t>
            </a:r>
            <a:r>
              <a:rPr lang="ko-KR" altLang="en-US" sz="1000" b="1" dirty="0" smtClean="0">
                <a:solidFill>
                  <a:schemeClr val="accent2"/>
                </a:solidFill>
              </a:rPr>
              <a:t>클래스</a:t>
            </a:r>
            <a:r>
              <a:rPr lang="en-US" altLang="ko-KR" sz="1000" b="1" dirty="0" smtClean="0">
                <a:solidFill>
                  <a:schemeClr val="accent2"/>
                </a:solidFill>
              </a:rPr>
              <a:t>,</a:t>
            </a:r>
            <a:r>
              <a:rPr lang="ko-KR" altLang="en-US" sz="1000" b="1" dirty="0" smtClean="0">
                <a:solidFill>
                  <a:schemeClr val="accent2"/>
                </a:solidFill>
              </a:rPr>
              <a:t>시퀀스다이어그램 작성</a:t>
            </a:r>
            <a:endParaRPr sz="1000" b="1" dirty="0"/>
          </a:p>
        </p:txBody>
      </p:sp>
      <p:sp>
        <p:nvSpPr>
          <p:cNvPr id="295" name="Google Shape;295;p33"/>
          <p:cNvSpPr txBox="1">
            <a:spLocks noGrp="1"/>
          </p:cNvSpPr>
          <p:nvPr>
            <p:ph type="subTitle" idx="4294967295"/>
          </p:nvPr>
        </p:nvSpPr>
        <p:spPr>
          <a:xfrm>
            <a:off x="6438238" y="2857963"/>
            <a:ext cx="1348800" cy="73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altLang="ko-KR" b="1" dirty="0" smtClean="0"/>
              <a:t>UI</a:t>
            </a:r>
            <a:r>
              <a:rPr lang="ko-KR" altLang="en-US" b="1" dirty="0" smtClean="0"/>
              <a:t>설계 기반 </a:t>
            </a:r>
            <a:r>
              <a:rPr lang="en-US" altLang="ko-KR" b="1" dirty="0" smtClean="0"/>
              <a:t>UI </a:t>
            </a:r>
            <a:r>
              <a:rPr lang="ko-KR" altLang="en-US" b="1" dirty="0" err="1" smtClean="0"/>
              <a:t>개발중</a:t>
            </a:r>
            <a:endParaRPr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" name="내용 개체 틀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43136953"/>
              </p:ext>
            </p:extLst>
          </p:nvPr>
        </p:nvGraphicFramePr>
        <p:xfrm>
          <a:off x="3550230" y="419101"/>
          <a:ext cx="2367970" cy="28705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38" name="Google Shape;238;p31"/>
          <p:cNvSpPr txBox="1">
            <a:spLocks noGrp="1"/>
          </p:cNvSpPr>
          <p:nvPr>
            <p:ph type="ctrTitle"/>
          </p:nvPr>
        </p:nvSpPr>
        <p:spPr>
          <a:xfrm>
            <a:off x="644125" y="619550"/>
            <a:ext cx="80658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altLang="ko-KR" dirty="0" err="1"/>
              <a:t>FeedBack</a:t>
            </a:r>
            <a:r>
              <a:rPr lang="en-US" altLang="ko-KR" dirty="0"/>
              <a:t> </a:t>
            </a:r>
            <a:r>
              <a:rPr lang="ko-KR" altLang="en-US" dirty="0"/>
              <a:t>내용</a:t>
            </a:r>
            <a:br>
              <a:rPr lang="ko-KR" altLang="en-US" dirty="0"/>
            </a:br>
            <a:endParaRPr dirty="0"/>
          </a:p>
        </p:txBody>
      </p:sp>
      <p:sp>
        <p:nvSpPr>
          <p:cNvPr id="241" name="Google Shape;241;p31"/>
          <p:cNvSpPr txBox="1">
            <a:spLocks noGrp="1"/>
          </p:cNvSpPr>
          <p:nvPr>
            <p:ph type="ctrTitle" idx="3"/>
          </p:nvPr>
        </p:nvSpPr>
        <p:spPr>
          <a:xfrm>
            <a:off x="3771364" y="2899649"/>
            <a:ext cx="2019835" cy="7103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Improve </a:t>
            </a:r>
            <a:r>
              <a:rPr lang="en-US" altLang="ko-KR" dirty="0" smtClean="0"/>
              <a:t>Model </a:t>
            </a:r>
            <a:r>
              <a:rPr lang="en-US" altLang="ko-KR" dirty="0"/>
              <a:t>A</a:t>
            </a:r>
            <a:r>
              <a:rPr lang="en-US" altLang="ko-KR" dirty="0" smtClean="0"/>
              <a:t>ccuracy</a:t>
            </a:r>
            <a:endParaRPr b="1" dirty="0"/>
          </a:p>
        </p:txBody>
      </p:sp>
      <p:sp>
        <p:nvSpPr>
          <p:cNvPr id="242" name="Google Shape;242;p31"/>
          <p:cNvSpPr txBox="1">
            <a:spLocks noGrp="1"/>
          </p:cNvSpPr>
          <p:nvPr>
            <p:ph type="subTitle" idx="4"/>
          </p:nvPr>
        </p:nvSpPr>
        <p:spPr>
          <a:xfrm>
            <a:off x="2013445" y="3743053"/>
            <a:ext cx="5768480" cy="68664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b="1" dirty="0" smtClean="0"/>
              <a:t>예측 모델의 정확성이 </a:t>
            </a:r>
            <a:r>
              <a:rPr lang="en-US" altLang="ko-KR" sz="1400" b="1" dirty="0" smtClean="0"/>
              <a:t>60%</a:t>
            </a:r>
            <a:r>
              <a:rPr lang="ko-KR" altLang="en-US" sz="1400" b="1" dirty="0" smtClean="0"/>
              <a:t>가 넘지 </a:t>
            </a:r>
            <a:r>
              <a:rPr lang="ko-KR" altLang="en-US" sz="1400" b="1" dirty="0" err="1" smtClean="0"/>
              <a:t>않는문제의</a:t>
            </a:r>
            <a:r>
              <a:rPr lang="ko-KR" altLang="en-US" sz="1400" b="1" dirty="0" smtClean="0"/>
              <a:t> 경우 예측 과정에서 운이 역시 포함된 </a:t>
            </a:r>
            <a:r>
              <a:rPr lang="ko-KR" altLang="en-US" sz="1400" b="1" dirty="0" smtClean="0"/>
              <a:t>것으로 기본적으로 난이도가 높은 문제</a:t>
            </a:r>
            <a:r>
              <a:rPr lang="en-US" altLang="ko-KR" sz="1400" b="1" dirty="0" smtClean="0"/>
              <a:t>, </a:t>
            </a:r>
            <a:r>
              <a:rPr lang="ko-KR" altLang="en-US" sz="1400" b="1" dirty="0" smtClean="0"/>
              <a:t>모델의 정확도 향상이 중요</a:t>
            </a:r>
            <a:endParaRPr sz="1400" b="1" dirty="0"/>
          </a:p>
        </p:txBody>
      </p:sp>
      <p:grpSp>
        <p:nvGrpSpPr>
          <p:cNvPr id="6" name="Google Shape;1169;p43"/>
          <p:cNvGrpSpPr/>
          <p:nvPr/>
        </p:nvGrpSpPr>
        <p:grpSpPr>
          <a:xfrm>
            <a:off x="7710206" y="1602342"/>
            <a:ext cx="999719" cy="945572"/>
            <a:chOff x="2680425" y="2027225"/>
            <a:chExt cx="2256650" cy="2256675"/>
          </a:xfrm>
        </p:grpSpPr>
        <p:sp>
          <p:nvSpPr>
            <p:cNvPr id="7" name="Google Shape;1170;p43"/>
            <p:cNvSpPr/>
            <p:nvPr/>
          </p:nvSpPr>
          <p:spPr>
            <a:xfrm>
              <a:off x="2680425" y="2027225"/>
              <a:ext cx="2256650" cy="2256675"/>
            </a:xfrm>
            <a:custGeom>
              <a:avLst/>
              <a:gdLst/>
              <a:ahLst/>
              <a:cxnLst/>
              <a:rect l="l" t="t" r="r" b="b"/>
              <a:pathLst>
                <a:path w="90266" h="90267" extrusionOk="0">
                  <a:moveTo>
                    <a:pt x="45133" y="1"/>
                  </a:moveTo>
                  <a:cubicBezTo>
                    <a:pt x="33163" y="1"/>
                    <a:pt x="21683" y="4756"/>
                    <a:pt x="13220" y="13219"/>
                  </a:cubicBezTo>
                  <a:cubicBezTo>
                    <a:pt x="4755" y="21683"/>
                    <a:pt x="0" y="33163"/>
                    <a:pt x="0" y="45134"/>
                  </a:cubicBezTo>
                  <a:cubicBezTo>
                    <a:pt x="0" y="57104"/>
                    <a:pt x="4755" y="68584"/>
                    <a:pt x="13220" y="77048"/>
                  </a:cubicBezTo>
                  <a:cubicBezTo>
                    <a:pt x="21683" y="85512"/>
                    <a:pt x="33163" y="90267"/>
                    <a:pt x="45133" y="90267"/>
                  </a:cubicBezTo>
                  <a:cubicBezTo>
                    <a:pt x="57102" y="90267"/>
                    <a:pt x="68582" y="85512"/>
                    <a:pt x="77047" y="77048"/>
                  </a:cubicBezTo>
                  <a:cubicBezTo>
                    <a:pt x="85511" y="68584"/>
                    <a:pt x="90266" y="57104"/>
                    <a:pt x="90266" y="45134"/>
                  </a:cubicBezTo>
                  <a:cubicBezTo>
                    <a:pt x="90266" y="33163"/>
                    <a:pt x="85511" y="21683"/>
                    <a:pt x="77047" y="13219"/>
                  </a:cubicBezTo>
                  <a:cubicBezTo>
                    <a:pt x="68582" y="4756"/>
                    <a:pt x="57102" y="1"/>
                    <a:pt x="45133" y="1"/>
                  </a:cubicBezTo>
                  <a:close/>
                </a:path>
              </a:pathLst>
            </a:custGeom>
            <a:solidFill>
              <a:srgbClr val="DC56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171;p43"/>
            <p:cNvSpPr/>
            <p:nvPr/>
          </p:nvSpPr>
          <p:spPr>
            <a:xfrm>
              <a:off x="2793275" y="2140100"/>
              <a:ext cx="2030950" cy="2030950"/>
            </a:xfrm>
            <a:custGeom>
              <a:avLst/>
              <a:gdLst/>
              <a:ahLst/>
              <a:cxnLst/>
              <a:rect l="l" t="t" r="r" b="b"/>
              <a:pathLst>
                <a:path w="81238" h="81238" extrusionOk="0">
                  <a:moveTo>
                    <a:pt x="40619" y="0"/>
                  </a:moveTo>
                  <a:cubicBezTo>
                    <a:pt x="29846" y="0"/>
                    <a:pt x="19514" y="4280"/>
                    <a:pt x="11898" y="11897"/>
                  </a:cubicBezTo>
                  <a:cubicBezTo>
                    <a:pt x="4281" y="19515"/>
                    <a:pt x="1" y="29846"/>
                    <a:pt x="1" y="40619"/>
                  </a:cubicBezTo>
                  <a:cubicBezTo>
                    <a:pt x="1" y="51391"/>
                    <a:pt x="4281" y="61723"/>
                    <a:pt x="11898" y="69340"/>
                  </a:cubicBezTo>
                  <a:cubicBezTo>
                    <a:pt x="19514" y="76958"/>
                    <a:pt x="29846" y="81237"/>
                    <a:pt x="40619" y="81237"/>
                  </a:cubicBezTo>
                  <a:cubicBezTo>
                    <a:pt x="51391" y="81237"/>
                    <a:pt x="61723" y="76958"/>
                    <a:pt x="69340" y="69340"/>
                  </a:cubicBezTo>
                  <a:cubicBezTo>
                    <a:pt x="76957" y="61723"/>
                    <a:pt x="81237" y="51391"/>
                    <a:pt x="81237" y="40619"/>
                  </a:cubicBezTo>
                  <a:cubicBezTo>
                    <a:pt x="81237" y="29846"/>
                    <a:pt x="76957" y="19515"/>
                    <a:pt x="69340" y="11897"/>
                  </a:cubicBezTo>
                  <a:cubicBezTo>
                    <a:pt x="61723" y="4280"/>
                    <a:pt x="51391" y="0"/>
                    <a:pt x="406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172;p43"/>
            <p:cNvSpPr/>
            <p:nvPr/>
          </p:nvSpPr>
          <p:spPr>
            <a:xfrm>
              <a:off x="2790825" y="2133025"/>
              <a:ext cx="2035825" cy="1947625"/>
            </a:xfrm>
            <a:custGeom>
              <a:avLst/>
              <a:gdLst/>
              <a:ahLst/>
              <a:cxnLst/>
              <a:rect l="l" t="t" r="r" b="b"/>
              <a:pathLst>
                <a:path w="81433" h="77905" extrusionOk="0">
                  <a:moveTo>
                    <a:pt x="40717" y="1"/>
                  </a:moveTo>
                  <a:cubicBezTo>
                    <a:pt x="36496" y="1"/>
                    <a:pt x="32426" y="640"/>
                    <a:pt x="28595" y="1827"/>
                  </a:cubicBezTo>
                  <a:lnTo>
                    <a:pt x="39805" y="9972"/>
                  </a:lnTo>
                  <a:lnTo>
                    <a:pt x="39805" y="25013"/>
                  </a:lnTo>
                  <a:lnTo>
                    <a:pt x="26284" y="34839"/>
                  </a:lnTo>
                  <a:lnTo>
                    <a:pt x="12114" y="28660"/>
                  </a:lnTo>
                  <a:lnTo>
                    <a:pt x="9092" y="14965"/>
                  </a:lnTo>
                  <a:cubicBezTo>
                    <a:pt x="4067" y="21085"/>
                    <a:pt x="785" y="28690"/>
                    <a:pt x="1" y="37021"/>
                  </a:cubicBezTo>
                  <a:lnTo>
                    <a:pt x="11385" y="30331"/>
                  </a:lnTo>
                  <a:lnTo>
                    <a:pt x="25583" y="36522"/>
                  </a:lnTo>
                  <a:lnTo>
                    <a:pt x="30687" y="52231"/>
                  </a:lnTo>
                  <a:lnTo>
                    <a:pt x="19734" y="63416"/>
                  </a:lnTo>
                  <a:lnTo>
                    <a:pt x="5245" y="61278"/>
                  </a:lnTo>
                  <a:lnTo>
                    <a:pt x="5245" y="61278"/>
                  </a:lnTo>
                  <a:cubicBezTo>
                    <a:pt x="9403" y="68498"/>
                    <a:pt x="15701" y="74329"/>
                    <a:pt x="23273" y="77904"/>
                  </a:cubicBezTo>
                  <a:lnTo>
                    <a:pt x="21037" y="64692"/>
                  </a:lnTo>
                  <a:lnTo>
                    <a:pt x="31776" y="53725"/>
                  </a:lnTo>
                  <a:lnTo>
                    <a:pt x="49659" y="53725"/>
                  </a:lnTo>
                  <a:lnTo>
                    <a:pt x="60397" y="64692"/>
                  </a:lnTo>
                  <a:lnTo>
                    <a:pt x="58161" y="77904"/>
                  </a:lnTo>
                  <a:cubicBezTo>
                    <a:pt x="65733" y="74329"/>
                    <a:pt x="72031" y="68499"/>
                    <a:pt x="76188" y="61278"/>
                  </a:cubicBezTo>
                  <a:lnTo>
                    <a:pt x="76188" y="61278"/>
                  </a:lnTo>
                  <a:lnTo>
                    <a:pt x="61698" y="63416"/>
                  </a:lnTo>
                  <a:lnTo>
                    <a:pt x="50746" y="52231"/>
                  </a:lnTo>
                  <a:lnTo>
                    <a:pt x="55849" y="36522"/>
                  </a:lnTo>
                  <a:lnTo>
                    <a:pt x="70048" y="30331"/>
                  </a:lnTo>
                  <a:lnTo>
                    <a:pt x="81432" y="37021"/>
                  </a:lnTo>
                  <a:cubicBezTo>
                    <a:pt x="80648" y="28690"/>
                    <a:pt x="77366" y="21085"/>
                    <a:pt x="72341" y="14965"/>
                  </a:cubicBezTo>
                  <a:lnTo>
                    <a:pt x="69319" y="28660"/>
                  </a:lnTo>
                  <a:lnTo>
                    <a:pt x="55148" y="34839"/>
                  </a:lnTo>
                  <a:lnTo>
                    <a:pt x="41626" y="25013"/>
                  </a:lnTo>
                  <a:lnTo>
                    <a:pt x="41626" y="9972"/>
                  </a:lnTo>
                  <a:lnTo>
                    <a:pt x="52839" y="1827"/>
                  </a:lnTo>
                  <a:cubicBezTo>
                    <a:pt x="49008" y="640"/>
                    <a:pt x="44937" y="1"/>
                    <a:pt x="40717" y="1"/>
                  </a:cubicBezTo>
                  <a:close/>
                </a:path>
              </a:pathLst>
            </a:custGeom>
            <a:solidFill>
              <a:srgbClr val="DC56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" name="Google Shape;1165;p43"/>
          <p:cNvGrpSpPr/>
          <p:nvPr/>
        </p:nvGrpSpPr>
        <p:grpSpPr>
          <a:xfrm>
            <a:off x="6877050" y="932505"/>
            <a:ext cx="521913" cy="530448"/>
            <a:chOff x="2680425" y="2027225"/>
            <a:chExt cx="2256650" cy="2256675"/>
          </a:xfrm>
        </p:grpSpPr>
        <p:sp>
          <p:nvSpPr>
            <p:cNvPr id="11" name="Google Shape;1166;p43"/>
            <p:cNvSpPr/>
            <p:nvPr/>
          </p:nvSpPr>
          <p:spPr>
            <a:xfrm>
              <a:off x="2680425" y="2027225"/>
              <a:ext cx="2256650" cy="2256675"/>
            </a:xfrm>
            <a:custGeom>
              <a:avLst/>
              <a:gdLst/>
              <a:ahLst/>
              <a:cxnLst/>
              <a:rect l="l" t="t" r="r" b="b"/>
              <a:pathLst>
                <a:path w="90266" h="90267" extrusionOk="0">
                  <a:moveTo>
                    <a:pt x="45133" y="1"/>
                  </a:moveTo>
                  <a:cubicBezTo>
                    <a:pt x="33163" y="1"/>
                    <a:pt x="21683" y="4756"/>
                    <a:pt x="13220" y="13219"/>
                  </a:cubicBezTo>
                  <a:cubicBezTo>
                    <a:pt x="4755" y="21683"/>
                    <a:pt x="0" y="33163"/>
                    <a:pt x="0" y="45134"/>
                  </a:cubicBezTo>
                  <a:cubicBezTo>
                    <a:pt x="0" y="57104"/>
                    <a:pt x="4755" y="68584"/>
                    <a:pt x="13220" y="77048"/>
                  </a:cubicBezTo>
                  <a:cubicBezTo>
                    <a:pt x="21683" y="85512"/>
                    <a:pt x="33163" y="90267"/>
                    <a:pt x="45133" y="90267"/>
                  </a:cubicBezTo>
                  <a:cubicBezTo>
                    <a:pt x="57102" y="90267"/>
                    <a:pt x="68582" y="85512"/>
                    <a:pt x="77047" y="77048"/>
                  </a:cubicBezTo>
                  <a:cubicBezTo>
                    <a:pt x="85511" y="68584"/>
                    <a:pt x="90266" y="57104"/>
                    <a:pt x="90266" y="45134"/>
                  </a:cubicBezTo>
                  <a:cubicBezTo>
                    <a:pt x="90266" y="33163"/>
                    <a:pt x="85511" y="21683"/>
                    <a:pt x="77047" y="13219"/>
                  </a:cubicBezTo>
                  <a:cubicBezTo>
                    <a:pt x="68582" y="4756"/>
                    <a:pt x="57102" y="1"/>
                    <a:pt x="45133" y="1"/>
                  </a:cubicBezTo>
                  <a:close/>
                </a:path>
              </a:pathLst>
            </a:custGeom>
            <a:solidFill>
              <a:srgbClr val="0053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167;p43"/>
            <p:cNvSpPr/>
            <p:nvPr/>
          </p:nvSpPr>
          <p:spPr>
            <a:xfrm>
              <a:off x="2793275" y="2140100"/>
              <a:ext cx="2030950" cy="2030950"/>
            </a:xfrm>
            <a:custGeom>
              <a:avLst/>
              <a:gdLst/>
              <a:ahLst/>
              <a:cxnLst/>
              <a:rect l="l" t="t" r="r" b="b"/>
              <a:pathLst>
                <a:path w="81238" h="81238" extrusionOk="0">
                  <a:moveTo>
                    <a:pt x="40619" y="0"/>
                  </a:moveTo>
                  <a:cubicBezTo>
                    <a:pt x="29846" y="0"/>
                    <a:pt x="19514" y="4280"/>
                    <a:pt x="11898" y="11897"/>
                  </a:cubicBezTo>
                  <a:cubicBezTo>
                    <a:pt x="4281" y="19515"/>
                    <a:pt x="1" y="29846"/>
                    <a:pt x="1" y="40619"/>
                  </a:cubicBezTo>
                  <a:cubicBezTo>
                    <a:pt x="1" y="51391"/>
                    <a:pt x="4281" y="61723"/>
                    <a:pt x="11898" y="69340"/>
                  </a:cubicBezTo>
                  <a:cubicBezTo>
                    <a:pt x="19514" y="76958"/>
                    <a:pt x="29846" y="81237"/>
                    <a:pt x="40619" y="81237"/>
                  </a:cubicBezTo>
                  <a:cubicBezTo>
                    <a:pt x="51391" y="81237"/>
                    <a:pt x="61723" y="76958"/>
                    <a:pt x="69340" y="69340"/>
                  </a:cubicBezTo>
                  <a:cubicBezTo>
                    <a:pt x="76957" y="61723"/>
                    <a:pt x="81237" y="51391"/>
                    <a:pt x="81237" y="40619"/>
                  </a:cubicBezTo>
                  <a:cubicBezTo>
                    <a:pt x="81237" y="29846"/>
                    <a:pt x="76957" y="19515"/>
                    <a:pt x="69340" y="11897"/>
                  </a:cubicBezTo>
                  <a:cubicBezTo>
                    <a:pt x="61723" y="4280"/>
                    <a:pt x="51391" y="0"/>
                    <a:pt x="406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168;p43"/>
            <p:cNvSpPr/>
            <p:nvPr/>
          </p:nvSpPr>
          <p:spPr>
            <a:xfrm>
              <a:off x="2790825" y="2133025"/>
              <a:ext cx="2035825" cy="1947625"/>
            </a:xfrm>
            <a:custGeom>
              <a:avLst/>
              <a:gdLst/>
              <a:ahLst/>
              <a:cxnLst/>
              <a:rect l="l" t="t" r="r" b="b"/>
              <a:pathLst>
                <a:path w="81433" h="77905" extrusionOk="0">
                  <a:moveTo>
                    <a:pt x="40717" y="1"/>
                  </a:moveTo>
                  <a:cubicBezTo>
                    <a:pt x="36496" y="1"/>
                    <a:pt x="32426" y="640"/>
                    <a:pt x="28595" y="1827"/>
                  </a:cubicBezTo>
                  <a:lnTo>
                    <a:pt x="39805" y="9972"/>
                  </a:lnTo>
                  <a:lnTo>
                    <a:pt x="39805" y="25013"/>
                  </a:lnTo>
                  <a:lnTo>
                    <a:pt x="26284" y="34839"/>
                  </a:lnTo>
                  <a:lnTo>
                    <a:pt x="12114" y="28660"/>
                  </a:lnTo>
                  <a:lnTo>
                    <a:pt x="9092" y="14965"/>
                  </a:lnTo>
                  <a:cubicBezTo>
                    <a:pt x="4067" y="21085"/>
                    <a:pt x="785" y="28690"/>
                    <a:pt x="1" y="37021"/>
                  </a:cubicBezTo>
                  <a:lnTo>
                    <a:pt x="11385" y="30331"/>
                  </a:lnTo>
                  <a:lnTo>
                    <a:pt x="25583" y="36522"/>
                  </a:lnTo>
                  <a:lnTo>
                    <a:pt x="30687" y="52231"/>
                  </a:lnTo>
                  <a:lnTo>
                    <a:pt x="19734" y="63416"/>
                  </a:lnTo>
                  <a:lnTo>
                    <a:pt x="5245" y="61278"/>
                  </a:lnTo>
                  <a:lnTo>
                    <a:pt x="5245" y="61278"/>
                  </a:lnTo>
                  <a:cubicBezTo>
                    <a:pt x="9403" y="68498"/>
                    <a:pt x="15701" y="74329"/>
                    <a:pt x="23273" y="77904"/>
                  </a:cubicBezTo>
                  <a:lnTo>
                    <a:pt x="21037" y="64692"/>
                  </a:lnTo>
                  <a:lnTo>
                    <a:pt x="31776" y="53725"/>
                  </a:lnTo>
                  <a:lnTo>
                    <a:pt x="49659" y="53725"/>
                  </a:lnTo>
                  <a:lnTo>
                    <a:pt x="60397" y="64692"/>
                  </a:lnTo>
                  <a:lnTo>
                    <a:pt x="58161" y="77904"/>
                  </a:lnTo>
                  <a:cubicBezTo>
                    <a:pt x="65733" y="74329"/>
                    <a:pt x="72031" y="68499"/>
                    <a:pt x="76188" y="61278"/>
                  </a:cubicBezTo>
                  <a:lnTo>
                    <a:pt x="76188" y="61278"/>
                  </a:lnTo>
                  <a:lnTo>
                    <a:pt x="61698" y="63416"/>
                  </a:lnTo>
                  <a:lnTo>
                    <a:pt x="50746" y="52231"/>
                  </a:lnTo>
                  <a:lnTo>
                    <a:pt x="55849" y="36522"/>
                  </a:lnTo>
                  <a:lnTo>
                    <a:pt x="70048" y="30331"/>
                  </a:lnTo>
                  <a:lnTo>
                    <a:pt x="81432" y="37021"/>
                  </a:lnTo>
                  <a:cubicBezTo>
                    <a:pt x="80648" y="28690"/>
                    <a:pt x="77366" y="21085"/>
                    <a:pt x="72341" y="14965"/>
                  </a:cubicBezTo>
                  <a:lnTo>
                    <a:pt x="69319" y="28660"/>
                  </a:lnTo>
                  <a:lnTo>
                    <a:pt x="55148" y="34839"/>
                  </a:lnTo>
                  <a:lnTo>
                    <a:pt x="41626" y="25013"/>
                  </a:lnTo>
                  <a:lnTo>
                    <a:pt x="41626" y="9972"/>
                  </a:lnTo>
                  <a:lnTo>
                    <a:pt x="52839" y="1827"/>
                  </a:lnTo>
                  <a:cubicBezTo>
                    <a:pt x="49008" y="640"/>
                    <a:pt x="44937" y="1"/>
                    <a:pt x="40717" y="1"/>
                  </a:cubicBezTo>
                  <a:close/>
                </a:path>
              </a:pathLst>
            </a:custGeom>
            <a:solidFill>
              <a:srgbClr val="0053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" name="직선 연결선 2"/>
          <p:cNvCxnSpPr/>
          <p:nvPr/>
        </p:nvCxnSpPr>
        <p:spPr>
          <a:xfrm flipV="1">
            <a:off x="6972296" y="902445"/>
            <a:ext cx="1364179" cy="1512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810375" y="2659373"/>
            <a:ext cx="20955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accent3"/>
                </a:solidFill>
                <a:latin typeface="Squada One" panose="020B0600000101010101" charset="0"/>
              </a:rPr>
              <a:t>Total Goal 1/6 lucky Goal </a:t>
            </a:r>
            <a:endParaRPr lang="ko-KR" altLang="en-US" sz="1600" dirty="0">
              <a:solidFill>
                <a:schemeClr val="accent3"/>
              </a:solidFill>
              <a:latin typeface="Squada One" panose="020B0600000101010101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6" name="Google Shape;1156;p43"/>
          <p:cNvSpPr txBox="1">
            <a:spLocks noGrp="1"/>
          </p:cNvSpPr>
          <p:nvPr>
            <p:ph type="ctrTitle"/>
          </p:nvPr>
        </p:nvSpPr>
        <p:spPr>
          <a:xfrm>
            <a:off x="644125" y="619550"/>
            <a:ext cx="80658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altLang="ko-KR" dirty="0" err="1"/>
              <a:t>FeedBack</a:t>
            </a:r>
            <a:r>
              <a:rPr lang="en-US" altLang="ko-KR" dirty="0"/>
              <a:t> </a:t>
            </a:r>
            <a:r>
              <a:rPr lang="ko-KR" altLang="en-US" dirty="0" err="1"/>
              <a:t>반영사항</a:t>
            </a:r>
            <a:endParaRPr dirty="0"/>
          </a:p>
        </p:txBody>
      </p:sp>
      <p:sp>
        <p:nvSpPr>
          <p:cNvPr id="1158" name="Google Shape;1158;p43"/>
          <p:cNvSpPr txBox="1">
            <a:spLocks noGrp="1"/>
          </p:cNvSpPr>
          <p:nvPr>
            <p:ph type="subTitle" idx="1"/>
          </p:nvPr>
        </p:nvSpPr>
        <p:spPr>
          <a:xfrm>
            <a:off x="-35237" y="2814435"/>
            <a:ext cx="3537828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b="1" dirty="0" smtClean="0"/>
              <a:t>최종 모델에 반영해서 기존의 데이터와 대응해 정확도 향상이 가능한지 실험 예정</a:t>
            </a:r>
            <a:endParaRPr sz="1200" b="1" dirty="0"/>
          </a:p>
        </p:txBody>
      </p:sp>
      <p:sp>
        <p:nvSpPr>
          <p:cNvPr id="1159" name="Google Shape;1159;p43"/>
          <p:cNvSpPr txBox="1">
            <a:spLocks noGrp="1"/>
          </p:cNvSpPr>
          <p:nvPr>
            <p:ph type="ctrTitle" idx="3"/>
          </p:nvPr>
        </p:nvSpPr>
        <p:spPr>
          <a:xfrm>
            <a:off x="66675" y="1219200"/>
            <a:ext cx="2908037" cy="66578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b="1" dirty="0" smtClean="0"/>
              <a:t>현재 모델에 사용된 데이터 재정비 및 새로운 </a:t>
            </a:r>
            <a:r>
              <a:rPr lang="en-US" altLang="ko-KR" sz="1600" b="1" dirty="0" smtClean="0"/>
              <a:t>Feature </a:t>
            </a:r>
            <a:r>
              <a:rPr lang="ko-KR" altLang="en-US" sz="1600" b="1" dirty="0" smtClean="0"/>
              <a:t>반영</a:t>
            </a:r>
            <a:endParaRPr sz="1600" b="1" dirty="0"/>
          </a:p>
        </p:txBody>
      </p:sp>
      <p:sp>
        <p:nvSpPr>
          <p:cNvPr id="1160" name="Google Shape;1160;p43"/>
          <p:cNvSpPr txBox="1">
            <a:spLocks noGrp="1"/>
          </p:cNvSpPr>
          <p:nvPr>
            <p:ph type="subTitle" idx="4"/>
          </p:nvPr>
        </p:nvSpPr>
        <p:spPr>
          <a:xfrm>
            <a:off x="66675" y="2167299"/>
            <a:ext cx="3537828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ko-KR" altLang="en-US" sz="1200" b="1" dirty="0" smtClean="0"/>
              <a:t>모델의 예측도 크게 떨어지는 경기들 한해 새로운 </a:t>
            </a:r>
            <a:r>
              <a:rPr lang="en-US" altLang="ko-KR" sz="1200" b="1" dirty="0" smtClean="0"/>
              <a:t>Feature </a:t>
            </a:r>
            <a:r>
              <a:rPr lang="ko-KR" altLang="en-US" sz="1200" b="1" dirty="0" smtClean="0"/>
              <a:t>도</a:t>
            </a:r>
            <a:r>
              <a:rPr lang="ko-KR" altLang="en-US" sz="1200" b="1" dirty="0"/>
              <a:t>입</a:t>
            </a:r>
            <a:endParaRPr lang="en-US" altLang="ko-KR" sz="1200" b="1" dirty="0" smtClean="0"/>
          </a:p>
        </p:txBody>
      </p:sp>
      <p:grpSp>
        <p:nvGrpSpPr>
          <p:cNvPr id="1161" name="Google Shape;1161;p43"/>
          <p:cNvGrpSpPr/>
          <p:nvPr/>
        </p:nvGrpSpPr>
        <p:grpSpPr>
          <a:xfrm>
            <a:off x="3470012" y="1219043"/>
            <a:ext cx="665937" cy="665945"/>
            <a:chOff x="2680425" y="2027225"/>
            <a:chExt cx="2256650" cy="2256675"/>
          </a:xfrm>
        </p:grpSpPr>
        <p:sp>
          <p:nvSpPr>
            <p:cNvPr id="1162" name="Google Shape;1162;p43"/>
            <p:cNvSpPr/>
            <p:nvPr/>
          </p:nvSpPr>
          <p:spPr>
            <a:xfrm>
              <a:off x="2680425" y="2027225"/>
              <a:ext cx="2256650" cy="2256675"/>
            </a:xfrm>
            <a:custGeom>
              <a:avLst/>
              <a:gdLst/>
              <a:ahLst/>
              <a:cxnLst/>
              <a:rect l="l" t="t" r="r" b="b"/>
              <a:pathLst>
                <a:path w="90266" h="90267" extrusionOk="0">
                  <a:moveTo>
                    <a:pt x="45133" y="1"/>
                  </a:moveTo>
                  <a:cubicBezTo>
                    <a:pt x="33163" y="1"/>
                    <a:pt x="21683" y="4756"/>
                    <a:pt x="13220" y="13219"/>
                  </a:cubicBezTo>
                  <a:cubicBezTo>
                    <a:pt x="4755" y="21683"/>
                    <a:pt x="0" y="33163"/>
                    <a:pt x="0" y="45134"/>
                  </a:cubicBezTo>
                  <a:cubicBezTo>
                    <a:pt x="0" y="57104"/>
                    <a:pt x="4755" y="68584"/>
                    <a:pt x="13220" y="77048"/>
                  </a:cubicBezTo>
                  <a:cubicBezTo>
                    <a:pt x="21683" y="85512"/>
                    <a:pt x="33163" y="90267"/>
                    <a:pt x="45133" y="90267"/>
                  </a:cubicBezTo>
                  <a:cubicBezTo>
                    <a:pt x="57102" y="90267"/>
                    <a:pt x="68582" y="85512"/>
                    <a:pt x="77047" y="77048"/>
                  </a:cubicBezTo>
                  <a:cubicBezTo>
                    <a:pt x="85511" y="68584"/>
                    <a:pt x="90266" y="57104"/>
                    <a:pt x="90266" y="45134"/>
                  </a:cubicBezTo>
                  <a:cubicBezTo>
                    <a:pt x="90266" y="33163"/>
                    <a:pt x="85511" y="21683"/>
                    <a:pt x="77047" y="13219"/>
                  </a:cubicBezTo>
                  <a:cubicBezTo>
                    <a:pt x="68582" y="4756"/>
                    <a:pt x="57102" y="1"/>
                    <a:pt x="45133" y="1"/>
                  </a:cubicBezTo>
                  <a:close/>
                </a:path>
              </a:pathLst>
            </a:custGeom>
            <a:solidFill>
              <a:srgbClr val="0034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43"/>
            <p:cNvSpPr/>
            <p:nvPr/>
          </p:nvSpPr>
          <p:spPr>
            <a:xfrm>
              <a:off x="2793275" y="2140100"/>
              <a:ext cx="2030950" cy="2030950"/>
            </a:xfrm>
            <a:custGeom>
              <a:avLst/>
              <a:gdLst/>
              <a:ahLst/>
              <a:cxnLst/>
              <a:rect l="l" t="t" r="r" b="b"/>
              <a:pathLst>
                <a:path w="81238" h="81238" extrusionOk="0">
                  <a:moveTo>
                    <a:pt x="40619" y="0"/>
                  </a:moveTo>
                  <a:cubicBezTo>
                    <a:pt x="29846" y="0"/>
                    <a:pt x="19514" y="4280"/>
                    <a:pt x="11898" y="11897"/>
                  </a:cubicBezTo>
                  <a:cubicBezTo>
                    <a:pt x="4281" y="19515"/>
                    <a:pt x="1" y="29846"/>
                    <a:pt x="1" y="40619"/>
                  </a:cubicBezTo>
                  <a:cubicBezTo>
                    <a:pt x="1" y="51391"/>
                    <a:pt x="4281" y="61723"/>
                    <a:pt x="11898" y="69340"/>
                  </a:cubicBezTo>
                  <a:cubicBezTo>
                    <a:pt x="19514" y="76958"/>
                    <a:pt x="29846" y="81237"/>
                    <a:pt x="40619" y="81237"/>
                  </a:cubicBezTo>
                  <a:cubicBezTo>
                    <a:pt x="51391" y="81237"/>
                    <a:pt x="61723" y="76958"/>
                    <a:pt x="69340" y="69340"/>
                  </a:cubicBezTo>
                  <a:cubicBezTo>
                    <a:pt x="76957" y="61723"/>
                    <a:pt x="81237" y="51391"/>
                    <a:pt x="81237" y="40619"/>
                  </a:cubicBezTo>
                  <a:cubicBezTo>
                    <a:pt x="81237" y="29846"/>
                    <a:pt x="76957" y="19515"/>
                    <a:pt x="69340" y="11897"/>
                  </a:cubicBezTo>
                  <a:cubicBezTo>
                    <a:pt x="61723" y="4280"/>
                    <a:pt x="51391" y="0"/>
                    <a:pt x="406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43"/>
            <p:cNvSpPr/>
            <p:nvPr/>
          </p:nvSpPr>
          <p:spPr>
            <a:xfrm>
              <a:off x="2790825" y="2133025"/>
              <a:ext cx="2035825" cy="1947625"/>
            </a:xfrm>
            <a:custGeom>
              <a:avLst/>
              <a:gdLst/>
              <a:ahLst/>
              <a:cxnLst/>
              <a:rect l="l" t="t" r="r" b="b"/>
              <a:pathLst>
                <a:path w="81433" h="77905" extrusionOk="0">
                  <a:moveTo>
                    <a:pt x="40717" y="1"/>
                  </a:moveTo>
                  <a:cubicBezTo>
                    <a:pt x="36496" y="1"/>
                    <a:pt x="32426" y="640"/>
                    <a:pt x="28595" y="1827"/>
                  </a:cubicBezTo>
                  <a:lnTo>
                    <a:pt x="39805" y="9972"/>
                  </a:lnTo>
                  <a:lnTo>
                    <a:pt x="39805" y="25013"/>
                  </a:lnTo>
                  <a:lnTo>
                    <a:pt x="26284" y="34839"/>
                  </a:lnTo>
                  <a:lnTo>
                    <a:pt x="12114" y="28660"/>
                  </a:lnTo>
                  <a:lnTo>
                    <a:pt x="9092" y="14965"/>
                  </a:lnTo>
                  <a:cubicBezTo>
                    <a:pt x="4067" y="21085"/>
                    <a:pt x="785" y="28690"/>
                    <a:pt x="1" y="37021"/>
                  </a:cubicBezTo>
                  <a:lnTo>
                    <a:pt x="11385" y="30331"/>
                  </a:lnTo>
                  <a:lnTo>
                    <a:pt x="25583" y="36522"/>
                  </a:lnTo>
                  <a:lnTo>
                    <a:pt x="30687" y="52231"/>
                  </a:lnTo>
                  <a:lnTo>
                    <a:pt x="19734" y="63416"/>
                  </a:lnTo>
                  <a:lnTo>
                    <a:pt x="5245" y="61278"/>
                  </a:lnTo>
                  <a:lnTo>
                    <a:pt x="5245" y="61278"/>
                  </a:lnTo>
                  <a:cubicBezTo>
                    <a:pt x="9403" y="68498"/>
                    <a:pt x="15701" y="74329"/>
                    <a:pt x="23273" y="77904"/>
                  </a:cubicBezTo>
                  <a:lnTo>
                    <a:pt x="21037" y="64692"/>
                  </a:lnTo>
                  <a:lnTo>
                    <a:pt x="31776" y="53725"/>
                  </a:lnTo>
                  <a:lnTo>
                    <a:pt x="49659" y="53725"/>
                  </a:lnTo>
                  <a:lnTo>
                    <a:pt x="60397" y="64692"/>
                  </a:lnTo>
                  <a:lnTo>
                    <a:pt x="58161" y="77904"/>
                  </a:lnTo>
                  <a:cubicBezTo>
                    <a:pt x="65733" y="74329"/>
                    <a:pt x="72031" y="68499"/>
                    <a:pt x="76188" y="61278"/>
                  </a:cubicBezTo>
                  <a:lnTo>
                    <a:pt x="76188" y="61278"/>
                  </a:lnTo>
                  <a:lnTo>
                    <a:pt x="61698" y="63416"/>
                  </a:lnTo>
                  <a:lnTo>
                    <a:pt x="50746" y="52231"/>
                  </a:lnTo>
                  <a:lnTo>
                    <a:pt x="55849" y="36522"/>
                  </a:lnTo>
                  <a:lnTo>
                    <a:pt x="70048" y="30331"/>
                  </a:lnTo>
                  <a:lnTo>
                    <a:pt x="81432" y="37021"/>
                  </a:lnTo>
                  <a:cubicBezTo>
                    <a:pt x="80648" y="28690"/>
                    <a:pt x="77366" y="21085"/>
                    <a:pt x="72341" y="14965"/>
                  </a:cubicBezTo>
                  <a:lnTo>
                    <a:pt x="69319" y="28660"/>
                  </a:lnTo>
                  <a:lnTo>
                    <a:pt x="55148" y="34839"/>
                  </a:lnTo>
                  <a:lnTo>
                    <a:pt x="41626" y="25013"/>
                  </a:lnTo>
                  <a:lnTo>
                    <a:pt x="41626" y="9972"/>
                  </a:lnTo>
                  <a:lnTo>
                    <a:pt x="52839" y="1827"/>
                  </a:lnTo>
                  <a:cubicBezTo>
                    <a:pt x="49008" y="640"/>
                    <a:pt x="44937" y="1"/>
                    <a:pt x="40717" y="1"/>
                  </a:cubicBezTo>
                  <a:close/>
                </a:path>
              </a:pathLst>
            </a:custGeom>
            <a:solidFill>
              <a:srgbClr val="0034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3" name="Google Shape;1563;p51"/>
          <p:cNvSpPr/>
          <p:nvPr/>
        </p:nvSpPr>
        <p:spPr>
          <a:xfrm>
            <a:off x="0" y="1487025"/>
            <a:ext cx="4332000" cy="2066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1564" name="Google Shape;1564;p51"/>
          <p:cNvSpPr txBox="1">
            <a:spLocks noGrp="1"/>
          </p:cNvSpPr>
          <p:nvPr>
            <p:ph type="ctrTitle"/>
          </p:nvPr>
        </p:nvSpPr>
        <p:spPr>
          <a:xfrm>
            <a:off x="1222800" y="1812400"/>
            <a:ext cx="66984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1566" name="Google Shape;1566;p51"/>
          <p:cNvSpPr/>
          <p:nvPr/>
        </p:nvSpPr>
        <p:spPr>
          <a:xfrm>
            <a:off x="4162275" y="1487025"/>
            <a:ext cx="169800" cy="2066700"/>
          </a:xfrm>
          <a:prstGeom prst="rect">
            <a:avLst/>
          </a:prstGeom>
          <a:solidFill>
            <a:srgbClr val="DC564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ccer Club Branding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DC5641"/>
      </a:accent1>
      <a:accent2>
        <a:srgbClr val="005375"/>
      </a:accent2>
      <a:accent3>
        <a:srgbClr val="00344A"/>
      </a:accent3>
      <a:accent4>
        <a:srgbClr val="9E3D2E"/>
      </a:accent4>
      <a:accent5>
        <a:srgbClr val="0074A3"/>
      </a:accent5>
      <a:accent6>
        <a:srgbClr val="063549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156</Words>
  <Application>Microsoft Office PowerPoint</Application>
  <PresentationFormat>화면 슬라이드 쇼(16:9)</PresentationFormat>
  <Paragraphs>33</Paragraphs>
  <Slides>7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Arial</vt:lpstr>
      <vt:lpstr>맑은 고딕</vt:lpstr>
      <vt:lpstr>Questrial</vt:lpstr>
      <vt:lpstr>Squada One</vt:lpstr>
      <vt:lpstr>Wingdings</vt:lpstr>
      <vt:lpstr>Soccer Club Branding by Slidesgo</vt:lpstr>
      <vt:lpstr>종합설계1  졸업프로젝트 멘토링 보고서</vt:lpstr>
      <vt:lpstr>목차</vt:lpstr>
      <vt:lpstr>01-1.처음 프로젝트 목표</vt:lpstr>
      <vt:lpstr>01-2.현재 프로젝트 진행현항</vt:lpstr>
      <vt:lpstr>FeedBack 내용 </vt:lpstr>
      <vt:lpstr>FeedBack 반영사항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종합설계1  졸업프로젝트 멘토링 보고서</dc:title>
  <dc:creator>Administrator</dc:creator>
  <cp:lastModifiedBy>OWNER</cp:lastModifiedBy>
  <cp:revision>20</cp:revision>
  <dcterms:modified xsi:type="dcterms:W3CDTF">2020-05-24T11:59:12Z</dcterms:modified>
</cp:coreProperties>
</file>