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60" r:id="rId4"/>
    <p:sldId id="258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93F43-8A60-4C77-85A1-0952C05E96FB}" v="441" dt="2023-10-15T07:52:47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5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04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3788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6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87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9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6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8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5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7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2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아이디어를 작업하는 사람">
            <a:extLst>
              <a:ext uri="{FF2B5EF4-FFF2-40B4-BE49-F238E27FC236}">
                <a16:creationId xmlns:a16="http://schemas.microsoft.com/office/drawing/2014/main" id="{E1471221-574C-9076-23F8-42E48A750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9" t="4758" r="26243" b="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370224-82E4-7797-B0DB-5F9AEDC4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ko-KR" sz="5400"/>
              <a:t>2</a:t>
            </a:r>
            <a:r>
              <a:rPr lang="ko-KR" altLang="en-US" sz="5400"/>
              <a:t>조 캡스톤</a:t>
            </a:r>
            <a:r>
              <a:rPr lang="en-US" altLang="ko-KR" sz="5400"/>
              <a:t> </a:t>
            </a:r>
            <a:r>
              <a:rPr lang="ko-KR" altLang="en-US" sz="5400"/>
              <a:t>디자인 발표</a:t>
            </a:r>
            <a:endParaRPr lang="en-US" altLang="ko-KR" sz="5400"/>
          </a:p>
        </p:txBody>
      </p:sp>
    </p:spTree>
    <p:extLst>
      <p:ext uri="{BB962C8B-B14F-4D97-AF65-F5344CB8AC3E}">
        <p14:creationId xmlns:p14="http://schemas.microsoft.com/office/powerpoint/2010/main" val="81130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1DD36-AAD4-9385-B031-5629DD98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432" y="398966"/>
            <a:ext cx="6533693" cy="571191"/>
          </a:xfrm>
        </p:spPr>
        <p:txBody>
          <a:bodyPr/>
          <a:lstStyle/>
          <a:p>
            <a:r>
              <a:rPr lang="ko-KR" sz="3000" dirty="0">
                <a:solidFill>
                  <a:srgbClr val="92D050"/>
                </a:solidFill>
                <a:ea typeface="맑은 고딕"/>
              </a:rPr>
              <a:t>책 이외의 매체</a:t>
            </a:r>
            <a:r>
              <a:rPr lang="en-US" altLang="ko-KR" sz="3000" dirty="0">
                <a:solidFill>
                  <a:srgbClr val="92D050"/>
                </a:solidFill>
                <a:ea typeface="+mj-lt"/>
              </a:rPr>
              <a:t>/</a:t>
            </a:r>
            <a:r>
              <a:rPr lang="ko-KR" sz="3000" dirty="0">
                <a:solidFill>
                  <a:srgbClr val="92D050"/>
                </a:solidFill>
                <a:ea typeface="맑은 고딕"/>
              </a:rPr>
              <a:t>콘텐츠 이용 </a:t>
            </a:r>
            <a:r>
              <a:rPr lang="en-US" altLang="ko-KR" sz="3000" dirty="0">
                <a:solidFill>
                  <a:srgbClr val="92D050"/>
                </a:solidFill>
                <a:ea typeface="+mj-lt"/>
              </a:rPr>
              <a:t>(26.2%)</a:t>
            </a:r>
            <a:endParaRPr lang="ko-KR" sz="3000" dirty="0">
              <a:solidFill>
                <a:srgbClr val="92D050"/>
              </a:solidFill>
            </a:endParaRPr>
          </a:p>
        </p:txBody>
      </p:sp>
      <p:pic>
        <p:nvPicPr>
          <p:cNvPr id="4" name="내용 개체 틀 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7F5FF749-A121-AC6D-E422-670A0E309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706" y="2459399"/>
            <a:ext cx="8596668" cy="1789782"/>
          </a:xfrm>
        </p:spPr>
      </p:pic>
    </p:spTree>
    <p:extLst>
      <p:ext uri="{BB962C8B-B14F-4D97-AF65-F5344CB8AC3E}">
        <p14:creationId xmlns:p14="http://schemas.microsoft.com/office/powerpoint/2010/main" val="259118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사람, 인간의 얼굴, 안경, 의류이(가) 표시된 사진&#10;&#10;자동 생성된 설명">
            <a:extLst>
              <a:ext uri="{FF2B5EF4-FFF2-40B4-BE49-F238E27FC236}">
                <a16:creationId xmlns:a16="http://schemas.microsoft.com/office/drawing/2014/main" id="{5DEA11D6-8237-6645-F722-31CA108CD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4087" b="10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013FD9D-E163-3E5B-9179-AE2B711C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시력 저하로 글자가 잘 보이지 않아서 </a:t>
            </a:r>
            <a:r>
              <a:rPr lang="en-US" altLang="ko-KR"/>
              <a:t>(9.5%)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3BA16-820F-3D8D-29D5-029BBF649CD4}"/>
              </a:ext>
            </a:extLst>
          </p:cNvPr>
          <p:cNvSpPr txBox="1"/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 latinLnBrk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>
                <a:solidFill>
                  <a:srgbClr val="FFFFFF"/>
                </a:solidFill>
              </a:rPr>
              <a:t>지난해 조사에서는 </a:t>
            </a:r>
            <a:r>
              <a:rPr lang="en-US" altLang="ko-KR">
                <a:solidFill>
                  <a:srgbClr val="FFFFFF"/>
                </a:solidFill>
              </a:rPr>
              <a:t>60</a:t>
            </a:r>
            <a:r>
              <a:rPr lang="ko-KR" altLang="en-US">
                <a:solidFill>
                  <a:srgbClr val="FFFFFF"/>
                </a:solidFill>
              </a:rPr>
              <a:t>세 이상의 경우 독서 장애 요인으로 </a:t>
            </a:r>
            <a:r>
              <a:rPr lang="en-US" altLang="ko-KR">
                <a:solidFill>
                  <a:srgbClr val="FFFFFF"/>
                </a:solidFill>
              </a:rPr>
              <a:t>11.7%</a:t>
            </a:r>
            <a:r>
              <a:rPr lang="ko-KR" altLang="en-US">
                <a:solidFill>
                  <a:srgbClr val="FFFFFF"/>
                </a:solidFill>
              </a:rPr>
              <a:t>가 </a:t>
            </a:r>
            <a:r>
              <a:rPr lang="en-US" altLang="ko-KR">
                <a:solidFill>
                  <a:srgbClr val="FFFFFF"/>
                </a:solidFill>
              </a:rPr>
              <a:t>'</a:t>
            </a:r>
            <a:r>
              <a:rPr lang="ko-KR" altLang="en-US">
                <a:solidFill>
                  <a:srgbClr val="FFFFFF"/>
                </a:solidFill>
              </a:rPr>
              <a:t>몸이 불편해 책 읽기가 어려워서</a:t>
            </a:r>
            <a:r>
              <a:rPr lang="en-US" altLang="ko-KR">
                <a:solidFill>
                  <a:srgbClr val="FFFFFF"/>
                </a:solidFill>
              </a:rPr>
              <a:t>'</a:t>
            </a:r>
            <a:r>
              <a:rPr lang="ko-KR" altLang="en-US">
                <a:solidFill>
                  <a:srgbClr val="FFFFFF"/>
                </a:solidFill>
              </a:rPr>
              <a:t>를</a:t>
            </a:r>
            <a:r>
              <a:rPr lang="en-US" altLang="ko-KR">
                <a:solidFill>
                  <a:srgbClr val="FFFFFF"/>
                </a:solidFill>
              </a:rPr>
              <a:t> </a:t>
            </a:r>
            <a:r>
              <a:rPr lang="ko-KR" altLang="en-US">
                <a:solidFill>
                  <a:srgbClr val="FFFFFF"/>
                </a:solidFill>
              </a:rPr>
              <a:t>꼽아 다른 연령대가 같은 이유를 꼽은 비율인 </a:t>
            </a:r>
            <a:r>
              <a:rPr lang="en-US" altLang="ko-KR">
                <a:solidFill>
                  <a:srgbClr val="FFFFFF"/>
                </a:solidFill>
              </a:rPr>
              <a:t>0∼1%</a:t>
            </a:r>
            <a:r>
              <a:rPr lang="ko-KR" altLang="en-US">
                <a:solidFill>
                  <a:srgbClr val="FFFFFF"/>
                </a:solidFill>
              </a:rPr>
              <a:t>대보다 훨씬 높은 상황이다</a:t>
            </a:r>
            <a:r>
              <a:rPr lang="en-US" altLang="ko-KR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458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B6804-490E-36FD-0490-506CEBD8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독서율의 감소로 인한 문제점</a:t>
            </a:r>
            <a:endParaRPr lang="ko-KR" altLang="en-US" dirty="0"/>
          </a:p>
        </p:txBody>
      </p:sp>
      <p:pic>
        <p:nvPicPr>
          <p:cNvPr id="4" name="내용 개체 틀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0540F2C-7B63-1988-F40C-DEB15FF43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169" y="2500718"/>
            <a:ext cx="3200400" cy="3162300"/>
          </a:xfrm>
        </p:spPr>
      </p:pic>
      <p:pic>
        <p:nvPicPr>
          <p:cNvPr id="6" name="그림 5" descr="텍스트, 스크린샷, 만화 영화, 폰트이(가) 표시된 사진&#10;&#10;자동 생성된 설명">
            <a:extLst>
              <a:ext uri="{FF2B5EF4-FFF2-40B4-BE49-F238E27FC236}">
                <a16:creationId xmlns:a16="http://schemas.microsoft.com/office/drawing/2014/main" id="{3999AE62-1BF5-63D7-9A9A-7CE6DF874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23" y="1883102"/>
            <a:ext cx="1729111" cy="45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7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4B297-2F22-038F-59A3-35CD446E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독서의 장점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A1873-1355-784A-2BC7-F5E8B00CF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970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solidFill>
                  <a:schemeClr val="tx1"/>
                </a:solidFill>
                <a:ea typeface="HY그래픽M"/>
              </a:rPr>
              <a:t>독서는 인지 유연성 향상에 도움이 된다</a:t>
            </a:r>
            <a:r>
              <a:rPr lang="en-US" altLang="ko-KR" sz="2000" dirty="0">
                <a:solidFill>
                  <a:schemeClr val="tx1"/>
                </a:solidFill>
                <a:ea typeface="HY그래픽M"/>
              </a:rPr>
              <a:t>.</a:t>
            </a:r>
            <a:endParaRPr lang="ko-KR" altLang="en-US" sz="2000" dirty="0">
              <a:solidFill>
                <a:schemeClr val="tx1"/>
              </a:solidFill>
              <a:ea typeface="HY그래픽M"/>
            </a:endParaRPr>
          </a:p>
          <a:p>
            <a:r>
              <a:rPr lang="ko-KR" altLang="en-US" sz="2000" dirty="0">
                <a:solidFill>
                  <a:schemeClr val="tx1"/>
                </a:solidFill>
                <a:ea typeface="HY그래픽M"/>
              </a:rPr>
              <a:t>독서는 </a:t>
            </a:r>
            <a:r>
              <a:rPr lang="ko-KR" altLang="en-US" sz="2000" err="1">
                <a:solidFill>
                  <a:schemeClr val="tx1"/>
                </a:solidFill>
                <a:ea typeface="HY그래픽M"/>
              </a:rPr>
              <a:t>공감력을</a:t>
            </a:r>
            <a:r>
              <a:rPr lang="ko-KR" altLang="en-US" sz="2000" dirty="0">
                <a:solidFill>
                  <a:schemeClr val="tx1"/>
                </a:solidFill>
                <a:ea typeface="HY그래픽M"/>
              </a:rPr>
              <a:t> 향상시킨다</a:t>
            </a:r>
            <a:r>
              <a:rPr lang="en-US" altLang="ko-KR" sz="2000" dirty="0">
                <a:solidFill>
                  <a:schemeClr val="tx1"/>
                </a:solidFill>
                <a:ea typeface="HY그래픽M"/>
              </a:rPr>
              <a:t>.</a:t>
            </a:r>
            <a:endParaRPr lang="ko-KR" altLang="en-US" sz="2000" dirty="0">
              <a:solidFill>
                <a:schemeClr val="tx1"/>
              </a:solidFill>
              <a:ea typeface="HY그래픽M"/>
            </a:endParaRPr>
          </a:p>
          <a:p>
            <a:r>
              <a:rPr lang="ko-KR" altLang="en-US" sz="2000" dirty="0">
                <a:solidFill>
                  <a:schemeClr val="tx1"/>
                </a:solidFill>
                <a:ea typeface="HY그래픽M"/>
              </a:rPr>
              <a:t>독서는 어휘를 확장한다</a:t>
            </a:r>
            <a:r>
              <a:rPr lang="en-US" altLang="ko-KR" sz="2000" dirty="0">
                <a:solidFill>
                  <a:schemeClr val="tx1"/>
                </a:solidFill>
                <a:ea typeface="HY그래픽M"/>
              </a:rPr>
              <a:t>.</a:t>
            </a:r>
            <a:endParaRPr lang="ko-KR" altLang="en-US" sz="2000" dirty="0">
              <a:solidFill>
                <a:schemeClr val="tx1"/>
              </a:solidFill>
              <a:ea typeface="HY그래픽M"/>
            </a:endParaRPr>
          </a:p>
          <a:p>
            <a:r>
              <a:rPr lang="ko-KR" altLang="en-US" sz="2000" dirty="0">
                <a:solidFill>
                  <a:schemeClr val="tx1"/>
                </a:solidFill>
                <a:ea typeface="HY그래픽M"/>
              </a:rPr>
              <a:t>독서는 분석 능력을 자극하는 데 도움이 된다</a:t>
            </a:r>
            <a:r>
              <a:rPr lang="en-US" altLang="ko-KR" sz="2000" dirty="0">
                <a:solidFill>
                  <a:schemeClr val="tx1"/>
                </a:solidFill>
                <a:ea typeface="HY그래픽M"/>
              </a:rPr>
              <a:t>.</a:t>
            </a:r>
            <a:endParaRPr lang="ko-KR" altLang="en-US" sz="2000" dirty="0">
              <a:solidFill>
                <a:schemeClr val="tx1"/>
              </a:solidFill>
              <a:ea typeface="HY그래픽M"/>
            </a:endParaRPr>
          </a:p>
          <a:p>
            <a:r>
              <a:rPr lang="ko-KR" altLang="en-US" sz="2000" dirty="0">
                <a:solidFill>
                  <a:srgbClr val="404040"/>
                </a:solidFill>
                <a:ea typeface="HY그래픽M"/>
              </a:rPr>
              <a:t>독서는 기억력을 향상 시킨다</a:t>
            </a:r>
            <a:r>
              <a:rPr lang="en-US" altLang="en-US" sz="2000" dirty="0">
                <a:solidFill>
                  <a:srgbClr val="404040"/>
                </a:solidFill>
                <a:ea typeface="HY그래픽M"/>
              </a:rPr>
              <a:t>.</a:t>
            </a:r>
            <a:endParaRPr lang="ko-KR" altLang="en-US" sz="2000">
              <a:solidFill>
                <a:srgbClr val="404040"/>
              </a:solidFill>
              <a:ea typeface="HY그래픽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AFADB-A7BD-FCFC-C6A1-29435DADBB7C}"/>
              </a:ext>
            </a:extLst>
          </p:cNvPr>
          <p:cNvSpPr txBox="1"/>
          <p:nvPr/>
        </p:nvSpPr>
        <p:spPr>
          <a:xfrm>
            <a:off x="9313333" y="6491111"/>
            <a:ext cx="2878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HY그래픽M"/>
              </a:rPr>
              <a:t>출처)</a:t>
            </a:r>
            <a:r>
              <a:rPr lang="ko-KR" altLang="en-US" dirty="0" err="1">
                <a:ea typeface="HY그래픽M"/>
              </a:rPr>
              <a:t>버펄로</a:t>
            </a:r>
            <a:r>
              <a:rPr lang="ko-KR" altLang="en-US" dirty="0">
                <a:ea typeface="HY그래픽M"/>
              </a:rPr>
              <a:t> 대학 연구진</a:t>
            </a:r>
          </a:p>
        </p:txBody>
      </p:sp>
    </p:spTree>
    <p:extLst>
      <p:ext uri="{BB962C8B-B14F-4D97-AF65-F5344CB8AC3E}">
        <p14:creationId xmlns:p14="http://schemas.microsoft.com/office/powerpoint/2010/main" val="237387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1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EC15A3-6B37-93CF-A12B-39F0D752CF11}"/>
              </a:ext>
            </a:extLst>
          </p:cNvPr>
          <p:cNvSpPr txBox="1"/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5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연령대별 독서 장애 요인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0656BFA-9C98-404D-A9A8-62F85430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7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EFF5E2-6478-4C20-B0EB-864D7BD0A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455B1785-B1D2-8DB4-6D3C-83142149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9" y="1412940"/>
            <a:ext cx="9951041" cy="405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7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5F1B11-8BE9-8586-40AB-D064857E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학생의 경우</a:t>
            </a:r>
            <a:endParaRPr lang="ko-KR" alt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A1D6B-DBF0-48B7-BDF3-DE28D823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3" y="2035849"/>
            <a:ext cx="7180748" cy="32415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4607" indent="-284607" defTabSz="379476">
              <a:spcBef>
                <a:spcPts val="830"/>
              </a:spcBef>
            </a:pPr>
            <a:r>
              <a:rPr lang="ko-KR" altLang="en-US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학생 독서 장애 요인 </a:t>
            </a:r>
            <a:endParaRPr lang="ko-KR" altLang="en-US" sz="2075" kern="1200">
              <a:solidFill>
                <a:schemeClr val="tx1"/>
              </a:solidFill>
              <a:latin typeface="+mn-lt"/>
              <a:ea typeface="HY그래픽M"/>
              <a:cs typeface="+mn-cs"/>
            </a:endParaRPr>
          </a:p>
          <a:p>
            <a:pPr marL="284607" indent="-284607" defTabSz="379476">
              <a:spcBef>
                <a:spcPts val="830"/>
              </a:spcBef>
            </a:pPr>
            <a:r>
              <a:rPr lang="ko-KR" altLang="en-US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스마트폰</a:t>
            </a:r>
            <a:r>
              <a:rPr lang="en-US" altLang="ko-KR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, </a:t>
            </a:r>
            <a:r>
              <a:rPr lang="ko-KR" altLang="en-US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텔레비전</a:t>
            </a:r>
            <a:r>
              <a:rPr lang="en-US" altLang="ko-KR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, </a:t>
            </a:r>
            <a:r>
              <a:rPr lang="ko-KR" altLang="en-US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인터넷</a:t>
            </a:r>
            <a:r>
              <a:rPr lang="en-US" altLang="ko-KR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, </a:t>
            </a:r>
            <a:r>
              <a:rPr lang="ko-KR" altLang="en-US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게임 등을 이용해서 </a:t>
            </a:r>
            <a:r>
              <a:rPr lang="en-US" altLang="ko-KR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(23.7%)</a:t>
            </a:r>
            <a:endParaRPr lang="ko-KR" altLang="en-US" sz="2075" kern="1200">
              <a:solidFill>
                <a:schemeClr val="tx1"/>
              </a:solidFill>
              <a:latin typeface="+mn-lt"/>
              <a:ea typeface="HY그래픽M"/>
              <a:cs typeface="+mn-cs"/>
            </a:endParaRPr>
          </a:p>
          <a:p>
            <a:pPr marL="284607" indent="-284607" defTabSz="379476">
              <a:spcBef>
                <a:spcPts val="830"/>
              </a:spcBef>
            </a:pPr>
            <a:r>
              <a:rPr lang="ko-KR" altLang="en-US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교과 공부 때문에 책 읽을 시간이 없어서 </a:t>
            </a:r>
            <a:r>
              <a:rPr lang="en-US" altLang="ko-KR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(21.2%)</a:t>
            </a:r>
            <a:endParaRPr lang="ko-KR" altLang="en-US" sz="2075" kern="1200">
              <a:solidFill>
                <a:schemeClr val="tx1"/>
              </a:solidFill>
              <a:latin typeface="+mn-lt"/>
              <a:ea typeface="HY그래픽M"/>
              <a:cs typeface="+mn-cs"/>
            </a:endParaRPr>
          </a:p>
          <a:p>
            <a:pPr marL="284607" indent="-284607" defTabSz="379476">
              <a:spcBef>
                <a:spcPts val="830"/>
              </a:spcBef>
            </a:pPr>
            <a:r>
              <a:rPr lang="ko-KR" altLang="en-US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책 읽는 습관이 들지 않아서 </a:t>
            </a:r>
            <a:r>
              <a:rPr lang="en-US" altLang="ko-KR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(19.1%)</a:t>
            </a:r>
            <a:endParaRPr lang="ko-KR" altLang="en-US" sz="2075" kern="1200">
              <a:solidFill>
                <a:schemeClr val="tx1"/>
              </a:solidFill>
              <a:latin typeface="+mn-lt"/>
              <a:ea typeface="HY그래픽M"/>
              <a:cs typeface="+mn-cs"/>
            </a:endParaRPr>
          </a:p>
          <a:p>
            <a:pPr marL="284607" indent="-284607" defTabSz="379476">
              <a:spcBef>
                <a:spcPts val="830"/>
              </a:spcBef>
            </a:pPr>
            <a:r>
              <a:rPr lang="ko-KR" altLang="en-US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책 읽기가 싫어서 </a:t>
            </a:r>
            <a:r>
              <a:rPr lang="en-US" altLang="ko-KR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(16.2%)</a:t>
            </a:r>
            <a:endParaRPr lang="ko-KR" altLang="en-US" sz="2075" kern="1200">
              <a:solidFill>
                <a:schemeClr val="tx1"/>
              </a:solidFill>
              <a:latin typeface="+mn-lt"/>
              <a:ea typeface="HY그래픽M"/>
              <a:cs typeface="+mn-cs"/>
            </a:endParaRPr>
          </a:p>
          <a:p>
            <a:pPr marL="284607" indent="-284607" defTabSz="379476">
              <a:spcBef>
                <a:spcPts val="830"/>
              </a:spcBef>
            </a:pPr>
            <a:r>
              <a:rPr lang="ko-KR" altLang="en-US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읽을만한 책이 없어서 </a:t>
            </a:r>
            <a:r>
              <a:rPr lang="en-US" altLang="ko-KR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(5.8%)</a:t>
            </a:r>
            <a:endParaRPr lang="ko-KR" altLang="en-US" sz="2075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>
              <a:ea typeface="HY그래픽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086AA-BDFD-C0C7-9030-7C6E76023921}"/>
              </a:ext>
            </a:extLst>
          </p:cNvPr>
          <p:cNvSpPr txBox="1"/>
          <p:nvPr/>
        </p:nvSpPr>
        <p:spPr>
          <a:xfrm>
            <a:off x="7908648" y="5646218"/>
            <a:ext cx="2996418" cy="3222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ko-KR" altLang="en-US" sz="1494" kern="1200">
                <a:solidFill>
                  <a:schemeClr val="tx1"/>
                </a:solidFill>
                <a:latin typeface="+mn-lt"/>
                <a:ea typeface="HY그래픽M"/>
                <a:cs typeface="+mn-cs"/>
              </a:rPr>
              <a:t>출처) 2021년 국민 독서실태 조사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7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A9B0E-CBDF-CCFB-73AD-08C5554D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2100" dirty="0">
                <a:solidFill>
                  <a:srgbClr val="92D050"/>
                </a:solidFill>
                <a:ea typeface="맑은 고딕"/>
              </a:rPr>
              <a:t>스마트폰</a:t>
            </a:r>
            <a:r>
              <a:rPr lang="en-US" altLang="ko-KR" sz="2100" dirty="0">
                <a:solidFill>
                  <a:srgbClr val="92D050"/>
                </a:solidFill>
                <a:ea typeface="+mj-lt"/>
              </a:rPr>
              <a:t>, </a:t>
            </a:r>
            <a:r>
              <a:rPr lang="ko-KR" sz="2100" dirty="0">
                <a:solidFill>
                  <a:srgbClr val="92D050"/>
                </a:solidFill>
                <a:ea typeface="맑은 고딕"/>
              </a:rPr>
              <a:t>텔레비전</a:t>
            </a:r>
            <a:r>
              <a:rPr lang="en-US" altLang="ko-KR" sz="2100" dirty="0">
                <a:solidFill>
                  <a:srgbClr val="92D050"/>
                </a:solidFill>
                <a:ea typeface="+mj-lt"/>
              </a:rPr>
              <a:t>, </a:t>
            </a:r>
            <a:r>
              <a:rPr lang="ko-KR" sz="2100" dirty="0">
                <a:solidFill>
                  <a:srgbClr val="92D050"/>
                </a:solidFill>
                <a:ea typeface="맑은 고딕"/>
              </a:rPr>
              <a:t>인터넷</a:t>
            </a:r>
            <a:r>
              <a:rPr lang="en-US" altLang="ko-KR" sz="2100" dirty="0">
                <a:solidFill>
                  <a:srgbClr val="92D050"/>
                </a:solidFill>
                <a:ea typeface="+mj-lt"/>
              </a:rPr>
              <a:t>, </a:t>
            </a:r>
            <a:r>
              <a:rPr lang="ko-KR" sz="2100" dirty="0">
                <a:solidFill>
                  <a:srgbClr val="92D050"/>
                </a:solidFill>
                <a:ea typeface="맑은 고딕"/>
              </a:rPr>
              <a:t>게임 등을 이용해서 </a:t>
            </a:r>
            <a:r>
              <a:rPr lang="en-US" altLang="ko-KR" sz="2100" dirty="0">
                <a:solidFill>
                  <a:srgbClr val="92D050"/>
                </a:solidFill>
                <a:ea typeface="+mj-lt"/>
              </a:rPr>
              <a:t>(23.7%)</a:t>
            </a:r>
            <a:endParaRPr lang="ko-KR" dirty="0">
              <a:solidFill>
                <a:srgbClr val="92D050"/>
              </a:solidFill>
            </a:endParaRPr>
          </a:p>
        </p:txBody>
      </p:sp>
      <p:pic>
        <p:nvPicPr>
          <p:cNvPr id="9" name="그림 8" descr="텍스트, 인간의 얼굴, 스크린샷, 폰트이(가) 표시된 사진&#10;&#10;자동 생성된 설명">
            <a:extLst>
              <a:ext uri="{FF2B5EF4-FFF2-40B4-BE49-F238E27FC236}">
                <a16:creationId xmlns:a16="http://schemas.microsoft.com/office/drawing/2014/main" id="{D4CD5173-2B07-CB4F-D36B-28C90E23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4" y="1558259"/>
            <a:ext cx="6577979" cy="42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4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5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4CB9792-17EB-12EA-11BF-AFE40D10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96" y="391800"/>
            <a:ext cx="8468982" cy="6038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3000" kern="1200" dirty="0">
                <a:latin typeface="+mj-lt"/>
                <a:ea typeface="맑은 고딕"/>
                <a:cs typeface="+mj-cs"/>
              </a:rPr>
              <a:t>교과 공부 때문에 책 읽을 시간이 없어서 </a:t>
            </a:r>
            <a:r>
              <a:rPr lang="en-US" altLang="ko-KR" sz="3000" kern="1200" dirty="0">
                <a:latin typeface="+mj-lt"/>
                <a:ea typeface="맑은 고딕"/>
                <a:cs typeface="+mj-cs"/>
              </a:rPr>
              <a:t>(21.2%)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81372CB-46ED-7001-FF2D-7E673DA1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198" y="2111181"/>
            <a:ext cx="3662091" cy="35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0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EAC2F-CD20-5C1E-C1B9-0F3D659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602" y="349405"/>
            <a:ext cx="8596668" cy="1320800"/>
          </a:xfrm>
        </p:spPr>
        <p:txBody>
          <a:bodyPr/>
          <a:lstStyle/>
          <a:p>
            <a:r>
              <a:rPr lang="ko-KR" sz="3000" dirty="0">
                <a:solidFill>
                  <a:srgbClr val="92D050"/>
                </a:solidFill>
                <a:ea typeface="맑은 고딕"/>
              </a:rPr>
              <a:t>책 읽는 습관이 들지 않아서 </a:t>
            </a:r>
            <a:r>
              <a:rPr lang="en-US" altLang="ko-KR" sz="3000" dirty="0">
                <a:solidFill>
                  <a:srgbClr val="92D050"/>
                </a:solidFill>
                <a:ea typeface="+mj-lt"/>
              </a:rPr>
              <a:t>(19.1%)</a:t>
            </a:r>
            <a:endParaRPr lang="ko-KR" dirty="0">
              <a:solidFill>
                <a:srgbClr val="92D050"/>
              </a:solidFill>
            </a:endParaRPr>
          </a:p>
        </p:txBody>
      </p:sp>
      <p:pic>
        <p:nvPicPr>
          <p:cNvPr id="4" name="내용 개체 틀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AAC9AA2-5C80-2271-337E-81513967D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17" y="3034016"/>
            <a:ext cx="8633482" cy="1422142"/>
          </a:xfrm>
        </p:spPr>
      </p:pic>
      <p:pic>
        <p:nvPicPr>
          <p:cNvPr id="6" name="그림 5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E7857EA4-8C86-7691-A421-CF6958CB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42" y="4529120"/>
            <a:ext cx="8925926" cy="70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1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15E977-838C-6598-19A5-864CC080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성인의 경우</a:t>
            </a:r>
            <a:endParaRPr lang="ko-KR" alt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A6F02-FAA0-071C-1958-267F687BF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3" y="2035849"/>
            <a:ext cx="7180747" cy="32415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4607" indent="-284607" defTabSz="379476">
              <a:spcBef>
                <a:spcPts val="830"/>
              </a:spcBef>
            </a:pPr>
            <a:r>
              <a:rPr lang="ko-KR" altLang="en-US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성인 독서 장애 요인 </a:t>
            </a:r>
            <a:endParaRPr lang="ko-KR" altLang="en-US" sz="2075" kern="1200">
              <a:solidFill>
                <a:schemeClr val="tx1"/>
              </a:solidFill>
              <a:latin typeface="+mn-lt"/>
              <a:ea typeface="HY그래픽M"/>
              <a:cs typeface="+mn-cs"/>
            </a:endParaRPr>
          </a:p>
          <a:p>
            <a:pPr marL="284607" indent="-284607" defTabSz="379476">
              <a:spcBef>
                <a:spcPts val="830"/>
              </a:spcBef>
            </a:pPr>
            <a:r>
              <a:rPr lang="ko-KR" altLang="en-US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일때문에 시간이 없어서 </a:t>
            </a:r>
            <a:r>
              <a:rPr lang="en-US" altLang="ko-KR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(26.5%)</a:t>
            </a:r>
            <a:endParaRPr lang="ko-KR" altLang="en-US" sz="2075" kern="1200">
              <a:solidFill>
                <a:schemeClr val="tx1"/>
              </a:solidFill>
              <a:latin typeface="+mn-lt"/>
              <a:ea typeface="HY그래픽M"/>
              <a:cs typeface="+mn-cs"/>
            </a:endParaRPr>
          </a:p>
          <a:p>
            <a:pPr marL="284607" indent="-284607" defTabSz="379476">
              <a:spcBef>
                <a:spcPts val="830"/>
              </a:spcBef>
            </a:pPr>
            <a:r>
              <a:rPr lang="ko-KR" altLang="en-US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책 이외의 매체</a:t>
            </a:r>
            <a:r>
              <a:rPr lang="en-US" altLang="ko-KR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/</a:t>
            </a:r>
            <a:r>
              <a:rPr lang="ko-KR" altLang="en-US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콘텐츠 이용 </a:t>
            </a:r>
            <a:r>
              <a:rPr lang="en-US" altLang="ko-KR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(26.2%)</a:t>
            </a:r>
            <a:endParaRPr lang="ko-KR" altLang="en-US" sz="2075" kern="1200">
              <a:solidFill>
                <a:schemeClr val="tx1"/>
              </a:solidFill>
              <a:latin typeface="+mn-lt"/>
              <a:ea typeface="HY그래픽M"/>
              <a:cs typeface="+mn-cs"/>
            </a:endParaRPr>
          </a:p>
          <a:p>
            <a:pPr marL="284607" indent="-284607" defTabSz="379476">
              <a:spcBef>
                <a:spcPts val="830"/>
              </a:spcBef>
            </a:pPr>
            <a:r>
              <a:rPr lang="ko-KR" altLang="en-US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책 읽는 습관이 들지 않아서 </a:t>
            </a:r>
            <a:r>
              <a:rPr lang="en-US" altLang="ko-KR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(9.7%)</a:t>
            </a:r>
            <a:endParaRPr lang="ko-KR" altLang="en-US" sz="2075" kern="1200">
              <a:solidFill>
                <a:schemeClr val="tx1"/>
              </a:solidFill>
              <a:latin typeface="+mn-lt"/>
              <a:ea typeface="HY그래픽M"/>
              <a:cs typeface="+mn-cs"/>
            </a:endParaRPr>
          </a:p>
          <a:p>
            <a:pPr marL="284607" indent="-284607" defTabSz="379476">
              <a:spcBef>
                <a:spcPts val="830"/>
              </a:spcBef>
            </a:pPr>
            <a:r>
              <a:rPr lang="ko-KR" altLang="en-US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시력 저하로 글자가 잘 보이지 않아서 </a:t>
            </a:r>
            <a:r>
              <a:rPr lang="en-US" altLang="ko-KR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(9.5%)</a:t>
            </a:r>
            <a:endParaRPr lang="ko-KR" altLang="en-US" sz="2075" kern="1200">
              <a:solidFill>
                <a:schemeClr val="tx1"/>
              </a:solidFill>
              <a:latin typeface="+mn-lt"/>
              <a:ea typeface="HY그래픽M"/>
              <a:cs typeface="+mn-cs"/>
            </a:endParaRPr>
          </a:p>
          <a:p>
            <a:pPr marL="284607" indent="-284607" defTabSz="379476">
              <a:spcBef>
                <a:spcPts val="830"/>
              </a:spcBef>
            </a:pPr>
            <a:r>
              <a:rPr lang="ko-KR" altLang="en-US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여가 취미 활동 </a:t>
            </a:r>
            <a:r>
              <a:rPr lang="en-US" altLang="ko-KR" sz="2075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(6.7%)</a:t>
            </a:r>
            <a:endParaRPr lang="ko-KR" altLang="en-US" sz="2075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>
              <a:ea typeface="HY그래픽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C83AD-C811-D5FE-8D42-ED19E4025BF7}"/>
              </a:ext>
            </a:extLst>
          </p:cNvPr>
          <p:cNvSpPr txBox="1"/>
          <p:nvPr/>
        </p:nvSpPr>
        <p:spPr>
          <a:xfrm>
            <a:off x="7928233" y="5646218"/>
            <a:ext cx="2976833" cy="55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ko-KR" altLang="en-US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출처</a:t>
            </a:r>
            <a:r>
              <a:rPr lang="en-US" altLang="ko-KR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2021</a:t>
            </a:r>
            <a:r>
              <a:rPr lang="ko-KR" altLang="en-US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국민 독서실태 조사</a:t>
            </a:r>
            <a:r>
              <a:rPr lang="ko-KR" altLang="en-US" sz="1494" kern="120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​</a:t>
            </a:r>
            <a:endParaRPr lang="ko-KR" alt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슬라이드 확대/축소 5">
                <a:extLst>
                  <a:ext uri="{FF2B5EF4-FFF2-40B4-BE49-F238E27FC236}">
                    <a16:creationId xmlns:a16="http://schemas.microsoft.com/office/drawing/2014/main" id="{6992BE72-F4D9-4053-8540-82ACD73E78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5720960"/>
                  </p:ext>
                </p:extLst>
              </p:nvPr>
            </p:nvGraphicFramePr>
            <p:xfrm>
              <a:off x="1946450" y="4887006"/>
              <a:ext cx="3048000" cy="1714500"/>
            </p:xfrm>
            <a:graphic>
              <a:graphicData uri="http://schemas.microsoft.com/office/powerpoint/2016/slidezoom">
                <pslz:sldZm>
                  <pslz:sldZmObj sldId="264" cId="359446856">
                    <pslz:zmPr id="{092C9BB3-0FB0-43D0-A808-B641CAA2325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슬라이드 확대/축소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2BE72-F4D9-4053-8540-82ACD73E78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46450" y="488700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76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EA47-130A-EC26-0C47-DEB6FB1F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36" y="188332"/>
            <a:ext cx="5790278" cy="639337"/>
          </a:xfrm>
        </p:spPr>
        <p:txBody>
          <a:bodyPr/>
          <a:lstStyle/>
          <a:p>
            <a:r>
              <a:rPr lang="ko-KR" sz="3000" dirty="0">
                <a:solidFill>
                  <a:srgbClr val="92D050"/>
                </a:solidFill>
                <a:ea typeface="맑은 고딕"/>
              </a:rPr>
              <a:t>일때문에 시간이 없어서 </a:t>
            </a:r>
            <a:r>
              <a:rPr lang="en-US" altLang="ko-KR" sz="3000" dirty="0">
                <a:solidFill>
                  <a:srgbClr val="92D050"/>
                </a:solidFill>
                <a:ea typeface="+mj-lt"/>
              </a:rPr>
              <a:t>(26.5%)</a:t>
            </a:r>
            <a:endParaRPr lang="ko-KR" sz="3000" dirty="0">
              <a:solidFill>
                <a:srgbClr val="92D050"/>
              </a:solidFill>
            </a:endParaRPr>
          </a:p>
        </p:txBody>
      </p:sp>
      <p:pic>
        <p:nvPicPr>
          <p:cNvPr id="4" name="내용 개체 틀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4C6F0A8-A5D8-12F7-741D-45828B43B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425" y="1311857"/>
            <a:ext cx="3808112" cy="5033729"/>
          </a:xfrm>
        </p:spPr>
      </p:pic>
    </p:spTree>
    <p:extLst>
      <p:ext uri="{BB962C8B-B14F-4D97-AF65-F5344CB8AC3E}">
        <p14:creationId xmlns:p14="http://schemas.microsoft.com/office/powerpoint/2010/main" val="359446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256</Words>
  <Application>Microsoft Office PowerPoint</Application>
  <PresentationFormat>와이드스크린</PresentationFormat>
  <Paragraphs>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HY그래픽M</vt:lpstr>
      <vt:lpstr>맑은 고딕</vt:lpstr>
      <vt:lpstr>Arial</vt:lpstr>
      <vt:lpstr>Trebuchet MS</vt:lpstr>
      <vt:lpstr>Wingdings 3</vt:lpstr>
      <vt:lpstr>Facet</vt:lpstr>
      <vt:lpstr>2조 캡스톤 디자인 발표</vt:lpstr>
      <vt:lpstr>PowerPoint 프레젠테이션</vt:lpstr>
      <vt:lpstr>PowerPoint 프레젠테이션</vt:lpstr>
      <vt:lpstr>학생의 경우</vt:lpstr>
      <vt:lpstr>스마트폰, 텔레비전, 인터넷, 게임 등을 이용해서 (23.7%)</vt:lpstr>
      <vt:lpstr>교과 공부 때문에 책 읽을 시간이 없어서 (21.2%)</vt:lpstr>
      <vt:lpstr>책 읽는 습관이 들지 않아서 (19.1%)</vt:lpstr>
      <vt:lpstr>성인의 경우</vt:lpstr>
      <vt:lpstr>일때문에 시간이 없어서 (26.5%)</vt:lpstr>
      <vt:lpstr>책 이외의 매체/콘텐츠 이용 (26.2%)</vt:lpstr>
      <vt:lpstr>시력 저하로 글자가 잘 보이지 않아서 (9.5%)</vt:lpstr>
      <vt:lpstr>독서율의 감소로 인한 문제점</vt:lpstr>
      <vt:lpstr>독서의 장점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전산</cp:lastModifiedBy>
  <cp:revision>170</cp:revision>
  <dcterms:created xsi:type="dcterms:W3CDTF">2023-10-15T06:21:35Z</dcterms:created>
  <dcterms:modified xsi:type="dcterms:W3CDTF">2023-10-16T03:31:56Z</dcterms:modified>
</cp:coreProperties>
</file>