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6" r:id="rId4"/>
    <p:sldId id="277" r:id="rId5"/>
    <p:sldId id="284" r:id="rId6"/>
    <p:sldId id="261" r:id="rId7"/>
    <p:sldId id="259" r:id="rId8"/>
    <p:sldId id="260" r:id="rId9"/>
    <p:sldId id="263" r:id="rId10"/>
    <p:sldId id="257" r:id="rId11"/>
    <p:sldId id="266" r:id="rId12"/>
    <p:sldId id="265" r:id="rId13"/>
    <p:sldId id="275" r:id="rId14"/>
    <p:sldId id="269" r:id="rId15"/>
    <p:sldId id="270" r:id="rId16"/>
    <p:sldId id="273" r:id="rId17"/>
    <p:sldId id="282" r:id="rId18"/>
    <p:sldId id="281" r:id="rId19"/>
    <p:sldId id="272" r:id="rId20"/>
    <p:sldId id="271" r:id="rId21"/>
    <p:sldId id="274" r:id="rId22"/>
    <p:sldId id="283" r:id="rId23"/>
    <p:sldId id="285" r:id="rId24"/>
    <p:sldId id="279" r:id="rId25"/>
    <p:sldId id="280" r:id="rId26"/>
    <p:sldId id="286" r:id="rId27"/>
    <p:sldId id="287" r:id="rId28"/>
    <p:sldId id="288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3861-A946-4FF5-9738-DFA83F7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F7FD9-B6AB-4960-B9C2-C3F3562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B7E-A56D-48ED-BA85-076A7CC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BE78F-8BBA-4028-9669-B9AFBF5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33BD-7AC9-4AE7-9570-E754118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FD0E-7316-41FB-A4C5-891CCB9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2379-14E2-41D3-9CD0-6DC97325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00993-9F2E-4B85-86BC-2F3D651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95E9-6DB7-415D-848A-FEA7DF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CABD-EA42-407A-9656-F035D38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1966-6111-461A-A8B3-5C61D29C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F924B-68D9-40AA-B994-0EECA01D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AE8B-E476-4777-87D1-8B399A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4C7-F90E-4CC2-918C-B390490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2CBD-C58D-4796-80F9-D1B59D9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3B77-0B9D-437E-B1B3-23D43EF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4DD4-ED8A-4CE3-922B-5C305562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DF7A-6A71-46FF-9FE6-B6FEFC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1D90-A97A-4D1A-A1C7-7239C93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2F80-2FBC-4573-AA45-E194B0B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C046-9D88-413E-84EE-C5137A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B66AB-C8DF-4649-8194-B3BB3797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FB7E-2D12-4AE8-8636-CCD7CC2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CA1C0-908F-468A-ABCB-3B99E0A7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0408-78F3-4581-9976-5FA2CF8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F0F8-2631-4F36-90CA-0DCF10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3830-C7F0-4CAE-8544-33112B77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2150-7452-446C-B2BE-8E2AC79D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0216-6FB6-4902-8FBC-894AB06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565BD-9E5F-4926-9400-EECC989B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56F3-B361-4461-BF17-C5614E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D8BA-C059-4BEE-997A-4078615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38A12-3FA8-44A7-9998-97415096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845-8E13-4D7C-9FD5-988C650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65B5-B1BC-445B-A63D-F6DFDC05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7C2A3-203A-4DB6-9995-83E383F6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75BA1-B5CB-4051-B6C8-36A404B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25ED9-3C89-4330-A74D-30F8133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6D671-ED3A-42CF-ACC5-EE28C9E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5E7A-4E63-443D-B52B-B495F60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6FC2-D3CB-47BF-B8DA-B9F2FDA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56AEE-9700-4F5C-B615-A08D661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0DFA9-C33C-447F-BC63-1F53311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E9BAE-16C2-4C77-9CDB-A3E75D5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0824-115C-42B9-B502-BC4D157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10FCE-2270-49A0-B641-20F7B081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AE3-77DC-4294-87C6-15F2BA9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AA61B-93D4-4CDF-A9A9-151F2806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8CEE2-3059-4D4A-8B11-FAA37EDB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57-399E-41D6-8674-36A5A21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38A6A-BC52-407E-9FA6-5F21147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C911A-115C-4B68-8929-AC76B3E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465-6A56-463C-BAAB-4058E1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21219-A8C6-47A6-9300-E841A269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0697-FFFA-4835-BE3F-A27BC90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AB4B-97B1-4CBC-9E2B-7128320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44BE-573E-40C3-AACC-7BC6851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E50-B7F3-4A0D-85AB-97043E6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CB20-291B-445E-93E1-ADCF395B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3F9D1-69EF-43E0-87FE-FA53B3F1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9110-5751-4B73-B17B-55600076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5EA-27F9-4219-82E6-5E99755D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70A-21D0-4CA2-83ED-F4FD719B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s://www.devicemart.co.kr/goods/view?no=1382229" TargetMode="External"/><Relationship Id="rId2" Type="http://schemas.openxmlformats.org/officeDocument/2006/relationships/hyperlink" Target="https://shopping.interpark.com/product/productInfo.do?prdNo=11318487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devicemart.co.kr/goods/view?no=12241550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1st.co.kr/products/pa/352536893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1st.co.kr/products/pa/5724189383?gclid=CjwKCAiA1MCrBhAoEiwAC2d64dwWKEBhPoaCcYVMXQn3EINcFtp9Hukr6OoPEGvElgR2QkNQ2tQ4BBoChK8QAvD_BwE&amp;gad_source=1&amp;utm_term=&amp;utm_campaign=%B0%CB%BB%F6%3E%B1%B8%B1%DB%BC%EE%C7%CE%3E%BE%C6%B8%B6%C1%B8&amp;utm_source=%B1%B8%B1%DB_PC_S_%BC%EE%C7%CE&amp;utm_medium=%B0%CB%BB%F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 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/ 도서 검색</a:t>
            </a:r>
            <a:endParaRPr lang="ko-KR" sz="2200" dirty="0" err="1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</a:t>
            </a:r>
            <a:r>
              <a:rPr lang="ko-KR" sz="2200" dirty="0">
                <a:ea typeface="+mn-lt"/>
                <a:cs typeface="+mn-lt"/>
              </a:rPr>
              <a:t>. 독서</a:t>
            </a:r>
            <a:r>
              <a:rPr lang="ko-KR" altLang="en-US" sz="2200" dirty="0">
                <a:ea typeface="+mn-lt"/>
                <a:cs typeface="+mn-lt"/>
              </a:rPr>
              <a:t> 진행률 출력 (</a:t>
            </a:r>
            <a:r>
              <a:rPr lang="ko-KR" sz="2200" dirty="0">
                <a:ea typeface="+mn-lt"/>
                <a:cs typeface="+mn-lt"/>
              </a:rPr>
              <a:t>현재페이지(OCR)/총 페이지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sz="2200" dirty="0">
                <a:ea typeface="+mn-lt"/>
                <a:cs typeface="+mn-lt"/>
              </a:rPr>
              <a:t>. 모션 인식을 통한</a:t>
            </a:r>
            <a:r>
              <a:rPr lang="ko-KR" altLang="en-US" sz="2200" dirty="0">
                <a:ea typeface="+mn-lt"/>
                <a:cs typeface="+mn-lt"/>
              </a:rPr>
              <a:t> 페이지 넘김 수 </a:t>
            </a:r>
            <a:r>
              <a:rPr lang="ko-KR" altLang="en-US" sz="2200" dirty="0" err="1">
                <a:ea typeface="+mn-lt"/>
                <a:cs typeface="+mn-lt"/>
              </a:rPr>
              <a:t>카운팅</a:t>
            </a:r>
            <a:endParaRPr lang="en-US" altLang="ko-KR" sz="2200" dirty="0" err="1">
              <a:ea typeface="Malgun Gothic Semilight"/>
              <a:cs typeface="Malgun Gothic Semiligh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4.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</a:t>
            </a:r>
            <a:r>
              <a:rPr lang="ko-KR" sz="2200" dirty="0">
                <a:ea typeface="+mn-lt"/>
                <a:cs typeface="+mn-lt"/>
              </a:rPr>
              <a:t>. 페이지 </a:t>
            </a:r>
            <a:r>
              <a:rPr lang="ko-KR" altLang="en-US" sz="2200" dirty="0">
                <a:ea typeface="+mn-lt"/>
                <a:cs typeface="+mn-lt"/>
              </a:rPr>
              <a:t>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6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7. 페이지 캡쳐</a:t>
            </a: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557874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도서 표지 스캔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도서의 표지 이미지 스캔을 통해 도서에 대한 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메인 화면에서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스캔 버튼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표지 인식 중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책을 바르게 올려주세요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카메라를 통해 도서 표지를 스캔한다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가져온 표지 이미지를 통해 제목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출판일 등 도서정보를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읽고 있던 책이면 데이터 정보를 가져오고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읽는 책이면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추가한다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디스플레이에 현재 읽고있는 도서의 정보가 로딩된다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 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"도서 바코드 인식 중" "책을 뒤편으로 올려주세요"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(구글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통해 제목, 저자, 부제, 언어, 쪽수, 출판일 등 도서정보를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읽고있는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정보가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"책 제목 / 저자 / 진행률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22981"/>
              </p:ext>
            </p:extLst>
          </p:nvPr>
        </p:nvGraphicFramePr>
        <p:xfrm>
          <a:off x="546536" y="1234246"/>
          <a:ext cx="11216957" cy="44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독서 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진행률 출력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현재페이지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(OCR)/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총 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진행률을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 진행중인 상태이어야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 정보 중 총 페이지 수에 대한 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페이지를 인식하기 전까지는 0페이지로 설정한다.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OCR 기능을 통해 현재 페이지를 확인하면, 현재 페이지와 전체 페이지, 진행률 퍼센트를 보여준다.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독서 종료 버튼을 누를 경우 현재 페이지 수와 진행률을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진행률 갱신이 2초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9241"/>
              </p:ext>
            </p:extLst>
          </p:nvPr>
        </p:nvGraphicFramePr>
        <p:xfrm>
          <a:off x="546536" y="1234246"/>
          <a:ext cx="11216957" cy="39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모션 인식을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통한 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넘김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수 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카운팅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임의의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손동작을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그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횟수를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카운팅한다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독서가 진행중인 상태이어야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사용자의 손동작(모션)을 인식한다.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해당 모션에 대한 카운트를 진행한다.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누적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카운트를 내부 저장소에 있는 사용자 계정 정보에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모션을 인식하는 것이 원활해야 한다.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9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42720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메인화면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535128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캐릭터 상호작용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모션인식 손동작으로 마스코트 캐릭터와 상호작용한다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카메라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모션인식 손동작으로 간단한 상호작용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손가락을 핀 상태로 흔들기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카메라가 인식한다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모션에 따라 마스코트의 이미지가 잠시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초간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출력된다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인사를 받는 행동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기존의 이미지로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초 뒤 돌아온다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422127"/>
              </p:ext>
            </p:extLst>
          </p:nvPr>
        </p:nvGraphicFramePr>
        <p:xfrm>
          <a:off x="487521" y="490180"/>
          <a:ext cx="11216957" cy="61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정보 </a:t>
                      </a:r>
                      <a:r>
                        <a:rPr lang="ko-KR" altLang="en-US" sz="2200" b="0" i="0" u="none" strike="noStrike" noProof="0" dirty="0" err="1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출력및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 변경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캐릭터의 정보를 조회 및 변경한다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 버튼으로 접속할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저장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되어있는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경험치를 화면에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다음 성장에 필요한 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마스코트 캐릭터와 변경 가능한 다른 캐릭터를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다른 캐릭터를 누를 시 마스코트 캐릭터가 변경 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독서 중에 출력되는 마스코트 캐릭터가 변경되어야 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17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00620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텍스트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읽고있는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디스플레이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  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ocr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기능을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손을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ocr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기능을 통해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페이지에서 텍스트를 추출한다.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텍스트를 디스플레이에 출력한다.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페이지가 넘어갔을 경우 새로이 스캔을 시작해야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디스플레이에 페이지가 출력되는 것이 3초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구조</a:t>
            </a:r>
            <a:endParaRPr lang="ko-KR" altLang="en-US" dirty="0"/>
          </a:p>
        </p:txBody>
      </p:sp>
      <p:pic>
        <p:nvPicPr>
          <p:cNvPr id="1026" name="Picture 2" descr="https://cdn.discordapp.com/attachments/1095550076811759690/1178663910107267204/image.png">
            <a:extLst>
              <a:ext uri="{FF2B5EF4-FFF2-40B4-BE49-F238E27FC236}">
                <a16:creationId xmlns:a16="http://schemas.microsoft.com/office/drawing/2014/main" id="{ED02EB56-CAF0-4BF5-A657-3F4EFC24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825"/>
            <a:ext cx="108204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2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083157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사용자가 디스플레이에 출력된 페이지에서 단어를 터치한다.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선택된 단어에 대한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챗GPT에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10초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15633"/>
              </p:ext>
            </p:extLst>
          </p:nvPr>
        </p:nvGraphicFramePr>
        <p:xfrm>
          <a:off x="546536" y="1234246"/>
          <a:ext cx="11216957" cy="44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캡쳐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및 메모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읽고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텍스트를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해당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1. 사용자는 페이지를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캡쳐하기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위해 활짝 핀 손등 모양에서 주먹을 쥔다.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api에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캡쳐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텍스쳐를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통해 각 손가락의 접힌 모양을 판단한다.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3. "캡쳐 진행 중 " - "캡쳐 완료" 디스플레이의 화면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사용자가 임의의 밑줄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주석 등을 추가할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이미지를 디스플레이에 잠시 출력하고 내부 저장소에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모션을 인식하는 것이 2초 이내에 이루어져야 하며, 캡쳐가 1초 이내에 진행되어야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1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9527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읽은 책 리스트 조회 및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책들을 조회한다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읽은 책 리스트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dirty="0"/>
                        <a:t>내부 저장소에서 읽었던 책들을 조회하여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표지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진행률 등을 가져와 출력한다</a:t>
                      </a:r>
                      <a:r>
                        <a:rPr lang="en-US" altLang="ko-KR" dirty="0"/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책을 삭제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9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329573"/>
              </p:ext>
            </p:extLst>
          </p:nvPr>
        </p:nvGraphicFramePr>
        <p:xfrm>
          <a:off x="546536" y="1234246"/>
          <a:ext cx="11216957" cy="404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갤러리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캡쳐본들을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볼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갤러리에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갤러리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캡쳐본들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을 불러와서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에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캡쳐본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이미지 파일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삭제할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캡쳐본을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수정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메모 등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1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99" y="1493821"/>
          <a:ext cx="10864602" cy="55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2674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https://shopping.interpark.com/product/productInfo.do?prdNo=11318487743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C7384-4014-40FB-9184-3361C4A6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0" y="1485112"/>
            <a:ext cx="7437120" cy="3682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17ECBA-03C3-4606-9697-32E234CA53E4}"/>
              </a:ext>
            </a:extLst>
          </p:cNvPr>
          <p:cNvSpPr/>
          <p:nvPr/>
        </p:nvSpPr>
        <p:spPr>
          <a:xfrm>
            <a:off x="278675" y="55695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IPEVO V4K </a:t>
            </a:r>
            <a:r>
              <a:rPr lang="ko-KR" altLang="en-US" dirty="0" err="1">
                <a:hlinkClick r:id="rId3"/>
              </a:rPr>
              <a:t>초고화질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8MP USB </a:t>
            </a:r>
            <a:r>
              <a:rPr lang="ko-KR" altLang="en-US" dirty="0" err="1">
                <a:hlinkClick r:id="rId3"/>
              </a:rPr>
              <a:t>문서용</a:t>
            </a:r>
            <a:r>
              <a:rPr lang="ko-KR" altLang="en-US" dirty="0">
                <a:hlinkClick r:id="rId3"/>
              </a:rPr>
              <a:t> 카메라 </a:t>
            </a:r>
            <a:r>
              <a:rPr lang="en-US" altLang="ko-KR" dirty="0">
                <a:hlinkClick r:id="rId3"/>
              </a:rPr>
              <a:t>OS/Windows</a:t>
            </a:r>
            <a:r>
              <a:rPr lang="ko-KR" altLang="en-US" dirty="0">
                <a:hlinkClick r:id="rId3"/>
              </a:rPr>
              <a:t>가능 라이브 데모용 </a:t>
            </a:r>
            <a:r>
              <a:rPr lang="en-US" altLang="ko-KR" dirty="0">
                <a:hlinkClick r:id="rId3"/>
              </a:rPr>
              <a:t>Chromebook </a:t>
            </a:r>
            <a:r>
              <a:rPr lang="ko-KR" altLang="en-US" dirty="0">
                <a:hlinkClick r:id="rId3"/>
              </a:rPr>
              <a:t>호환 웹 회의 인터넷 강의 </a:t>
            </a:r>
            <a:r>
              <a:rPr lang="en-US" altLang="ko-KR" dirty="0">
                <a:hlinkClick r:id="rId3"/>
              </a:rPr>
              <a:t>- 11</a:t>
            </a:r>
            <a:r>
              <a:rPr lang="ko-KR" altLang="en-US" dirty="0">
                <a:hlinkClick r:id="rId3"/>
              </a:rPr>
              <a:t>번가 </a:t>
            </a:r>
            <a:r>
              <a:rPr lang="en-US" altLang="ko-KR" dirty="0">
                <a:hlinkClick r:id="rId3"/>
              </a:rPr>
              <a:t>(11st.co.kr)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FD9D1F-F256-49D1-91D2-517C42BCFD33}"/>
              </a:ext>
            </a:extLst>
          </p:cNvPr>
          <p:cNvSpPr/>
          <p:nvPr/>
        </p:nvSpPr>
        <p:spPr>
          <a:xfrm>
            <a:off x="6245965" y="1300446"/>
            <a:ext cx="455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i="0" dirty="0">
                <a:solidFill>
                  <a:srgbClr val="111111"/>
                </a:solidFill>
                <a:effectLst/>
                <a:latin typeface="Noto Sans KR"/>
              </a:rPr>
              <a:t>IPEVO V4K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Noto Sans KR"/>
              </a:rPr>
              <a:t>초고화질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 Sans KR"/>
              </a:rPr>
              <a:t>8MP USB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Noto Sans KR"/>
              </a:rPr>
              <a:t>문서용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 Sans KR"/>
              </a:rPr>
              <a:t> 카메라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2D6AE8-188F-4AB9-A929-48579B2E5C1F}"/>
              </a:ext>
            </a:extLst>
          </p:cNvPr>
          <p:cNvSpPr/>
          <p:nvPr/>
        </p:nvSpPr>
        <p:spPr>
          <a:xfrm>
            <a:off x="7542312" y="2235767"/>
            <a:ext cx="1394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Lato"/>
              </a:rPr>
              <a:t>136,620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602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02D030-A3A5-4BCE-908D-A49931B4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0"/>
            <a:ext cx="5217793" cy="2468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66F085-C6E8-4715-8075-8CD9F2D7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1" y="2899122"/>
            <a:ext cx="9323886" cy="34869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5856D-90C8-4228-8D28-1A8F88C5082E}"/>
              </a:ext>
            </a:extLst>
          </p:cNvPr>
          <p:cNvSpPr/>
          <p:nvPr/>
        </p:nvSpPr>
        <p:spPr>
          <a:xfrm>
            <a:off x="6096000" y="1828800"/>
            <a:ext cx="5399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ELP 8mp USB </a:t>
            </a:r>
            <a:r>
              <a:rPr lang="ko-KR" altLang="en-US" dirty="0">
                <a:hlinkClick r:id="rId4"/>
              </a:rPr>
              <a:t>카메라 자동 초점 </a:t>
            </a:r>
            <a:r>
              <a:rPr lang="en-US" altLang="ko-KR" dirty="0">
                <a:hlinkClick r:id="rId4"/>
              </a:rPr>
              <a:t>4K PC </a:t>
            </a:r>
            <a:r>
              <a:rPr lang="ko-KR" altLang="en-US" dirty="0">
                <a:hlinkClick r:id="rId4"/>
              </a:rPr>
              <a:t>카메라 모듈 컴퓨터 및 </a:t>
            </a:r>
            <a:r>
              <a:rPr lang="ko-KR" altLang="en-US" dirty="0" err="1">
                <a:hlinkClick r:id="rId4"/>
              </a:rPr>
              <a:t>라즈베리</a:t>
            </a:r>
            <a:r>
              <a:rPr lang="ko-KR" altLang="en-US" dirty="0">
                <a:hlinkClick r:id="rId4"/>
              </a:rPr>
              <a:t> 파이 미니 </a:t>
            </a:r>
            <a:r>
              <a:rPr lang="en-US" altLang="ko-KR" dirty="0">
                <a:hlinkClick r:id="rId4"/>
              </a:rPr>
              <a:t>UVC USB2.0 </a:t>
            </a:r>
            <a:r>
              <a:rPr lang="ko-KR" altLang="en-US" dirty="0" err="1">
                <a:hlinkClick r:id="rId4"/>
              </a:rPr>
              <a:t>웹캠</a:t>
            </a:r>
            <a:r>
              <a:rPr lang="ko-KR" altLang="en-US" dirty="0">
                <a:hlinkClick r:id="rId4"/>
              </a:rPr>
              <a:t> 보드 </a:t>
            </a:r>
            <a:r>
              <a:rPr lang="en-US" altLang="ko-KR" dirty="0">
                <a:hlinkClick r:id="rId4"/>
              </a:rPr>
              <a:t>IMX179 </a:t>
            </a:r>
            <a:r>
              <a:rPr lang="ko-KR" altLang="en-US" dirty="0">
                <a:hlinkClick r:id="rId4"/>
              </a:rPr>
              <a:t>산업용 </a:t>
            </a:r>
            <a:r>
              <a:rPr lang="ko-KR" altLang="en-US" dirty="0" err="1">
                <a:hlinkClick r:id="rId4"/>
              </a:rPr>
              <a:t>라이트번</a:t>
            </a:r>
            <a:r>
              <a:rPr lang="ko-KR" altLang="en-US" dirty="0">
                <a:hlinkClick r:id="rId4"/>
              </a:rPr>
              <a:t> 카메라 </a:t>
            </a:r>
            <a:r>
              <a:rPr lang="ko-KR" altLang="en-US" dirty="0" err="1">
                <a:hlinkClick r:id="rId4"/>
              </a:rPr>
              <a:t>저왜곡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CCTV </a:t>
            </a:r>
            <a:r>
              <a:rPr lang="ko-KR" altLang="en-US" dirty="0">
                <a:hlinkClick r:id="rId4"/>
              </a:rPr>
              <a:t>레이저 조각기 카메라 노트북용 </a:t>
            </a:r>
            <a:r>
              <a:rPr lang="en-US" altLang="ko-KR" dirty="0">
                <a:hlinkClick r:id="rId4"/>
              </a:rPr>
              <a:t>- 11</a:t>
            </a:r>
            <a:r>
              <a:rPr lang="ko-KR" altLang="en-US" dirty="0">
                <a:hlinkClick r:id="rId4"/>
              </a:rPr>
              <a:t>번가 </a:t>
            </a:r>
            <a:r>
              <a:rPr lang="en-US" altLang="ko-KR" dirty="0">
                <a:hlinkClick r:id="rId4"/>
              </a:rPr>
              <a:t>(11st.co.kr)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1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0AA36A-37E3-4298-B8EE-9F003B10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5833"/>
              </p:ext>
            </p:extLst>
          </p:nvPr>
        </p:nvGraphicFramePr>
        <p:xfrm>
          <a:off x="183968" y="380008"/>
          <a:ext cx="11824063" cy="3626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674">
                  <a:extLst>
                    <a:ext uri="{9D8B030D-6E8A-4147-A177-3AD203B41FA5}">
                      <a16:colId xmlns:a16="http://schemas.microsoft.com/office/drawing/2014/main" val="2891274815"/>
                    </a:ext>
                  </a:extLst>
                </a:gridCol>
                <a:gridCol w="524617">
                  <a:extLst>
                    <a:ext uri="{9D8B030D-6E8A-4147-A177-3AD203B41FA5}">
                      <a16:colId xmlns:a16="http://schemas.microsoft.com/office/drawing/2014/main" val="528454481"/>
                    </a:ext>
                  </a:extLst>
                </a:gridCol>
                <a:gridCol w="4428980">
                  <a:extLst>
                    <a:ext uri="{9D8B030D-6E8A-4147-A177-3AD203B41FA5}">
                      <a16:colId xmlns:a16="http://schemas.microsoft.com/office/drawing/2014/main" val="3697312645"/>
                    </a:ext>
                  </a:extLst>
                </a:gridCol>
                <a:gridCol w="1715094">
                  <a:extLst>
                    <a:ext uri="{9D8B030D-6E8A-4147-A177-3AD203B41FA5}">
                      <a16:colId xmlns:a16="http://schemas.microsoft.com/office/drawing/2014/main" val="2319774216"/>
                    </a:ext>
                  </a:extLst>
                </a:gridCol>
                <a:gridCol w="3077081">
                  <a:extLst>
                    <a:ext uri="{9D8B030D-6E8A-4147-A177-3AD203B41FA5}">
                      <a16:colId xmlns:a16="http://schemas.microsoft.com/office/drawing/2014/main" val="2064017927"/>
                    </a:ext>
                  </a:extLst>
                </a:gridCol>
                <a:gridCol w="524617">
                  <a:extLst>
                    <a:ext uri="{9D8B030D-6E8A-4147-A177-3AD203B41FA5}">
                      <a16:colId xmlns:a16="http://schemas.microsoft.com/office/drawing/2014/main" val="1620053401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동작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테스트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유저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예상되는 출력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O/X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901970147"/>
                  </a:ext>
                </a:extLst>
              </a:tr>
              <a:tr h="1715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시작 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589" marR="82589" marT="41294" marB="4129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각 상호작용 버튼들이 잘 작동하는가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도서 스캔 시작 버튼을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메인 화면으로 화면이 전환된다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470379616"/>
                  </a:ext>
                </a:extLst>
              </a:tr>
              <a:tr h="176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앱 사용에 필요한 권한이 없을 경우에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권한 요청 화면이 출력되는가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권한 요청 화면이 출력된다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435432149"/>
                  </a:ext>
                </a:extLst>
              </a:tr>
              <a:tr h="1715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메인 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589" marR="82589" marT="41294" marB="4129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도서 스캔 버튼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읽은 책 리스트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갤러리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캐릭터 정보 버튼이 존재 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391778698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각 버튼들이 잘 작동하는가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473275946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마스코트가 출력이 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1835935471"/>
                  </a:ext>
                </a:extLst>
              </a:tr>
              <a:tr h="176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마스코트와 상호작용이 원할한가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776396899"/>
                  </a:ext>
                </a:extLst>
              </a:tr>
              <a:tr h="176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읽은 책 리스트 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731062623"/>
                  </a:ext>
                </a:extLst>
              </a:tr>
              <a:tr h="1715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독서 진행 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589" marR="82589" marT="41294" marB="4129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현재 진행률이 정상적으로 출력되는가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현재 진행률이 출력된다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889052188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출력 버튼을 누르면 현재 읽고 있는 페이지에 대한 텍스트가 출력되는가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출력 버튼을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페이지 텍스트가 출력된다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817119524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독서 종료 버튼을 누르면 메인 화면으로 정상적으로 이동하는가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독서 종료 버튼을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메인 화면으로 이동한다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586725772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마스코트가 출력이 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마스코트가 출력된다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1694378754"/>
                  </a:ext>
                </a:extLst>
              </a:tr>
              <a:tr h="176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마스코트와 상호작용이 원할한가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마스코트를 터치한다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629120462"/>
                  </a:ext>
                </a:extLst>
              </a:tr>
              <a:tr h="17150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마스코트 상호작용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589" marR="82589" marT="41294" marB="4129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 캐릭터를 변경할 수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 캐릭터를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065438055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되돌리기 버튼이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되돌리기 버튼을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기존의 마스코트로 되돌아간다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584623379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현재 사용자의 경험치를 조회할 수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4148258798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현재 사용자의 경험치에 따른 캐릭터의 외형을 조회할 수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564713942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메인화면으로 돌아가는 버튼이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돌아가기 버튼을 누른다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이전의 화면으로 돌아간다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1313774071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카메라가 손 동작을 잘 인식 하는가</a:t>
                      </a:r>
                      <a:r>
                        <a:rPr lang="en-US" altLang="ko-KR" sz="900" u="none" strike="noStrike">
                          <a:effectLst/>
                        </a:rPr>
                        <a:t>?(</a:t>
                      </a:r>
                      <a:r>
                        <a:rPr lang="ko-KR" altLang="en-US" sz="900" u="none" strike="noStrike">
                          <a:effectLst/>
                        </a:rPr>
                        <a:t>인사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223852433"/>
                  </a:ext>
                </a:extLst>
              </a:tr>
              <a:tr h="17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 캐릭터를 변경할 수 있는가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마스코트의 이미지가 변환한다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422574727"/>
                  </a:ext>
                </a:extLst>
              </a:tr>
              <a:tr h="176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상호작용 후 마스코트의 이미지가 돌아오는가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마스코트의 이미지가 돌아온다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44" marR="5044" marT="5044" marB="0" anchor="ctr"/>
                </a:tc>
                <a:extLst>
                  <a:ext uri="{0D108BD9-81ED-4DB2-BD59-A6C34878D82A}">
                    <a16:rowId xmlns:a16="http://schemas.microsoft.com/office/drawing/2014/main" val="377047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4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11FE90-1378-4494-A024-D6B6E783F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87598"/>
              </p:ext>
            </p:extLst>
          </p:nvPr>
        </p:nvGraphicFramePr>
        <p:xfrm>
          <a:off x="91747" y="1478086"/>
          <a:ext cx="12008506" cy="296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910">
                  <a:extLst>
                    <a:ext uri="{9D8B030D-6E8A-4147-A177-3AD203B41FA5}">
                      <a16:colId xmlns:a16="http://schemas.microsoft.com/office/drawing/2014/main" val="2403617346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532728805"/>
                    </a:ext>
                  </a:extLst>
                </a:gridCol>
                <a:gridCol w="4498066">
                  <a:extLst>
                    <a:ext uri="{9D8B030D-6E8A-4147-A177-3AD203B41FA5}">
                      <a16:colId xmlns:a16="http://schemas.microsoft.com/office/drawing/2014/main" val="2746964451"/>
                    </a:ext>
                  </a:extLst>
                </a:gridCol>
                <a:gridCol w="1741848">
                  <a:extLst>
                    <a:ext uri="{9D8B030D-6E8A-4147-A177-3AD203B41FA5}">
                      <a16:colId xmlns:a16="http://schemas.microsoft.com/office/drawing/2014/main" val="1816128391"/>
                    </a:ext>
                  </a:extLst>
                </a:gridCol>
                <a:gridCol w="3125080">
                  <a:extLst>
                    <a:ext uri="{9D8B030D-6E8A-4147-A177-3AD203B41FA5}">
                      <a16:colId xmlns:a16="http://schemas.microsoft.com/office/drawing/2014/main" val="176856886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3915223569"/>
                    </a:ext>
                  </a:extLst>
                </a:gridCol>
              </a:tblGrid>
              <a:tr h="1741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갤러리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684" marR="89684" marT="44842" marB="44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인식한 손 동작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인사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effectLst/>
                        </a:rPr>
                        <a:t>에 따른 마스코트의 이미지 변환이 이루어지는가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618046049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캡쳐한 이미지들이 정상적으로 조회가 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921079718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캡쳐한 이미지 수정이 원할한 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이미지 수정 버튼을 누른다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이미지를 수정할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메모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주석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380443676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캡쳐한 이미지 삭제가 원할한 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이미지 삭제 버튼을 누른다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이미지를 삭제할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818575450"/>
                  </a:ext>
                </a:extLst>
              </a:tr>
              <a:tr h="1741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스캔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684" marR="89684" marT="44842" marB="44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디스플레이에 카메라가 바라 보는 장면이 정상적으로 출력이 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카메라 정면 직선 범위에 있는 책의 페이지가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444942153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카메라 인식 범위와 스캔 문구가 정상적으로 출력이 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해당 문구들이 디스플레이에 정상적으로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300233698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범위에 들어왔을 때 인식이 완료되고 다음 단계로 진행되는가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스캔 진행 화면으로 전환된다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98656718"/>
                  </a:ext>
                </a:extLst>
              </a:tr>
              <a:tr h="1741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스캔 진행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684" marR="89684" marT="44842" marB="44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도서 스캔 진행중 문구가 정상적으로 출력이 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진행중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스캔 완료 이미지 문구가 화면에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635328112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진행도에 따라 문구가 자연스럽게 변하는가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진행중</a:t>
                      </a:r>
                      <a:r>
                        <a:rPr lang="en-US" altLang="ko-KR" sz="1000" u="none" strike="noStrike">
                          <a:effectLst/>
                        </a:rPr>
                        <a:t>-&gt;</a:t>
                      </a:r>
                      <a:r>
                        <a:rPr lang="ko-KR" altLang="en-US" sz="1000" u="none" strike="noStrike">
                          <a:effectLst/>
                        </a:rPr>
                        <a:t>완료</a:t>
                      </a:r>
                      <a:r>
                        <a:rPr lang="en-US" altLang="ko-KR" sz="1000" u="none" strike="noStrike">
                          <a:effectLst/>
                        </a:rPr>
                        <a:t>)?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스캔이 진행됨에 따라 색상이 진해진다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226298062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정상적으로 스캔이 완료가 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독서 진행 화면으로 전환된다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56512650"/>
                  </a:ext>
                </a:extLst>
              </a:tr>
              <a:tr h="17418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페이지 캡쳐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684" marR="89684" marT="44842" marB="44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카메라가 바라보고 있는 책 페이지의 내용이 디스플레이에 출력이 되고 있는가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카메라 정면 직선 범위에 있는 책의 페이지가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564782123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해당 화면에 대한 캡쳐진행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모션인식 </a:t>
                      </a:r>
                      <a:r>
                        <a:rPr lang="en-US" altLang="ko-KR" sz="1000" u="none" strike="noStrike">
                          <a:effectLst/>
                        </a:rPr>
                        <a:t>or </a:t>
                      </a:r>
                      <a:r>
                        <a:rPr lang="ko-KR" altLang="en-US" sz="1000" u="none" strike="noStrike">
                          <a:effectLst/>
                        </a:rPr>
                        <a:t>버튼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effectLst/>
                        </a:rPr>
                        <a:t>이 정상적으로 작동하는가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 진행 문구가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79865690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진행도에 따라 문구가 자연스럽게 변하는가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진행중</a:t>
                      </a:r>
                      <a:r>
                        <a:rPr lang="en-US" altLang="ko-KR" sz="1000" u="none" strike="noStrike">
                          <a:effectLst/>
                        </a:rPr>
                        <a:t>-&gt;</a:t>
                      </a:r>
                      <a:r>
                        <a:rPr lang="ko-KR" altLang="en-US" sz="1000" u="none" strike="noStrike">
                          <a:effectLst/>
                        </a:rPr>
                        <a:t>완료</a:t>
                      </a:r>
                      <a:r>
                        <a:rPr lang="en-US" altLang="ko-KR" sz="1000" u="none" strike="noStrike">
                          <a:effectLst/>
                        </a:rPr>
                        <a:t>)?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진행중 문구가 완료 문구로 변한 뒤 사라진다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470773126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캡쳐된 이미지가 디스플레이에 다시 나타나는가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캡쳐된 이미지가 디스플레이에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525800774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나타난 이미지에 대한 주석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필기가 정상적으로 가능한가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텍스트 입력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드로잉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텍스트 입력이나 드로잉에 따라 이미지가 변화한다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563552825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필기를 한 뒤 저장 버튼이 제대로 작동하는가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저장 버튼을 누른다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저장이 완료되었습니다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문구가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3890324645"/>
                  </a:ext>
                </a:extLst>
              </a:tr>
              <a:tr h="17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필기를 한 뒤 삭제 버튼이 제대로 작동하는가</a:t>
                      </a:r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삭제 버튼을 누른다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삭제가 완료되었습니다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문구가 출력된다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223393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8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529091" y="1944209"/>
            <a:ext cx="3133817" cy="31338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독서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1A41D-C3A3-4961-8BEC-EF9E90C96074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F5F76-FD4B-44DB-8C20-8F7841D52820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6496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772981" y="2274903"/>
            <a:ext cx="2308193" cy="23081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도서 스캔</a:t>
            </a:r>
          </a:p>
        </p:txBody>
      </p:sp>
      <p:pic>
        <p:nvPicPr>
          <p:cNvPr id="102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305A6F5B-0309-4238-BE8A-2D26233C9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 flipH="1">
            <a:off x="2112885" y="3819617"/>
            <a:ext cx="2660096" cy="27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2881205-E2E0-473A-A140-324BFDF72E44}"/>
              </a:ext>
            </a:extLst>
          </p:cNvPr>
          <p:cNvSpPr/>
          <p:nvPr/>
        </p:nvSpPr>
        <p:spPr>
          <a:xfrm>
            <a:off x="8131946" y="2513119"/>
            <a:ext cx="2956264" cy="610339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읽은 책 리스트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4CAC6DC6-B68F-494F-AD3F-AF13D456F8A2}"/>
              </a:ext>
            </a:extLst>
          </p:cNvPr>
          <p:cNvSpPr/>
          <p:nvPr/>
        </p:nvSpPr>
        <p:spPr>
          <a:xfrm>
            <a:off x="8131946" y="3514447"/>
            <a:ext cx="2956264" cy="61033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갤러리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실행 화면</a:t>
            </a:r>
          </a:p>
        </p:txBody>
      </p:sp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6C46FC8-D1D9-42FA-B159-972D0692BC05}"/>
              </a:ext>
            </a:extLst>
          </p:cNvPr>
          <p:cNvSpPr/>
          <p:nvPr/>
        </p:nvSpPr>
        <p:spPr>
          <a:xfrm>
            <a:off x="2919019" y="1655505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 스크린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FA75F9A-887F-4667-98E2-3B70CF0170A2}"/>
              </a:ext>
            </a:extLst>
          </p:cNvPr>
          <p:cNvSpPr/>
          <p:nvPr/>
        </p:nvSpPr>
        <p:spPr>
          <a:xfrm>
            <a:off x="8131946" y="4455548"/>
            <a:ext cx="2956264" cy="61033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캐릭터 정보</a:t>
            </a:r>
            <a:endParaRPr lang="en-US" altLang="ko-KR" sz="2000" b="1" dirty="0"/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6649651" y="4969462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93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2997200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276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내부 책 조회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8008551" y="4750564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CB4AE-ADB7-4B10-82A4-07FE66468F94}"/>
              </a:ext>
            </a:extLst>
          </p:cNvPr>
          <p:cNvSpPr/>
          <p:nvPr/>
        </p:nvSpPr>
        <p:spPr>
          <a:xfrm>
            <a:off x="2514600" y="1919964"/>
            <a:ext cx="4876800" cy="45267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칭찬은 고래도 춤추게 한다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켄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</a:rPr>
              <a:t>블렌차드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9681F2-66D1-44D3-823E-3AE4A9C4FCD2}"/>
              </a:ext>
            </a:extLst>
          </p:cNvPr>
          <p:cNvSpPr/>
          <p:nvPr/>
        </p:nvSpPr>
        <p:spPr>
          <a:xfrm>
            <a:off x="2514600" y="2627614"/>
            <a:ext cx="4876800" cy="452673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24534-D0CD-42DF-9930-D86F4E3C8896}"/>
              </a:ext>
            </a:extLst>
          </p:cNvPr>
          <p:cNvSpPr/>
          <p:nvPr/>
        </p:nvSpPr>
        <p:spPr>
          <a:xfrm>
            <a:off x="2514600" y="3335264"/>
            <a:ext cx="4876800" cy="452673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빌린 책 산 책 버린 책 </a:t>
            </a:r>
            <a:r>
              <a:rPr lang="en-US" altLang="ko-KR" dirty="0">
                <a:solidFill>
                  <a:srgbClr val="C00000"/>
                </a:solidFill>
              </a:rPr>
              <a:t>1 _</a:t>
            </a:r>
            <a:r>
              <a:rPr lang="ko-KR" altLang="en-US" sz="1400" dirty="0">
                <a:solidFill>
                  <a:srgbClr val="C00000"/>
                </a:solidFill>
              </a:rPr>
              <a:t>장정일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A917BA-36A5-494A-9D1C-ADD95018E182}"/>
              </a:ext>
            </a:extLst>
          </p:cNvPr>
          <p:cNvSpPr/>
          <p:nvPr/>
        </p:nvSpPr>
        <p:spPr>
          <a:xfrm>
            <a:off x="2514600" y="4042914"/>
            <a:ext cx="4876800" cy="452673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그들은 책 어디에 밑줄을 긋는가</a:t>
            </a:r>
            <a:r>
              <a:rPr lang="en-US" altLang="ko-KR" dirty="0">
                <a:solidFill>
                  <a:srgbClr val="0070C0"/>
                </a:solidFill>
              </a:rPr>
              <a:t>_ </a:t>
            </a:r>
            <a:r>
              <a:rPr lang="ko-KR" altLang="en-US" sz="1400" dirty="0">
                <a:solidFill>
                  <a:srgbClr val="0070C0"/>
                </a:solidFill>
              </a:rPr>
              <a:t>도이 에이지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7631D-69A0-4CB5-8343-2A8E7F48B588}"/>
              </a:ext>
            </a:extLst>
          </p:cNvPr>
          <p:cNvSpPr/>
          <p:nvPr/>
        </p:nvSpPr>
        <p:spPr>
          <a:xfrm>
            <a:off x="2514600" y="4750564"/>
            <a:ext cx="4876800" cy="452673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…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FC3CA7-AA2A-4C8F-B0BB-994CDA9F4FAB}"/>
              </a:ext>
            </a:extLst>
          </p:cNvPr>
          <p:cNvCxnSpPr/>
          <p:nvPr/>
        </p:nvCxnSpPr>
        <p:spPr>
          <a:xfrm flipV="1">
            <a:off x="1727200" y="2070100"/>
            <a:ext cx="0" cy="2819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설명선: 선(강조선) 20">
            <a:extLst>
              <a:ext uri="{FF2B5EF4-FFF2-40B4-BE49-F238E27FC236}">
                <a16:creationId xmlns:a16="http://schemas.microsoft.com/office/drawing/2014/main" id="{C26193A1-A7F6-4CEF-BC7F-9BC850A64401}"/>
              </a:ext>
            </a:extLst>
          </p:cNvPr>
          <p:cNvSpPr/>
          <p:nvPr/>
        </p:nvSpPr>
        <p:spPr>
          <a:xfrm>
            <a:off x="2052251" y="5469080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91309"/>
              <a:gd name="adj4" fmla="val -1511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스크롤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640CB4-934D-444A-AFB2-A0A03844798D}"/>
              </a:ext>
            </a:extLst>
          </p:cNvPr>
          <p:cNvSpPr/>
          <p:nvPr/>
        </p:nvSpPr>
        <p:spPr>
          <a:xfrm>
            <a:off x="8242793" y="447662"/>
            <a:ext cx="3416670" cy="32809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DE2B9-8D02-44AD-AD3D-41C033C8D633}"/>
              </a:ext>
            </a:extLst>
          </p:cNvPr>
          <p:cNvSpPr/>
          <p:nvPr/>
        </p:nvSpPr>
        <p:spPr>
          <a:xfrm>
            <a:off x="8382924" y="613435"/>
            <a:ext cx="3136407" cy="29112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죽고 싶지만 떡볶이는 먹고 싶어">
            <a:extLst>
              <a:ext uri="{FF2B5EF4-FFF2-40B4-BE49-F238E27FC236}">
                <a16:creationId xmlns:a16="http://schemas.microsoft.com/office/drawing/2014/main" id="{E48BB981-00CA-42E7-B86D-D84A3765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24" y="1209280"/>
            <a:ext cx="1294476" cy="18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23966D-4411-46B8-8E16-FD955B7203F3}"/>
              </a:ext>
            </a:extLst>
          </p:cNvPr>
          <p:cNvSpPr/>
          <p:nvPr/>
        </p:nvSpPr>
        <p:spPr>
          <a:xfrm>
            <a:off x="9727955" y="1385876"/>
            <a:ext cx="1853522" cy="156319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저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출판사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카테고리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에세이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300p / 600p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50%</a:t>
            </a: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설명선: 선(강조선) 26">
            <a:extLst>
              <a:ext uri="{FF2B5EF4-FFF2-40B4-BE49-F238E27FC236}">
                <a16:creationId xmlns:a16="http://schemas.microsoft.com/office/drawing/2014/main" id="{D3963041-FB68-4E4E-9C07-004B6D904908}"/>
              </a:ext>
            </a:extLst>
          </p:cNvPr>
          <p:cNvSpPr/>
          <p:nvPr/>
        </p:nvSpPr>
        <p:spPr>
          <a:xfrm>
            <a:off x="9368729" y="3688509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BCD27A87-1DB3-408E-B9B6-C25445520C35}"/>
              </a:ext>
            </a:extLst>
          </p:cNvPr>
          <p:cNvSpPr/>
          <p:nvPr/>
        </p:nvSpPr>
        <p:spPr>
          <a:xfrm>
            <a:off x="8572192" y="3246480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취소</a:t>
            </a:r>
            <a:endParaRPr lang="ko-KR" altLang="en-US" sz="1200" b="1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45E74A5E-FF75-418B-9595-7177FD7FEF0D}"/>
              </a:ext>
            </a:extLst>
          </p:cNvPr>
          <p:cNvSpPr/>
          <p:nvPr/>
        </p:nvSpPr>
        <p:spPr>
          <a:xfrm>
            <a:off x="10114254" y="3231971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도서 삭제</a:t>
            </a:r>
          </a:p>
        </p:txBody>
      </p:sp>
    </p:spTree>
    <p:extLst>
      <p:ext uri="{BB962C8B-B14F-4D97-AF65-F5344CB8AC3E}">
        <p14:creationId xmlns:p14="http://schemas.microsoft.com/office/powerpoint/2010/main" val="10437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1DE9181D-4E6F-4D21-9112-B0E96C9D6C75}"/>
              </a:ext>
            </a:extLst>
          </p:cNvPr>
          <p:cNvSpPr/>
          <p:nvPr/>
        </p:nvSpPr>
        <p:spPr>
          <a:xfrm>
            <a:off x="3684233" y="1819923"/>
            <a:ext cx="4518734" cy="3533312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3E2E07-605E-41A4-849F-EA62E0E31332}"/>
              </a:ext>
            </a:extLst>
          </p:cNvPr>
          <p:cNvSpPr/>
          <p:nvPr/>
        </p:nvSpPr>
        <p:spPr>
          <a:xfrm>
            <a:off x="3284737" y="2041864"/>
            <a:ext cx="5459767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FF47C2-DCC1-4236-B39A-432717B27D52}"/>
              </a:ext>
            </a:extLst>
          </p:cNvPr>
          <p:cNvSpPr/>
          <p:nvPr/>
        </p:nvSpPr>
        <p:spPr>
          <a:xfrm rot="5400000">
            <a:off x="3983485" y="2132495"/>
            <a:ext cx="4062268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책표지, 에세이, 감성, 책 (jv12260150) - 게티이미지뱅크">
            <a:extLst>
              <a:ext uri="{FF2B5EF4-FFF2-40B4-BE49-F238E27FC236}">
                <a16:creationId xmlns:a16="http://schemas.microsoft.com/office/drawing/2014/main" id="{D82D1E0C-5BD3-4416-891E-989793628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685" y1="48000" x2="54569" y2="59600"/>
                        <a14:foregroundMark x1="54569" y1="59600" x2="48477" y2="50200"/>
                        <a14:foregroundMark x1="48477" y1="50200" x2="46954" y2="59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93" t="15074" r="11611" b="7282"/>
          <a:stretch/>
        </p:blipFill>
        <p:spPr bwMode="auto">
          <a:xfrm rot="21144182">
            <a:off x="4673990" y="1924755"/>
            <a:ext cx="2539218" cy="32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B36EB-16FD-4362-8FE4-FFEE858EBD0D}"/>
              </a:ext>
            </a:extLst>
          </p:cNvPr>
          <p:cNvSpPr/>
          <p:nvPr/>
        </p:nvSpPr>
        <p:spPr>
          <a:xfrm>
            <a:off x="7935153" y="2423604"/>
            <a:ext cx="3181165" cy="701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</a:rPr>
              <a:t>책 표지를 스캔해 주세요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C0A58748-F43E-4622-A573-2AEC08F38599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59A3D-60EF-4569-8E74-F5AFD96C4552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스캔 화면</a:t>
            </a:r>
          </a:p>
        </p:txBody>
      </p:sp>
    </p:spTree>
    <p:extLst>
      <p:ext uri="{BB962C8B-B14F-4D97-AF65-F5344CB8AC3E}">
        <p14:creationId xmlns:p14="http://schemas.microsoft.com/office/powerpoint/2010/main" val="27201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C9305-5665-4F36-84A1-83E1E0189575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완료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F91493E-F1C3-4C3E-80CB-B2A8CBFF0D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0E371B0A-1833-4B70-AA7B-B669A443308D}"/>
              </a:ext>
            </a:extLst>
          </p:cNvPr>
          <p:cNvSpPr/>
          <p:nvPr/>
        </p:nvSpPr>
        <p:spPr>
          <a:xfrm>
            <a:off x="-6179" y="203346"/>
            <a:ext cx="2489886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D3BF3-4BAA-4AA2-8CEC-C885FADE5219}"/>
              </a:ext>
            </a:extLst>
          </p:cNvPr>
          <p:cNvSpPr txBox="1"/>
          <p:nvPr/>
        </p:nvSpPr>
        <p:spPr>
          <a:xfrm>
            <a:off x="234779" y="294573"/>
            <a:ext cx="24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스캔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548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66EE6B-59BF-4270-9F63-4F0F91DE68AE}"/>
              </a:ext>
            </a:extLst>
          </p:cNvPr>
          <p:cNvSpPr/>
          <p:nvPr/>
        </p:nvSpPr>
        <p:spPr>
          <a:xfrm>
            <a:off x="7365507" y="1222898"/>
            <a:ext cx="2968101" cy="639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12p / 680p (</a:t>
            </a:r>
            <a:r>
              <a:rPr lang="en-US" altLang="ko-KR" sz="2400" b="1" dirty="0">
                <a:solidFill>
                  <a:srgbClr val="002060"/>
                </a:solidFill>
              </a:rPr>
              <a:t>2%)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6C0F09-0853-45B1-B203-E9AA6CEF03C7}"/>
              </a:ext>
            </a:extLst>
          </p:cNvPr>
          <p:cNvSpPr/>
          <p:nvPr/>
        </p:nvSpPr>
        <p:spPr>
          <a:xfrm>
            <a:off x="8756104" y="5195656"/>
            <a:ext cx="1814242" cy="483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독서 종료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독서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CB1EF54D-61BF-4096-A992-3F300D22FFBD}"/>
              </a:ext>
            </a:extLst>
          </p:cNvPr>
          <p:cNvSpPr/>
          <p:nvPr/>
        </p:nvSpPr>
        <p:spPr>
          <a:xfrm>
            <a:off x="9168713" y="2304536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진행률</a:t>
            </a:r>
          </a:p>
        </p:txBody>
      </p:sp>
      <p:sp>
        <p:nvSpPr>
          <p:cNvPr id="16" name="설명선: 선(강조선) 15">
            <a:extLst>
              <a:ext uri="{FF2B5EF4-FFF2-40B4-BE49-F238E27FC236}">
                <a16:creationId xmlns:a16="http://schemas.microsoft.com/office/drawing/2014/main" id="{068B2697-18B3-4E79-91EB-B3BDEF108907}"/>
              </a:ext>
            </a:extLst>
          </p:cNvPr>
          <p:cNvSpPr/>
          <p:nvPr/>
        </p:nvSpPr>
        <p:spPr>
          <a:xfrm>
            <a:off x="6804709" y="4996711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68252"/>
              <a:gd name="adj4" fmla="val 8435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마스코트 캐릭터</a:t>
            </a:r>
          </a:p>
        </p:txBody>
      </p:sp>
      <p:sp>
        <p:nvSpPr>
          <p:cNvPr id="17" name="설명선: 선(강조선) 16">
            <a:extLst>
              <a:ext uri="{FF2B5EF4-FFF2-40B4-BE49-F238E27FC236}">
                <a16:creationId xmlns:a16="http://schemas.microsoft.com/office/drawing/2014/main" id="{55C50410-9C00-47B7-8DD6-B03259CE52F9}"/>
              </a:ext>
            </a:extLst>
          </p:cNvPr>
          <p:cNvSpPr/>
          <p:nvPr/>
        </p:nvSpPr>
        <p:spPr>
          <a:xfrm>
            <a:off x="3402226" y="4876059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책의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4CB9B-67D6-4049-851E-CC0342340AC3}"/>
              </a:ext>
            </a:extLst>
          </p:cNvPr>
          <p:cNvSpPr/>
          <p:nvPr/>
        </p:nvSpPr>
        <p:spPr>
          <a:xfrm>
            <a:off x="9110821" y="3803399"/>
            <a:ext cx="778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400" b="1" cap="none" spc="0" dirty="0" err="1">
                <a:ln/>
                <a:solidFill>
                  <a:schemeClr val="accent4"/>
                </a:solidFill>
                <a:effectLst/>
              </a:rPr>
              <a:t>Lv</a:t>
            </a:r>
            <a:r>
              <a:rPr lang="en-US" altLang="ko-KR" sz="2400" b="1" cap="none" spc="0" dirty="0">
                <a:ln/>
                <a:solidFill>
                  <a:schemeClr val="accent4"/>
                </a:solidFill>
                <a:effectLst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57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페이지 캡쳐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29AFFA-B03D-4525-9D30-E8AABD5F0464}"/>
              </a:ext>
            </a:extLst>
          </p:cNvPr>
          <p:cNvCxnSpPr/>
          <p:nvPr/>
        </p:nvCxnSpPr>
        <p:spPr>
          <a:xfrm>
            <a:off x="3707027" y="2650524"/>
            <a:ext cx="234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0043DB-5C16-4B25-AB8F-60C41786913C}"/>
              </a:ext>
            </a:extLst>
          </p:cNvPr>
          <p:cNvCxnSpPr>
            <a:cxnSpLocks/>
          </p:cNvCxnSpPr>
          <p:nvPr/>
        </p:nvCxnSpPr>
        <p:spPr>
          <a:xfrm>
            <a:off x="1598141" y="3377513"/>
            <a:ext cx="1694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2FD3A03-D2DC-441C-923C-602CF3DAEA56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EBDDEF-7B06-4793-8F60-2F7C5A1030AE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 완료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CBC035-A5D8-4131-A496-67224E0A77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선(강조선) 22">
            <a:extLst>
              <a:ext uri="{FF2B5EF4-FFF2-40B4-BE49-F238E27FC236}">
                <a16:creationId xmlns:a16="http://schemas.microsoft.com/office/drawing/2014/main" id="{78024C97-843B-49AF-854B-F9A6038DBE2B}"/>
              </a:ext>
            </a:extLst>
          </p:cNvPr>
          <p:cNvSpPr/>
          <p:nvPr/>
        </p:nvSpPr>
        <p:spPr>
          <a:xfrm>
            <a:off x="6641103" y="1465489"/>
            <a:ext cx="2096497" cy="639193"/>
          </a:xfrm>
          <a:prstGeom prst="accentCallout1">
            <a:avLst>
              <a:gd name="adj1" fmla="val 18750"/>
              <a:gd name="adj2" fmla="val -8333"/>
              <a:gd name="adj3" fmla="val 171108"/>
              <a:gd name="adj4" fmla="val -4829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임의의 주석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필기</a:t>
            </a:r>
          </a:p>
        </p:txBody>
      </p:sp>
    </p:spTree>
    <p:extLst>
      <p:ext uri="{BB962C8B-B14F-4D97-AF65-F5344CB8AC3E}">
        <p14:creationId xmlns:p14="http://schemas.microsoft.com/office/powerpoint/2010/main" val="1570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2397</Words>
  <Application>Microsoft Office PowerPoint</Application>
  <PresentationFormat>와이드스크린</PresentationFormat>
  <Paragraphs>523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Lato</vt:lpstr>
      <vt:lpstr>Malgun Gothic Semilight</vt:lpstr>
      <vt:lpstr>Noto Sans KR</vt:lpstr>
      <vt:lpstr>맑은 고딕</vt:lpstr>
      <vt:lpstr>맑은 고딕</vt:lpstr>
      <vt:lpstr>휴먼편지체</vt:lpstr>
      <vt:lpstr>Arial</vt:lpstr>
      <vt:lpstr>Office 테마</vt:lpstr>
      <vt:lpstr>2조 캡스톤 발표</vt:lpstr>
      <vt:lpstr>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하드웨어 요구사항</vt:lpstr>
      <vt:lpstr>하드웨어 요구사항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730</cp:revision>
  <dcterms:created xsi:type="dcterms:W3CDTF">2023-11-01T09:56:52Z</dcterms:created>
  <dcterms:modified xsi:type="dcterms:W3CDTF">2023-12-06T12:38:27Z</dcterms:modified>
</cp:coreProperties>
</file>