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8" r:id="rId5"/>
    <p:sldId id="269" r:id="rId6"/>
    <p:sldId id="270" r:id="rId7"/>
    <p:sldId id="271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15918-7EED-4ACA-928E-C56920B9008F}" v="5312" dt="2023-11-01T11:50:43.045"/>
    <p1510:client id="{45C69D88-48F8-29DD-B9F7-BFA76FE94A7B}" v="951" dt="2023-11-08T11:50:26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71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21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8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88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45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93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52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63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5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17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7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6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분홍색과 파란색 구름">
            <a:extLst>
              <a:ext uri="{FF2B5EF4-FFF2-40B4-BE49-F238E27FC236}">
                <a16:creationId xmlns:a16="http://schemas.microsoft.com/office/drawing/2014/main" id="{0CC08908-E1B5-52BB-ACD9-E1088FB09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86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4148" y="1038242"/>
            <a:ext cx="5335656" cy="2866405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ea typeface="Malgun Gothic"/>
              </a:rPr>
              <a:t>2조 </a:t>
            </a:r>
            <a:r>
              <a:rPr lang="ko-KR" altLang="en-US" sz="5000" dirty="0" err="1">
                <a:ea typeface="Malgun Gothic"/>
              </a:rPr>
              <a:t>캡스톤</a:t>
            </a:r>
            <a:r>
              <a:rPr lang="ko-KR" altLang="en-US" sz="5000" dirty="0">
                <a:ea typeface="Malgun Gothic"/>
              </a:rPr>
              <a:t> 발표</a:t>
            </a:r>
            <a:endParaRPr lang="ko-KR" altLang="en-US" sz="5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17D7AC-7CAC-645F-B672-33F04E6F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71" y="13937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dirty="0"/>
              <a:t>졸업 작품 주제</a:t>
            </a:r>
            <a:endParaRPr lang="en-US" altLang="ko-KR" sz="4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그림 3" descr="독서대 - 나무위키">
            <a:extLst>
              <a:ext uri="{FF2B5EF4-FFF2-40B4-BE49-F238E27FC236}">
                <a16:creationId xmlns:a16="http://schemas.microsoft.com/office/drawing/2014/main" id="{F80AE229-E224-6DF9-9A86-FEB5D55D2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9" y="2331075"/>
            <a:ext cx="2885249" cy="2899626"/>
          </a:xfrm>
          <a:prstGeom prst="rect">
            <a:avLst/>
          </a:prstGeom>
        </p:spPr>
      </p:pic>
      <p:pic>
        <p:nvPicPr>
          <p:cNvPr id="5" name="그림 4" descr="상징이(가) 표시된 사진&#10;&#10;자동 생성된 설명">
            <a:extLst>
              <a:ext uri="{FF2B5EF4-FFF2-40B4-BE49-F238E27FC236}">
                <a16:creationId xmlns:a16="http://schemas.microsoft.com/office/drawing/2014/main" id="{FB08F49F-854D-EF9D-0223-1671BFB71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09" y="3146672"/>
            <a:ext cx="1300572" cy="128220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상징이(가) 표시된 사진&#10;&#10;자동 생성된 설명">
            <a:extLst>
              <a:ext uri="{FF2B5EF4-FFF2-40B4-BE49-F238E27FC236}">
                <a16:creationId xmlns:a16="http://schemas.microsoft.com/office/drawing/2014/main" id="{87E4EF10-76DF-AA67-73FB-F9DE5784C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856" y="3146671"/>
            <a:ext cx="1300572" cy="1282201"/>
          </a:xfrm>
          <a:prstGeom prst="rect">
            <a:avLst/>
          </a:prstGeom>
        </p:spPr>
      </p:pic>
      <p:pic>
        <p:nvPicPr>
          <p:cNvPr id="9" name="그림 8" descr="전자제품, 카메라 렌즈, 렌즈, 카메라 및 광학이(가) 표시된 사진&#10;&#10;자동 생성된 설명">
            <a:extLst>
              <a:ext uri="{FF2B5EF4-FFF2-40B4-BE49-F238E27FC236}">
                <a16:creationId xmlns:a16="http://schemas.microsoft.com/office/drawing/2014/main" id="{81272E44-BC32-08D8-3CF0-CC0039667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837" y="2978090"/>
            <a:ext cx="2586666" cy="1750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1C7B90-8072-0FE5-A221-B718385922CC}"/>
              </a:ext>
            </a:extLst>
          </p:cNvPr>
          <p:cNvSpPr txBox="1"/>
          <p:nvPr/>
        </p:nvSpPr>
        <p:spPr>
          <a:xfrm>
            <a:off x="743414" y="1970048"/>
            <a:ext cx="2453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Malgun Gothic Semilight"/>
                <a:cs typeface="Malgun Gothic Semilight"/>
              </a:rPr>
              <a:t>독서대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DDC3B3-6FC9-D848-5C96-9BC4435B0700}"/>
              </a:ext>
            </a:extLst>
          </p:cNvPr>
          <p:cNvSpPr txBox="1"/>
          <p:nvPr/>
        </p:nvSpPr>
        <p:spPr>
          <a:xfrm>
            <a:off x="4968487" y="1945268"/>
            <a:ext cx="2137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algun Gothic Semilight"/>
                <a:cs typeface="Malgun Gothic Semilight"/>
              </a:rPr>
              <a:t>스캐너</a:t>
            </a:r>
            <a:endParaRPr lang="ko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6E5B02-3F58-732A-ABA6-761AE94C3061}"/>
              </a:ext>
            </a:extLst>
          </p:cNvPr>
          <p:cNvSpPr txBox="1"/>
          <p:nvPr/>
        </p:nvSpPr>
        <p:spPr>
          <a:xfrm>
            <a:off x="9214834" y="1949009"/>
            <a:ext cx="21559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Malgun Gothic Semilight"/>
                <a:cs typeface="Malgun Gothic Semilight"/>
              </a:rPr>
              <a:t>디스플레이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E14943-9CD5-0E06-9AC8-6C7B29F67D5B}"/>
              </a:ext>
            </a:extLst>
          </p:cNvPr>
          <p:cNvSpPr txBox="1"/>
          <p:nvPr/>
        </p:nvSpPr>
        <p:spPr>
          <a:xfrm>
            <a:off x="3258634" y="5309218"/>
            <a:ext cx="582341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500" b="1" dirty="0">
                <a:ea typeface="Malgun Gothic Semilight"/>
                <a:cs typeface="Malgun Gothic Semilight"/>
              </a:rPr>
              <a:t>독서 보조 시스템(웹 </a:t>
            </a:r>
            <a:r>
              <a:rPr lang="ko-KR" altLang="en-US" sz="2500" b="1" dirty="0" err="1">
                <a:ea typeface="Malgun Gothic Semilight"/>
                <a:cs typeface="Malgun Gothic Semilight"/>
              </a:rPr>
              <a:t>or</a:t>
            </a:r>
            <a:r>
              <a:rPr lang="ko-KR" altLang="en-US" sz="2500" b="1" dirty="0">
                <a:ea typeface="Malgun Gothic Semilight"/>
                <a:cs typeface="Malgun Gothic Semilight"/>
              </a:rPr>
              <a:t> 프로그램 </a:t>
            </a:r>
            <a:r>
              <a:rPr lang="ko-KR" altLang="en-US" sz="2500" b="1" dirty="0" err="1">
                <a:ea typeface="Malgun Gothic Semilight"/>
                <a:cs typeface="Malgun Gothic Semilight"/>
              </a:rPr>
              <a:t>or</a:t>
            </a:r>
            <a:r>
              <a:rPr lang="ko-KR" altLang="en-US" sz="2500" b="1" dirty="0">
                <a:ea typeface="Malgun Gothic Semilight"/>
                <a:cs typeface="Malgun Gothic Semilight"/>
              </a:rPr>
              <a:t> 앱)</a:t>
            </a:r>
            <a:endParaRPr lang="ko-KR" altLang="en-US" sz="2500" b="1" dirty="0"/>
          </a:p>
        </p:txBody>
      </p:sp>
      <p:pic>
        <p:nvPicPr>
          <p:cNvPr id="50" name="내용 개체 틀 49" descr="평판 디스플레이, 디스플레이 장치, 멀티미디어, LED 백라이트 LCD 디스플레이이(가) 표시된 사진&#10;&#10;자동 생성된 설명">
            <a:extLst>
              <a:ext uri="{FF2B5EF4-FFF2-40B4-BE49-F238E27FC236}">
                <a16:creationId xmlns:a16="http://schemas.microsoft.com/office/drawing/2014/main" id="{8B38970D-30E4-B113-262E-1F8DAFCA6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246471" y="2735728"/>
            <a:ext cx="2233341" cy="2233341"/>
          </a:xfrm>
        </p:spPr>
      </p:pic>
    </p:spTree>
    <p:extLst>
      <p:ext uri="{BB962C8B-B14F-4D97-AF65-F5344CB8AC3E}">
        <p14:creationId xmlns:p14="http://schemas.microsoft.com/office/powerpoint/2010/main" val="297079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96DF3-D9AB-0714-BD28-A29EB581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20" y="544873"/>
            <a:ext cx="7335835" cy="1268984"/>
          </a:xfrm>
        </p:spPr>
        <p:txBody>
          <a:bodyPr/>
          <a:lstStyle/>
          <a:p>
            <a:r>
              <a:rPr lang="ko-KR" altLang="en-US" dirty="0">
                <a:ea typeface="Malgun Gothic"/>
              </a:rPr>
              <a:t>기능적 요구사항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AB82A-5459-E432-DCA6-EA58C858B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99" y="1578043"/>
            <a:ext cx="11791597" cy="4530479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en-US" altLang="ko-KR" dirty="0">
                <a:ea typeface="+mn-lt"/>
                <a:cs typeface="+mn-lt"/>
              </a:rPr>
              <a:t>1</a:t>
            </a:r>
            <a:r>
              <a:rPr lang="ko-KR" dirty="0">
                <a:ea typeface="+mn-lt"/>
                <a:cs typeface="+mn-lt"/>
              </a:rPr>
              <a:t>. </a:t>
            </a:r>
            <a:r>
              <a:rPr lang="ko-KR" altLang="en-US" dirty="0">
                <a:ea typeface="+mn-lt"/>
                <a:cs typeface="+mn-lt"/>
              </a:rPr>
              <a:t>책의 바코드를 스캔하여 책 정보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ko-KR" altLang="en-US" dirty="0">
                <a:ea typeface="+mn-lt"/>
                <a:cs typeface="+mn-lt"/>
              </a:rPr>
              <a:t>평점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리뷰 등</a:t>
            </a:r>
            <a:r>
              <a:rPr lang="en-US" altLang="ko-KR" dirty="0">
                <a:ea typeface="+mn-lt"/>
                <a:cs typeface="+mn-lt"/>
              </a:rPr>
              <a:t>)</a:t>
            </a:r>
            <a:r>
              <a:rPr lang="ko-KR" altLang="en-US" dirty="0" err="1">
                <a:ea typeface="+mn-lt"/>
                <a:cs typeface="+mn-lt"/>
              </a:rPr>
              <a:t>를</a:t>
            </a:r>
            <a:r>
              <a:rPr lang="ko-KR" altLang="en-US" dirty="0">
                <a:ea typeface="+mn-lt"/>
                <a:cs typeface="+mn-lt"/>
              </a:rPr>
              <a:t> 가져옴  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+mn-lt"/>
                <a:cs typeface="+mn-lt"/>
              </a:rPr>
              <a:t>2. 해당 도서에 대한 개인정보(</a:t>
            </a:r>
            <a:r>
              <a:rPr lang="ko-KR" altLang="en-US" dirty="0" err="1">
                <a:ea typeface="+mn-lt"/>
                <a:cs typeface="+mn-lt"/>
              </a:rPr>
              <a:t>독서진행률</a:t>
            </a:r>
            <a:r>
              <a:rPr lang="ko-KR" altLang="en-US" dirty="0">
                <a:ea typeface="+mn-lt"/>
                <a:cs typeface="+mn-lt"/>
              </a:rPr>
              <a:t>)</a:t>
            </a:r>
            <a:r>
              <a:rPr lang="ko-KR" altLang="en-US" dirty="0" err="1">
                <a:ea typeface="+mn-lt"/>
                <a:cs typeface="+mn-lt"/>
              </a:rPr>
              <a:t>를</a:t>
            </a:r>
            <a:r>
              <a:rPr lang="ko-KR" altLang="en-US" dirty="0">
                <a:ea typeface="+mn-lt"/>
                <a:cs typeface="+mn-lt"/>
              </a:rPr>
              <a:t> 저장하고 원할 때 출력</a:t>
            </a:r>
          </a:p>
          <a:p>
            <a:pPr>
              <a:lnSpc>
                <a:spcPct val="113999"/>
              </a:lnSpc>
            </a:pPr>
            <a:r>
              <a:rPr lang="en-US" altLang="ko-KR" dirty="0">
                <a:ea typeface="+mn-lt"/>
                <a:cs typeface="+mn-lt"/>
              </a:rPr>
              <a:t>3. </a:t>
            </a:r>
            <a:r>
              <a:rPr lang="ko-KR" dirty="0">
                <a:ea typeface="+mn-lt"/>
                <a:cs typeface="+mn-lt"/>
              </a:rPr>
              <a:t>단어에 손을 </a:t>
            </a:r>
            <a:r>
              <a:rPr lang="ko-KR" altLang="en-US" dirty="0">
                <a:ea typeface="+mn-lt"/>
                <a:cs typeface="+mn-lt"/>
              </a:rPr>
              <a:t>가져다 대면</a:t>
            </a:r>
            <a:r>
              <a:rPr lang="ko-KR" dirty="0">
                <a:ea typeface="+mn-lt"/>
                <a:cs typeface="+mn-lt"/>
              </a:rPr>
              <a:t> 정보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ko-KR" dirty="0">
                <a:ea typeface="+mn-lt"/>
                <a:cs typeface="+mn-lt"/>
              </a:rPr>
              <a:t>번역 </a:t>
            </a:r>
            <a:r>
              <a:rPr lang="ko-KR" altLang="en-US" dirty="0">
                <a:ea typeface="+mn-lt"/>
                <a:cs typeface="+mn-lt"/>
              </a:rPr>
              <a:t>포함</a:t>
            </a:r>
            <a:r>
              <a:rPr lang="en-US" altLang="ko-KR" dirty="0">
                <a:ea typeface="+mn-lt"/>
                <a:cs typeface="+mn-lt"/>
              </a:rPr>
              <a:t>)</a:t>
            </a:r>
            <a:r>
              <a:rPr lang="ko-KR" altLang="en-US" dirty="0" err="1">
                <a:ea typeface="+mn-lt"/>
                <a:cs typeface="+mn-lt"/>
              </a:rPr>
              <a:t>를</a:t>
            </a:r>
            <a:r>
              <a:rPr lang="ko-KR" dirty="0">
                <a:ea typeface="+mn-lt"/>
                <a:cs typeface="+mn-lt"/>
              </a:rPr>
              <a:t> 디스플레이로 </a:t>
            </a:r>
            <a:r>
              <a:rPr lang="ko-KR" altLang="en-US" dirty="0">
                <a:ea typeface="+mn-lt"/>
                <a:cs typeface="+mn-lt"/>
              </a:rPr>
              <a:t>출력</a:t>
            </a: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en-US" altLang="ko-KR" dirty="0">
                <a:ea typeface="+mn-lt"/>
                <a:cs typeface="+mn-lt"/>
              </a:rPr>
              <a:t>4</a:t>
            </a:r>
            <a:r>
              <a:rPr lang="ko-KR" dirty="0">
                <a:ea typeface="+mn-lt"/>
                <a:cs typeface="+mn-lt"/>
              </a:rPr>
              <a:t>. 책</a:t>
            </a:r>
            <a:r>
              <a:rPr lang="ko-KR" altLang="en-US" dirty="0">
                <a:ea typeface="+mn-lt"/>
                <a:cs typeface="+mn-lt"/>
              </a:rPr>
              <a:t> 넘김 모션을 카운트하여 누적 페이지 수 저장</a:t>
            </a:r>
            <a:endParaRPr lang="ko-K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547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62BDE-DCF8-F42D-2343-5CA151F6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695"/>
            <a:ext cx="7335835" cy="1268984"/>
          </a:xfrm>
        </p:spPr>
        <p:txBody>
          <a:bodyPr/>
          <a:lstStyle/>
          <a:p>
            <a:r>
              <a:rPr lang="ko-KR" altLang="en-US" dirty="0">
                <a:ea typeface="Malgun Gothic"/>
              </a:rPr>
              <a:t>기능 상세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27487-150C-83ED-76C4-5C6F75F9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70602"/>
            <a:ext cx="9281103" cy="4090626"/>
          </a:xfrm>
        </p:spPr>
        <p:txBody>
          <a:bodyPr lIns="109728" tIns="109728" rIns="109728" bIns="91440" anchor="t"/>
          <a:lstStyle/>
          <a:p>
            <a:r>
              <a:rPr lang="en-US" altLang="ko-KR" dirty="0">
                <a:ea typeface="+mn-lt"/>
                <a:cs typeface="+mn-lt"/>
              </a:rPr>
              <a:t>1</a:t>
            </a:r>
            <a:r>
              <a:rPr lang="ko-KR" dirty="0">
                <a:ea typeface="+mn-lt"/>
                <a:cs typeface="+mn-lt"/>
              </a:rPr>
              <a:t>. 책의 바코드를 스캔하여 책 정보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ko-KR" dirty="0">
                <a:ea typeface="+mn-lt"/>
                <a:cs typeface="+mn-lt"/>
              </a:rPr>
              <a:t>평점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dirty="0">
                <a:ea typeface="+mn-lt"/>
                <a:cs typeface="+mn-lt"/>
              </a:rPr>
              <a:t>리뷰 등</a:t>
            </a:r>
            <a:r>
              <a:rPr lang="en-US" altLang="ko-KR" dirty="0">
                <a:ea typeface="+mn-lt"/>
                <a:cs typeface="+mn-lt"/>
              </a:rPr>
              <a:t>)</a:t>
            </a:r>
            <a:r>
              <a:rPr lang="ko-KR" dirty="0" err="1">
                <a:ea typeface="+mn-lt"/>
                <a:cs typeface="+mn-lt"/>
              </a:rPr>
              <a:t>를</a:t>
            </a:r>
            <a:r>
              <a:rPr lang="ko-KR" dirty="0">
                <a:ea typeface="+mn-lt"/>
                <a:cs typeface="+mn-lt"/>
              </a:rPr>
              <a:t> 가져옴</a:t>
            </a:r>
            <a:endParaRPr lang="ko-KR" altLang="en-US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dirty="0">
              <a:ea typeface="+mn-lt"/>
              <a:cs typeface="+mn-lt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ko-KR" sz="2000" dirty="0">
                <a:ea typeface="+mn-lt"/>
                <a:cs typeface="+mn-lt"/>
              </a:rPr>
              <a:t>책 정보의 </a:t>
            </a:r>
            <a:r>
              <a:rPr lang="ko-KR" altLang="en-US" sz="2000" dirty="0">
                <a:ea typeface="+mn-lt"/>
                <a:cs typeface="+mn-lt"/>
              </a:rPr>
              <a:t>출처 -&gt; EX) yes24 </a:t>
            </a:r>
            <a:r>
              <a:rPr lang="ko-KR" altLang="en-US" sz="2000" err="1">
                <a:ea typeface="+mn-lt"/>
                <a:cs typeface="+mn-lt"/>
              </a:rPr>
              <a:t>or</a:t>
            </a:r>
            <a:r>
              <a:rPr lang="ko-KR" altLang="en-US" sz="2000" dirty="0">
                <a:ea typeface="+mn-lt"/>
                <a:cs typeface="+mn-lt"/>
              </a:rPr>
              <a:t> 알라딘 </a:t>
            </a:r>
            <a:r>
              <a:rPr lang="ko-KR" altLang="en-US" sz="2000" err="1">
                <a:ea typeface="+mn-lt"/>
                <a:cs typeface="+mn-lt"/>
              </a:rPr>
              <a:t>or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ko-KR" altLang="en-US" sz="2000" err="1">
                <a:ea typeface="+mn-lt"/>
                <a:cs typeface="+mn-lt"/>
              </a:rPr>
              <a:t>교보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ko-KR" altLang="en-US" sz="2000" err="1">
                <a:ea typeface="+mn-lt"/>
                <a:cs typeface="+mn-lt"/>
              </a:rPr>
              <a:t>or</a:t>
            </a:r>
            <a:r>
              <a:rPr lang="ko-KR" altLang="en-US" sz="2000" dirty="0">
                <a:ea typeface="+mn-lt"/>
                <a:cs typeface="+mn-lt"/>
              </a:rPr>
              <a:t> 구글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ko-KR" sz="2000" dirty="0">
                <a:ea typeface="Malgun Gothic Semilight"/>
                <a:cs typeface="Malgun Gothic Semilight"/>
              </a:rPr>
              <a:t>가져오는 </a:t>
            </a:r>
            <a:r>
              <a:rPr lang="ko-KR" altLang="en-US" sz="2000" dirty="0">
                <a:ea typeface="Malgun Gothic Semilight"/>
                <a:cs typeface="Malgun Gothic Semilight"/>
              </a:rPr>
              <a:t>방식 -&gt; </a:t>
            </a:r>
            <a:r>
              <a:rPr lang="ko-KR" sz="2000" err="1">
                <a:ea typeface="+mn-lt"/>
                <a:cs typeface="+mn-lt"/>
              </a:rPr>
              <a:t>ISBN</a:t>
            </a:r>
            <a:r>
              <a:rPr lang="ko-KR" altLang="en-US" sz="2000" err="1">
                <a:ea typeface="+mn-lt"/>
                <a:cs typeface="+mn-lt"/>
              </a:rPr>
              <a:t>코드를</a:t>
            </a:r>
            <a:r>
              <a:rPr lang="ko-KR" altLang="en-US" sz="2000" dirty="0">
                <a:ea typeface="+mn-lt"/>
                <a:cs typeface="+mn-lt"/>
              </a:rPr>
              <a:t> 통해 책 정보를 검색-&gt;출력</a:t>
            </a:r>
            <a:endParaRPr lang="ko-KR" sz="2000" dirty="0">
              <a:ea typeface="+mn-lt"/>
              <a:cs typeface="+mn-lt"/>
            </a:endParaRPr>
          </a:p>
          <a:p>
            <a:pPr marL="0" indent="0">
              <a:lnSpc>
                <a:spcPct val="113999"/>
              </a:lnSpc>
              <a:buNone/>
            </a:pPr>
            <a:endParaRPr lang="ko-KR" altLang="en-US" dirty="0">
              <a:ea typeface="Malgun Gothic Semilight"/>
              <a:cs typeface="Malgun Gothic Semilight"/>
            </a:endParaRPr>
          </a:p>
        </p:txBody>
      </p:sp>
      <p:pic>
        <p:nvPicPr>
          <p:cNvPr id="4" name="그림 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7D87F822-E427-616E-7ADC-4B3713D7A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15" y="3854481"/>
            <a:ext cx="5202660" cy="20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2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714E6-5FA4-C5A2-91E7-21847A74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695"/>
            <a:ext cx="7335835" cy="1268984"/>
          </a:xfrm>
        </p:spPr>
        <p:txBody>
          <a:bodyPr/>
          <a:lstStyle/>
          <a:p>
            <a:r>
              <a:rPr lang="ko-KR" dirty="0">
                <a:ea typeface="Malgun Gothic"/>
              </a:rPr>
              <a:t>기능 상세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25574-3577-DE87-D424-D41BE1DE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782908" cy="3601212"/>
          </a:xfrm>
        </p:spPr>
        <p:txBody>
          <a:bodyPr lIns="109728" tIns="109728" rIns="109728" bIns="91440" anchor="t"/>
          <a:lstStyle/>
          <a:p>
            <a:r>
              <a:rPr lang="ko-KR" dirty="0">
                <a:ea typeface="+mn-lt"/>
                <a:cs typeface="+mn-lt"/>
              </a:rPr>
              <a:t>2. 해당 도서에 대한 개인정보(</a:t>
            </a:r>
            <a:r>
              <a:rPr lang="ko-KR" dirty="0" err="1">
                <a:ea typeface="+mn-lt"/>
                <a:cs typeface="+mn-lt"/>
              </a:rPr>
              <a:t>독서진행률</a:t>
            </a:r>
            <a:r>
              <a:rPr lang="ko-KR" dirty="0">
                <a:ea typeface="+mn-lt"/>
                <a:cs typeface="+mn-lt"/>
              </a:rPr>
              <a:t>)</a:t>
            </a:r>
            <a:r>
              <a:rPr lang="ko-KR" dirty="0" err="1">
                <a:ea typeface="+mn-lt"/>
                <a:cs typeface="+mn-lt"/>
              </a:rPr>
              <a:t>를</a:t>
            </a:r>
            <a:r>
              <a:rPr lang="ko-KR" dirty="0">
                <a:ea typeface="+mn-lt"/>
                <a:cs typeface="+mn-lt"/>
              </a:rPr>
              <a:t> 저장하고 실시간 출력</a:t>
            </a:r>
          </a:p>
          <a:p>
            <a:pPr>
              <a:lnSpc>
                <a:spcPct val="113999"/>
              </a:lnSpc>
            </a:pPr>
            <a:endParaRPr lang="ko-KR" dirty="0">
              <a:ea typeface="Malgun Gothic Semilight"/>
              <a:cs typeface="Malgun Gothic Semilight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ko-KR" sz="2000" dirty="0">
                <a:ea typeface="Malgun Gothic Semilight"/>
                <a:cs typeface="Malgun Gothic Semilight"/>
              </a:rPr>
              <a:t>해당 </a:t>
            </a:r>
            <a:r>
              <a:rPr lang="ko-KR" altLang="en-US" sz="2000" dirty="0">
                <a:ea typeface="Malgun Gothic Semilight"/>
                <a:cs typeface="Malgun Gothic Semilight"/>
              </a:rPr>
              <a:t>도서에 대한 독서 진행률을 표시 EX) </a:t>
            </a:r>
            <a:r>
              <a:rPr lang="ko-KR" sz="2000" dirty="0">
                <a:ea typeface="+mn-lt"/>
                <a:cs typeface="+mn-lt"/>
              </a:rPr>
              <a:t>사용자 이름 | </a:t>
            </a:r>
            <a:r>
              <a:rPr lang="ko-KR" sz="2000" dirty="0" err="1">
                <a:ea typeface="+mn-lt"/>
                <a:cs typeface="+mn-lt"/>
              </a:rPr>
              <a:t>티어</a:t>
            </a:r>
            <a:r>
              <a:rPr lang="ko-KR" sz="2000" dirty="0">
                <a:ea typeface="+mn-lt"/>
                <a:cs typeface="+mn-lt"/>
              </a:rPr>
              <a:t> | </a:t>
            </a:r>
            <a:r>
              <a:rPr lang="ko-KR" sz="2000" dirty="0" err="1">
                <a:ea typeface="+mn-lt"/>
                <a:cs typeface="+mn-lt"/>
              </a:rPr>
              <a:t>읽고있는</a:t>
            </a:r>
            <a:r>
              <a:rPr lang="ko-KR" sz="2000" dirty="0">
                <a:ea typeface="+mn-lt"/>
                <a:cs typeface="+mn-lt"/>
              </a:rPr>
              <a:t> 책 (진행률)</a:t>
            </a:r>
            <a:endParaRPr lang="ko-KR" altLang="en-US" sz="200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04582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810B9-C388-FF04-293C-4C256FE6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695"/>
            <a:ext cx="7335835" cy="1268984"/>
          </a:xfrm>
        </p:spPr>
        <p:txBody>
          <a:bodyPr/>
          <a:lstStyle/>
          <a:p>
            <a:r>
              <a:rPr lang="ko-KR" dirty="0">
                <a:ea typeface="Malgun Gothic"/>
              </a:rPr>
              <a:t>기능 상세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8E5CB-341B-89FF-341F-100C88A2A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330664" cy="3601212"/>
          </a:xfrm>
        </p:spPr>
        <p:txBody>
          <a:bodyPr lIns="109728" tIns="109728" rIns="109728" bIns="91440" anchor="t"/>
          <a:lstStyle/>
          <a:p>
            <a:r>
              <a:rPr lang="en-US" dirty="0">
                <a:ea typeface="+mn-lt"/>
                <a:cs typeface="+mn-lt"/>
              </a:rPr>
              <a:t>3. </a:t>
            </a:r>
            <a:r>
              <a:rPr lang="ko-KR" dirty="0">
                <a:ea typeface="+mn-lt"/>
                <a:cs typeface="+mn-lt"/>
              </a:rPr>
              <a:t>단어에 손을 가져다 대면 정보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ko-KR" dirty="0">
                <a:ea typeface="+mn-lt"/>
                <a:cs typeface="+mn-lt"/>
              </a:rPr>
              <a:t>번역 포함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ko-KR" err="1">
                <a:ea typeface="+mn-lt"/>
                <a:cs typeface="+mn-lt"/>
              </a:rPr>
              <a:t>를</a:t>
            </a:r>
            <a:r>
              <a:rPr lang="ko-KR" dirty="0">
                <a:ea typeface="+mn-lt"/>
                <a:cs typeface="+mn-lt"/>
              </a:rPr>
              <a:t> 디스플레이로 출력</a:t>
            </a:r>
          </a:p>
          <a:p>
            <a:pPr>
              <a:lnSpc>
                <a:spcPct val="113999"/>
              </a:lnSpc>
            </a:pPr>
            <a:endParaRPr lang="ko-KR" dirty="0">
              <a:ea typeface="+mn-lt"/>
              <a:cs typeface="+mn-lt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ko-KR" altLang="en-US" sz="2000" dirty="0">
                <a:ea typeface="+mn-lt"/>
                <a:cs typeface="+mn-lt"/>
              </a:rPr>
              <a:t> 스캐너를 통해 구절, 단어를 손가락으로 </a:t>
            </a:r>
            <a:r>
              <a:rPr lang="ko-KR" altLang="en-US" sz="2000" dirty="0" err="1">
                <a:ea typeface="+mn-lt"/>
                <a:cs typeface="+mn-lt"/>
              </a:rPr>
              <a:t>가르키면</a:t>
            </a:r>
            <a:r>
              <a:rPr lang="ko-KR" altLang="en-US" sz="2000" dirty="0">
                <a:ea typeface="+mn-lt"/>
                <a:cs typeface="+mn-lt"/>
              </a:rPr>
              <a:t> 해당 부분을 검색하고 정보를  출력해준다. -&gt; 이미지 스캐닝 및 텍스트 추출</a:t>
            </a:r>
          </a:p>
        </p:txBody>
      </p:sp>
    </p:spTree>
    <p:extLst>
      <p:ext uri="{BB962C8B-B14F-4D97-AF65-F5344CB8AC3E}">
        <p14:creationId xmlns:p14="http://schemas.microsoft.com/office/powerpoint/2010/main" val="397602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21D24-FFEB-0714-1518-73D8928B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695"/>
            <a:ext cx="7335835" cy="1268984"/>
          </a:xfrm>
        </p:spPr>
        <p:txBody>
          <a:bodyPr/>
          <a:lstStyle/>
          <a:p>
            <a:r>
              <a:rPr lang="ko-KR" dirty="0">
                <a:ea typeface="Malgun Gothic"/>
              </a:rPr>
              <a:t>기능 상세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F92D1-19B4-9320-DAFF-55E53A0A6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65" y="1125431"/>
            <a:ext cx="7335835" cy="3601212"/>
          </a:xfrm>
        </p:spPr>
        <p:txBody>
          <a:bodyPr lIns="109728" tIns="109728" rIns="109728" bIns="91440" anchor="t"/>
          <a:lstStyle/>
          <a:p>
            <a:r>
              <a:rPr lang="en-US" altLang="ko-KR" dirty="0">
                <a:ea typeface="+mn-lt"/>
                <a:cs typeface="+mn-lt"/>
              </a:rPr>
              <a:t>4</a:t>
            </a:r>
            <a:r>
              <a:rPr lang="ko-KR" dirty="0">
                <a:ea typeface="+mn-lt"/>
                <a:cs typeface="+mn-lt"/>
              </a:rPr>
              <a:t>. 책 넘김 모션을 카운트하여 누적 페이지 수 저장</a:t>
            </a:r>
          </a:p>
          <a:p>
            <a:pPr>
              <a:lnSpc>
                <a:spcPct val="113999"/>
              </a:lnSpc>
            </a:pPr>
            <a:endParaRPr lang="ko-KR" dirty="0">
              <a:ea typeface="Malgun Gothic Semilight"/>
              <a:cs typeface="Malgun Gothic Semilight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ko-KR" altLang="en-US" sz="1800" dirty="0">
                <a:ea typeface="+mn-lt"/>
                <a:cs typeface="+mn-lt"/>
              </a:rPr>
              <a:t>   사용자가 읽은 누적 페이지</a:t>
            </a:r>
            <a:r>
              <a:rPr lang="ko-KR" sz="1800" dirty="0">
                <a:ea typeface="+mn-lt"/>
                <a:cs typeface="+mn-lt"/>
              </a:rPr>
              <a:t> 수로 독서 </a:t>
            </a:r>
            <a:r>
              <a:rPr lang="ko-KR" sz="1800" dirty="0" err="1">
                <a:ea typeface="+mn-lt"/>
                <a:cs typeface="+mn-lt"/>
              </a:rPr>
              <a:t>티어를</a:t>
            </a:r>
            <a:r>
              <a:rPr lang="ko-KR" sz="1800" dirty="0">
                <a:ea typeface="+mn-lt"/>
                <a:cs typeface="+mn-lt"/>
              </a:rPr>
              <a:t> 정해주는 </a:t>
            </a:r>
            <a:r>
              <a:rPr lang="ko-KR" altLang="en-US" sz="1800" dirty="0">
                <a:ea typeface="+mn-lt"/>
                <a:cs typeface="+mn-lt"/>
              </a:rPr>
              <a:t>기능 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ko-KR" altLang="en-US" sz="1800" dirty="0">
                <a:ea typeface="+mn-lt"/>
                <a:cs typeface="+mn-lt"/>
              </a:rPr>
              <a:t>   해당 </a:t>
            </a:r>
            <a:r>
              <a:rPr lang="ko-KR" altLang="en-US" sz="1800" dirty="0" err="1">
                <a:ea typeface="+mn-lt"/>
                <a:cs typeface="+mn-lt"/>
              </a:rPr>
              <a:t>티어에</a:t>
            </a:r>
            <a:r>
              <a:rPr lang="ko-KR" altLang="en-US" sz="1800" dirty="0">
                <a:ea typeface="+mn-lt"/>
                <a:cs typeface="+mn-lt"/>
              </a:rPr>
              <a:t> 따라 마스코트 캐릭터가 성장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ko-KR" sz="1800" dirty="0">
                <a:ea typeface="+mn-lt"/>
                <a:cs typeface="+mn-lt"/>
              </a:rPr>
              <a:t>    </a:t>
            </a:r>
            <a:r>
              <a:rPr lang="ko-KR" altLang="en-US" sz="1800" dirty="0">
                <a:ea typeface="+mn-lt"/>
                <a:cs typeface="+mn-lt"/>
              </a:rPr>
              <a:t> </a:t>
            </a:r>
            <a:r>
              <a:rPr lang="ko-KR" sz="1800" dirty="0" err="1">
                <a:ea typeface="+mn-lt"/>
                <a:cs typeface="+mn-lt"/>
              </a:rPr>
              <a:t>ex</a:t>
            </a:r>
            <a:r>
              <a:rPr lang="ko-KR" sz="1800" dirty="0">
                <a:ea typeface="+mn-lt"/>
                <a:cs typeface="+mn-lt"/>
              </a:rPr>
              <a:t>) 0~2000p </a:t>
            </a:r>
            <a:r>
              <a:rPr lang="ko-KR" altLang="en-US" sz="1800" dirty="0">
                <a:ea typeface="+mn-lt"/>
                <a:cs typeface="+mn-lt"/>
              </a:rPr>
              <a:t>묘목 </a:t>
            </a:r>
            <a:r>
              <a:rPr lang="en-US" altLang="ko-KR" sz="1800" dirty="0">
                <a:ea typeface="+mn-lt"/>
                <a:cs typeface="+mn-lt"/>
              </a:rPr>
              <a:t>/</a:t>
            </a:r>
            <a:r>
              <a:rPr lang="ko-KR" altLang="en-US" sz="1800" dirty="0">
                <a:ea typeface="+mn-lt"/>
                <a:cs typeface="+mn-lt"/>
              </a:rPr>
              <a:t> </a:t>
            </a:r>
            <a:r>
              <a:rPr lang="en-US" altLang="ko-KR" sz="1800" dirty="0">
                <a:ea typeface="+mn-lt"/>
                <a:cs typeface="+mn-lt"/>
              </a:rPr>
              <a:t>2001~4000p</a:t>
            </a:r>
            <a:r>
              <a:rPr lang="ko-KR" sz="1800" dirty="0">
                <a:ea typeface="+mn-lt"/>
                <a:cs typeface="+mn-lt"/>
              </a:rPr>
              <a:t> </a:t>
            </a:r>
            <a:r>
              <a:rPr lang="ko-KR" altLang="en-US" sz="1800" dirty="0">
                <a:ea typeface="+mn-lt"/>
                <a:cs typeface="+mn-lt"/>
              </a:rPr>
              <a:t>나무</a:t>
            </a:r>
            <a:r>
              <a:rPr lang="ko-KR" sz="1800" dirty="0">
                <a:ea typeface="+mn-lt"/>
                <a:cs typeface="+mn-lt"/>
              </a:rPr>
              <a:t> / </a:t>
            </a:r>
            <a:r>
              <a:rPr lang="en-US" altLang="ko-KR" sz="1800" dirty="0">
                <a:ea typeface="+mn-lt"/>
                <a:cs typeface="+mn-lt"/>
              </a:rPr>
              <a:t>4001~6000p</a:t>
            </a:r>
            <a:r>
              <a:rPr lang="ko-KR" sz="1800" dirty="0">
                <a:ea typeface="+mn-lt"/>
                <a:cs typeface="+mn-lt"/>
              </a:rPr>
              <a:t> </a:t>
            </a:r>
            <a:r>
              <a:rPr lang="ko-KR" sz="1800" dirty="0" err="1">
                <a:ea typeface="+mn-lt"/>
                <a:cs typeface="+mn-lt"/>
              </a:rPr>
              <a:t>세계수</a:t>
            </a:r>
            <a:endParaRPr lang="ko-KR" sz="1800" dirty="0" err="1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 Semilight"/>
              <a:cs typeface="Malgun Gothic Semilight"/>
            </a:endParaRPr>
          </a:p>
        </p:txBody>
      </p:sp>
      <p:pic>
        <p:nvPicPr>
          <p:cNvPr id="4" name="그림 3" descr="사람, 나무, 식물, 잡기이(가) 표시된 사진&#10;&#10;자동 생성된 설명">
            <a:extLst>
              <a:ext uri="{FF2B5EF4-FFF2-40B4-BE49-F238E27FC236}">
                <a16:creationId xmlns:a16="http://schemas.microsoft.com/office/drawing/2014/main" id="{6C6CE22D-6D21-0A87-7EEF-9C95B36DD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86" y="3658800"/>
            <a:ext cx="1066955" cy="1256449"/>
          </a:xfrm>
          <a:prstGeom prst="rect">
            <a:avLst/>
          </a:prstGeom>
        </p:spPr>
      </p:pic>
      <p:pic>
        <p:nvPicPr>
          <p:cNvPr id="5" name="그림 4" descr="식물, 나무, 야외, 잔디이(가) 표시된 사진&#10;&#10;자동 생성된 설명">
            <a:extLst>
              <a:ext uri="{FF2B5EF4-FFF2-40B4-BE49-F238E27FC236}">
                <a16:creationId xmlns:a16="http://schemas.microsoft.com/office/drawing/2014/main" id="{0E489975-5F90-01A4-C262-27872DEE6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49" y="3661148"/>
            <a:ext cx="1467006" cy="1307509"/>
          </a:xfrm>
          <a:prstGeom prst="rect">
            <a:avLst/>
          </a:prstGeom>
        </p:spPr>
      </p:pic>
      <p:pic>
        <p:nvPicPr>
          <p:cNvPr id="7" name="그림 6" descr="구름, 하늘, 페인팅, 예술이(가) 표시된 사진&#10;&#10;자동 생성된 설명">
            <a:extLst>
              <a:ext uri="{FF2B5EF4-FFF2-40B4-BE49-F238E27FC236}">
                <a16:creationId xmlns:a16="http://schemas.microsoft.com/office/drawing/2014/main" id="{72C6ED25-1EF5-45AC-56B0-8CFF84788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176" y="3661317"/>
            <a:ext cx="1468090" cy="13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2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동물 피규어, 장난감, 포유류, 개이(가) 표시된 사진&#10;&#10;자동 생성된 설명">
            <a:extLst>
              <a:ext uri="{FF2B5EF4-FFF2-40B4-BE49-F238E27FC236}">
                <a16:creationId xmlns:a16="http://schemas.microsoft.com/office/drawing/2014/main" id="{4873EC76-2334-4A30-4CB0-D8ECB750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30" y="2838994"/>
            <a:ext cx="2743200" cy="2174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FD8E5-6694-73C2-264D-93A46E635A76}"/>
              </a:ext>
            </a:extLst>
          </p:cNvPr>
          <p:cNvSpPr txBox="1"/>
          <p:nvPr/>
        </p:nvSpPr>
        <p:spPr>
          <a:xfrm>
            <a:off x="3926237" y="1982490"/>
            <a:ext cx="314486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000" dirty="0">
                <a:ea typeface="Malgun Gothic Semilight"/>
                <a:cs typeface="Malgun Gothic Semiligh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5160826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08CD0"/>
      </a:accent1>
      <a:accent2>
        <a:srgbClr val="A472C6"/>
      </a:accent2>
      <a:accent3>
        <a:srgbClr val="988CD0"/>
      </a:accent3>
      <a:accent4>
        <a:srgbClr val="7286C6"/>
      </a:accent4>
      <a:accent5>
        <a:srgbClr val="73AAC6"/>
      </a:accent5>
      <a:accent6>
        <a:srgbClr val="66B0AB"/>
      </a:accent6>
      <a:hlink>
        <a:srgbClr val="568F57"/>
      </a:hlink>
      <a:folHlink>
        <a:srgbClr val="7F7F7F"/>
      </a:folHlink>
    </a:clrScheme>
    <a:fontScheme name="Punchcard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PunchcardVTI</vt:lpstr>
      <vt:lpstr>2조 캡스톤 발표</vt:lpstr>
      <vt:lpstr>졸업 작품 주제</vt:lpstr>
      <vt:lpstr>기능적 요구사항</vt:lpstr>
      <vt:lpstr>기능 상세</vt:lpstr>
      <vt:lpstr>기능 상세</vt:lpstr>
      <vt:lpstr>기능 상세</vt:lpstr>
      <vt:lpstr>기능 상세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541</cp:revision>
  <dcterms:created xsi:type="dcterms:W3CDTF">2023-11-01T09:56:52Z</dcterms:created>
  <dcterms:modified xsi:type="dcterms:W3CDTF">2023-11-08T11:53:03Z</dcterms:modified>
</cp:coreProperties>
</file>