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2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300" y="2247900"/>
            <a:ext cx="9321800" cy="3263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0" y="6731000"/>
            <a:ext cx="3556000" cy="3556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87500" y="3314700"/>
            <a:ext cx="9639300" cy="148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000"/>
              </a:lnSpc>
            </a:pPr>
            <a:r>
              <a:rPr lang="en-US" sz="6200" b="0" i="0" u="none" strike="noStrike" spc="-200">
                <a:solidFill>
                  <a:srgbClr val="595959"/>
                </a:solidFill>
                <a:ea typeface="Noto Sans CJK KR Black"/>
              </a:rPr>
              <a:t>독서 보조 시스템</a:t>
            </a:r>
          </a:p>
          <a:p>
            <a:pPr lvl="0" algn="l">
              <a:lnSpc>
                <a:spcPct val="95000"/>
              </a:lnSpc>
            </a:pPr>
            <a:endParaRPr lang="en-US" sz="6200" b="0" i="0" u="none" strike="noStrike" spc="-200">
              <a:solidFill>
                <a:srgbClr val="595959"/>
              </a:solidFill>
              <a:ea typeface="Noto Sans CJK KR Black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02100" y="9702800"/>
            <a:ext cx="10668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300" b="0" i="0" u="none" strike="noStrike">
                <a:solidFill>
                  <a:srgbClr val="000000"/>
                </a:solidFill>
                <a:latin typeface="Noto Sans CJK KR Black"/>
              </a:rPr>
              <a:t>2024. 5. 24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1800" y="6223000"/>
            <a:ext cx="11569700" cy="1320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en-US" sz="2600" b="0" i="0" u="none" strike="noStrike">
                <a:solidFill>
                  <a:srgbClr val="726B6B"/>
                </a:solidFill>
                <a:ea typeface="Noto Sans CJK KR Medium"/>
              </a:rPr>
              <a:t>팀원 - 김진원, 강경민, 박수민</a:t>
            </a:r>
          </a:p>
          <a:p>
            <a:pPr lvl="0" algn="l">
              <a:lnSpc>
                <a:spcPct val="130000"/>
              </a:lnSpc>
            </a:pPr>
            <a:endParaRPr lang="en-US" sz="2600" b="0" i="0" u="none" strike="noStrike">
              <a:solidFill>
                <a:srgbClr val="726B6B"/>
              </a:solidFill>
              <a:ea typeface="Noto Sans CJK KR Medium"/>
            </a:endParaRPr>
          </a:p>
          <a:p>
            <a:pPr lvl="0" algn="l">
              <a:lnSpc>
                <a:spcPct val="130000"/>
              </a:lnSpc>
            </a:pPr>
            <a:r>
              <a:rPr lang="en-US" sz="2600" b="0" i="0" u="none" strike="noStrike">
                <a:solidFill>
                  <a:srgbClr val="726B6B"/>
                </a:solidFill>
                <a:ea typeface="Noto Sans CJK KR Medium"/>
              </a:rPr>
              <a:t>지도교수 - 박문주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320800"/>
            <a:ext cx="16713200" cy="3416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57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4800"/>
            <a:ext cx="1574800" cy="8712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26000"/>
          </a:blip>
          <a:stretch>
            <a:fillRect/>
          </a:stretch>
        </p:blipFill>
        <p:spPr>
          <a:xfrm>
            <a:off x="0" y="0"/>
            <a:ext cx="1574800" cy="1574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362200" y="241300"/>
            <a:ext cx="109855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en-US" sz="5500" b="0" i="0" u="none" strike="noStrike" spc="-100">
                <a:solidFill>
                  <a:srgbClr val="FFFFFF"/>
                </a:solidFill>
                <a:ea typeface="SpoqaHanSans-Regular"/>
              </a:rPr>
              <a:t>목차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800" y="5549900"/>
            <a:ext cx="723900" cy="723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alphaModFix amt="33000"/>
          </a:blip>
          <a:stretch>
            <a:fillRect/>
          </a:stretch>
        </p:blipFill>
        <p:spPr>
          <a:xfrm>
            <a:off x="4330700" y="5549900"/>
            <a:ext cx="5448300" cy="7239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699000" y="5702300"/>
            <a:ext cx="43942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en-US" sz="2300" b="0" i="0" u="none" strike="noStrike" spc="-100">
                <a:solidFill>
                  <a:srgbClr val="323232"/>
                </a:solidFill>
                <a:ea typeface="SpoqaHanSans-Regular"/>
              </a:rPr>
              <a:t>작품 소개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08400" y="5664200"/>
            <a:ext cx="520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500" b="0" i="0" u="none" strike="noStrike" spc="-100">
                <a:solidFill>
                  <a:srgbClr val="FFFFFF"/>
                </a:solidFill>
                <a:latin typeface="SpoqaHanSans-Bold"/>
              </a:rPr>
              <a:t>01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8600" y="5549900"/>
            <a:ext cx="723900" cy="723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alphaModFix amt="69000"/>
          </a:blip>
          <a:stretch>
            <a:fillRect/>
          </a:stretch>
        </p:blipFill>
        <p:spPr>
          <a:xfrm>
            <a:off x="11112500" y="5549900"/>
            <a:ext cx="5448300" cy="7239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1480800" y="5702300"/>
            <a:ext cx="45212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en-US" sz="2300" b="0" i="0" u="none" strike="noStrike" spc="-100">
                <a:solidFill>
                  <a:srgbClr val="323232"/>
                </a:solidFill>
                <a:ea typeface="SpoqaHanSans-Regular"/>
              </a:rPr>
              <a:t>작품 기능 및 구현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90200" y="5664200"/>
            <a:ext cx="5207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500" b="0" i="0" u="none" strike="noStrike" spc="-100">
                <a:solidFill>
                  <a:srgbClr val="FFFFFF"/>
                </a:solidFill>
                <a:latin typeface="SpoqaHanSans-Bold"/>
              </a:rPr>
              <a:t>02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800" y="6642100"/>
            <a:ext cx="723900" cy="723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>
            <a:alphaModFix amt="69000"/>
          </a:blip>
          <a:stretch>
            <a:fillRect/>
          </a:stretch>
        </p:blipFill>
        <p:spPr>
          <a:xfrm>
            <a:off x="4330700" y="6642100"/>
            <a:ext cx="5448300" cy="7239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4699000" y="6781800"/>
            <a:ext cx="43942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en-US" sz="2300" b="0" i="0" u="none" strike="noStrike" spc="-100">
                <a:solidFill>
                  <a:srgbClr val="323232"/>
                </a:solidFill>
                <a:ea typeface="SpoqaHanSans-Regular"/>
              </a:rPr>
              <a:t>작품 특징 및 기대효과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708400" y="6756400"/>
            <a:ext cx="5207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500" b="0" i="0" u="none" strike="noStrike" spc="-100">
                <a:solidFill>
                  <a:srgbClr val="FFFFFF"/>
                </a:solidFill>
                <a:latin typeface="SpoqaHanSans-Bold"/>
              </a:rPr>
              <a:t>03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100" y="317500"/>
            <a:ext cx="9017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57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4800" cy="157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4800"/>
            <a:ext cx="1574800" cy="8712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0" y="2159000"/>
            <a:ext cx="5346700" cy="7543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700" y="2171700"/>
            <a:ext cx="2514600" cy="2311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0700" y="4787900"/>
            <a:ext cx="2514600" cy="2311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700" y="7391400"/>
            <a:ext cx="2514600" cy="2311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2362200" y="6184900"/>
            <a:ext cx="59944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362200" y="241300"/>
            <a:ext cx="13563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en-US" sz="5500" b="0" i="0" u="none" strike="noStrike" spc="-100">
                <a:solidFill>
                  <a:srgbClr val="323232"/>
                </a:solidFill>
                <a:ea typeface="SpoqaHanSans-Regular"/>
              </a:rPr>
              <a:t>작품 소개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62200" y="3771900"/>
            <a:ext cx="5994400" cy="148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70000"/>
              </a:lnSpc>
            </a:pPr>
            <a:r>
              <a:rPr lang="en-US" sz="1800" b="0" i="0" u="none" strike="noStrike">
                <a:solidFill>
                  <a:srgbClr val="323232"/>
                </a:solidFill>
                <a:ea typeface="SpoqaHanSans-Light"/>
              </a:rPr>
              <a:t>사용자가 독서 중에 생길 수 있는 궁금증을 편리하게 해결할 수 있는 독서 보조 시스템을 구현하고자 하였습니다. </a:t>
            </a:r>
          </a:p>
          <a:p>
            <a:pPr lvl="0" algn="l">
              <a:lnSpc>
                <a:spcPct val="170000"/>
              </a:lnSpc>
            </a:pPr>
            <a:r>
              <a:rPr lang="en-US" sz="1800" b="0" i="0" u="none" strike="noStrike">
                <a:solidFill>
                  <a:srgbClr val="323232"/>
                </a:solidFill>
                <a:latin typeface="SpoqaHanSans-Light"/>
              </a:rPr>
              <a:t>ChatGPT와 OCR 기능을 통해 읽고 있는 도서의 정보를 즉각적으로 피드백 받을 수 있습니다.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62200" y="2603500"/>
            <a:ext cx="57912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en-US" sz="2800" b="0" i="0" u="none" strike="noStrike" spc="-100">
                <a:solidFill>
                  <a:srgbClr val="5A847F"/>
                </a:solidFill>
                <a:latin typeface="SpoqaHanSans-Bold"/>
              </a:rPr>
              <a:t>OCR과 AI를 사용한 독서 보조 시스템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62200" y="9309100"/>
            <a:ext cx="35687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</a:pPr>
            <a:r>
              <a:rPr lang="en-US" sz="1200" b="0" i="0" u="none" strike="noStrike">
                <a:solidFill>
                  <a:srgbClr val="323232">
                    <a:alpha val="60000"/>
                  </a:srgbClr>
                </a:solidFill>
                <a:latin typeface="SpoqaHanSans-Regular"/>
              </a:rPr>
              <a:t>*페이지 내 사진은 샘플이미지 입니다.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0">
            <a:alphaModFix amt="80000"/>
          </a:blip>
          <a:stretch>
            <a:fillRect/>
          </a:stretch>
        </p:blipFill>
        <p:spPr>
          <a:xfrm>
            <a:off x="2362200" y="6832600"/>
            <a:ext cx="1803400" cy="18034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565400" y="7594600"/>
            <a:ext cx="1397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800" b="0" i="0" u="none" strike="noStrike" spc="-100">
                <a:solidFill>
                  <a:srgbClr val="323232"/>
                </a:solidFill>
                <a:latin typeface="SpoqaHanSans-Bold"/>
              </a:rPr>
              <a:t>OCR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1">
            <a:alphaModFix amt="50000"/>
          </a:blip>
          <a:stretch>
            <a:fillRect/>
          </a:stretch>
        </p:blipFill>
        <p:spPr>
          <a:xfrm>
            <a:off x="4457700" y="6832600"/>
            <a:ext cx="1803400" cy="1803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4660900" y="7594600"/>
            <a:ext cx="1397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800" b="0" i="0" u="none" strike="noStrike">
                <a:solidFill>
                  <a:srgbClr val="323232"/>
                </a:solidFill>
                <a:latin typeface="SpoqaHanSans-Bold"/>
              </a:rPr>
              <a:t>GPT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0">
            <a:alphaModFix amt="80000"/>
          </a:blip>
          <a:stretch>
            <a:fillRect/>
          </a:stretch>
        </p:blipFill>
        <p:spPr>
          <a:xfrm>
            <a:off x="6553200" y="6832600"/>
            <a:ext cx="1803400" cy="18034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6756400" y="7594600"/>
            <a:ext cx="1397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800" b="0" i="0" u="none" strike="noStrike">
                <a:solidFill>
                  <a:srgbClr val="323232"/>
                </a:solidFill>
                <a:ea typeface="SpoqaHanSans-Bold"/>
              </a:rPr>
              <a:t>독서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8600" y="254000"/>
            <a:ext cx="1117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5500" b="0" i="0" u="none" strike="noStrike" spc="-100">
                <a:solidFill>
                  <a:srgbClr val="FFFFFF"/>
                </a:solidFill>
                <a:latin typeface="SpoqaHanSans-Bold"/>
              </a:rPr>
              <a:t>01</a:t>
            </a:r>
          </a:p>
        </p:txBody>
      </p:sp>
      <p:sp>
        <p:nvSpPr>
          <p:cNvPr id="21" name="TextBox 21"/>
          <p:cNvSpPr txBox="1"/>
          <p:nvPr/>
        </p:nvSpPr>
        <p:spPr>
          <a:xfrm rot="-5400000">
            <a:off x="-3124200" y="5003800"/>
            <a:ext cx="7810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8000"/>
              </a:lnSpc>
            </a:pPr>
            <a:r>
              <a:rPr lang="en-US" sz="1600" b="0" i="0" u="none" strike="noStrike" spc="1000">
                <a:solidFill>
                  <a:srgbClr val="787878">
                    <a:alpha val="45098"/>
                  </a:srgbClr>
                </a:solidFill>
                <a:latin typeface="SpoqaHanSans-Bold"/>
              </a:rPr>
              <a:t>BUSINESS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57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4800" cy="157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4800"/>
            <a:ext cx="1574800" cy="871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362200" y="241300"/>
            <a:ext cx="151765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en-US" sz="5500" b="0" i="0" u="none" strike="noStrike" spc="-100">
                <a:solidFill>
                  <a:srgbClr val="323232"/>
                </a:solidFill>
                <a:ea typeface="SpoqaHanSans-Regular"/>
              </a:rPr>
              <a:t>작품 기능 및 구현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1000" y="215900"/>
            <a:ext cx="8255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5500" b="0" i="0" u="none" strike="noStrike" spc="-100">
                <a:solidFill>
                  <a:srgbClr val="FFFFFF"/>
                </a:solidFill>
                <a:latin typeface="SpoqaHanSans-Bold"/>
              </a:rPr>
              <a:t>02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362200" y="2641600"/>
            <a:ext cx="4432300" cy="687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2362200" y="7315200"/>
            <a:ext cx="44323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2362200" y="2641600"/>
            <a:ext cx="4432300" cy="787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2200" y="3441700"/>
            <a:ext cx="4432300" cy="28321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895600" y="2832100"/>
            <a:ext cx="3378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200" b="0" i="0" u="none" strike="noStrike" spc="-100">
                <a:solidFill>
                  <a:srgbClr val="FFFFFF"/>
                </a:solidFill>
                <a:ea typeface="SpoqaHanSans-Regular"/>
              </a:rPr>
              <a:t>도서 정보 검색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43200" y="6565900"/>
            <a:ext cx="36703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400" b="0" i="0" u="none" strike="noStrike" spc="-100">
                <a:solidFill>
                  <a:srgbClr val="323232"/>
                </a:solidFill>
                <a:latin typeface="SpoqaHanSans-Bold"/>
              </a:rPr>
              <a:t>ISBN 코드 추출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16200" y="7861300"/>
            <a:ext cx="39370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0000"/>
              </a:lnSpc>
            </a:pPr>
            <a:r>
              <a:rPr lang="en-US" sz="1800" b="0" i="0" u="none" strike="noStrike">
                <a:solidFill>
                  <a:srgbClr val="323232"/>
                </a:solidFill>
                <a:ea typeface="SpoqaHanSans-Light"/>
              </a:rPr>
              <a:t>카메라를 사용해 ISBN 코드가 기재된</a:t>
            </a: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>
                <a:solidFill>
                  <a:srgbClr val="323232"/>
                </a:solidFill>
                <a:ea typeface="SpoqaHanSans-Light"/>
              </a:rPr>
              <a:t>도서 뒷면을 촬영하면 ISBN이 적힌 </a:t>
            </a: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>
                <a:solidFill>
                  <a:srgbClr val="323232"/>
                </a:solidFill>
                <a:ea typeface="SpoqaHanSans-Light"/>
              </a:rPr>
              <a:t>부분만을 텍스트로 추출해옵니다.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7734300" y="2641600"/>
            <a:ext cx="4432300" cy="6870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7734300" y="7315200"/>
            <a:ext cx="44323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4300" y="2641600"/>
            <a:ext cx="4432300" cy="787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4300" y="3441700"/>
            <a:ext cx="4432300" cy="28321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8255000" y="2832100"/>
            <a:ext cx="3378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200" b="0" i="0" u="none" strike="noStrike" spc="-100">
                <a:solidFill>
                  <a:srgbClr val="FFFFFF"/>
                </a:solidFill>
                <a:ea typeface="SpoqaHanSans-Regular"/>
              </a:rPr>
              <a:t>도서 정보 가져오기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115300" y="6565900"/>
            <a:ext cx="36703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400" b="0" i="0" u="none" strike="noStrike" spc="-100">
                <a:solidFill>
                  <a:srgbClr val="323232"/>
                </a:solidFill>
                <a:ea typeface="SpoqaHanSans-Bold"/>
              </a:rPr>
              <a:t>알라딘 API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88300" y="8039100"/>
            <a:ext cx="39370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0000"/>
              </a:lnSpc>
            </a:pPr>
            <a:r>
              <a:rPr lang="en-US" sz="1800" b="0" i="0" u="none" strike="noStrike">
                <a:solidFill>
                  <a:srgbClr val="323232"/>
                </a:solidFill>
                <a:ea typeface="SpoqaHanSans-Light"/>
              </a:rPr>
              <a:t>추출한 ISBN코드를 통해 알라딘 서버에서,</a:t>
            </a: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>
                <a:solidFill>
                  <a:srgbClr val="323232"/>
                </a:solidFill>
                <a:ea typeface="SpoqaHanSans-Light"/>
              </a:rPr>
              <a:t>원하는 정보만을 가져올 수 있습니다.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3106400" y="2641600"/>
            <a:ext cx="4432300" cy="6870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13106400" y="7315200"/>
            <a:ext cx="4432300" cy="12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13106400" y="2641600"/>
            <a:ext cx="4432300" cy="787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06400" y="3441700"/>
            <a:ext cx="4432300" cy="28321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3627100" y="2832100"/>
            <a:ext cx="3378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200" b="0" i="0" u="none" strike="noStrike" spc="-100">
                <a:solidFill>
                  <a:srgbClr val="FFFFFF"/>
                </a:solidFill>
                <a:ea typeface="SpoqaHanSans-Regular"/>
              </a:rPr>
              <a:t>도서 정보 저장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487400" y="6565900"/>
            <a:ext cx="36703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400" b="0" i="0" u="none" strike="noStrike" spc="-100">
                <a:solidFill>
                  <a:srgbClr val="323232"/>
                </a:solidFill>
                <a:latin typeface="SpoqaHanSans-Bold"/>
              </a:rPr>
              <a:t>ROOM DB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258800" y="7670800"/>
            <a:ext cx="41148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0000"/>
              </a:lnSpc>
            </a:pP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알라딘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서버에서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가져온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도서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정보는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 </a:t>
            </a: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 dirty="0" err="1">
                <a:solidFill>
                  <a:srgbClr val="323232"/>
                </a:solidFill>
                <a:latin typeface="SpoqaHanSans-Light"/>
              </a:rPr>
              <a:t>ROOM을</a:t>
            </a:r>
            <a:r>
              <a:rPr lang="en-US" sz="1800" b="0" i="0" u="none" strike="noStrike" dirty="0">
                <a:solidFill>
                  <a:srgbClr val="323232"/>
                </a:solidFill>
                <a:latin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latin typeface="SpoqaHanSans-Light"/>
              </a:rPr>
              <a:t>통해</a:t>
            </a:r>
            <a:r>
              <a:rPr lang="en-US" sz="1800" b="0" i="0" u="none" strike="noStrike" dirty="0">
                <a:solidFill>
                  <a:srgbClr val="323232"/>
                </a:solidFill>
                <a:latin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latin typeface="SpoqaHanSans-Light"/>
              </a:rPr>
              <a:t>기기</a:t>
            </a:r>
            <a:r>
              <a:rPr lang="en-US" sz="1800" b="0" i="0" u="none" strike="noStrike" dirty="0">
                <a:solidFill>
                  <a:srgbClr val="323232"/>
                </a:solidFill>
                <a:latin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latin typeface="SpoqaHanSans-Light"/>
              </a:rPr>
              <a:t>내부</a:t>
            </a:r>
            <a:r>
              <a:rPr lang="en-US" sz="1800" b="0" i="0" u="none" strike="noStrike" dirty="0">
                <a:solidFill>
                  <a:srgbClr val="323232"/>
                </a:solidFill>
                <a:latin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latin typeface="SpoqaHanSans-Light"/>
              </a:rPr>
              <a:t>DB에</a:t>
            </a:r>
            <a:r>
              <a:rPr lang="en-US" sz="1800" b="0" i="0" u="none" strike="noStrike" dirty="0">
                <a:solidFill>
                  <a:srgbClr val="323232"/>
                </a:solidFill>
                <a:latin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latin typeface="SpoqaHanSans-Light"/>
              </a:rPr>
              <a:t>저장되어</a:t>
            </a:r>
            <a:r>
              <a:rPr lang="en-US" sz="1800" b="0" i="0" u="none" strike="noStrike" dirty="0">
                <a:solidFill>
                  <a:srgbClr val="323232"/>
                </a:solidFill>
                <a:latin typeface="SpoqaHanSans-Light"/>
              </a:rPr>
              <a:t>,</a:t>
            </a: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사용자가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읽고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있는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도서들을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확인할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수 </a:t>
            </a: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있습니다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57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4800" cy="157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4800"/>
            <a:ext cx="1574800" cy="871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362200" y="241300"/>
            <a:ext cx="151765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en-US" sz="5500" b="0" i="0" u="none" strike="noStrike" spc="-100">
                <a:solidFill>
                  <a:srgbClr val="323232"/>
                </a:solidFill>
                <a:ea typeface="SpoqaHanSans-Regular"/>
              </a:rPr>
              <a:t>작품 기능 및 구현 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8600" y="254000"/>
            <a:ext cx="1117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5500" b="0" i="0" u="none" strike="noStrike" spc="-100">
                <a:solidFill>
                  <a:srgbClr val="FFFFFF"/>
                </a:solidFill>
                <a:latin typeface="SpoqaHanSans-Bold"/>
              </a:rPr>
              <a:t>02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362200" y="2641600"/>
            <a:ext cx="4432300" cy="687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2362200" y="7315200"/>
            <a:ext cx="44323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2362200" y="2641600"/>
            <a:ext cx="4432300" cy="787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2200" y="3441700"/>
            <a:ext cx="4432300" cy="28321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895600" y="2832100"/>
            <a:ext cx="3378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200" b="0" i="0" u="none" strike="noStrike" spc="-100">
                <a:solidFill>
                  <a:srgbClr val="FFFFFF"/>
                </a:solidFill>
                <a:ea typeface="SpoqaHanSans-Regular"/>
              </a:rPr>
              <a:t>페이지 스캔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43200" y="6565900"/>
            <a:ext cx="36703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400" b="0" i="0" u="none" strike="noStrike" spc="-100">
                <a:solidFill>
                  <a:srgbClr val="323232"/>
                </a:solidFill>
                <a:latin typeface="SpoqaHanSans-Bold"/>
              </a:rPr>
              <a:t>OCR 기능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16200" y="7861300"/>
            <a:ext cx="39370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0000"/>
              </a:lnSpc>
            </a:pPr>
            <a:r>
              <a:rPr lang="en-US" sz="1800" b="0" i="0" u="none" strike="noStrike">
                <a:solidFill>
                  <a:srgbClr val="323232"/>
                </a:solidFill>
                <a:ea typeface="SpoqaHanSans-Light"/>
              </a:rPr>
              <a:t>구글 MLKit Library를 사용하여</a:t>
            </a: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>
                <a:solidFill>
                  <a:srgbClr val="323232"/>
                </a:solidFill>
                <a:ea typeface="SpoqaHanSans-Light"/>
              </a:rPr>
              <a:t>사용자가 읽고 있는 페이지 내용을</a:t>
            </a: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>
                <a:solidFill>
                  <a:srgbClr val="323232"/>
                </a:solidFill>
                <a:ea typeface="SpoqaHanSans-Light"/>
              </a:rPr>
              <a:t>기기에 텍스트로 가져올 수 있습니다.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7734300" y="2641600"/>
            <a:ext cx="4432300" cy="6870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7734300" y="7315200"/>
            <a:ext cx="44323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4300" y="2641600"/>
            <a:ext cx="4432300" cy="787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4300" y="3441700"/>
            <a:ext cx="4432300" cy="28321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8255000" y="2832100"/>
            <a:ext cx="3378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200" b="0" i="0" u="none" strike="noStrike" spc="-100">
                <a:solidFill>
                  <a:srgbClr val="FFFFFF"/>
                </a:solidFill>
                <a:latin typeface="SpoqaHanSans-Regular"/>
              </a:rPr>
              <a:t>AI 질의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115300" y="6565900"/>
            <a:ext cx="36703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400" b="0" i="0" u="none" strike="noStrike" spc="-100">
                <a:solidFill>
                  <a:srgbClr val="323232"/>
                </a:solidFill>
                <a:latin typeface="SpoqaHanSans-Bold"/>
              </a:rPr>
              <a:t>ChatGPT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886700" y="7670800"/>
            <a:ext cx="42799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0000"/>
              </a:lnSpc>
            </a:pP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가져온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텍스트에서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질의하고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싶은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내용을</a:t>
            </a:r>
            <a:endParaRPr lang="en-US" sz="1800" b="0" i="0" u="none" strike="noStrike" dirty="0">
              <a:solidFill>
                <a:srgbClr val="323232"/>
              </a:solidFill>
              <a:ea typeface="SpoqaHanSans-Light"/>
            </a:endParaRP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복사하기만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하면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선택된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프롬프트</a:t>
            </a:r>
            <a:endParaRPr lang="en-US" sz="1800" b="0" i="0" u="none" strike="noStrike" dirty="0">
              <a:solidFill>
                <a:srgbClr val="323232"/>
              </a:solidFill>
              <a:ea typeface="SpoqaHanSans-Light"/>
            </a:endParaRP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 dirty="0">
                <a:solidFill>
                  <a:srgbClr val="323232"/>
                </a:solidFill>
                <a:latin typeface="SpoqaHanSans-Light"/>
              </a:rPr>
              <a:t>(</a:t>
            </a:r>
            <a:r>
              <a:rPr lang="en-US" sz="1800" b="0" i="0" u="none" strike="noStrike" dirty="0" err="1">
                <a:solidFill>
                  <a:srgbClr val="323232"/>
                </a:solidFill>
                <a:latin typeface="SpoqaHanSans-Light"/>
              </a:rPr>
              <a:t>정의</a:t>
            </a:r>
            <a:r>
              <a:rPr lang="en-US" sz="1800" b="0" i="0" u="none" strike="noStrike" dirty="0">
                <a:solidFill>
                  <a:srgbClr val="323232"/>
                </a:solidFill>
                <a:latin typeface="SpoqaHanSans-Light"/>
              </a:rPr>
              <a:t>, </a:t>
            </a:r>
            <a:r>
              <a:rPr lang="en-US" sz="1800" b="0" i="0" u="none" strike="noStrike" dirty="0" err="1">
                <a:solidFill>
                  <a:srgbClr val="323232"/>
                </a:solidFill>
                <a:latin typeface="SpoqaHanSans-Light"/>
              </a:rPr>
              <a:t>요약</a:t>
            </a:r>
            <a:r>
              <a:rPr lang="en-US" sz="1800" b="0" i="0" u="none" strike="noStrike" dirty="0">
                <a:solidFill>
                  <a:srgbClr val="323232"/>
                </a:solidFill>
                <a:latin typeface="SpoqaHanSans-Light"/>
              </a:rPr>
              <a:t>, </a:t>
            </a:r>
            <a:r>
              <a:rPr lang="en-US" sz="1800" b="0" i="0" u="none" strike="noStrike" dirty="0" err="1">
                <a:solidFill>
                  <a:srgbClr val="323232"/>
                </a:solidFill>
                <a:latin typeface="SpoqaHanSans-Light"/>
              </a:rPr>
              <a:t>번역</a:t>
            </a:r>
            <a:r>
              <a:rPr lang="en-US" sz="1800" b="0" i="0" u="none" strike="noStrike" dirty="0">
                <a:solidFill>
                  <a:srgbClr val="323232"/>
                </a:solidFill>
                <a:latin typeface="SpoqaHanSans-Light"/>
              </a:rPr>
              <a:t>)에 </a:t>
            </a:r>
            <a:r>
              <a:rPr lang="en-US" sz="1800" b="0" i="0" u="none" strike="noStrike" dirty="0" err="1">
                <a:solidFill>
                  <a:srgbClr val="323232"/>
                </a:solidFill>
                <a:latin typeface="SpoqaHanSans-Light"/>
              </a:rPr>
              <a:t>따라</a:t>
            </a:r>
            <a:r>
              <a:rPr lang="en-US" sz="1800" b="0" i="0" u="none" strike="noStrike" dirty="0">
                <a:solidFill>
                  <a:srgbClr val="323232"/>
                </a:solidFill>
                <a:latin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latin typeface="SpoqaHanSans-Light"/>
              </a:rPr>
              <a:t>자동으로</a:t>
            </a:r>
            <a:r>
              <a:rPr lang="en-US" sz="1800" b="0" i="0" u="none" strike="noStrike" dirty="0">
                <a:solidFill>
                  <a:srgbClr val="323232"/>
                </a:solidFill>
                <a:latin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latin typeface="SpoqaHanSans-Light"/>
              </a:rPr>
              <a:t>답변이</a:t>
            </a:r>
            <a:r>
              <a:rPr lang="en-US" sz="1800" b="0" i="0" u="none" strike="noStrike" dirty="0">
                <a:solidFill>
                  <a:srgbClr val="323232"/>
                </a:solidFill>
                <a:latin typeface="SpoqaHanSans-Light"/>
              </a:rPr>
              <a:t> </a:t>
            </a: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표시됩니다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.</a:t>
            </a:r>
            <a:r>
              <a:rPr lang="en-US" sz="1800" b="0" i="0" u="none" strike="noStrike" dirty="0">
                <a:solidFill>
                  <a:srgbClr val="323232"/>
                </a:solidFill>
                <a:latin typeface="SpoqaHanSans-Light"/>
              </a:rPr>
              <a:t>
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3106400" y="2641600"/>
            <a:ext cx="4432300" cy="6870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13106400" y="7315200"/>
            <a:ext cx="4432300" cy="12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13106400" y="2641600"/>
            <a:ext cx="4432300" cy="787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06400" y="3441700"/>
            <a:ext cx="4432300" cy="28321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3627100" y="2832100"/>
            <a:ext cx="3378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200" b="0" i="0" u="none" strike="noStrike" spc="-100">
                <a:solidFill>
                  <a:srgbClr val="FFFFFF"/>
                </a:solidFill>
                <a:ea typeface="SpoqaHanSans-Regular"/>
              </a:rPr>
              <a:t>성취감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487400" y="6565900"/>
            <a:ext cx="36703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2400" b="0" i="0" u="none" strike="noStrike" spc="-100">
                <a:solidFill>
                  <a:srgbClr val="323232"/>
                </a:solidFill>
                <a:ea typeface="SpoqaHanSans-Bold"/>
              </a:rPr>
              <a:t>성장하는 마스코트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182600" y="7493000"/>
            <a:ext cx="4267200" cy="177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0000"/>
              </a:lnSpc>
            </a:pP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사용자의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독서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시간을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기록하여</a:t>
            </a:r>
            <a:endParaRPr lang="en-US" sz="1800" b="0" i="0" u="none" strike="noStrike" dirty="0">
              <a:solidFill>
                <a:srgbClr val="323232"/>
              </a:solidFill>
              <a:ea typeface="SpoqaHanSans-Light"/>
            </a:endParaRP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일정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시간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이상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독서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진행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화면에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머무르면</a:t>
            </a:r>
            <a:endParaRPr lang="en-US" sz="1800" b="0" i="0" u="none" strike="noStrike" dirty="0">
              <a:solidFill>
                <a:srgbClr val="323232"/>
              </a:solidFill>
              <a:ea typeface="SpoqaHanSans-Light"/>
            </a:endParaRP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레벨이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오르고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,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그에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따라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표시되는</a:t>
            </a:r>
            <a:endParaRPr lang="en-US" sz="1800" b="0" i="0" u="none" strike="noStrike" dirty="0">
              <a:solidFill>
                <a:srgbClr val="323232"/>
              </a:solidFill>
              <a:ea typeface="SpoqaHanSans-Light"/>
            </a:endParaRP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마스코트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이미지가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변경되어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 </a:t>
            </a:r>
          </a:p>
          <a:p>
            <a:pPr lvl="0" algn="ctr">
              <a:lnSpc>
                <a:spcPct val="160000"/>
              </a:lnSpc>
            </a:pP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성취감을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느낄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수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있습니다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166100" y="9664700"/>
            <a:ext cx="35687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sz="1200" b="0" i="0" u="none" strike="noStrike">
                <a:solidFill>
                  <a:srgbClr val="323232">
                    <a:alpha val="60000"/>
                  </a:srgbClr>
                </a:solidFill>
                <a:latin typeface="SpoqaHanSans-Regular"/>
              </a:rPr>
              <a:t>*페이지 내 사진은 샘플이미지 입니다.</a:t>
            </a:r>
          </a:p>
        </p:txBody>
      </p:sp>
      <p:sp>
        <p:nvSpPr>
          <p:cNvPr id="29" name="TextBox 29"/>
          <p:cNvSpPr txBox="1"/>
          <p:nvPr/>
        </p:nvSpPr>
        <p:spPr>
          <a:xfrm rot="-5400000">
            <a:off x="-3124200" y="5003800"/>
            <a:ext cx="7810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8000"/>
              </a:lnSpc>
            </a:pPr>
            <a:r>
              <a:rPr lang="en-US" sz="1600" b="0" i="0" u="none" strike="noStrike" spc="1000">
                <a:solidFill>
                  <a:srgbClr val="787878">
                    <a:alpha val="45098"/>
                  </a:srgbClr>
                </a:solidFill>
                <a:latin typeface="SpoqaHanSans-Bold"/>
              </a:rPr>
              <a:t>BUSINESS 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57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4800" cy="157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4800"/>
            <a:ext cx="1574800" cy="8712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2362200" y="2552700"/>
            <a:ext cx="7378700" cy="330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28000"/>
          </a:blip>
          <a:stretch>
            <a:fillRect/>
          </a:stretch>
        </p:blipFill>
        <p:spPr>
          <a:xfrm>
            <a:off x="10147300" y="2552700"/>
            <a:ext cx="7378700" cy="330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8000"/>
          </a:blip>
          <a:stretch>
            <a:fillRect/>
          </a:stretch>
        </p:blipFill>
        <p:spPr>
          <a:xfrm>
            <a:off x="2362200" y="6235700"/>
            <a:ext cx="7378700" cy="3302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10147300" y="6235700"/>
            <a:ext cx="7378700" cy="330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4600" y="4953000"/>
            <a:ext cx="2197100" cy="21971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362200" y="241300"/>
            <a:ext cx="145034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en-US" sz="5500" b="0" i="0" u="none" strike="noStrike" spc="-100">
                <a:solidFill>
                  <a:srgbClr val="323232"/>
                </a:solidFill>
                <a:ea typeface="SpoqaHanSans-Regular"/>
              </a:rPr>
              <a:t>작품 특징 및 기대 효과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1000" y="215900"/>
            <a:ext cx="8255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5500" b="0" i="0" u="none" strike="noStrike" spc="-100">
                <a:solidFill>
                  <a:srgbClr val="FFFFFF"/>
                </a:solidFill>
                <a:latin typeface="SpoqaHanSans-Bold"/>
              </a:rPr>
              <a:t>03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800" y="5143500"/>
            <a:ext cx="1803400" cy="1803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9296400" y="5740400"/>
            <a:ext cx="13589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3400" b="0" i="0" u="none" strike="noStrike" spc="-100">
                <a:solidFill>
                  <a:srgbClr val="FFFFFF"/>
                </a:solidFill>
                <a:latin typeface="SpoqaHanSans-Bold"/>
              </a:rPr>
              <a:t>ICOM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2200" y="2552700"/>
            <a:ext cx="1346200" cy="3302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489200" y="2552700"/>
            <a:ext cx="1104900" cy="1257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7000" b="0" i="0" u="none" strike="noStrike" spc="-200">
                <a:solidFill>
                  <a:srgbClr val="5A847F">
                    <a:alpha val="65098"/>
                  </a:srgbClr>
                </a:solidFill>
                <a:latin typeface="SpoqaHanSans-Bold"/>
              </a:rPr>
              <a:t>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62200" y="3746500"/>
            <a:ext cx="13462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600" b="0" i="0" u="none" strike="noStrike">
                <a:solidFill>
                  <a:srgbClr val="787878"/>
                </a:solidFill>
                <a:latin typeface="SpoqaHanSans-Light"/>
              </a:rPr>
              <a:t>IMMEDIATE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2200" y="6235700"/>
            <a:ext cx="1346200" cy="33020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489200" y="6235700"/>
            <a:ext cx="11049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7000" b="0" i="0" u="none" strike="noStrike" spc="-300">
                <a:solidFill>
                  <a:srgbClr val="5A847F">
                    <a:alpha val="65098"/>
                  </a:srgbClr>
                </a:solidFill>
                <a:latin typeface="SpoqaHanSans-Bold"/>
              </a:rPr>
              <a:t>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62200" y="7429500"/>
            <a:ext cx="1346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400" b="0" i="0" u="none" strike="noStrike" spc="-100">
                <a:solidFill>
                  <a:srgbClr val="787878"/>
                </a:solidFill>
                <a:latin typeface="SpoqaHanSans-Light"/>
              </a:rPr>
              <a:t>ORIGINAL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92500" y="2552700"/>
            <a:ext cx="1346200" cy="33020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6306800" y="2552700"/>
            <a:ext cx="1104900" cy="1257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7000" b="0" i="0" u="none" strike="noStrike" spc="-300">
                <a:solidFill>
                  <a:srgbClr val="5A847F">
                    <a:alpha val="65098"/>
                  </a:srgbClr>
                </a:solidFill>
                <a:latin typeface="SpoqaHanSans-Bold"/>
              </a:rPr>
              <a:t>C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192500" y="3746500"/>
            <a:ext cx="13462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600" b="0" i="0" u="none" strike="noStrike" spc="-100">
                <a:solidFill>
                  <a:srgbClr val="787878"/>
                </a:solidFill>
                <a:latin typeface="SpoqaHanSans-Light"/>
              </a:rPr>
              <a:t>CONCENTRATE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92500" y="6235700"/>
            <a:ext cx="1346200" cy="33020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6306800" y="6261100"/>
            <a:ext cx="1104900" cy="1257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7000" b="0" i="0" u="none" strike="noStrike" spc="-300">
                <a:solidFill>
                  <a:srgbClr val="5A847F">
                    <a:alpha val="65098"/>
                  </a:srgbClr>
                </a:solidFill>
                <a:latin typeface="SpoqaHanSans-Bold"/>
              </a:rPr>
              <a:t>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192500" y="7416800"/>
            <a:ext cx="13462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600" b="0" i="0" u="none" strike="noStrike" spc="-100">
                <a:solidFill>
                  <a:srgbClr val="787878"/>
                </a:solidFill>
                <a:latin typeface="SpoqaHanSans-Light"/>
              </a:rPr>
              <a:t>MANAGE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089400" y="3517900"/>
            <a:ext cx="52070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0000"/>
              </a:lnSpc>
            </a:pPr>
            <a:r>
              <a:rPr lang="en-US" sz="1800" b="0" i="0" u="none" strike="noStrike" spc="-100">
                <a:solidFill>
                  <a:srgbClr val="323232"/>
                </a:solidFill>
                <a:ea typeface="SpoqaHanSans-Light"/>
              </a:rPr>
              <a:t>페이지 스캔 기능과 AI 질의 응답을 클립보드 이벤트로 발생하게 함으로써 이용자가 독서 도중에 생기는 의문들에 대한 답을 빠르게 찾을 수 있도록 도울 수 있습니다.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070350" y="2721864"/>
            <a:ext cx="48133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en-US" sz="2400" b="0" i="0" u="none" strike="noStrike" spc="-100" dirty="0" err="1">
                <a:solidFill>
                  <a:srgbClr val="323232"/>
                </a:solidFill>
                <a:ea typeface="SpoqaHanSans-Bold"/>
              </a:rPr>
              <a:t>즉각적인</a:t>
            </a:r>
            <a:r>
              <a:rPr lang="en-US" sz="2400" b="0" i="0" u="none" strike="noStrike" spc="-100" dirty="0">
                <a:solidFill>
                  <a:srgbClr val="323232"/>
                </a:solidFill>
                <a:ea typeface="SpoqaHanSans-Bold"/>
              </a:rPr>
              <a:t> </a:t>
            </a:r>
            <a:r>
              <a:rPr lang="en-US" sz="2400" b="0" i="0" u="none" strike="noStrike" spc="-100" dirty="0" err="1">
                <a:solidFill>
                  <a:srgbClr val="323232"/>
                </a:solidFill>
                <a:ea typeface="SpoqaHanSans-Bold"/>
              </a:rPr>
              <a:t>궁금증</a:t>
            </a:r>
            <a:r>
              <a:rPr lang="en-US" sz="2400" b="0" i="0" u="none" strike="noStrike" spc="-100" dirty="0">
                <a:solidFill>
                  <a:srgbClr val="323232"/>
                </a:solidFill>
                <a:ea typeface="SpoqaHanSans-Bold"/>
              </a:rPr>
              <a:t> </a:t>
            </a:r>
            <a:r>
              <a:rPr lang="en-US" sz="2400" b="0" i="0" u="none" strike="noStrike" spc="-100" dirty="0" err="1">
                <a:solidFill>
                  <a:srgbClr val="323232"/>
                </a:solidFill>
                <a:ea typeface="SpoqaHanSans-Bold"/>
              </a:rPr>
              <a:t>해결</a:t>
            </a:r>
            <a:endParaRPr lang="en-US" sz="2400" b="0" i="0" u="none" strike="noStrike" spc="-100" dirty="0">
              <a:solidFill>
                <a:srgbClr val="323232"/>
              </a:solidFill>
              <a:ea typeface="SpoqaHanSans-Bold"/>
            </a:endParaRP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9400" y="4953000"/>
            <a:ext cx="1358900" cy="4699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4419600" y="5016500"/>
            <a:ext cx="6858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600" b="0" i="0" u="none" strike="noStrike">
                <a:solidFill>
                  <a:srgbClr val="5A847F"/>
                </a:solidFill>
                <a:latin typeface="SpoqaHanSans-Bold"/>
              </a:rPr>
              <a:t>#GPT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9900" y="4953000"/>
            <a:ext cx="1358900" cy="4699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5715000" y="5016500"/>
            <a:ext cx="10287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600" b="0" i="0" u="none" strike="noStrike">
                <a:solidFill>
                  <a:srgbClr val="5A847F"/>
                </a:solidFill>
                <a:latin typeface="SpoqaHanSans-Bold"/>
              </a:rPr>
              <a:t>#OCR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3100" y="4953000"/>
            <a:ext cx="1358900" cy="4699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7188200" y="5016500"/>
            <a:ext cx="10287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600" b="0" i="0" u="none" strike="noStrike">
                <a:solidFill>
                  <a:srgbClr val="5A847F"/>
                </a:solidFill>
                <a:latin typeface="SpoqaHanSans-Bold"/>
              </a:rPr>
              <a:t>#질의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102100" y="7239000"/>
            <a:ext cx="54229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0000"/>
              </a:lnSpc>
            </a:pP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번역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기능을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사용해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페이지에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있는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모르는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영단어만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번역하거나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, 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영어로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이루어진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원서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또한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통째로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번역이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가능합니다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.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한국어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단어를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영어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단어로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번역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또한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가능합니다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102100" y="6629400"/>
            <a:ext cx="48133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en-US" sz="2400" b="0" i="0" u="none" strike="noStrike" spc="-100">
                <a:solidFill>
                  <a:srgbClr val="323232"/>
                </a:solidFill>
                <a:ea typeface="SpoqaHanSans-Bold"/>
              </a:rPr>
              <a:t>영어 원서도 자유롭게</a:t>
            </a:r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2100" y="8661400"/>
            <a:ext cx="1358900" cy="469900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4432300" y="8724900"/>
            <a:ext cx="6858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600" b="0" i="0" u="none" strike="noStrike">
                <a:solidFill>
                  <a:srgbClr val="5A847F"/>
                </a:solidFill>
                <a:latin typeface="SpoqaHanSans-Bold"/>
              </a:rPr>
              <a:t>#번역</a:t>
            </a: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2600" y="8661400"/>
            <a:ext cx="1358900" cy="469900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5727700" y="8737600"/>
            <a:ext cx="10287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600" b="0" i="0" u="none" strike="noStrike">
                <a:solidFill>
                  <a:srgbClr val="5A847F"/>
                </a:solidFill>
                <a:latin typeface="SpoqaHanSans-Bold"/>
              </a:rPr>
              <a:t>#영어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363200" y="3340100"/>
            <a:ext cx="54483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60000"/>
              </a:lnSpc>
            </a:pP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앱이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켜져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있는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시간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동안만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레벨이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오르고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,</a:t>
            </a:r>
          </a:p>
          <a:p>
            <a:pPr lvl="0" algn="r">
              <a:lnSpc>
                <a:spcPct val="160000"/>
              </a:lnSpc>
            </a:pP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레벨이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오를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수록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새로운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마스코트를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수집할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수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있으며</a:t>
            </a:r>
            <a:endParaRPr lang="en-US" sz="1800" b="0" i="0" u="none" strike="noStrike" spc="-100" dirty="0">
              <a:solidFill>
                <a:srgbClr val="323232"/>
              </a:solidFill>
              <a:ea typeface="SpoqaHanSans-Light"/>
            </a:endParaRPr>
          </a:p>
          <a:p>
            <a:pPr lvl="0" algn="r">
              <a:lnSpc>
                <a:spcPct val="160000"/>
              </a:lnSpc>
            </a:pP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다른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기기나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앱을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켜지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않고도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도서에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대한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정보를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GPT를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통해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검색할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수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있어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독서에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집중할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 수 </a:t>
            </a:r>
            <a:r>
              <a:rPr lang="en-US" sz="1800" b="0" i="0" u="none" strike="noStrike" dirty="0" err="1">
                <a:solidFill>
                  <a:srgbClr val="323232"/>
                </a:solidFill>
                <a:ea typeface="SpoqaHanSans-Light"/>
              </a:rPr>
              <a:t>있습니다</a:t>
            </a:r>
            <a:r>
              <a:rPr lang="en-US" sz="1800" b="0" i="0" u="none" strike="noStrike" dirty="0">
                <a:solidFill>
                  <a:srgbClr val="323232"/>
                </a:solidFill>
                <a:ea typeface="SpoqaHanSans-Light"/>
              </a:rPr>
              <a:t>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150600" y="2705100"/>
            <a:ext cx="46482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30000"/>
              </a:lnSpc>
            </a:pPr>
            <a:r>
              <a:rPr lang="en-US" sz="2400" b="0" i="0" u="none" strike="noStrike" spc="-100" dirty="0" err="1">
                <a:solidFill>
                  <a:srgbClr val="323232"/>
                </a:solidFill>
                <a:ea typeface="SpoqaHanSans-Bold"/>
              </a:rPr>
              <a:t>독서에</a:t>
            </a:r>
            <a:r>
              <a:rPr lang="en-US" sz="2400" b="0" i="0" u="none" strike="noStrike" spc="-100" dirty="0">
                <a:solidFill>
                  <a:srgbClr val="323232"/>
                </a:solidFill>
                <a:ea typeface="SpoqaHanSans-Bold"/>
              </a:rPr>
              <a:t> </a:t>
            </a:r>
            <a:r>
              <a:rPr lang="en-US" sz="2400" b="0" i="0" u="none" strike="noStrike" spc="-100" dirty="0" err="1">
                <a:solidFill>
                  <a:srgbClr val="323232"/>
                </a:solidFill>
                <a:ea typeface="SpoqaHanSans-Bold"/>
              </a:rPr>
              <a:t>집중</a:t>
            </a:r>
            <a:endParaRPr lang="en-US" sz="2400" b="0" i="0" u="none" strike="noStrike" spc="-100" dirty="0">
              <a:solidFill>
                <a:srgbClr val="323232"/>
              </a:solidFill>
              <a:ea typeface="SpoqaHanSans-Bold"/>
            </a:endParaRPr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18900" y="4953000"/>
            <a:ext cx="1358900" cy="469900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11671300" y="5003800"/>
            <a:ext cx="10287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600" b="0" i="0" u="none" strike="noStrike">
                <a:solidFill>
                  <a:srgbClr val="5A847F"/>
                </a:solidFill>
                <a:latin typeface="SpoqaHanSans-Bold"/>
              </a:rPr>
              <a:t>#독서시간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79400" y="4953000"/>
            <a:ext cx="1358900" cy="469900"/>
          </a:xfrm>
          <a:prstGeom prst="rect">
            <a:avLst/>
          </a:prstGeom>
        </p:spPr>
      </p:pic>
      <p:sp>
        <p:nvSpPr>
          <p:cNvPr id="45" name="TextBox 45"/>
          <p:cNvSpPr txBox="1"/>
          <p:nvPr/>
        </p:nvSpPr>
        <p:spPr>
          <a:xfrm>
            <a:off x="13144500" y="5016500"/>
            <a:ext cx="10287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600" b="0" i="0" u="none" strike="noStrike">
                <a:solidFill>
                  <a:srgbClr val="5A847F"/>
                </a:solidFill>
                <a:latin typeface="SpoqaHanSans-Bold"/>
              </a:rPr>
              <a:t>#마스코트</a:t>
            </a:r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52600" y="4953000"/>
            <a:ext cx="1358900" cy="469900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14605000" y="5016500"/>
            <a:ext cx="10287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600" b="0" i="0" u="none" strike="noStrike">
                <a:solidFill>
                  <a:srgbClr val="5A847F"/>
                </a:solidFill>
                <a:latin typeface="SpoqaHanSans-Bold"/>
              </a:rPr>
              <a:t>#집중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363200" y="7264400"/>
            <a:ext cx="54483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60000"/>
              </a:lnSpc>
            </a:pP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사용자가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정보를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입력한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도서는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리스트에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저장되어</a:t>
            </a:r>
            <a:endParaRPr lang="en-US" sz="1800" b="0" i="0" u="none" strike="noStrike" spc="-100" dirty="0">
              <a:solidFill>
                <a:srgbClr val="323232"/>
              </a:solidFill>
              <a:ea typeface="SpoqaHanSans-Light"/>
            </a:endParaRPr>
          </a:p>
          <a:p>
            <a:pPr lvl="0" algn="r">
              <a:lnSpc>
                <a:spcPct val="160000"/>
              </a:lnSpc>
            </a:pP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이후에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확인이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가능하고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다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읽은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책은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삭제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처리하여</a:t>
            </a:r>
            <a:endParaRPr lang="en-US" sz="1800" b="0" i="0" u="none" strike="noStrike" spc="-100" dirty="0">
              <a:solidFill>
                <a:srgbClr val="323232"/>
              </a:solidFill>
              <a:ea typeface="SpoqaHanSans-Light"/>
            </a:endParaRPr>
          </a:p>
          <a:p>
            <a:pPr lvl="0" algn="r">
              <a:lnSpc>
                <a:spcPct val="160000"/>
              </a:lnSpc>
            </a:pP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독서중인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책만을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관리하는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용도로도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 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사용할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 수 </a:t>
            </a:r>
            <a:r>
              <a:rPr lang="en-US" sz="1800" b="0" i="0" u="none" strike="noStrike" spc="-100" dirty="0" err="1">
                <a:solidFill>
                  <a:srgbClr val="323232"/>
                </a:solidFill>
                <a:ea typeface="SpoqaHanSans-Light"/>
              </a:rPr>
              <a:t>있습니다</a:t>
            </a:r>
            <a:r>
              <a:rPr lang="en-US" sz="1800" b="0" i="0" u="none" strike="noStrike" spc="-100" dirty="0">
                <a:solidFill>
                  <a:srgbClr val="323232"/>
                </a:solidFill>
                <a:ea typeface="SpoqaHanSans-Light"/>
              </a:rPr>
              <a:t>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163300" y="6629400"/>
            <a:ext cx="46482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30000"/>
              </a:lnSpc>
            </a:pPr>
            <a:r>
              <a:rPr lang="en-US" sz="2400" b="0" i="0" u="none" strike="noStrike" spc="-100">
                <a:solidFill>
                  <a:srgbClr val="323232"/>
                </a:solidFill>
                <a:ea typeface="SpoqaHanSans-Bold"/>
              </a:rPr>
              <a:t>읽은 책 관리</a:t>
            </a:r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18900" y="8661400"/>
            <a:ext cx="1358900" cy="469900"/>
          </a:xfrm>
          <a:prstGeom prst="rect">
            <a:avLst/>
          </a:prstGeom>
        </p:spPr>
      </p:pic>
      <p:sp>
        <p:nvSpPr>
          <p:cNvPr id="51" name="TextBox 51"/>
          <p:cNvSpPr txBox="1"/>
          <p:nvPr/>
        </p:nvSpPr>
        <p:spPr>
          <a:xfrm>
            <a:off x="11836400" y="8724900"/>
            <a:ext cx="6858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600" b="0" i="0" u="none" strike="noStrike">
                <a:solidFill>
                  <a:srgbClr val="5A847F"/>
                </a:solidFill>
                <a:latin typeface="SpoqaHanSans-Bold"/>
              </a:rPr>
              <a:t>#DB</a:t>
            </a:r>
          </a:p>
        </p:txBody>
      </p:sp>
      <p:pic>
        <p:nvPicPr>
          <p:cNvPr id="52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79400" y="8661400"/>
            <a:ext cx="1358900" cy="469900"/>
          </a:xfrm>
          <a:prstGeom prst="rect">
            <a:avLst/>
          </a:prstGeom>
        </p:spPr>
      </p:pic>
      <p:sp>
        <p:nvSpPr>
          <p:cNvPr id="53" name="TextBox 53"/>
          <p:cNvSpPr txBox="1"/>
          <p:nvPr/>
        </p:nvSpPr>
        <p:spPr>
          <a:xfrm>
            <a:off x="13182600" y="8648700"/>
            <a:ext cx="8890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sz="1400" b="0" i="0" u="none" strike="noStrike">
                <a:solidFill>
                  <a:srgbClr val="5A847F"/>
                </a:solidFill>
                <a:latin typeface="SpoqaHanSans-Bold"/>
              </a:rPr>
              <a:t>#나만의</a:t>
            </a:r>
          </a:p>
          <a:p>
            <a:pPr lvl="0" algn="ctr">
              <a:lnSpc>
                <a:spcPct val="130000"/>
              </a:lnSpc>
            </a:pPr>
            <a:r>
              <a:rPr lang="en-US" sz="1400" b="0" i="0" u="none" strike="noStrike">
                <a:solidFill>
                  <a:srgbClr val="5A847F"/>
                </a:solidFill>
                <a:ea typeface="SpoqaHanSans-Bold"/>
              </a:rPr>
              <a:t>서재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400</Words>
  <Application>Microsoft Office PowerPoint</Application>
  <PresentationFormat>사용자 지정</PresentationFormat>
  <Paragraphs>95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Noto Sans CJK KR Black</vt:lpstr>
      <vt:lpstr>Noto Sans CJK KR Medium</vt:lpstr>
      <vt:lpstr>SpoqaHanSans-Bold</vt:lpstr>
      <vt:lpstr>SpoqaHanSans-Light</vt:lpstr>
      <vt:lpstr>SpoqaHanSans-Regular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Kang Gyeongmin</cp:lastModifiedBy>
  <cp:revision>2</cp:revision>
  <dcterms:created xsi:type="dcterms:W3CDTF">2006-08-16T00:00:00Z</dcterms:created>
  <dcterms:modified xsi:type="dcterms:W3CDTF">2024-05-23T06:33:48Z</dcterms:modified>
</cp:coreProperties>
</file>