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6" r:id="rId3"/>
    <p:sldId id="270" r:id="rId4"/>
    <p:sldId id="262" r:id="rId5"/>
    <p:sldId id="271" r:id="rId6"/>
    <p:sldId id="263" r:id="rId7"/>
    <p:sldId id="273" r:id="rId8"/>
    <p:sldId id="27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193F43-8A60-4C77-85A1-0952C05E96FB}" v="441" dt="2023-10-15T07:52:47.2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55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7043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04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3788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66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87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79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86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888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5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972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15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19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5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12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 descr="아이디어를 작업하는 사람">
            <a:extLst>
              <a:ext uri="{FF2B5EF4-FFF2-40B4-BE49-F238E27FC236}">
                <a16:creationId xmlns:a16="http://schemas.microsoft.com/office/drawing/2014/main" id="{E1471221-574C-9076-23F8-42E48A7504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39" t="4758" r="26243" b="7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4370224-82E4-7797-B0DB-5F9AEDC44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altLang="ko-KR" sz="5400"/>
              <a:t>2</a:t>
            </a:r>
            <a:r>
              <a:rPr lang="ko-KR" altLang="en-US" sz="5400"/>
              <a:t>조 캡스톤</a:t>
            </a:r>
            <a:r>
              <a:rPr lang="en-US" altLang="ko-KR" sz="5400"/>
              <a:t> </a:t>
            </a:r>
            <a:r>
              <a:rPr lang="ko-KR" altLang="en-US" sz="5400"/>
              <a:t>디자인 발표</a:t>
            </a:r>
            <a:endParaRPr lang="en-US" altLang="ko-KR" sz="5400"/>
          </a:p>
        </p:txBody>
      </p:sp>
    </p:spTree>
    <p:extLst>
      <p:ext uri="{BB962C8B-B14F-4D97-AF65-F5344CB8AC3E}">
        <p14:creationId xmlns:p14="http://schemas.microsoft.com/office/powerpoint/2010/main" val="81130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10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A74A981F-3133-4DA6-AC4F-13F007ADF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864" y="1401475"/>
            <a:ext cx="9951041" cy="4055049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5F862C4-69A7-4D04-9220-E23FCA887FC8}"/>
              </a:ext>
            </a:extLst>
          </p:cNvPr>
          <p:cNvSpPr txBox="1">
            <a:spLocks/>
          </p:cNvSpPr>
          <p:nvPr/>
        </p:nvSpPr>
        <p:spPr>
          <a:xfrm>
            <a:off x="-76799" y="327238"/>
            <a:ext cx="3950709" cy="22542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>
                <a:ea typeface="HY그래픽M"/>
              </a:rPr>
              <a:t>1. </a:t>
            </a:r>
            <a:r>
              <a:rPr lang="ko-KR" altLang="en-US" sz="4400" b="1" dirty="0">
                <a:ea typeface="HY그래픽M"/>
              </a:rPr>
              <a:t>문제 인식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5F862C4-69A7-4D04-9220-E23FCA887FC8}"/>
              </a:ext>
            </a:extLst>
          </p:cNvPr>
          <p:cNvSpPr txBox="1">
            <a:spLocks/>
          </p:cNvSpPr>
          <p:nvPr/>
        </p:nvSpPr>
        <p:spPr>
          <a:xfrm>
            <a:off x="-76799" y="327238"/>
            <a:ext cx="3950709" cy="22542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>
                <a:ea typeface="HY그래픽M"/>
              </a:rPr>
              <a:t>1. </a:t>
            </a:r>
            <a:r>
              <a:rPr lang="ko-KR" altLang="en-US" sz="4400" b="1" dirty="0">
                <a:ea typeface="HY그래픽M"/>
              </a:rPr>
              <a:t>문제 인식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C2839651-756B-46FF-8E50-271C2FFC13D0}"/>
              </a:ext>
            </a:extLst>
          </p:cNvPr>
          <p:cNvSpPr txBox="1">
            <a:spLocks/>
          </p:cNvSpPr>
          <p:nvPr/>
        </p:nvSpPr>
        <p:spPr>
          <a:xfrm>
            <a:off x="1298093" y="1700051"/>
            <a:ext cx="7180747" cy="27342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4607" indent="-284607" algn="l" defTabSz="379476">
              <a:spcBef>
                <a:spcPts val="830"/>
              </a:spcBef>
            </a:pPr>
            <a:r>
              <a:rPr lang="ko-KR" altLang="en-US" sz="2800" b="1" dirty="0">
                <a:solidFill>
                  <a:schemeClr val="tx1"/>
                </a:solidFill>
                <a:ea typeface="+mn-lt"/>
                <a:cs typeface="+mn-lt"/>
              </a:rPr>
              <a:t>성인 독서 장애 요인 </a:t>
            </a:r>
            <a:endParaRPr lang="ko-KR" altLang="en-US" sz="2800" b="1" dirty="0">
              <a:solidFill>
                <a:schemeClr val="tx1"/>
              </a:solidFill>
              <a:ea typeface="HY그래픽M"/>
            </a:endParaRPr>
          </a:p>
          <a:p>
            <a:pPr marL="284607" indent="-284607" algn="l" defTabSz="379476">
              <a:spcBef>
                <a:spcPts val="830"/>
              </a:spcBef>
            </a:pPr>
            <a:r>
              <a:rPr lang="ko-KR" altLang="en-US" sz="2075" dirty="0">
                <a:solidFill>
                  <a:schemeClr val="tx1"/>
                </a:solidFill>
                <a:ea typeface="+mn-lt"/>
                <a:cs typeface="+mn-lt"/>
              </a:rPr>
              <a:t>일때문에 시간이 없어서 </a:t>
            </a:r>
            <a:r>
              <a:rPr lang="en-US" altLang="ko-KR" sz="2075" dirty="0">
                <a:solidFill>
                  <a:schemeClr val="tx1"/>
                </a:solidFill>
                <a:ea typeface="+mn-lt"/>
                <a:cs typeface="+mn-lt"/>
              </a:rPr>
              <a:t>(26.5%)</a:t>
            </a:r>
            <a:endParaRPr lang="ko-KR" altLang="en-US" sz="2075" dirty="0">
              <a:solidFill>
                <a:schemeClr val="tx1"/>
              </a:solidFill>
              <a:ea typeface="HY그래픽M"/>
            </a:endParaRPr>
          </a:p>
          <a:p>
            <a:pPr marL="284607" indent="-284607" algn="l" defTabSz="379476">
              <a:spcBef>
                <a:spcPts val="830"/>
              </a:spcBef>
            </a:pPr>
            <a:r>
              <a:rPr lang="ko-KR" altLang="en-US" sz="2075" dirty="0">
                <a:solidFill>
                  <a:schemeClr val="tx1"/>
                </a:solidFill>
                <a:ea typeface="+mn-lt"/>
                <a:cs typeface="+mn-lt"/>
              </a:rPr>
              <a:t>책 이외의 매체</a:t>
            </a:r>
            <a:r>
              <a:rPr lang="en-US" altLang="ko-KR" sz="2075" dirty="0">
                <a:solidFill>
                  <a:schemeClr val="tx1"/>
                </a:solidFill>
                <a:ea typeface="+mn-lt"/>
                <a:cs typeface="+mn-lt"/>
              </a:rPr>
              <a:t>/</a:t>
            </a:r>
            <a:r>
              <a:rPr lang="ko-KR" altLang="en-US" sz="2075" dirty="0">
                <a:solidFill>
                  <a:schemeClr val="tx1"/>
                </a:solidFill>
                <a:ea typeface="+mn-lt"/>
                <a:cs typeface="+mn-lt"/>
              </a:rPr>
              <a:t>콘텐츠 이용 </a:t>
            </a:r>
            <a:r>
              <a:rPr lang="en-US" altLang="ko-KR" sz="2075" dirty="0">
                <a:solidFill>
                  <a:schemeClr val="tx1"/>
                </a:solidFill>
                <a:ea typeface="+mn-lt"/>
                <a:cs typeface="+mn-lt"/>
              </a:rPr>
              <a:t>(26.2%)</a:t>
            </a:r>
            <a:endParaRPr lang="ko-KR" altLang="en-US" sz="2075" dirty="0">
              <a:solidFill>
                <a:schemeClr val="tx1"/>
              </a:solidFill>
              <a:ea typeface="HY그래픽M"/>
            </a:endParaRPr>
          </a:p>
          <a:p>
            <a:pPr marL="284607" indent="-284607" algn="l" defTabSz="379476">
              <a:spcBef>
                <a:spcPts val="830"/>
              </a:spcBef>
            </a:pPr>
            <a:r>
              <a:rPr lang="ko-KR" altLang="en-US" sz="2075" dirty="0">
                <a:solidFill>
                  <a:schemeClr val="tx1"/>
                </a:solidFill>
                <a:ea typeface="+mn-lt"/>
                <a:cs typeface="+mn-lt"/>
              </a:rPr>
              <a:t>책 읽는 습관이 들지 않아서 </a:t>
            </a:r>
            <a:r>
              <a:rPr lang="en-US" altLang="ko-KR" sz="2075" dirty="0">
                <a:solidFill>
                  <a:schemeClr val="tx1"/>
                </a:solidFill>
                <a:ea typeface="+mn-lt"/>
                <a:cs typeface="+mn-lt"/>
              </a:rPr>
              <a:t>(9.7%)</a:t>
            </a:r>
            <a:endParaRPr lang="ko-KR" altLang="en-US" sz="2075" dirty="0">
              <a:solidFill>
                <a:schemeClr val="tx1"/>
              </a:solidFill>
              <a:ea typeface="HY그래픽M"/>
            </a:endParaRPr>
          </a:p>
          <a:p>
            <a:pPr marL="284607" indent="-284607" algn="l" defTabSz="379476">
              <a:spcBef>
                <a:spcPts val="830"/>
              </a:spcBef>
            </a:pPr>
            <a:r>
              <a:rPr lang="ko-KR" altLang="en-US" sz="2075" dirty="0">
                <a:solidFill>
                  <a:schemeClr val="tx1"/>
                </a:solidFill>
                <a:ea typeface="+mn-lt"/>
                <a:cs typeface="+mn-lt"/>
              </a:rPr>
              <a:t>시력 저하로 글자가 잘 보이지 않아서 </a:t>
            </a:r>
            <a:r>
              <a:rPr lang="en-US" altLang="ko-KR" sz="2075" dirty="0">
                <a:solidFill>
                  <a:schemeClr val="tx1"/>
                </a:solidFill>
                <a:ea typeface="+mn-lt"/>
                <a:cs typeface="+mn-lt"/>
              </a:rPr>
              <a:t>(9.5%)</a:t>
            </a:r>
            <a:endParaRPr lang="ko-KR" altLang="en-US" sz="2075" dirty="0">
              <a:solidFill>
                <a:schemeClr val="tx1"/>
              </a:solidFill>
              <a:ea typeface="HY그래픽M"/>
            </a:endParaRPr>
          </a:p>
          <a:p>
            <a:pPr marL="284607" indent="-284607" algn="l" defTabSz="379476">
              <a:spcBef>
                <a:spcPts val="830"/>
              </a:spcBef>
            </a:pPr>
            <a:r>
              <a:rPr lang="ko-KR" altLang="en-US" sz="2075" dirty="0">
                <a:solidFill>
                  <a:schemeClr val="tx1"/>
                </a:solidFill>
                <a:ea typeface="+mn-lt"/>
                <a:cs typeface="+mn-lt"/>
              </a:rPr>
              <a:t>여가 취미 활동 </a:t>
            </a:r>
            <a:r>
              <a:rPr lang="en-US" altLang="ko-KR" sz="2075" dirty="0">
                <a:solidFill>
                  <a:schemeClr val="tx1"/>
                </a:solidFill>
                <a:ea typeface="+mn-lt"/>
                <a:cs typeface="+mn-lt"/>
              </a:rPr>
              <a:t>(6.7%)</a:t>
            </a:r>
          </a:p>
          <a:p>
            <a:pPr marL="284607" indent="-284607" algn="l" defTabSz="379476">
              <a:spcBef>
                <a:spcPts val="830"/>
              </a:spcBef>
            </a:pPr>
            <a:r>
              <a:rPr lang="ko-KR" altLang="en-US" sz="2075" dirty="0">
                <a:solidFill>
                  <a:schemeClr val="tx1"/>
                </a:solidFill>
                <a:ea typeface="+mn-lt"/>
                <a:cs typeface="+mn-lt"/>
              </a:rPr>
              <a:t>카페</a:t>
            </a:r>
            <a:endParaRPr lang="ko-KR" altLang="en-US" sz="2075" dirty="0">
              <a:solidFill>
                <a:schemeClr val="tx1"/>
              </a:solidFill>
            </a:endParaRPr>
          </a:p>
          <a:p>
            <a:pPr algn="l"/>
            <a:endParaRPr lang="ko-KR" altLang="en-US" dirty="0">
              <a:ea typeface="HY그래픽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59015-5303-4A57-A934-14AFF2A6C1B8}"/>
              </a:ext>
            </a:extLst>
          </p:cNvPr>
          <p:cNvSpPr txBox="1"/>
          <p:nvPr/>
        </p:nvSpPr>
        <p:spPr>
          <a:xfrm>
            <a:off x="5480717" y="4674377"/>
            <a:ext cx="3407644" cy="3222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58952">
              <a:spcAft>
                <a:spcPts val="600"/>
              </a:spcAft>
            </a:pPr>
            <a:r>
              <a:rPr lang="ko-KR" alt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출처</a:t>
            </a:r>
            <a:r>
              <a:rPr lang="en-US" altLang="ko-KR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2021</a:t>
            </a:r>
            <a:r>
              <a:rPr lang="ko-KR" alt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 국민 독서실태 조사</a:t>
            </a:r>
            <a:r>
              <a:rPr lang="ko-KR" altLang="en-US" sz="1494" kern="1200" dirty="0">
                <a:solidFill>
                  <a:schemeClr val="tx1"/>
                </a:solidFill>
                <a:latin typeface="Trebuchet MS"/>
                <a:ea typeface="+mn-ea"/>
                <a:cs typeface="+mn-cs"/>
              </a:rPr>
              <a:t>​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2820361-40C3-4697-8CA6-60C1703A2FED}"/>
              </a:ext>
            </a:extLst>
          </p:cNvPr>
          <p:cNvCxnSpPr/>
          <p:nvPr/>
        </p:nvCxnSpPr>
        <p:spPr>
          <a:xfrm>
            <a:off x="1298093" y="3269226"/>
            <a:ext cx="397638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997B4AD-7163-4954-85FE-8CEDE57C7DD5}"/>
              </a:ext>
            </a:extLst>
          </p:cNvPr>
          <p:cNvCxnSpPr/>
          <p:nvPr/>
        </p:nvCxnSpPr>
        <p:spPr>
          <a:xfrm>
            <a:off x="1283346" y="2851355"/>
            <a:ext cx="397638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413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54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0D14D6-5250-4CDD-92F5-38B095FA9805}"/>
              </a:ext>
            </a:extLst>
          </p:cNvPr>
          <p:cNvSpPr/>
          <p:nvPr/>
        </p:nvSpPr>
        <p:spPr>
          <a:xfrm>
            <a:off x="986724" y="439379"/>
            <a:ext cx="5731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4607" indent="-284607" defTabSz="379476">
              <a:spcBef>
                <a:spcPts val="830"/>
              </a:spcBef>
            </a:pPr>
            <a:r>
              <a:rPr lang="ko-KR" altLang="en-US" sz="28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책 읽는 습관이 들지 않아서 </a:t>
            </a:r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(9.7%)</a:t>
            </a:r>
            <a:endParaRPr lang="ko-KR" altLang="en-US" sz="2800" b="1" dirty="0">
              <a:solidFill>
                <a:schemeClr val="accent2">
                  <a:lumMod val="75000"/>
                </a:schemeClr>
              </a:solidFill>
              <a:ea typeface="HY그래픽M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6A27F57-B767-4D27-8A6A-3F7881DF99F3}"/>
              </a:ext>
            </a:extLst>
          </p:cNvPr>
          <p:cNvSpPr/>
          <p:nvPr/>
        </p:nvSpPr>
        <p:spPr>
          <a:xfrm>
            <a:off x="1068950" y="1740309"/>
            <a:ext cx="30027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4607" indent="-284607" defTabSz="379476">
              <a:spcBef>
                <a:spcPts val="830"/>
              </a:spcBef>
            </a:pP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1. 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독서 일지 작성</a:t>
            </a:r>
            <a:endParaRPr lang="ko-KR" altLang="en-US" sz="2800" b="1" dirty="0">
              <a:solidFill>
                <a:schemeClr val="accent1">
                  <a:lumMod val="75000"/>
                </a:schemeClr>
              </a:solidFill>
              <a:ea typeface="HY그래픽M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E5210A-5897-49C7-B365-496E07CB16CD}"/>
              </a:ext>
            </a:extLst>
          </p:cNvPr>
          <p:cNvSpPr/>
          <p:nvPr/>
        </p:nvSpPr>
        <p:spPr>
          <a:xfrm>
            <a:off x="766999" y="2567237"/>
            <a:ext cx="9612264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b="1" dirty="0">
                <a:latin typeface="inherit"/>
              </a:rPr>
              <a:t> 사용자가 읽는 책에 대한 노트를 작성하여 </a:t>
            </a:r>
            <a:r>
              <a:rPr lang="ko-KR" altLang="en-US" sz="2400" b="1" dirty="0">
                <a:solidFill>
                  <a:schemeClr val="accent2">
                    <a:lumMod val="50000"/>
                  </a:schemeClr>
                </a:solidFill>
                <a:latin typeface="inherit"/>
              </a:rPr>
              <a:t>독서 기록을 </a:t>
            </a:r>
            <a:r>
              <a:rPr lang="ko-KR" altLang="en-US" sz="2400" b="1" dirty="0">
                <a:latin typeface="inherit"/>
              </a:rPr>
              <a:t>추적할 수 있음</a:t>
            </a:r>
            <a:r>
              <a:rPr lang="en-US" altLang="ko-KR" sz="2400" b="1" dirty="0">
                <a:latin typeface="inherit"/>
              </a:rPr>
              <a:t>.</a:t>
            </a:r>
          </a:p>
          <a:p>
            <a:pPr fontAlgn="base"/>
            <a:r>
              <a:rPr lang="en-US" altLang="ko-KR" sz="2400" b="1" dirty="0">
                <a:latin typeface="inherit"/>
              </a:rPr>
              <a:t> </a:t>
            </a:r>
          </a:p>
          <a:p>
            <a:pPr fontAlgn="base"/>
            <a:r>
              <a:rPr lang="ko-KR" altLang="en-US" sz="2400" b="1" dirty="0">
                <a:latin typeface="inherit"/>
              </a:rPr>
              <a:t>그 경험과 기록을 </a:t>
            </a:r>
            <a:r>
              <a:rPr lang="ko-KR" altLang="en-US" sz="2400" b="1" dirty="0">
                <a:solidFill>
                  <a:schemeClr val="accent2">
                    <a:lumMod val="50000"/>
                  </a:schemeClr>
                </a:solidFill>
                <a:latin typeface="inherit"/>
              </a:rPr>
              <a:t>공유</a:t>
            </a:r>
            <a:r>
              <a:rPr lang="ko-KR" altLang="en-US" sz="2400" b="1" dirty="0">
                <a:latin typeface="inherit"/>
              </a:rPr>
              <a:t>할 수 있다</a:t>
            </a:r>
            <a:r>
              <a:rPr lang="en-US" altLang="ko-KR" sz="2400" b="1" dirty="0">
                <a:latin typeface="inherit"/>
              </a:rPr>
              <a:t>.</a:t>
            </a:r>
          </a:p>
          <a:p>
            <a:pPr fontAlgn="base"/>
            <a:endParaRPr lang="en-US" altLang="ko-KR" sz="2400" b="1" dirty="0">
              <a:latin typeface="inherit"/>
            </a:endParaRPr>
          </a:p>
          <a:p>
            <a:pPr fontAlgn="base"/>
            <a:r>
              <a:rPr lang="ko-KR" altLang="en-US" sz="2400" b="1" dirty="0">
                <a:latin typeface="inherit"/>
              </a:rPr>
              <a:t>어떤 책을 읽고 있는지</a:t>
            </a:r>
            <a:r>
              <a:rPr lang="en-US" altLang="ko-KR" sz="2400" b="1" dirty="0">
                <a:latin typeface="inherit"/>
              </a:rPr>
              <a:t>, </a:t>
            </a:r>
            <a:r>
              <a:rPr lang="ko-KR" altLang="en-US" sz="2400" b="1" dirty="0">
                <a:latin typeface="inherit"/>
              </a:rPr>
              <a:t>얼마나 읽었는지</a:t>
            </a:r>
            <a:r>
              <a:rPr lang="en-US" altLang="ko-KR" sz="2400" b="1" dirty="0">
                <a:latin typeface="inherit"/>
              </a:rPr>
              <a:t>, </a:t>
            </a:r>
            <a:r>
              <a:rPr lang="ko-KR" altLang="en-US" sz="2400" b="1" dirty="0">
                <a:latin typeface="inherit"/>
              </a:rPr>
              <a:t>읽기 목표를 어떻게 설정했는지 관리</a:t>
            </a:r>
            <a:endParaRPr lang="ko-KR" altLang="en-US" sz="2400" b="1" dirty="0"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57550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F0D14D6-5250-4CDD-92F5-38B095FA9805}"/>
              </a:ext>
            </a:extLst>
          </p:cNvPr>
          <p:cNvSpPr/>
          <p:nvPr/>
        </p:nvSpPr>
        <p:spPr>
          <a:xfrm>
            <a:off x="947395" y="498373"/>
            <a:ext cx="59234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4607" indent="-284607" defTabSz="379476">
              <a:spcBef>
                <a:spcPts val="830"/>
              </a:spcBef>
            </a:pPr>
            <a:r>
              <a:rPr lang="ko-KR" altLang="en-US" sz="2800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책 이외의 매체</a:t>
            </a: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/</a:t>
            </a:r>
            <a:r>
              <a:rPr lang="ko-KR" altLang="en-US" sz="2800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콘텐츠 이용 </a:t>
            </a: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(26.2%)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  <a:ea typeface="HY그래픽M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6A27F57-B767-4D27-8A6A-3F7881DF99F3}"/>
              </a:ext>
            </a:extLst>
          </p:cNvPr>
          <p:cNvSpPr/>
          <p:nvPr/>
        </p:nvSpPr>
        <p:spPr>
          <a:xfrm>
            <a:off x="842807" y="1532805"/>
            <a:ext cx="66640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4607" indent="-284607" defTabSz="379476">
              <a:spcBef>
                <a:spcPts val="830"/>
              </a:spcBef>
            </a:pP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2. 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독서에 재미를 더할 수 있는 요소 추가</a:t>
            </a:r>
            <a:endParaRPr lang="ko-KR" altLang="en-US" sz="2800" b="1" dirty="0">
              <a:solidFill>
                <a:schemeClr val="accent1">
                  <a:lumMod val="75000"/>
                </a:schemeClr>
              </a:solidFill>
              <a:ea typeface="HY그래픽M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E5210A-5897-49C7-B365-496E07CB16CD}"/>
              </a:ext>
            </a:extLst>
          </p:cNvPr>
          <p:cNvSpPr/>
          <p:nvPr/>
        </p:nvSpPr>
        <p:spPr>
          <a:xfrm>
            <a:off x="481863" y="2567237"/>
            <a:ext cx="942905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b="1" dirty="0">
                <a:latin typeface="+mn-ea"/>
              </a:rPr>
              <a:t>독서를 더 흥미롭게 즐길 수 있도록 </a:t>
            </a:r>
            <a:r>
              <a:rPr lang="ko-KR" altLang="en-US" sz="2800" b="1" dirty="0" err="1">
                <a:solidFill>
                  <a:schemeClr val="accent2">
                    <a:lumMod val="50000"/>
                  </a:schemeClr>
                </a:solidFill>
                <a:latin typeface="+mn-ea"/>
              </a:rPr>
              <a:t>인터랙티브</a:t>
            </a:r>
            <a:r>
              <a:rPr lang="ko-KR" altLang="en-US" sz="2400" b="1" dirty="0" err="1">
                <a:latin typeface="+mn-ea"/>
              </a:rPr>
              <a:t>한</a:t>
            </a:r>
            <a:r>
              <a:rPr lang="ko-KR" altLang="en-US" sz="2400" b="1" dirty="0">
                <a:latin typeface="+mn-ea"/>
              </a:rPr>
              <a:t> 요소를 추가한다</a:t>
            </a:r>
            <a:r>
              <a:rPr lang="en-US" altLang="ko-KR" sz="2400" b="1" dirty="0">
                <a:latin typeface="+mn-ea"/>
              </a:rPr>
              <a:t>. </a:t>
            </a:r>
          </a:p>
          <a:p>
            <a:pPr fontAlgn="base"/>
            <a:endParaRPr lang="en-US" altLang="ko-KR" sz="2400" b="1" dirty="0">
              <a:latin typeface="+mn-ea"/>
            </a:endParaRPr>
          </a:p>
          <a:p>
            <a:pPr fontAlgn="base"/>
            <a:r>
              <a:rPr lang="ko-KR" altLang="en-US" sz="2400" b="1" dirty="0">
                <a:latin typeface="+mn-ea"/>
              </a:rPr>
              <a:t>책과 관련된 퀴즈 </a:t>
            </a:r>
            <a:r>
              <a:rPr lang="en-US" altLang="ko-KR" sz="2400" b="1" dirty="0">
                <a:latin typeface="+mn-ea"/>
              </a:rPr>
              <a:t>or </a:t>
            </a:r>
            <a:r>
              <a:rPr lang="ko-KR" altLang="en-US" sz="2400" b="1" dirty="0">
                <a:latin typeface="+mn-ea"/>
              </a:rPr>
              <a:t>퍼즐 게임을 포함한 어플</a:t>
            </a:r>
            <a:endParaRPr lang="en-US" altLang="ko-KR" sz="2400" b="1" dirty="0">
              <a:latin typeface="+mn-ea"/>
            </a:endParaRPr>
          </a:p>
          <a:p>
            <a:pPr fontAlgn="base"/>
            <a:endParaRPr lang="en-US" altLang="ko-KR" sz="2400" b="1" dirty="0">
              <a:latin typeface="+mn-ea"/>
            </a:endParaRPr>
          </a:p>
          <a:p>
            <a:pPr fontAlgn="base"/>
            <a:r>
              <a:rPr lang="ko-KR" altLang="en-US" sz="2400" b="1" dirty="0">
                <a:latin typeface="+mn-ea"/>
              </a:rPr>
              <a:t>특정 분위기를 조성해주는 기기</a:t>
            </a:r>
            <a:r>
              <a:rPr lang="en-US" altLang="ko-KR" sz="2400" b="1" dirty="0">
                <a:latin typeface="+mn-ea"/>
              </a:rPr>
              <a:t> / </a:t>
            </a:r>
            <a:r>
              <a:rPr lang="ko-KR" altLang="en-US" sz="2400" b="1" dirty="0">
                <a:latin typeface="+mn-ea"/>
              </a:rPr>
              <a:t>배경음악</a:t>
            </a:r>
            <a:endParaRPr lang="en-US" altLang="ko-KR" sz="2400" b="1" dirty="0">
              <a:latin typeface="+mn-ea"/>
            </a:endParaRPr>
          </a:p>
          <a:p>
            <a:pPr fontAlgn="base"/>
            <a:endParaRPr lang="en-US" altLang="ko-KR" sz="2400" b="1" dirty="0">
              <a:latin typeface="+mn-ea"/>
            </a:endParaRPr>
          </a:p>
          <a:p>
            <a:pPr fontAlgn="base"/>
            <a:r>
              <a:rPr lang="ko-KR" altLang="en-US" sz="2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독서 도전 및 리워드 시스템 </a:t>
            </a:r>
            <a:r>
              <a:rPr lang="en-US" altLang="ko-KR" sz="2400" b="1" dirty="0">
                <a:latin typeface="+mn-ea"/>
              </a:rPr>
              <a:t>: </a:t>
            </a:r>
            <a:r>
              <a:rPr lang="ko-KR" altLang="en-US" sz="2400" b="1" dirty="0">
                <a:latin typeface="+mn-ea"/>
              </a:rPr>
              <a:t>사용자들이 독서 도전과 목표를 설정해두고 그를 달성하였을 때 보상을 받을 수 있는 시스템 구축</a:t>
            </a:r>
            <a:r>
              <a:rPr lang="en-US" altLang="ko-KR" sz="2400" b="1" dirty="0">
                <a:latin typeface="+mn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98703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E5B7149-C14B-40DB-8AC3-518F3FEDC254}"/>
              </a:ext>
            </a:extLst>
          </p:cNvPr>
          <p:cNvSpPr/>
          <p:nvPr/>
        </p:nvSpPr>
        <p:spPr>
          <a:xfrm>
            <a:off x="1104286" y="812390"/>
            <a:ext cx="3910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4607" indent="-284607" defTabSz="379476">
              <a:spcBef>
                <a:spcPts val="830"/>
              </a:spcBef>
            </a:pPr>
            <a:r>
              <a:rPr lang="ko-KR" altLang="en-US" sz="2800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책 읽기 습관</a:t>
            </a: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/</a:t>
            </a:r>
            <a:r>
              <a:rPr lang="ko-KR" altLang="en-US" sz="2800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관리</a:t>
            </a: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/</a:t>
            </a:r>
            <a:r>
              <a:rPr lang="ko-KR" altLang="en-US" sz="2800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추천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  <a:ea typeface="HY그래픽M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06C4FC-ED80-4967-B8A3-8EFD1B969B04}"/>
              </a:ext>
            </a:extLst>
          </p:cNvPr>
          <p:cNvSpPr/>
          <p:nvPr/>
        </p:nvSpPr>
        <p:spPr>
          <a:xfrm>
            <a:off x="919949" y="1481721"/>
            <a:ext cx="7975260" cy="16517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4607" indent="-284607" defTabSz="379476">
              <a:spcBef>
                <a:spcPts val="830"/>
              </a:spcBef>
            </a:pP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1. 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책을 읽을 수록 캐릭터가 성장한다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.</a:t>
            </a:r>
          </a:p>
          <a:p>
            <a:pPr marL="284607" indent="-284607" defTabSz="379476">
              <a:spcBef>
                <a:spcPts val="830"/>
              </a:spcBef>
            </a:pP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2. 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읽은 정보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, 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검색 정보를 바탕으로 </a:t>
            </a:r>
            <a:r>
              <a:rPr lang="ko-KR" altLang="en-US" sz="3200" b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추천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시스템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ea typeface="+mn-lt"/>
              <a:cs typeface="+mn-lt"/>
            </a:endParaRPr>
          </a:p>
          <a:p>
            <a:pPr marL="284607" indent="-284607" defTabSz="379476">
              <a:spcBef>
                <a:spcPts val="830"/>
              </a:spcBef>
            </a:pP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3. 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평점 및 커뮤니티 형성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ea typeface="HY그래픽M"/>
              <a:cs typeface="+mn-lt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F02DEB7-9434-4141-ACC4-390CF7788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56" b="95122" l="9659" r="89773">
                        <a14:foregroundMark x1="41477" y1="29675" x2="44886" y2="34146"/>
                        <a14:foregroundMark x1="61932" y1="31301" x2="51136" y2="40650"/>
                        <a14:foregroundMark x1="48295" y1="37805" x2="53409" y2="46748"/>
                        <a14:foregroundMark x1="30114" y1="88618" x2="61932" y2="95122"/>
                        <a14:foregroundMark x1="61932" y1="95122" x2="69318" y2="95122"/>
                        <a14:foregroundMark x1="74432" y1="84553" x2="38636" y2="80894"/>
                        <a14:foregroundMark x1="73864" y1="85366" x2="60795" y2="84959"/>
                        <a14:foregroundMark x1="76705" y1="78455" x2="72159" y2="609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178" y="3717926"/>
            <a:ext cx="1941878" cy="271421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3574F90-9B80-48D8-9A8C-76419B1E7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56" b="95122" l="9659" r="89773">
                        <a14:foregroundMark x1="41477" y1="29675" x2="44886" y2="34146"/>
                        <a14:foregroundMark x1="61932" y1="31301" x2="51136" y2="40650"/>
                        <a14:foregroundMark x1="48295" y1="37805" x2="53409" y2="46748"/>
                        <a14:foregroundMark x1="30114" y1="88618" x2="61932" y2="95122"/>
                        <a14:foregroundMark x1="61932" y1="95122" x2="69318" y2="95122"/>
                        <a14:foregroundMark x1="74432" y1="84553" x2="38636" y2="80894"/>
                        <a14:foregroundMark x1="73864" y1="85366" x2="60795" y2="84959"/>
                        <a14:foregroundMark x1="76705" y1="78455" x2="72159" y2="609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63738" y="3071900"/>
            <a:ext cx="2507232" cy="3504427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F49DC0F3-E9CA-46C4-AAEC-38E95C068B53}"/>
              </a:ext>
            </a:extLst>
          </p:cNvPr>
          <p:cNvGrpSpPr/>
          <p:nvPr/>
        </p:nvGrpSpPr>
        <p:grpSpPr>
          <a:xfrm>
            <a:off x="2510232" y="4748313"/>
            <a:ext cx="1123389" cy="1508510"/>
            <a:chOff x="3708163" y="4370897"/>
            <a:chExt cx="1123389" cy="1508510"/>
          </a:xfrm>
        </p:grpSpPr>
        <p:pic>
          <p:nvPicPr>
            <p:cNvPr id="16" name="Picture 2" descr="책 이미지 - Freepik에서 무료 다운로드">
              <a:extLst>
                <a:ext uri="{FF2B5EF4-FFF2-40B4-BE49-F238E27FC236}">
                  <a16:creationId xmlns:a16="http://schemas.microsoft.com/office/drawing/2014/main" id="{DC4AB435-2F02-4099-BA09-B702C215E9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6222" b="89778" l="9778" r="89778">
                          <a14:foregroundMark x1="16000" y1="12444" x2="25333" y2="27556"/>
                          <a14:foregroundMark x1="52889" y1="12000" x2="64889" y2="24444"/>
                          <a14:foregroundMark x1="75556" y1="15556" x2="60444" y2="12444"/>
                          <a14:foregroundMark x1="80000" y1="13778" x2="65778" y2="6222"/>
                          <a14:foregroundMark x1="72000" y1="12000" x2="62667" y2="9778"/>
                          <a14:foregroundMark x1="34222" y1="44889" x2="18667" y2="45778"/>
                          <a14:foregroundMark x1="18222" y1="56444" x2="16444" y2="60000"/>
                          <a14:foregroundMark x1="33333" y1="50222" x2="38222" y2="57333"/>
                          <a14:foregroundMark x1="17778" y1="54222" x2="27556" y2="61778"/>
                          <a14:foregroundMark x1="32444" y1="49333" x2="36444" y2="59556"/>
                          <a14:foregroundMark x1="20000" y1="49778" x2="16889" y2="54667"/>
                          <a14:foregroundMark x1="67556" y1="40444" x2="58667" y2="54222"/>
                          <a14:foregroundMark x1="75556" y1="36889" x2="86222" y2="41333"/>
                          <a14:foregroundMark x1="85778" y1="83111" x2="68889" y2="75556"/>
                          <a14:foregroundMark x1="39111" y1="80000" x2="20889" y2="80889"/>
                          <a14:foregroundMark x1="33778" y1="78667" x2="16000" y2="88444"/>
                          <a14:foregroundMark x1="81778" y1="77333" x2="67111" y2="73333"/>
                          <a14:foregroundMark x1="74667" y1="82222" x2="84444" y2="83111"/>
                          <a14:foregroundMark x1="82667" y1="81778" x2="72000" y2="76889"/>
                          <a14:foregroundMark x1="77333" y1="81778" x2="69778" y2="79556"/>
                          <a14:foregroundMark x1="23556" y1="82222" x2="14222" y2="888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755" b="69005"/>
            <a:stretch/>
          </p:blipFill>
          <p:spPr bwMode="auto">
            <a:xfrm rot="19083945">
              <a:off x="3722729" y="5046162"/>
              <a:ext cx="1108823" cy="833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책 이미지 - Freepik에서 무료 다운로드">
              <a:extLst>
                <a:ext uri="{FF2B5EF4-FFF2-40B4-BE49-F238E27FC236}">
                  <a16:creationId xmlns:a16="http://schemas.microsoft.com/office/drawing/2014/main" id="{BFD9B0AD-4926-44E5-804A-C63BA49709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6222" b="89778" l="9778" r="89778">
                          <a14:foregroundMark x1="16000" y1="12444" x2="25333" y2="27556"/>
                          <a14:foregroundMark x1="52889" y1="12000" x2="64889" y2="24444"/>
                          <a14:foregroundMark x1="75556" y1="15556" x2="60444" y2="12444"/>
                          <a14:foregroundMark x1="80000" y1="13778" x2="65778" y2="6222"/>
                          <a14:foregroundMark x1="72000" y1="12000" x2="62667" y2="9778"/>
                          <a14:foregroundMark x1="34222" y1="44889" x2="18667" y2="45778"/>
                          <a14:foregroundMark x1="18222" y1="56444" x2="16444" y2="60000"/>
                          <a14:foregroundMark x1="33333" y1="50222" x2="38222" y2="57333"/>
                          <a14:foregroundMark x1="17778" y1="54222" x2="27556" y2="61778"/>
                          <a14:foregroundMark x1="32444" y1="49333" x2="36444" y2="59556"/>
                          <a14:foregroundMark x1="20000" y1="49778" x2="16889" y2="54667"/>
                          <a14:foregroundMark x1="67556" y1="40444" x2="58667" y2="54222"/>
                          <a14:foregroundMark x1="75556" y1="36889" x2="86222" y2="41333"/>
                          <a14:foregroundMark x1="85778" y1="83111" x2="68889" y2="75556"/>
                          <a14:foregroundMark x1="39111" y1="80000" x2="20889" y2="80889"/>
                          <a14:foregroundMark x1="33778" y1="78667" x2="16000" y2="88444"/>
                          <a14:foregroundMark x1="81778" y1="77333" x2="67111" y2="73333"/>
                          <a14:foregroundMark x1="74667" y1="82222" x2="84444" y2="83111"/>
                          <a14:foregroundMark x1="82667" y1="81778" x2="72000" y2="76889"/>
                          <a14:foregroundMark x1="77333" y1="81778" x2="69778" y2="79556"/>
                          <a14:foregroundMark x1="23556" y1="82222" x2="14222" y2="888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755" b="69005"/>
            <a:stretch/>
          </p:blipFill>
          <p:spPr bwMode="auto">
            <a:xfrm rot="19083945">
              <a:off x="3716147" y="4824936"/>
              <a:ext cx="1108823" cy="833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책 이미지 - Freepik에서 무료 다운로드">
              <a:extLst>
                <a:ext uri="{FF2B5EF4-FFF2-40B4-BE49-F238E27FC236}">
                  <a16:creationId xmlns:a16="http://schemas.microsoft.com/office/drawing/2014/main" id="{10463D78-C0E6-4133-9263-AC8F2916BDB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6222" b="89778" l="9778" r="89778">
                          <a14:foregroundMark x1="16000" y1="12444" x2="25333" y2="27556"/>
                          <a14:foregroundMark x1="52889" y1="12000" x2="64889" y2="24444"/>
                          <a14:foregroundMark x1="75556" y1="15556" x2="60444" y2="12444"/>
                          <a14:foregroundMark x1="80000" y1="13778" x2="65778" y2="6222"/>
                          <a14:foregroundMark x1="72000" y1="12000" x2="62667" y2="9778"/>
                          <a14:foregroundMark x1="34222" y1="44889" x2="18667" y2="45778"/>
                          <a14:foregroundMark x1="18222" y1="56444" x2="16444" y2="60000"/>
                          <a14:foregroundMark x1="33333" y1="50222" x2="38222" y2="57333"/>
                          <a14:foregroundMark x1="17778" y1="54222" x2="27556" y2="61778"/>
                          <a14:foregroundMark x1="32444" y1="49333" x2="36444" y2="59556"/>
                          <a14:foregroundMark x1="20000" y1="49778" x2="16889" y2="54667"/>
                          <a14:foregroundMark x1="67556" y1="40444" x2="58667" y2="54222"/>
                          <a14:foregroundMark x1="75556" y1="36889" x2="86222" y2="41333"/>
                          <a14:foregroundMark x1="85778" y1="83111" x2="68889" y2="75556"/>
                          <a14:foregroundMark x1="39111" y1="80000" x2="20889" y2="80889"/>
                          <a14:foregroundMark x1="33778" y1="78667" x2="16000" y2="88444"/>
                          <a14:foregroundMark x1="81778" y1="77333" x2="67111" y2="73333"/>
                          <a14:foregroundMark x1="74667" y1="82222" x2="84444" y2="83111"/>
                          <a14:foregroundMark x1="82667" y1="81778" x2="72000" y2="76889"/>
                          <a14:foregroundMark x1="77333" y1="81778" x2="69778" y2="79556"/>
                          <a14:foregroundMark x1="23556" y1="82222" x2="14222" y2="888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755" b="69005"/>
            <a:stretch/>
          </p:blipFill>
          <p:spPr bwMode="auto">
            <a:xfrm rot="19083945">
              <a:off x="3716148" y="4603709"/>
              <a:ext cx="1108823" cy="833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책 이미지 - Freepik에서 무료 다운로드">
              <a:extLst>
                <a:ext uri="{FF2B5EF4-FFF2-40B4-BE49-F238E27FC236}">
                  <a16:creationId xmlns:a16="http://schemas.microsoft.com/office/drawing/2014/main" id="{F88D107C-EFBB-4AA2-AC16-77F6F0BE52A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6222" b="89778" l="9778" r="89778">
                          <a14:foregroundMark x1="16000" y1="12444" x2="25333" y2="27556"/>
                          <a14:foregroundMark x1="52889" y1="12000" x2="64889" y2="24444"/>
                          <a14:foregroundMark x1="75556" y1="15556" x2="60444" y2="12444"/>
                          <a14:foregroundMark x1="80000" y1="13778" x2="65778" y2="6222"/>
                          <a14:foregroundMark x1="72000" y1="12000" x2="62667" y2="9778"/>
                          <a14:foregroundMark x1="34222" y1="44889" x2="18667" y2="45778"/>
                          <a14:foregroundMark x1="18222" y1="56444" x2="16444" y2="60000"/>
                          <a14:foregroundMark x1="33333" y1="50222" x2="38222" y2="57333"/>
                          <a14:foregroundMark x1="17778" y1="54222" x2="27556" y2="61778"/>
                          <a14:foregroundMark x1="32444" y1="49333" x2="36444" y2="59556"/>
                          <a14:foregroundMark x1="20000" y1="49778" x2="16889" y2="54667"/>
                          <a14:foregroundMark x1="67556" y1="40444" x2="58667" y2="54222"/>
                          <a14:foregroundMark x1="75556" y1="36889" x2="86222" y2="41333"/>
                          <a14:foregroundMark x1="85778" y1="83111" x2="68889" y2="75556"/>
                          <a14:foregroundMark x1="39111" y1="80000" x2="20889" y2="80889"/>
                          <a14:foregroundMark x1="33778" y1="78667" x2="16000" y2="88444"/>
                          <a14:foregroundMark x1="81778" y1="77333" x2="67111" y2="73333"/>
                          <a14:foregroundMark x1="74667" y1="82222" x2="84444" y2="83111"/>
                          <a14:foregroundMark x1="82667" y1="81778" x2="72000" y2="76889"/>
                          <a14:foregroundMark x1="77333" y1="81778" x2="69778" y2="79556"/>
                          <a14:foregroundMark x1="23556" y1="82222" x2="14222" y2="88889"/>
                        </a14:backgroundRemoval>
                      </a14:imgEffect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755" b="69005"/>
            <a:stretch/>
          </p:blipFill>
          <p:spPr bwMode="auto">
            <a:xfrm rot="19083945">
              <a:off x="3708163" y="4370897"/>
              <a:ext cx="1108823" cy="833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AA70FAC5-EC3B-4B79-BAA9-1B120DB0B4FB}"/>
              </a:ext>
            </a:extLst>
          </p:cNvPr>
          <p:cNvSpPr/>
          <p:nvPr/>
        </p:nvSpPr>
        <p:spPr>
          <a:xfrm>
            <a:off x="2684206" y="4231661"/>
            <a:ext cx="1012722" cy="31463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6" name="Picture 4" descr="https://f1.tokenpost.kr/2018/08/4bqesknd0j.jpg">
            <a:extLst>
              <a:ext uri="{FF2B5EF4-FFF2-40B4-BE49-F238E27FC236}">
                <a16:creationId xmlns:a16="http://schemas.microsoft.com/office/drawing/2014/main" id="{D30F6E20-45E7-4FCF-B2CA-D25F4B642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3845">
            <a:off x="7501975" y="3426829"/>
            <a:ext cx="3625567" cy="20393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E7C43F8-697C-4FBD-A986-0AA431B08283}"/>
              </a:ext>
            </a:extLst>
          </p:cNvPr>
          <p:cNvSpPr txBox="1"/>
          <p:nvPr/>
        </p:nvSpPr>
        <p:spPr>
          <a:xfrm>
            <a:off x="7595361" y="5618974"/>
            <a:ext cx="3190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ex</a:t>
            </a:r>
            <a:r>
              <a:rPr lang="ko-KR" altLang="en-US" b="1" dirty="0"/>
              <a:t> </a:t>
            </a:r>
            <a:r>
              <a:rPr lang="en-US" altLang="ko-KR" b="1" dirty="0"/>
              <a:t>)</a:t>
            </a:r>
            <a:r>
              <a:rPr lang="ko-KR" altLang="en-US" b="1" dirty="0"/>
              <a:t> </a:t>
            </a:r>
            <a:r>
              <a:rPr lang="ko-KR" altLang="en-US" b="1" dirty="0" err="1"/>
              <a:t>크립토키티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수집</a:t>
            </a:r>
            <a:r>
              <a:rPr lang="en-US" altLang="ko-KR" b="1" dirty="0"/>
              <a:t>, </a:t>
            </a:r>
            <a:r>
              <a:rPr lang="ko-KR" altLang="en-US" b="1" dirty="0"/>
              <a:t>보상 요소 성공 사례</a:t>
            </a:r>
            <a:endParaRPr lang="en-US" altLang="ko-KR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0A2494-3A71-4861-9A4C-EE631737FF00}"/>
              </a:ext>
            </a:extLst>
          </p:cNvPr>
          <p:cNvSpPr/>
          <p:nvPr/>
        </p:nvSpPr>
        <p:spPr>
          <a:xfrm>
            <a:off x="7105171" y="6485047"/>
            <a:ext cx="3680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4D5156"/>
                </a:solidFill>
                <a:latin typeface="Apple SD Gothic Neo"/>
              </a:rPr>
              <a:t> 블록체인 기반의 고양이 육성 게임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3416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아름 다운 배경 아침 정글의 벡터 일러스트 레이 션. 고 사리와 꽃과 밝은 정글. 디자인 게임, 웹 사이트 및 휴대폰, 인쇄용. |  프리미엄 벡터">
            <a:extLst>
              <a:ext uri="{FF2B5EF4-FFF2-40B4-BE49-F238E27FC236}">
                <a16:creationId xmlns:a16="http://schemas.microsoft.com/office/drawing/2014/main" id="{4D701FD7-79CF-43FE-B406-D02BBFA09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597" y="3930200"/>
            <a:ext cx="2691331" cy="270334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E5B7149-C14B-40DB-8AC3-518F3FEDC254}"/>
              </a:ext>
            </a:extLst>
          </p:cNvPr>
          <p:cNvSpPr/>
          <p:nvPr/>
        </p:nvSpPr>
        <p:spPr>
          <a:xfrm>
            <a:off x="971746" y="693781"/>
            <a:ext cx="54409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4607" indent="-284607" defTabSz="379476">
              <a:spcBef>
                <a:spcPts val="830"/>
              </a:spcBef>
            </a:pPr>
            <a:r>
              <a:rPr lang="ko-KR" altLang="en-US" sz="2800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책 분위기 조성 기기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(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인터렉티브 독서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)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  <a:ea typeface="HY그래픽M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06C4FC-ED80-4967-B8A3-8EFD1B969B04}"/>
              </a:ext>
            </a:extLst>
          </p:cNvPr>
          <p:cNvSpPr/>
          <p:nvPr/>
        </p:nvSpPr>
        <p:spPr>
          <a:xfrm>
            <a:off x="841291" y="1401721"/>
            <a:ext cx="9030036" cy="2657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4607" indent="-284607" defTabSz="379476">
              <a:spcBef>
                <a:spcPts val="830"/>
              </a:spcBef>
            </a:pP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1. 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페이지를 넘기는 </a:t>
            </a:r>
            <a:r>
              <a:rPr lang="ko-KR" altLang="en-US" sz="2800" b="1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모션등을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인식 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/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북마크기능 및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페이지 저장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ea typeface="+mn-lt"/>
              <a:cs typeface="+mn-lt"/>
            </a:endParaRPr>
          </a:p>
          <a:p>
            <a:pPr marL="284607" indent="-284607" defTabSz="379476">
              <a:spcBef>
                <a:spcPts val="830"/>
              </a:spcBef>
            </a:pP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2. 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손가락으로 특정 단어 밑줄 </a:t>
            </a:r>
            <a:r>
              <a:rPr lang="ko-KR" altLang="en-US" sz="2800" b="1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그으면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텍스트 인식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ea typeface="+mn-lt"/>
              <a:cs typeface="+mn-lt"/>
            </a:endParaRPr>
          </a:p>
          <a:p>
            <a:pPr marL="284607" indent="-284607" defTabSz="379476">
              <a:spcBef>
                <a:spcPts val="830"/>
              </a:spcBef>
            </a:pPr>
            <a:r>
              <a:rPr lang="en-US" altLang="ko-KR" sz="2800" b="1" dirty="0">
                <a:solidFill>
                  <a:schemeClr val="accent5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2. </a:t>
            </a:r>
            <a:r>
              <a:rPr lang="ko-KR" alt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음성인식으로 특정 단어 인식</a:t>
            </a:r>
            <a:endParaRPr lang="en-US" altLang="ko-KR" sz="2800" b="1" dirty="0">
              <a:solidFill>
                <a:schemeClr val="accent5">
                  <a:lumMod val="40000"/>
                  <a:lumOff val="60000"/>
                </a:schemeClr>
              </a:solidFill>
              <a:ea typeface="+mn-lt"/>
              <a:cs typeface="+mn-lt"/>
            </a:endParaRPr>
          </a:p>
          <a:p>
            <a:pPr marL="284607" indent="-284607" defTabSz="379476">
              <a:spcBef>
                <a:spcPts val="830"/>
              </a:spcBef>
            </a:pP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3. 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인식한 단어로 카페 배경 이미지 출력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, </a:t>
            </a:r>
            <a:r>
              <a:rPr lang="ko-KR" altLang="en-US" sz="2800" b="1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비오는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소리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, </a:t>
            </a:r>
          </a:p>
          <a:p>
            <a:pPr marL="284607" indent="-284607" defTabSz="379476">
              <a:spcBef>
                <a:spcPts val="830"/>
              </a:spcBef>
            </a:pP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분위기 조성</a:t>
            </a:r>
            <a:endParaRPr lang="ko-KR" altLang="en-US" sz="2800" b="1" dirty="0">
              <a:solidFill>
                <a:schemeClr val="accent1">
                  <a:lumMod val="75000"/>
                </a:schemeClr>
              </a:solidFill>
              <a:ea typeface="HY그래픽M"/>
            </a:endParaRPr>
          </a:p>
        </p:txBody>
      </p:sp>
      <p:pic>
        <p:nvPicPr>
          <p:cNvPr id="4098" name="Picture 2" descr="책 페이지 - 무료 교육개 아이콘">
            <a:extLst>
              <a:ext uri="{FF2B5EF4-FFF2-40B4-BE49-F238E27FC236}">
                <a16:creationId xmlns:a16="http://schemas.microsoft.com/office/drawing/2014/main" id="{4396401D-C11F-43F6-A9E5-6AE9123F8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18926">
            <a:off x="2909498" y="4124937"/>
            <a:ext cx="2313873" cy="231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7C556C-15EA-448F-AA2E-F1DA1727CBE3}"/>
              </a:ext>
            </a:extLst>
          </p:cNvPr>
          <p:cNvSpPr txBox="1"/>
          <p:nvPr/>
        </p:nvSpPr>
        <p:spPr>
          <a:xfrm rot="21204218">
            <a:off x="3215676" y="4515154"/>
            <a:ext cx="81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</a:rPr>
              <a:t>정글</a:t>
            </a:r>
          </a:p>
        </p:txBody>
      </p:sp>
      <p:pic>
        <p:nvPicPr>
          <p:cNvPr id="10" name="Picture 2" descr="무료로 다운로드 가능한 손가락 아이콘 벡터 &amp; 일러스트 | Freepik">
            <a:extLst>
              <a:ext uri="{FF2B5EF4-FFF2-40B4-BE49-F238E27FC236}">
                <a16:creationId xmlns:a16="http://schemas.microsoft.com/office/drawing/2014/main" id="{CCE2AE51-45F2-43C4-82A0-20773D24B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00029">
            <a:off x="2721089" y="4457484"/>
            <a:ext cx="1539474" cy="153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B2143C-B893-4ED5-A58A-112C4055DF13}"/>
              </a:ext>
            </a:extLst>
          </p:cNvPr>
          <p:cNvSpPr txBox="1"/>
          <p:nvPr/>
        </p:nvSpPr>
        <p:spPr>
          <a:xfrm>
            <a:off x="524883" y="5743519"/>
            <a:ext cx="2339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스캔 기기</a:t>
            </a:r>
            <a:r>
              <a:rPr lang="en-US" altLang="ko-KR" b="1" dirty="0"/>
              <a:t>, </a:t>
            </a:r>
          </a:p>
          <a:p>
            <a:r>
              <a:rPr lang="ko-KR" altLang="en-US" b="1" dirty="0"/>
              <a:t>텍스트</a:t>
            </a:r>
            <a:r>
              <a:rPr lang="en-US" altLang="ko-KR" b="1" dirty="0"/>
              <a:t>, </a:t>
            </a:r>
            <a:r>
              <a:rPr lang="ko-KR" altLang="en-US" b="1" dirty="0"/>
              <a:t>음성 인식 </a:t>
            </a:r>
            <a:endParaRPr lang="en-US" altLang="ko-KR" b="1" dirty="0"/>
          </a:p>
          <a:p>
            <a:r>
              <a:rPr lang="ko-KR" altLang="en-US" b="1" dirty="0"/>
              <a:t>기술 필요</a:t>
            </a:r>
          </a:p>
        </p:txBody>
      </p:sp>
      <p:pic>
        <p:nvPicPr>
          <p:cNvPr id="4108" name="Picture 12" descr="인사하는 제리 🙋‍♀️ (Jerry green screen ) - YouTube">
            <a:extLst>
              <a:ext uri="{FF2B5EF4-FFF2-40B4-BE49-F238E27FC236}">
                <a16:creationId xmlns:a16="http://schemas.microsoft.com/office/drawing/2014/main" id="{5F57093F-38E2-40B9-AF7C-5CADB630D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262890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364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8" name="Picture 12" descr="인사하는 제리 🙋‍♀️ (Jerry green screen ) - YouTube">
            <a:extLst>
              <a:ext uri="{FF2B5EF4-FFF2-40B4-BE49-F238E27FC236}">
                <a16:creationId xmlns:a16="http://schemas.microsoft.com/office/drawing/2014/main" id="{5F57093F-38E2-40B9-AF7C-5CADB630D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38" b="94048" l="10000" r="90000">
                        <a14:foregroundMark x1="57333" y1="13095" x2="59333" y2="8333"/>
                        <a14:foregroundMark x1="46667" y1="76190" x2="50667" y2="94048"/>
                        <a14:foregroundMark x1="56333" y1="84524" x2="55667" y2="869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40" y="4037175"/>
            <a:ext cx="5037189" cy="282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834BD7-14AD-4209-A43C-D0D1F1EA80AE}"/>
              </a:ext>
            </a:extLst>
          </p:cNvPr>
          <p:cNvSpPr/>
          <p:nvPr/>
        </p:nvSpPr>
        <p:spPr>
          <a:xfrm>
            <a:off x="4201446" y="2666933"/>
            <a:ext cx="31566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4607" indent="-284607" defTabSz="379476">
              <a:spcBef>
                <a:spcPts val="830"/>
              </a:spcBef>
            </a:pPr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HY그래픽M"/>
              </a:rPr>
              <a:t>감사합니다</a:t>
            </a:r>
            <a:r>
              <a:rPr lang="en-US" altLang="ko-KR" sz="44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HY그래픽M"/>
              </a:rPr>
              <a:t>.</a:t>
            </a:r>
            <a:endParaRPr lang="ko-KR" altLang="en-US" sz="4400" b="1" dirty="0">
              <a:solidFill>
                <a:schemeClr val="accent1">
                  <a:lumMod val="50000"/>
                </a:schemeClr>
              </a:solidFill>
              <a:latin typeface="+mj-lt"/>
              <a:ea typeface="HY그래픽M"/>
            </a:endParaRPr>
          </a:p>
        </p:txBody>
      </p:sp>
    </p:spTree>
    <p:extLst>
      <p:ext uri="{BB962C8B-B14F-4D97-AF65-F5344CB8AC3E}">
        <p14:creationId xmlns:p14="http://schemas.microsoft.com/office/powerpoint/2010/main" val="11918278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281</Words>
  <Application>Microsoft Office PowerPoint</Application>
  <PresentationFormat>와이드스크린</PresentationFormat>
  <Paragraphs>46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Apple SD Gothic Neo</vt:lpstr>
      <vt:lpstr>HY그래픽M</vt:lpstr>
      <vt:lpstr>inherit</vt:lpstr>
      <vt:lpstr>맑은 고딕</vt:lpstr>
      <vt:lpstr>Arial</vt:lpstr>
      <vt:lpstr>Trebuchet MS</vt:lpstr>
      <vt:lpstr>Wingdings 3</vt:lpstr>
      <vt:lpstr>Facet</vt:lpstr>
      <vt:lpstr>2조 캡스톤 디자인 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전산</cp:lastModifiedBy>
  <cp:revision>177</cp:revision>
  <dcterms:created xsi:type="dcterms:W3CDTF">2023-10-15T06:21:35Z</dcterms:created>
  <dcterms:modified xsi:type="dcterms:W3CDTF">2023-10-18T14:50:35Z</dcterms:modified>
</cp:coreProperties>
</file>