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76" r:id="rId4"/>
    <p:sldId id="277" r:id="rId5"/>
    <p:sldId id="284" r:id="rId6"/>
    <p:sldId id="261" r:id="rId7"/>
    <p:sldId id="259" r:id="rId8"/>
    <p:sldId id="260" r:id="rId9"/>
    <p:sldId id="263" r:id="rId10"/>
    <p:sldId id="289" r:id="rId11"/>
    <p:sldId id="290" r:id="rId12"/>
    <p:sldId id="291" r:id="rId13"/>
    <p:sldId id="257" r:id="rId14"/>
    <p:sldId id="266" r:id="rId15"/>
    <p:sldId id="265" r:id="rId16"/>
    <p:sldId id="275" r:id="rId17"/>
    <p:sldId id="269" r:id="rId18"/>
    <p:sldId id="270" r:id="rId19"/>
    <p:sldId id="273" r:id="rId20"/>
    <p:sldId id="282" r:id="rId21"/>
    <p:sldId id="281" r:id="rId22"/>
    <p:sldId id="272" r:id="rId23"/>
    <p:sldId id="271" r:id="rId24"/>
    <p:sldId id="274" r:id="rId25"/>
    <p:sldId id="283" r:id="rId26"/>
    <p:sldId id="285" r:id="rId27"/>
    <p:sldId id="279" r:id="rId28"/>
    <p:sldId id="286" r:id="rId29"/>
    <p:sldId id="26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15918-7EED-4ACA-928E-C56920B9008F}" v="5312" dt="2023-11-01T11:50:43.045"/>
    <p1510:client id="{D40C09CE-DB3F-35B5-3BB7-B070FBC18295}" v="53" dt="2023-12-21T14:57:19.398"/>
    <p1510:client id="{D5582DBD-72A0-719A-532B-D6F0C7A9C27A}" v="4551" dt="2023-11-20T14:05:09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3861-A946-4FF5-9738-DFA83F77E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6F7FD9-B6AB-4960-B9C2-C3F35625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09B7E-A56D-48ED-BA85-076A7CCA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BE78F-8BBA-4028-9669-B9AFBF55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633BD-7AC9-4AE7-9570-E754118A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6FD0E-7316-41FB-A4C5-891CCB98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72379-14E2-41D3-9CD0-6DC97325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00993-9F2E-4B85-86BC-2F3D651F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695E9-6DB7-415D-848A-FEA7DF12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BCABD-EA42-407A-9656-F035D382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CB1966-6111-461A-A8B3-5C61D29C5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AF924B-68D9-40AA-B994-0EECA01D6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CAE8B-E476-4777-87D1-8B399A9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384C7-F90E-4CC2-918C-B390490C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32CBD-C58D-4796-80F9-D1B59D96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5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3B77-0B9D-437E-B1B3-23D43EF1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84DD4-ED8A-4CE3-922B-5C305562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DF7A-6A71-46FF-9FE6-B6FEFC69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F1D90-A97A-4D1A-A1C7-7239C93A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82F80-2FBC-4573-AA45-E194B0B4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2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C046-9D88-413E-84EE-C5137AD3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B66AB-C8DF-4649-8194-B3BB3797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1FB7E-2D12-4AE8-8636-CCD7CC21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CA1C0-908F-468A-ABCB-3B99E0A7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80408-78F3-4581-9976-5FA2CF8B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6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DF0F8-2631-4F36-90CA-0DCF1034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E3830-C7F0-4CAE-8544-33112B77D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D2150-7452-446C-B2BE-8E2AC79D9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F0216-6FB6-4902-8FBC-894AB06A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565BD-9E5F-4926-9400-EECC989B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E56F3-B361-4461-BF17-C5614E63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5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D8BA-C059-4BEE-997A-40786159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38A12-3FA8-44A7-9998-974150962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BD845-8E13-4D7C-9FD5-988C65093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FD65B5-B1BC-445B-A63D-F6DFDC053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37C2A3-203A-4DB6-9995-83E383F63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D75BA1-B5CB-4051-B6C8-36A404B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25ED9-3C89-4330-A74D-30F81330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B6D671-ED3A-42CF-ACC5-EE28C9E3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2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D5E7A-4E63-443D-B52B-B495F603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9E6FC2-D3CB-47BF-B8DA-B9F2FDAC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F56AEE-9700-4F5C-B615-A08D6612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0DFA9-C33C-447F-BC63-1F533118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5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2E9BAE-16C2-4C77-9CDB-A3E75D5B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630824-115C-42B9-B502-BC4D157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10FCE-2270-49A0-B641-20F7B081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8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3DAE3-77DC-4294-87C6-15F2BA9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AA61B-93D4-4CDF-A9A9-151F2806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8CEE2-3059-4D4A-8B11-FAA37EDB7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57-399E-41D6-8674-36A5A217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38A6A-BC52-407E-9FA6-5F21147D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DC911A-115C-4B68-8929-AC76B3EE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75465-6A56-463C-BAAB-4058E15F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121219-A8C6-47A6-9300-E841A2690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90697-FFFA-4835-BE3F-A27BC906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6AB4B-97B1-4CBC-9E2B-7128320F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844BE-573E-40C3-AACC-7BC6851B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5FE50-B7F3-4A0D-85AB-97043E6C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4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4CB20-291B-445E-93E1-ADCF395B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3F9D1-69EF-43E0-87FE-FA53B3F1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09110-5751-4B73-B17B-556000762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A45EA-27F9-4219-82E6-5E99755DE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0E70A-21D0-4CA2-83ED-F4FD719B6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0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jpeg"/><Relationship Id="rId7" Type="http://schemas.openxmlformats.org/officeDocument/2006/relationships/hyperlink" Target="https://www.devicemart.co.kr/goods/view?no=1382229" TargetMode="External"/><Relationship Id="rId2" Type="http://schemas.openxmlformats.org/officeDocument/2006/relationships/hyperlink" Target="https://shopping.interpark.com/product/productInfo.do?prdNo=1131848774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devicemart.co.kr/goods/view?no=12241550" TargetMode="Externa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11st.co.kr/products/pa/5724189383?gclid=CjwKCAiA1MCrBhAoEiwAC2d64dwWKEBhPoaCcYVMXQn3EINcFtp9Hukr6OoPEGvElgR2QkNQ2tQ4BBoChK8QAvD_BwE&amp;gad_source=1&amp;utm_term=&amp;utm_campaign=%B0%CB%BB%F6%3E%B1%B8%B1%DB%BC%EE%C7%CE%3E%BE%C6%B8%B6%C1%B8&amp;utm_source=%B1%B8%B1%DB_PC_S_%BC%EE%C7%CE&amp;utm_medium=%B0%CB%BB%F6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분홍색과 파란색 구름">
            <a:extLst>
              <a:ext uri="{FF2B5EF4-FFF2-40B4-BE49-F238E27FC236}">
                <a16:creationId xmlns:a16="http://schemas.microsoft.com/office/drawing/2014/main" id="{0CC08908-E1B5-52BB-ACD9-E1088FB09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6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148" y="1038242"/>
            <a:ext cx="5335656" cy="2866405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ea typeface="Malgun Gothic"/>
              </a:rPr>
              <a:t>2조 </a:t>
            </a:r>
            <a:r>
              <a:rPr lang="ko-KR" altLang="en-US" sz="5000" dirty="0" err="1">
                <a:ea typeface="Malgun Gothic"/>
              </a:rPr>
              <a:t>캡스톤</a:t>
            </a:r>
            <a:r>
              <a:rPr lang="ko-KR" altLang="en-US" sz="5000" dirty="0">
                <a:ea typeface="Malgun Gothic"/>
              </a:rPr>
              <a:t> 발표</a:t>
            </a: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endParaRPr lang="ko-KR" altLang="en-US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>
            <a:extLst>
              <a:ext uri="{FF2B5EF4-FFF2-40B4-BE49-F238E27FC236}">
                <a16:creationId xmlns:a16="http://schemas.microsoft.com/office/drawing/2014/main" id="{520406B4-80E3-7D04-E55C-00DBBCEEE74A}"/>
              </a:ext>
            </a:extLst>
          </p:cNvPr>
          <p:cNvSpPr/>
          <p:nvPr/>
        </p:nvSpPr>
        <p:spPr>
          <a:xfrm>
            <a:off x="-18537" y="203346"/>
            <a:ext cx="2496067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BDF32-EDC4-26DF-1AA9-4D867877F729}"/>
              </a:ext>
            </a:extLst>
          </p:cNvPr>
          <p:cNvSpPr txBox="1"/>
          <p:nvPr/>
        </p:nvSpPr>
        <p:spPr>
          <a:xfrm>
            <a:off x="234779" y="294573"/>
            <a:ext cx="248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갤러리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61620-606E-2D55-E5D9-00563B1E3244}"/>
              </a:ext>
            </a:extLst>
          </p:cNvPr>
          <p:cNvSpPr/>
          <p:nvPr/>
        </p:nvSpPr>
        <p:spPr>
          <a:xfrm>
            <a:off x="1053483" y="983201"/>
            <a:ext cx="10085033" cy="533595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54A08A-71BB-6596-7EFE-0C1823968207}"/>
              </a:ext>
            </a:extLst>
          </p:cNvPr>
          <p:cNvSpPr/>
          <p:nvPr/>
        </p:nvSpPr>
        <p:spPr>
          <a:xfrm>
            <a:off x="2317048" y="1427861"/>
            <a:ext cx="1707226" cy="170722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F134E5-BF12-7649-C671-4601CAF4640B}"/>
              </a:ext>
            </a:extLst>
          </p:cNvPr>
          <p:cNvSpPr/>
          <p:nvPr/>
        </p:nvSpPr>
        <p:spPr>
          <a:xfrm>
            <a:off x="4501264" y="1427861"/>
            <a:ext cx="1707226" cy="170722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3A239D-7990-5A39-AF4C-A24C45970D18}"/>
              </a:ext>
            </a:extLst>
          </p:cNvPr>
          <p:cNvSpPr/>
          <p:nvPr/>
        </p:nvSpPr>
        <p:spPr>
          <a:xfrm>
            <a:off x="6650616" y="1423334"/>
            <a:ext cx="1707226" cy="170722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902FBB-589F-7D36-5E98-2CA2F1A0C764}"/>
              </a:ext>
            </a:extLst>
          </p:cNvPr>
          <p:cNvSpPr/>
          <p:nvPr/>
        </p:nvSpPr>
        <p:spPr>
          <a:xfrm>
            <a:off x="8841443" y="1423333"/>
            <a:ext cx="1707226" cy="170722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87ED81-0D8E-1100-9783-F2B01D34D892}"/>
              </a:ext>
            </a:extLst>
          </p:cNvPr>
          <p:cNvSpPr/>
          <p:nvPr/>
        </p:nvSpPr>
        <p:spPr>
          <a:xfrm>
            <a:off x="2317048" y="3454382"/>
            <a:ext cx="1707226" cy="170722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759D72-DFE9-6BC6-BA08-E628D571F0F1}"/>
              </a:ext>
            </a:extLst>
          </p:cNvPr>
          <p:cNvSpPr/>
          <p:nvPr/>
        </p:nvSpPr>
        <p:spPr>
          <a:xfrm>
            <a:off x="4501264" y="3454382"/>
            <a:ext cx="1707226" cy="170722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CCA45F-56D4-60FB-6E2B-457D0CBC2827}"/>
              </a:ext>
            </a:extLst>
          </p:cNvPr>
          <p:cNvSpPr/>
          <p:nvPr/>
        </p:nvSpPr>
        <p:spPr>
          <a:xfrm>
            <a:off x="6650616" y="3458907"/>
            <a:ext cx="1707226" cy="170722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D6157-FAB6-D286-42EE-9BC9CD3EAED0}"/>
              </a:ext>
            </a:extLst>
          </p:cNvPr>
          <p:cNvSpPr/>
          <p:nvPr/>
        </p:nvSpPr>
        <p:spPr>
          <a:xfrm>
            <a:off x="8841443" y="3517004"/>
            <a:ext cx="1707226" cy="170722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25E2D2E-FFB3-A4A7-DB47-FE99866DAEBF}"/>
              </a:ext>
            </a:extLst>
          </p:cNvPr>
          <p:cNvCxnSpPr/>
          <p:nvPr/>
        </p:nvCxnSpPr>
        <p:spPr>
          <a:xfrm flipV="1">
            <a:off x="1727200" y="2070100"/>
            <a:ext cx="0" cy="28194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AB8332-1BAE-8277-CD31-9936402F3B40}"/>
              </a:ext>
            </a:extLst>
          </p:cNvPr>
          <p:cNvSpPr txBox="1"/>
          <p:nvPr/>
        </p:nvSpPr>
        <p:spPr>
          <a:xfrm>
            <a:off x="2317048" y="1573282"/>
            <a:ext cx="19526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</a:rPr>
              <a:t>칭찬은 고래도 춤추게 한다</a:t>
            </a:r>
            <a:endParaRPr lang="ko-KR" altLang="en-US" sz="1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6E9509E-90A2-95C5-6524-59576570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99" y="1857899"/>
            <a:ext cx="1438523" cy="95789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4F9B98F-3799-9046-F90F-CC99744B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11" y="1896705"/>
            <a:ext cx="1496189" cy="7604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31C3D7-77B7-537B-EF37-EA7CA38E42D6}"/>
              </a:ext>
            </a:extLst>
          </p:cNvPr>
          <p:cNvSpPr txBox="1"/>
          <p:nvPr/>
        </p:nvSpPr>
        <p:spPr>
          <a:xfrm>
            <a:off x="4709945" y="1574625"/>
            <a:ext cx="9780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하이디</a:t>
            </a:r>
            <a:endParaRPr lang="en-US" altLang="ko-KR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B8ED5-BD5C-53CC-F5CD-9FC6BB13179D}"/>
              </a:ext>
            </a:extLst>
          </p:cNvPr>
          <p:cNvSpPr txBox="1"/>
          <p:nvPr/>
        </p:nvSpPr>
        <p:spPr>
          <a:xfrm>
            <a:off x="7273541" y="1862185"/>
            <a:ext cx="978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D4096-C993-7C30-EB19-ADE48228EECA}"/>
              </a:ext>
            </a:extLst>
          </p:cNvPr>
          <p:cNvSpPr txBox="1"/>
          <p:nvPr/>
        </p:nvSpPr>
        <p:spPr>
          <a:xfrm>
            <a:off x="9482060" y="1907542"/>
            <a:ext cx="978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3C2782-8572-9B8E-7276-2D06B01A3940}"/>
              </a:ext>
            </a:extLst>
          </p:cNvPr>
          <p:cNvSpPr txBox="1"/>
          <p:nvPr/>
        </p:nvSpPr>
        <p:spPr>
          <a:xfrm>
            <a:off x="9482059" y="3967085"/>
            <a:ext cx="978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D8E4FF-EC6E-2CEE-D5D3-C13B0B62DFEF}"/>
              </a:ext>
            </a:extLst>
          </p:cNvPr>
          <p:cNvSpPr txBox="1"/>
          <p:nvPr/>
        </p:nvSpPr>
        <p:spPr>
          <a:xfrm>
            <a:off x="7278231" y="3937177"/>
            <a:ext cx="978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5FC913-619E-8385-A981-471A9B23335A}"/>
              </a:ext>
            </a:extLst>
          </p:cNvPr>
          <p:cNvSpPr txBox="1"/>
          <p:nvPr/>
        </p:nvSpPr>
        <p:spPr>
          <a:xfrm>
            <a:off x="5117944" y="3909961"/>
            <a:ext cx="978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D050D-C58F-5717-C26D-D79E87E4374A}"/>
              </a:ext>
            </a:extLst>
          </p:cNvPr>
          <p:cNvSpPr txBox="1"/>
          <p:nvPr/>
        </p:nvSpPr>
        <p:spPr>
          <a:xfrm>
            <a:off x="2933362" y="3937177"/>
            <a:ext cx="978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…</a:t>
            </a:r>
          </a:p>
        </p:txBody>
      </p:sp>
      <p:sp>
        <p:nvSpPr>
          <p:cNvPr id="32" name="설명선: 선(강조선) 31">
            <a:extLst>
              <a:ext uri="{FF2B5EF4-FFF2-40B4-BE49-F238E27FC236}">
                <a16:creationId xmlns:a16="http://schemas.microsoft.com/office/drawing/2014/main" id="{5485AE7B-CFE0-0303-BF93-643AF291FE3D}"/>
              </a:ext>
            </a:extLst>
          </p:cNvPr>
          <p:cNvSpPr/>
          <p:nvPr/>
        </p:nvSpPr>
        <p:spPr>
          <a:xfrm>
            <a:off x="4065022" y="3084021"/>
            <a:ext cx="2004427" cy="639193"/>
          </a:xfrm>
          <a:prstGeom prst="accentCallout1">
            <a:avLst>
              <a:gd name="adj1" fmla="val 18750"/>
              <a:gd name="adj2" fmla="val -8333"/>
              <a:gd name="adj3" fmla="val -48158"/>
              <a:gd name="adj4" fmla="val -23920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캡쳐 화면 리스트</a:t>
            </a:r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BCD27A87-1DB3-408E-B9B6-C25445520C35}"/>
              </a:ext>
            </a:extLst>
          </p:cNvPr>
          <p:cNvSpPr/>
          <p:nvPr/>
        </p:nvSpPr>
        <p:spPr>
          <a:xfrm>
            <a:off x="4541699" y="5651974"/>
            <a:ext cx="1666791" cy="344119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/>
              <a:t>선택</a:t>
            </a: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45E74A5E-FF75-418B-9595-7177FD7FEF0D}"/>
              </a:ext>
            </a:extLst>
          </p:cNvPr>
          <p:cNvSpPr/>
          <p:nvPr/>
        </p:nvSpPr>
        <p:spPr>
          <a:xfrm>
            <a:off x="6691051" y="5651974"/>
            <a:ext cx="1666791" cy="344119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/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134803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053483" y="983201"/>
            <a:ext cx="10085033" cy="523798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3D3FA-B003-4D98-BA6C-DA6BE942AA42}"/>
              </a:ext>
            </a:extLst>
          </p:cNvPr>
          <p:cNvSpPr txBox="1"/>
          <p:nvPr/>
        </p:nvSpPr>
        <p:spPr>
          <a:xfrm>
            <a:off x="4417312" y="1862091"/>
            <a:ext cx="654605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우리는 모두 </a:t>
            </a:r>
            <a:r>
              <a:rPr lang="ko-KR" altLang="en-US" sz="16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어딘가에서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어떤 이유로 인해 상실을 겪습니다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상실은 우리에게 빈자리를 만들지만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동시에 새로운 아름다움을 창조합니다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.“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눈물은 마음의 언어다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때로는 말로 표현할 수 없는 감정이 눈물로 흘러나온다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사랑은 언제나 뜨거우며 차가우며 아프고 달콤한 한 잔의 차 같다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맛은 삶의 모든 경험을 담고 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책을 읽다 보면 마치 다른 세계로 여행하는 것처럼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감성의 문이 열리고 마음이 풍부해진다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직사각형 6">
            <a:extLst>
              <a:ext uri="{FF2B5EF4-FFF2-40B4-BE49-F238E27FC236}">
                <a16:creationId xmlns:a16="http://schemas.microsoft.com/office/drawing/2014/main" id="{3060EACC-4375-4CE3-A435-126213F61EFD}"/>
              </a:ext>
            </a:extLst>
          </p:cNvPr>
          <p:cNvSpPr/>
          <p:nvPr/>
        </p:nvSpPr>
        <p:spPr>
          <a:xfrm>
            <a:off x="-18537" y="203346"/>
            <a:ext cx="2867615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6A3B4-4CF9-4F20-9597-6916E87B5D3D}"/>
              </a:ext>
            </a:extLst>
          </p:cNvPr>
          <p:cNvSpPr txBox="1"/>
          <p:nvPr/>
        </p:nvSpPr>
        <p:spPr>
          <a:xfrm>
            <a:off x="247134" y="294573"/>
            <a:ext cx="22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갤러리 수정 화면</a:t>
            </a:r>
          </a:p>
        </p:txBody>
      </p:sp>
      <p:pic>
        <p:nvPicPr>
          <p:cNvPr id="1026" name="Picture 2" descr="외계인 캐릭터 일러스트 ai 무료다운로드 free download Alien character vector - Urbanbrush">
            <a:extLst>
              <a:ext uri="{FF2B5EF4-FFF2-40B4-BE49-F238E27FC236}">
                <a16:creationId xmlns:a16="http://schemas.microsoft.com/office/drawing/2014/main" id="{B8DB8C62-1F09-9482-A5AF-8FE3FEBA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83" y="2107957"/>
            <a:ext cx="2730954" cy="28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9C71BA7-1CF5-A7F5-FA46-DAEC46A86C02}"/>
              </a:ext>
            </a:extLst>
          </p:cNvPr>
          <p:cNvCxnSpPr/>
          <p:nvPr/>
        </p:nvCxnSpPr>
        <p:spPr>
          <a:xfrm>
            <a:off x="4501662" y="2297723"/>
            <a:ext cx="4853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026760A-E8C0-1642-2541-C7033FD347EB}"/>
              </a:ext>
            </a:extLst>
          </p:cNvPr>
          <p:cNvCxnSpPr/>
          <p:nvPr/>
        </p:nvCxnSpPr>
        <p:spPr>
          <a:xfrm>
            <a:off x="4501662" y="3772738"/>
            <a:ext cx="4853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48DA15E6-8522-9CE5-9178-E8DAA83C5065}"/>
              </a:ext>
            </a:extLst>
          </p:cNvPr>
          <p:cNvSpPr/>
          <p:nvPr/>
        </p:nvSpPr>
        <p:spPr>
          <a:xfrm>
            <a:off x="9181482" y="2425500"/>
            <a:ext cx="1492002" cy="1502228"/>
          </a:xfrm>
          <a:prstGeom prst="foldedCorner">
            <a:avLst/>
          </a:prstGeom>
          <a:solidFill>
            <a:srgbClr val="FFC000">
              <a:alpha val="7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임의의 필기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D72CD3AC-556B-8FFA-B8CB-49CDB4EEC5E5}"/>
              </a:ext>
            </a:extLst>
          </p:cNvPr>
          <p:cNvSpPr/>
          <p:nvPr/>
        </p:nvSpPr>
        <p:spPr>
          <a:xfrm>
            <a:off x="4375137" y="5562350"/>
            <a:ext cx="1666791" cy="344119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/>
              <a:t>수정 하기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EE2ABFD1-3DBB-3494-7E4A-499727B3AEBB}"/>
              </a:ext>
            </a:extLst>
          </p:cNvPr>
          <p:cNvSpPr/>
          <p:nvPr/>
        </p:nvSpPr>
        <p:spPr>
          <a:xfrm>
            <a:off x="6524489" y="5562350"/>
            <a:ext cx="1666791" cy="344119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/>
              <a:t> 취소</a:t>
            </a:r>
          </a:p>
        </p:txBody>
      </p:sp>
    </p:spTree>
    <p:extLst>
      <p:ext uri="{BB962C8B-B14F-4D97-AF65-F5344CB8AC3E}">
        <p14:creationId xmlns:p14="http://schemas.microsoft.com/office/powerpoint/2010/main" val="83339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053483" y="1024765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66EE6B-59BF-4270-9F63-4F0F91DE68AE}"/>
              </a:ext>
            </a:extLst>
          </p:cNvPr>
          <p:cNvSpPr/>
          <p:nvPr/>
        </p:nvSpPr>
        <p:spPr>
          <a:xfrm>
            <a:off x="7365507" y="1222898"/>
            <a:ext cx="2968101" cy="639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</a:rPr>
              <a:t>12p / 680p (</a:t>
            </a:r>
            <a:r>
              <a:rPr lang="en-US" altLang="ko-KR" sz="2400" b="1" dirty="0">
                <a:solidFill>
                  <a:srgbClr val="002060"/>
                </a:solidFill>
              </a:rPr>
              <a:t>2%)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6C0F09-0853-45B1-B203-E9AA6CEF03C7}"/>
              </a:ext>
            </a:extLst>
          </p:cNvPr>
          <p:cNvSpPr/>
          <p:nvPr/>
        </p:nvSpPr>
        <p:spPr>
          <a:xfrm>
            <a:off x="8756104" y="5195656"/>
            <a:ext cx="1814242" cy="4839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독서 종료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직사각형 6">
            <a:extLst>
              <a:ext uri="{FF2B5EF4-FFF2-40B4-BE49-F238E27FC236}">
                <a16:creationId xmlns:a16="http://schemas.microsoft.com/office/drawing/2014/main" id="{3060EACC-4375-4CE3-A435-126213F61EFD}"/>
              </a:ext>
            </a:extLst>
          </p:cNvPr>
          <p:cNvSpPr/>
          <p:nvPr/>
        </p:nvSpPr>
        <p:spPr>
          <a:xfrm>
            <a:off x="-18537" y="203346"/>
            <a:ext cx="2496067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6A3B4-4CF9-4F20-9597-6916E87B5D3D}"/>
              </a:ext>
            </a:extLst>
          </p:cNvPr>
          <p:cNvSpPr txBox="1"/>
          <p:nvPr/>
        </p:nvSpPr>
        <p:spPr>
          <a:xfrm>
            <a:off x="247135" y="29457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단어 검색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3A3E9-292E-35FB-FC5B-CD4986BA4F49}"/>
              </a:ext>
            </a:extLst>
          </p:cNvPr>
          <p:cNvSpPr txBox="1"/>
          <p:nvPr/>
        </p:nvSpPr>
        <p:spPr>
          <a:xfrm>
            <a:off x="1217140" y="2263742"/>
            <a:ext cx="6106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b="1" i="0" dirty="0">
                <a:solidFill>
                  <a:srgbClr val="252525"/>
                </a:solidFill>
                <a:effectLst/>
                <a:latin typeface="inherit"/>
              </a:rPr>
              <a:t>It is the time you have wasted for your rose</a:t>
            </a:r>
            <a:endParaRPr lang="en-US" altLang="ko-KR" sz="2000" b="1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ctr" fontAlgn="base"/>
            <a:r>
              <a:rPr lang="en-US" altLang="ko-KR" sz="2000" b="1" i="0" dirty="0">
                <a:solidFill>
                  <a:srgbClr val="252525"/>
                </a:solidFill>
                <a:effectLst/>
                <a:latin typeface="inherit"/>
              </a:rPr>
              <a:t>that makes your rose so important.</a:t>
            </a:r>
            <a:endParaRPr lang="en-US" altLang="ko-KR" sz="2000" b="1" i="0" dirty="0">
              <a:solidFill>
                <a:srgbClr val="000000"/>
              </a:solidFill>
              <a:effectLst/>
              <a:latin typeface="se-nanum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EA35B2-2860-E260-FD07-737AE505D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845" y="2349655"/>
            <a:ext cx="2203154" cy="207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외계인 캐릭터 일러스트 ai 무료다운로드 free download Alien ...">
            <a:extLst>
              <a:ext uri="{FF2B5EF4-FFF2-40B4-BE49-F238E27FC236}">
                <a16:creationId xmlns:a16="http://schemas.microsoft.com/office/drawing/2014/main" id="{57E6FD0E-DF4B-A204-C966-1C333D3F9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490" y1="42188" x2="51471" y2="53125"/>
                        <a14:foregroundMark x1="51471" y1="36979" x2="50490" y2="5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86970" y="3415678"/>
            <a:ext cx="2562764" cy="241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139202FA-1D94-CD3A-ECE6-DA21F6181EA8}"/>
              </a:ext>
            </a:extLst>
          </p:cNvPr>
          <p:cNvSpPr/>
          <p:nvPr/>
        </p:nvSpPr>
        <p:spPr>
          <a:xfrm>
            <a:off x="7616121" y="2845629"/>
            <a:ext cx="2638479" cy="1140097"/>
          </a:xfrm>
          <a:prstGeom prst="wedgeRoundRectCallout">
            <a:avLst>
              <a:gd name="adj1" fmla="val -49558"/>
              <a:gd name="adj2" fmla="val 7975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“rose”</a:t>
            </a:r>
            <a:r>
              <a:rPr lang="ko-KR" altLang="en-US" dirty="0">
                <a:solidFill>
                  <a:schemeClr val="tx1"/>
                </a:solidFill>
              </a:rPr>
              <a:t>는 영어로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장미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r>
              <a:rPr lang="ko-KR" altLang="en-US" dirty="0">
                <a:solidFill>
                  <a:schemeClr val="tx1"/>
                </a:solidFill>
              </a:rPr>
              <a:t>를 의미합니다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더 자세한 설명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-&gt;</a:t>
            </a:r>
            <a:endParaRPr lang="ko-KR" altLang="en-US" sz="1200" dirty="0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227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96DF3-D9AB-0714-BD28-A29EB581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기능적 요구사항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AB82A-5459-E432-DCA6-EA58C858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290549" cy="3601212"/>
          </a:xfrm>
        </p:spPr>
        <p:txBody>
          <a:bodyPr lIns="109728" tIns="109728" rIns="109728" bIns="91440" anchor="t">
            <a:normAutofit fontScale="92500"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endParaRPr lang="ko-KR" altLang="en-US" sz="220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1</a:t>
            </a:r>
            <a:r>
              <a:rPr lang="ko-KR" sz="2200" dirty="0">
                <a:ea typeface="+mn-lt"/>
                <a:cs typeface="+mn-lt"/>
              </a:rPr>
              <a:t>.  </a:t>
            </a:r>
            <a:r>
              <a:rPr lang="en-US" altLang="ko-KR" sz="2200" dirty="0">
                <a:ea typeface="+mn-lt"/>
                <a:cs typeface="+mn-lt"/>
              </a:rPr>
              <a:t>ISBN</a:t>
            </a:r>
            <a:r>
              <a:rPr lang="ko-KR" sz="2200" dirty="0">
                <a:ea typeface="+mn-lt"/>
                <a:cs typeface="+mn-lt"/>
              </a:rPr>
              <a:t> 코드 스캔 / 도서 검색</a:t>
            </a:r>
            <a:endParaRPr lang="ko-KR" sz="2200" dirty="0" err="1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2</a:t>
            </a:r>
            <a:r>
              <a:rPr lang="ko-KR" sz="2200" dirty="0">
                <a:ea typeface="+mn-lt"/>
                <a:cs typeface="+mn-lt"/>
              </a:rPr>
              <a:t>. 독서</a:t>
            </a:r>
            <a:r>
              <a:rPr lang="ko-KR" altLang="en-US" sz="2200" dirty="0">
                <a:ea typeface="+mn-lt"/>
                <a:cs typeface="+mn-lt"/>
              </a:rPr>
              <a:t> 진행률 출력 (</a:t>
            </a:r>
            <a:r>
              <a:rPr lang="ko-KR" sz="2200" dirty="0">
                <a:ea typeface="+mn-lt"/>
                <a:cs typeface="+mn-lt"/>
              </a:rPr>
              <a:t>현재페이지(OCR)/총 페이지</a:t>
            </a:r>
            <a:r>
              <a:rPr lang="en-US" altLang="ko-KR" sz="2200" dirty="0">
                <a:ea typeface="+mn-lt"/>
                <a:cs typeface="+mn-lt"/>
              </a:rPr>
              <a:t>)</a:t>
            </a:r>
            <a:endParaRPr lang="ko-KR" altLang="en-US" sz="2200" dirty="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3</a:t>
            </a:r>
            <a:r>
              <a:rPr lang="ko-KR" sz="2200" dirty="0">
                <a:ea typeface="+mn-lt"/>
                <a:cs typeface="+mn-lt"/>
              </a:rPr>
              <a:t>. 모션 인식을 통한</a:t>
            </a:r>
            <a:r>
              <a:rPr lang="ko-KR" altLang="en-US" sz="2200" dirty="0">
                <a:ea typeface="+mn-lt"/>
                <a:cs typeface="+mn-lt"/>
              </a:rPr>
              <a:t> 페이지 넘김 수 </a:t>
            </a:r>
            <a:r>
              <a:rPr lang="ko-KR" altLang="en-US" sz="2200" dirty="0" err="1">
                <a:ea typeface="+mn-lt"/>
                <a:cs typeface="+mn-lt"/>
              </a:rPr>
              <a:t>카운팅</a:t>
            </a:r>
            <a:endParaRPr lang="en-US" altLang="ko-KR" sz="2200" dirty="0" err="1">
              <a:ea typeface="Malgun Gothic Semilight"/>
              <a:cs typeface="Malgun Gothic Semilight"/>
            </a:endParaRPr>
          </a:p>
          <a:p>
            <a:pPr>
              <a:lnSpc>
                <a:spcPct val="104000"/>
              </a:lnSpc>
            </a:pPr>
            <a:r>
              <a:rPr lang="ko-KR" altLang="en-US" sz="2200" dirty="0">
                <a:ea typeface="+mn-lt"/>
                <a:cs typeface="+mn-lt"/>
              </a:rPr>
              <a:t>4. 성장하는 마스코트 캐릭터 출력</a:t>
            </a: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5</a:t>
            </a:r>
            <a:r>
              <a:rPr lang="ko-KR" sz="2200" dirty="0">
                <a:ea typeface="+mn-lt"/>
                <a:cs typeface="+mn-lt"/>
              </a:rPr>
              <a:t>. 페이지 </a:t>
            </a:r>
            <a:r>
              <a:rPr lang="ko-KR" altLang="en-US" sz="2200" dirty="0">
                <a:ea typeface="+mn-lt"/>
                <a:cs typeface="+mn-lt"/>
              </a:rPr>
              <a:t>출력</a:t>
            </a: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6</a:t>
            </a:r>
            <a:r>
              <a:rPr lang="ko-KR" sz="2200" dirty="0">
                <a:ea typeface="+mn-lt"/>
                <a:cs typeface="+mn-lt"/>
              </a:rPr>
              <a:t>. 선택 단어 사전 검색 </a:t>
            </a:r>
            <a:r>
              <a:rPr lang="en-US" altLang="ko-KR" sz="2200" dirty="0">
                <a:ea typeface="+mn-lt"/>
                <a:cs typeface="+mn-lt"/>
              </a:rPr>
              <a:t>(</a:t>
            </a:r>
            <a:r>
              <a:rPr lang="ko-KR" sz="2200" dirty="0" err="1">
                <a:ea typeface="+mn-lt"/>
                <a:cs typeface="+mn-lt"/>
              </a:rPr>
              <a:t>챗</a:t>
            </a:r>
            <a:r>
              <a:rPr lang="en-US" altLang="ko-KR" sz="2200" dirty="0" err="1">
                <a:ea typeface="+mn-lt"/>
                <a:cs typeface="+mn-lt"/>
              </a:rPr>
              <a:t>gpt</a:t>
            </a:r>
            <a:r>
              <a:rPr lang="en-US" altLang="ko-KR" sz="2200" dirty="0">
                <a:ea typeface="+mn-lt"/>
                <a:cs typeface="+mn-lt"/>
              </a:rPr>
              <a:t>)</a:t>
            </a:r>
            <a:endParaRPr lang="ko-KR" altLang="en-US" sz="2200" dirty="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ko-KR" altLang="en-US" sz="2200" dirty="0">
                <a:ea typeface="+mn-lt"/>
                <a:cs typeface="+mn-lt"/>
              </a:rPr>
              <a:t>7. 페이지 캡쳐</a:t>
            </a:r>
          </a:p>
        </p:txBody>
      </p:sp>
    </p:spTree>
    <p:extLst>
      <p:ext uri="{BB962C8B-B14F-4D97-AF65-F5344CB8AC3E}">
        <p14:creationId xmlns:p14="http://schemas.microsoft.com/office/powerpoint/2010/main" val="420547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7941-CF2D-705C-F669-A8133897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1" y="2792127"/>
            <a:ext cx="8556326" cy="88798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Malgun Gothic"/>
              </a:rPr>
              <a:t>각 기능에 대한 </a:t>
            </a:r>
            <a:r>
              <a:rPr lang="ko-KR" altLang="en-US" dirty="0" err="1">
                <a:ea typeface="Malgun Gothic"/>
              </a:rPr>
              <a:t>유스케이스</a:t>
            </a:r>
            <a:r>
              <a:rPr lang="ko-KR" altLang="en-US" dirty="0">
                <a:ea typeface="Malgun Gothic"/>
              </a:rPr>
              <a:t> 모델링</a:t>
            </a:r>
          </a:p>
        </p:txBody>
      </p:sp>
    </p:spTree>
    <p:extLst>
      <p:ext uri="{BB962C8B-B14F-4D97-AF65-F5344CB8AC3E}">
        <p14:creationId xmlns:p14="http://schemas.microsoft.com/office/powerpoint/2010/main" val="362653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557874"/>
              </p:ext>
            </p:extLst>
          </p:nvPr>
        </p:nvGraphicFramePr>
        <p:xfrm>
          <a:off x="571500" y="560916"/>
          <a:ext cx="11216957" cy="571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437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도서 표지 스캔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/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 도서 정보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도서의 표지 이미지 스캔을 통해 도서에 대한 정보를 가져온다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사용자,카메라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읽기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위해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독서대에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올려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놓는다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247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메인 화면에서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도서 스캔 버튼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누른다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"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도서 표지 인식 중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"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책을 바르게 올려주세요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카메라를 통해 도서 표지를 스캔한다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가져온 표지 이미지를 통해 제목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저자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쪽수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출판일 등 도서정보를 가져온다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base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읽고 있던 책이면 데이터 정보를 가져오고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 읽는 책이면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정보를 추가한다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base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디스플레이에 현재 읽고있는 도서의 정보가 로딩된다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4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스캔된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도서의 정보를 내부 저장소에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저장해두어야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한다.</a:t>
                      </a:r>
                      <a:endParaRPr lang="ko-KR" altLang="en-US" sz="1800" b="0" i="0" u="none" strike="noStrike" noProof="0" dirty="0" err="1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70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도서 스캔이 적어도 5초 이내에 이루어져야 한다.</a:t>
                      </a:r>
                      <a:endParaRPr lang="ko-KR" altLang="en-US" sz="1800" b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1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/>
        </p:nvGraphicFramePr>
        <p:xfrm>
          <a:off x="571500" y="560916"/>
          <a:ext cx="11216957" cy="571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437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ISBN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 코드 스캔 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/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 도서 정보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ISBN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코드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스캔을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통해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도서에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정보를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가져온다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사용자,카메라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읽기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위해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독서대에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올려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놓는다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247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사용자는 메인 화면에서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도서 스캔 버튼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을 누른다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"도서 바코드 인식 중" "책을 뒤편으로 올려주세요"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</a:t>
                      </a:r>
                      <a:endParaRPr lang="ko-KR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  카메라를 통해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isbn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코드를 가져온다.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2-1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가져온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isbn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코드를 (구글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api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를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통해 제목, 저자, 부제, 언어, 쪽수, 출판일 등 도서정보를 가져온다.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2-2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읽고 있던 책이면 데이터 정보를 가져오고, 새로 읽는 책이면, 정보를 추가한다.</a:t>
                      </a:r>
                      <a:endParaRPr lang="ko-KR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디스플레이에 현재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읽고있는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도서의 정보가 로딩된다.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  "책 제목 / 저자 / 진행률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4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스캔된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도서의 정보를 내부 저장소에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저장해두어야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한다.</a:t>
                      </a:r>
                      <a:endParaRPr lang="ko-KR" altLang="en-US" sz="1800" b="0" i="0" u="none" strike="noStrike" noProof="0" dirty="0" err="1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70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도서 스캔이 적어도 5초 이내에 이루어져야 한다.</a:t>
                      </a:r>
                      <a:endParaRPr lang="ko-KR" altLang="en-US" sz="1800" b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41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722981"/>
              </p:ext>
            </p:extLst>
          </p:nvPr>
        </p:nvGraphicFramePr>
        <p:xfrm>
          <a:off x="546536" y="1234246"/>
          <a:ext cx="11216957" cy="4469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독서 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진행률 출력 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(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현재페이지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(OCR)/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총 페이지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현재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읽고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있는 도서의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진행률을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있다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</a:t>
                      </a:r>
                      <a:endParaRPr lang="en-US" altLang="ko-KR" sz="1800" b="0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독서 진행중인 상태이어야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저장되어있는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 정보 중 총 페이지 수에 대한 정보를 가져온다.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페이지를 인식하기 전까지는 0페이지로 설정한다.</a:t>
                      </a:r>
                      <a:endParaRPr lang="ko-KR" dirty="0"/>
                    </a:p>
                    <a:p>
                      <a:pPr marL="0" lvl="0" indent="0" algn="l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OCR 기능을 통해 현재 페이지를 확인하면, 현재 페이지와 전체 페이지, 진행률 퍼센트를 보여준다.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독서 종료 버튼을 누를 경우 현재 페이지 수와 진행률을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진행률 갱신이 2초 이내로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1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379241"/>
              </p:ext>
            </p:extLst>
          </p:nvPr>
        </p:nvGraphicFramePr>
        <p:xfrm>
          <a:off x="546536" y="1234246"/>
          <a:ext cx="11216957" cy="3982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모션 인식을 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통한 페이지 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넘김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 수 </a:t>
                      </a:r>
                      <a:r>
                        <a:rPr 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카운팅</a:t>
                      </a:r>
                      <a:endParaRPr lang="ko-K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임의의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손동작을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카메라가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인식하여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그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횟수를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카운팅한다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독서가 진행중인 상태이어야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카메라가 사용자의 손동작(모션)을 인식한다.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해당 모션에 대한 카운트를 진행한다.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누적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카운트를 내부 저장소에 있는 사용자 계정 정보에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카메라가 모션을 인식하는 것이 원활해야 한다.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593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DB531FE8-F09A-CE2A-668C-D1D50BD7C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342720"/>
              </p:ext>
            </p:extLst>
          </p:nvPr>
        </p:nvGraphicFramePr>
        <p:xfrm>
          <a:off x="525369" y="1234246"/>
          <a:ext cx="11216957" cy="48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성장하는 마스코트 캐릭터 출력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독서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경험치를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환산하여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성장하는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마스코트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캐릭터를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저장되어있는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사용자 정보에서 총 읽은 페이지 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(=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경험치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)에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정보를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가져온다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경험치에 따라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단계별 캐릭터 이미지를 불러온다.(경험치 0~1999 = 1단계 캐릭터, 2000~3999 = 2단계 캐릭터, 4000~5999 = 3단계 캐릭터...)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불러온 이미지를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메인화면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, 독서화면에 출력한다.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캐릭터 이미지를 클릭하면 이미지에 대한 정보(캐릭터, 단계)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표시할 수 있어야 한다. </a:t>
                      </a:r>
                      <a:endParaRPr 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5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96DF3-D9AB-0714-BD28-A29EB581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구조</a:t>
            </a:r>
            <a:endParaRPr lang="ko-KR" altLang="en-US" dirty="0"/>
          </a:p>
        </p:txBody>
      </p:sp>
      <p:pic>
        <p:nvPicPr>
          <p:cNvPr id="1026" name="Picture 2" descr="https://cdn.discordapp.com/attachments/1095550076811759690/1178663910107267204/image.png">
            <a:extLst>
              <a:ext uri="{FF2B5EF4-FFF2-40B4-BE49-F238E27FC236}">
                <a16:creationId xmlns:a16="http://schemas.microsoft.com/office/drawing/2014/main" id="{ED02EB56-CAF0-4BF5-A657-3F4EFC24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4825"/>
            <a:ext cx="108204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27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DB531FE8-F09A-CE2A-668C-D1D50BD7C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535128"/>
              </p:ext>
            </p:extLst>
          </p:nvPr>
        </p:nvGraphicFramePr>
        <p:xfrm>
          <a:off x="525369" y="1234246"/>
          <a:ext cx="11216957" cy="48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마스코트 캐릭터 상호작용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모션인식 손동작으로 마스코트 캐릭터와 상호작용한다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카메라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모션인식 손동작으로 간단한 상호작용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손가락을 핀 상태로 흔들기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을 카메라가 인식한다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해당하는 모션에 따라 마스코트의 이미지가 잠시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(1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초간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출력된다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인사를 받는 행동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캐릭터 이미지를 클릭하면 이미지에 대한 정보(캐릭터, 단계)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표시할 수 있어야 한다.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기존의 이미지로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초 뒤 돌아온다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75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DB531FE8-F09A-CE2A-668C-D1D50BD7C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422127"/>
              </p:ext>
            </p:extLst>
          </p:nvPr>
        </p:nvGraphicFramePr>
        <p:xfrm>
          <a:off x="487521" y="490180"/>
          <a:ext cx="11216957" cy="61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마스코트 정보 </a:t>
                      </a:r>
                      <a:r>
                        <a:rPr lang="ko-KR" altLang="en-US" sz="2200" b="0" i="0" u="none" strike="noStrike" noProof="0" dirty="0" err="1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출력및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 변경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독서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경험치를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환산하여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성장하는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마스코트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캐릭터의 정보를 조회 및 변경한다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메인 화면 버튼으로 접속할 수 있다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저장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되어있는 사용자 정보에서 총 읽은 페이지 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(=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경험치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)에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정보를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가져온다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경험치를 화면에 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2-1.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다음 성장에 필요한 경험치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페이지 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를 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해당하는 마스코트 캐릭터와 변경 가능한 다른 캐릭터를 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4.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다른 캐릭터를 누를 시 마스코트 캐릭터가 변경 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캐릭터 이미지를 클릭하면 이미지에 대한 정보(캐릭터, 단계)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표시할 수 있어야 한다. 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독서 중에 출력되는 마스코트 캐릭터가 변경되어야 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81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100620"/>
              </p:ext>
            </p:extLst>
          </p:nvPr>
        </p:nvGraphicFramePr>
        <p:xfrm>
          <a:off x="546536" y="1234246"/>
          <a:ext cx="11216957" cy="419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페이지 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텍스트 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현재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읽고있는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디스플레이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카메라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  </a:t>
                      </a:r>
                      <a:endParaRPr lang="en-US" altLang="ko-KR" sz="1800" b="0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ocr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기능을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통해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손을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인식하고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있어야한다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ocr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기능을 통해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페이지에서 텍스트를 추출한다.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 텍스트를 디스플레이에 출력한다.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페이지가 넘어갔을 경우 새로이 스캔을 시작해야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디스플레이에 페이지가 출력되는 것이 3초 이내로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890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083157"/>
              </p:ext>
            </p:extLst>
          </p:nvPr>
        </p:nvGraphicFramePr>
        <p:xfrm>
          <a:off x="546536" y="1234246"/>
          <a:ext cx="11216957" cy="419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선택 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단어 사전 검색 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챗</a:t>
                      </a:r>
                      <a:r>
                        <a:rPr lang="en-US" alt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gpt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선택한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단어에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설명을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</a:t>
                      </a:r>
                      <a:endParaRPr lang="en-US" altLang="ko-KR" sz="1800" b="0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현재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출력되어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있어야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사용자가 디스플레이에 출력된 페이지에서 단어를 터치한다.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선택된 단어에 대한 정보를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챗GPT에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검색한다.</a:t>
                      </a:r>
                      <a:endParaRPr lang="ko-KR" dirty="0"/>
                    </a:p>
                    <a:p>
                      <a:pPr marL="0" lvl="0" indent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얻어온 답변을 디스플레이에 출력한다.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뒤로가기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버튼을 누르면 다시 초기 화면으로 돌아간다.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답변을 출력하는 것이 10초 이내에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62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243DFB85-3094-2420-1D7F-8D577F106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115633"/>
              </p:ext>
            </p:extLst>
          </p:nvPr>
        </p:nvGraphicFramePr>
        <p:xfrm>
          <a:off x="546536" y="1234246"/>
          <a:ext cx="11216957" cy="4470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페이지 캡쳐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및 메모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현재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읽고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있는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텍스트를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해당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출력되고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있어야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1. 사용자는 페이지를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캡쳐하기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위해 활짝 핀 손등 모양에서 주먹을 쥔다.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openCV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api에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웹캠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캡쳐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텍스쳐를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통해 각 손가락의 접힌 모양을 판단한다.</a:t>
                      </a:r>
                      <a:endParaRPr lang="ko-KR" dirty="0"/>
                    </a:p>
                    <a:p>
                      <a:pPr marL="0" lvl="0" indent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3. "캡쳐 진행 중 " - "캡쳐 완료" 디스플레이의 화면 정보를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캡쳐한다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사용자가 임의의 밑줄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주석 등을 추가할 수 있다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캡쳐된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이미지를 디스플레이에 잠시 출력하고 내부 저장소에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모션을 인식하는 것이 2초 이내에 이루어져야 하며, 캡쳐가 1초 이내에 진행되어야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14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243DFB85-3094-2420-1D7F-8D577F106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079527"/>
              </p:ext>
            </p:extLst>
          </p:nvPr>
        </p:nvGraphicFramePr>
        <p:xfrm>
          <a:off x="546536" y="1234246"/>
          <a:ext cx="11216957" cy="4195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읽은 책 리스트 조회 및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내부 저장소에 저장되어 있는 책들을 조회한다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메인 화면에서 버튼으로 접속 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사용자는 메인 화면에서 읽은 책 리스트 버튼을 누른다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dirty="0"/>
                        <a:t>내부 저장소에서 읽었던 책들을 조회하여 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표지 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진행률 등을 가져와 출력한다</a:t>
                      </a:r>
                      <a:r>
                        <a:rPr lang="en-US" altLang="ko-KR" dirty="0"/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 페이지에서 임의의 책을 삭제 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096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243DFB85-3094-2420-1D7F-8D577F106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329573"/>
              </p:ext>
            </p:extLst>
          </p:nvPr>
        </p:nvGraphicFramePr>
        <p:xfrm>
          <a:off x="546536" y="1234246"/>
          <a:ext cx="11216957" cy="4049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갤러리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내부 저장소에 저장되어 있는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캡쳐본들을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볼 수 있다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메인 화면에서 버튼으로 갤러리에 접속 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사용자는 메인 화면에서 갤러리 버튼을 누른다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내부 저장소에 저장되어 있는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캡쳐본들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을 불러와서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에 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 페이지에서 임의의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캡쳐본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이미지 파일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을 삭제할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 페이지에서 임의의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캡쳐본을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수정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메모 등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을 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81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15861-057C-4067-71AF-DFF206B2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요구사항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BCE9216-940F-A4E8-AA68-96CB30FC1A4B}"/>
              </a:ext>
            </a:extLst>
          </p:cNvPr>
          <p:cNvGraphicFramePr>
            <a:graphicFrameLocks noGrp="1"/>
          </p:cNvGraphicFramePr>
          <p:nvPr/>
        </p:nvGraphicFramePr>
        <p:xfrm>
          <a:off x="663699" y="1493821"/>
          <a:ext cx="10864602" cy="559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534">
                  <a:extLst>
                    <a:ext uri="{9D8B030D-6E8A-4147-A177-3AD203B41FA5}">
                      <a16:colId xmlns:a16="http://schemas.microsoft.com/office/drawing/2014/main" val="343031673"/>
                    </a:ext>
                  </a:extLst>
                </a:gridCol>
                <a:gridCol w="3621534">
                  <a:extLst>
                    <a:ext uri="{9D8B030D-6E8A-4147-A177-3AD203B41FA5}">
                      <a16:colId xmlns:a16="http://schemas.microsoft.com/office/drawing/2014/main" val="2593342713"/>
                    </a:ext>
                  </a:extLst>
                </a:gridCol>
                <a:gridCol w="3621534">
                  <a:extLst>
                    <a:ext uri="{9D8B030D-6E8A-4147-A177-3AD203B41FA5}">
                      <a16:colId xmlns:a16="http://schemas.microsoft.com/office/drawing/2014/main" val="1117174779"/>
                    </a:ext>
                  </a:extLst>
                </a:gridCol>
              </a:tblGrid>
              <a:tr h="444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라즈베리파이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터치 디스플레이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USB </a:t>
                      </a:r>
                      <a:r>
                        <a:rPr lang="ko-KR" altLang="en-US" dirty="0"/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8740"/>
                  </a:ext>
                </a:extLst>
              </a:tr>
              <a:tr h="23138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79988"/>
                  </a:ext>
                </a:extLst>
              </a:tr>
              <a:tr h="252674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vl="0">
                        <a:buNone/>
                      </a:pPr>
                      <a:r>
                        <a:rPr lang="en-US" altLang="ko-KR" dirty="0"/>
                        <a:t>107,000\ ~</a:t>
                      </a:r>
                      <a:endParaRPr lang="en-US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~ 7</a:t>
                      </a:r>
                      <a:r>
                        <a:rPr lang="ko-KR" altLang="en-US" dirty="0"/>
                        <a:t>인치 터치 디스플레이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 x 480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해상도와 터치 스크린 컨트롤을 지원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vl="0">
                        <a:buNone/>
                      </a:pP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48,000\ ~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USB</a:t>
                      </a:r>
                      <a:r>
                        <a:rPr lang="ko-KR" altLang="en-US" dirty="0"/>
                        <a:t> 카메라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OCR </a:t>
                      </a:r>
                      <a:r>
                        <a:rPr lang="ko-KR" altLang="en-US" dirty="0"/>
                        <a:t>기능을 처리하기 위해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Full-HD</a:t>
                      </a:r>
                      <a:r>
                        <a:rPr lang="ko-KR" altLang="en-US" dirty="0"/>
                        <a:t>급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최소 </a:t>
                      </a:r>
                      <a:r>
                        <a:rPr lang="en-US" altLang="ko-KR" dirty="0"/>
                        <a:t>500</a:t>
                      </a:r>
                      <a:r>
                        <a:rPr lang="ko-KR" altLang="en-US" dirty="0"/>
                        <a:t>만 화소 이상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전용 웹카메라는 케이블 길이 등 제약사유가 많아 </a:t>
                      </a:r>
                      <a:r>
                        <a:rPr lang="en-US" altLang="ko-KR" dirty="0"/>
                        <a:t>USB </a:t>
                      </a:r>
                      <a:r>
                        <a:rPr lang="ko-KR" altLang="en-US" dirty="0"/>
                        <a:t>카메라 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30,000\ ~</a:t>
                      </a:r>
                    </a:p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https://shopping.interpark.com/product/productInfo.do?prdNo=11318487743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14732"/>
                  </a:ext>
                </a:extLst>
              </a:tr>
            </a:tbl>
          </a:graphicData>
        </a:graphic>
      </p:graphicFrame>
      <p:pic>
        <p:nvPicPr>
          <p:cNvPr id="1026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2A9BC8DC-9BD4-5219-FA5C-CFE40CFEE8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57" y="1858530"/>
            <a:ext cx="3611418" cy="211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7D40AA-FDD5-3062-CCD0-1932057B8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535" y="1858530"/>
            <a:ext cx="3625877" cy="2113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3E4416-0A72-9583-5C27-322784869979}"/>
              </a:ext>
            </a:extLst>
          </p:cNvPr>
          <p:cNvSpPr txBox="1"/>
          <p:nvPr/>
        </p:nvSpPr>
        <p:spPr>
          <a:xfrm>
            <a:off x="679502" y="6135995"/>
            <a:ext cx="336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https://www.devicemart.co.kr/goods/view?no=12241550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8033DA-1DCD-AAB8-F15D-77543DE02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90" y="4252960"/>
            <a:ext cx="3628345" cy="1686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64643F-C38C-5747-9C54-C72A07A17E65}"/>
              </a:ext>
            </a:extLst>
          </p:cNvPr>
          <p:cNvSpPr txBox="1"/>
          <p:nvPr/>
        </p:nvSpPr>
        <p:spPr>
          <a:xfrm>
            <a:off x="4290205" y="6135994"/>
            <a:ext cx="3276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https://www.devicemart.co.kr/goods/view?no=1382229</a:t>
            </a:r>
            <a:r>
              <a:rPr lang="ko-KR" altLang="en-US" dirty="0"/>
              <a:t> </a:t>
            </a:r>
          </a:p>
        </p:txBody>
      </p:sp>
      <p:pic>
        <p:nvPicPr>
          <p:cNvPr id="3" name="그림 2" descr="컴퓨터, 태블릿 컴퓨터, 텍스트, 사람이(가) 표시된 사진&#10;&#10;자동 생성된 설명">
            <a:extLst>
              <a:ext uri="{FF2B5EF4-FFF2-40B4-BE49-F238E27FC236}">
                <a16:creationId xmlns:a16="http://schemas.microsoft.com/office/drawing/2014/main" id="{59694434-76B8-2BA8-18E0-7E0C98AA7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16" y="1861015"/>
            <a:ext cx="3598381" cy="21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9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02D030-A3A5-4BCE-908D-A49931B4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0"/>
            <a:ext cx="5217793" cy="24683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66F085-C6E8-4715-8075-8CD9F2D7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1" y="2899122"/>
            <a:ext cx="9323886" cy="34869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15856D-90C8-4228-8D28-1A8F88C5082E}"/>
              </a:ext>
            </a:extLst>
          </p:cNvPr>
          <p:cNvSpPr/>
          <p:nvPr/>
        </p:nvSpPr>
        <p:spPr>
          <a:xfrm>
            <a:off x="6096000" y="1828800"/>
            <a:ext cx="5399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ELP 8mp USB </a:t>
            </a:r>
            <a:r>
              <a:rPr lang="ko-KR" altLang="en-US" dirty="0">
                <a:hlinkClick r:id="rId4"/>
              </a:rPr>
              <a:t>카메라 자동 초점 </a:t>
            </a:r>
            <a:r>
              <a:rPr lang="en-US" altLang="ko-KR" dirty="0">
                <a:hlinkClick r:id="rId4"/>
              </a:rPr>
              <a:t>4K PC </a:t>
            </a:r>
            <a:r>
              <a:rPr lang="ko-KR" altLang="en-US" dirty="0">
                <a:hlinkClick r:id="rId4"/>
              </a:rPr>
              <a:t>카메라 모듈 컴퓨터 및 </a:t>
            </a:r>
            <a:r>
              <a:rPr lang="ko-KR" altLang="en-US" dirty="0" err="1">
                <a:hlinkClick r:id="rId4"/>
              </a:rPr>
              <a:t>라즈베리</a:t>
            </a:r>
            <a:r>
              <a:rPr lang="ko-KR" altLang="en-US" dirty="0">
                <a:hlinkClick r:id="rId4"/>
              </a:rPr>
              <a:t> 파이 미니 </a:t>
            </a:r>
            <a:r>
              <a:rPr lang="en-US" altLang="ko-KR" dirty="0">
                <a:hlinkClick r:id="rId4"/>
              </a:rPr>
              <a:t>UVC USB2.0 </a:t>
            </a:r>
            <a:r>
              <a:rPr lang="ko-KR" altLang="en-US" dirty="0" err="1">
                <a:hlinkClick r:id="rId4"/>
              </a:rPr>
              <a:t>웹캠</a:t>
            </a:r>
            <a:r>
              <a:rPr lang="ko-KR" altLang="en-US" dirty="0">
                <a:hlinkClick r:id="rId4"/>
              </a:rPr>
              <a:t> 보드 </a:t>
            </a:r>
            <a:r>
              <a:rPr lang="en-US" altLang="ko-KR" dirty="0">
                <a:hlinkClick r:id="rId4"/>
              </a:rPr>
              <a:t>IMX179 </a:t>
            </a:r>
            <a:r>
              <a:rPr lang="ko-KR" altLang="en-US" dirty="0">
                <a:hlinkClick r:id="rId4"/>
              </a:rPr>
              <a:t>산업용 </a:t>
            </a:r>
            <a:r>
              <a:rPr lang="ko-KR" altLang="en-US" dirty="0" err="1">
                <a:hlinkClick r:id="rId4"/>
              </a:rPr>
              <a:t>라이트번</a:t>
            </a:r>
            <a:r>
              <a:rPr lang="ko-KR" altLang="en-US" dirty="0">
                <a:hlinkClick r:id="rId4"/>
              </a:rPr>
              <a:t> 카메라 </a:t>
            </a:r>
            <a:r>
              <a:rPr lang="ko-KR" altLang="en-US" dirty="0" err="1">
                <a:hlinkClick r:id="rId4"/>
              </a:rPr>
              <a:t>저왜곡</a:t>
            </a:r>
            <a:r>
              <a:rPr lang="ko-KR" altLang="en-US" dirty="0">
                <a:hlinkClick r:id="rId4"/>
              </a:rPr>
              <a:t> </a:t>
            </a:r>
            <a:r>
              <a:rPr lang="en-US" altLang="ko-KR" dirty="0">
                <a:hlinkClick r:id="rId4"/>
              </a:rPr>
              <a:t>CCTV </a:t>
            </a:r>
            <a:r>
              <a:rPr lang="ko-KR" altLang="en-US" dirty="0">
                <a:hlinkClick r:id="rId4"/>
              </a:rPr>
              <a:t>레이저 조각기 카메라 노트북용 </a:t>
            </a:r>
            <a:r>
              <a:rPr lang="en-US" altLang="ko-KR" dirty="0">
                <a:hlinkClick r:id="rId4"/>
              </a:rPr>
              <a:t>- 11</a:t>
            </a:r>
            <a:r>
              <a:rPr lang="ko-KR" altLang="en-US" dirty="0">
                <a:hlinkClick r:id="rId4"/>
              </a:rPr>
              <a:t>번가 </a:t>
            </a:r>
            <a:r>
              <a:rPr lang="en-US" altLang="ko-KR" dirty="0">
                <a:hlinkClick r:id="rId4"/>
              </a:rPr>
              <a:t>(11st.co.kr)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916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동물 피규어, 장난감, 포유류, 개이(가) 표시된 사진&#10;&#10;자동 생성된 설명">
            <a:extLst>
              <a:ext uri="{FF2B5EF4-FFF2-40B4-BE49-F238E27FC236}">
                <a16:creationId xmlns:a16="http://schemas.microsoft.com/office/drawing/2014/main" id="{4873EC76-2334-4A30-4CB0-D8ECB750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30" y="2838994"/>
            <a:ext cx="2743200" cy="2174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FD8E5-6694-73C2-264D-93A46E635A76}"/>
              </a:ext>
            </a:extLst>
          </p:cNvPr>
          <p:cNvSpPr txBox="1"/>
          <p:nvPr/>
        </p:nvSpPr>
        <p:spPr>
          <a:xfrm>
            <a:off x="3926237" y="1982490"/>
            <a:ext cx="314486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000" dirty="0">
                <a:ea typeface="Malgun Gothic Semilight"/>
                <a:cs typeface="Malgun Gothic Semiligh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516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180730" y="1145219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78C15F-C489-42D7-8FDD-28146564D142}"/>
              </a:ext>
            </a:extLst>
          </p:cNvPr>
          <p:cNvSpPr/>
          <p:nvPr/>
        </p:nvSpPr>
        <p:spPr>
          <a:xfrm>
            <a:off x="4529091" y="1944209"/>
            <a:ext cx="3133817" cy="31338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독서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21A41D-C3A3-4961-8BEC-EF9E90C96074}"/>
              </a:ext>
            </a:extLst>
          </p:cNvPr>
          <p:cNvSpPr/>
          <p:nvPr/>
        </p:nvSpPr>
        <p:spPr>
          <a:xfrm>
            <a:off x="0" y="203346"/>
            <a:ext cx="1890584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F5F76-FD4B-44DB-8C20-8F7841D52820}"/>
              </a:ext>
            </a:extLst>
          </p:cNvPr>
          <p:cNvSpPr txBox="1"/>
          <p:nvPr/>
        </p:nvSpPr>
        <p:spPr>
          <a:xfrm>
            <a:off x="234779" y="294573"/>
            <a:ext cx="165580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시작 화면</a:t>
            </a:r>
          </a:p>
        </p:txBody>
      </p:sp>
    </p:spTree>
    <p:extLst>
      <p:ext uri="{BB962C8B-B14F-4D97-AF65-F5344CB8AC3E}">
        <p14:creationId xmlns:p14="http://schemas.microsoft.com/office/powerpoint/2010/main" val="264967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180730" y="1145219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78C15F-C489-42D7-8FDD-28146564D142}"/>
              </a:ext>
            </a:extLst>
          </p:cNvPr>
          <p:cNvSpPr/>
          <p:nvPr/>
        </p:nvSpPr>
        <p:spPr>
          <a:xfrm>
            <a:off x="4772981" y="2274903"/>
            <a:ext cx="2308193" cy="23081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도서 스캔</a:t>
            </a:r>
          </a:p>
        </p:txBody>
      </p:sp>
      <p:pic>
        <p:nvPicPr>
          <p:cNvPr id="1026" name="Picture 2" descr="귀엽고 귀여운 만화 손으로 그린 ​​고양이 이모티콘 팩 유니버설 세트 그림, 아름다운, 만화, 손으로 그린 PNG, 일러스트 및 벡터  에 대한 무료 다운로드 - Pngtree">
            <a:extLst>
              <a:ext uri="{FF2B5EF4-FFF2-40B4-BE49-F238E27FC236}">
                <a16:creationId xmlns:a16="http://schemas.microsoft.com/office/drawing/2014/main" id="{305A6F5B-0309-4238-BE8A-2D26233C9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0667" y1="23317" x2="89667" y2="21197"/>
                        <a14:foregroundMark x1="89667" y1="21197" x2="89667" y2="21072"/>
                        <a14:foregroundMark x1="70167" y1="11534" x2="70167" y2="11160"/>
                        <a14:foregroundMark x1="70667" y1="11284" x2="70667" y2="10910"/>
                        <a14:foregroundMark x1="70333" y1="10411" x2="69250" y2="11409"/>
                        <a14:foregroundMark x1="71000" y1="10100" x2="72750" y2="10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777" r="-1903" b="58932"/>
          <a:stretch/>
        </p:blipFill>
        <p:spPr bwMode="auto">
          <a:xfrm flipH="1">
            <a:off x="2112885" y="3819617"/>
            <a:ext cx="2660096" cy="27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2881205-E2E0-473A-A140-324BFDF72E44}"/>
              </a:ext>
            </a:extLst>
          </p:cNvPr>
          <p:cNvSpPr/>
          <p:nvPr/>
        </p:nvSpPr>
        <p:spPr>
          <a:xfrm>
            <a:off x="8131946" y="2513119"/>
            <a:ext cx="2956264" cy="610339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읽은 책 리스트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4CAC6DC6-B68F-494F-AD3F-AF13D456F8A2}"/>
              </a:ext>
            </a:extLst>
          </p:cNvPr>
          <p:cNvSpPr/>
          <p:nvPr/>
        </p:nvSpPr>
        <p:spPr>
          <a:xfrm>
            <a:off x="8131946" y="3514447"/>
            <a:ext cx="2956264" cy="61033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갤러리</a:t>
            </a:r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62322EEC-04F3-4039-8DF3-60E8C93ED1F1}"/>
              </a:ext>
            </a:extLst>
          </p:cNvPr>
          <p:cNvSpPr/>
          <p:nvPr/>
        </p:nvSpPr>
        <p:spPr>
          <a:xfrm>
            <a:off x="0" y="203346"/>
            <a:ext cx="1890584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FC787-96BC-4C47-B306-4A260B329907}"/>
              </a:ext>
            </a:extLst>
          </p:cNvPr>
          <p:cNvSpPr txBox="1"/>
          <p:nvPr/>
        </p:nvSpPr>
        <p:spPr>
          <a:xfrm>
            <a:off x="234779" y="294573"/>
            <a:ext cx="165580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메인 화면</a:t>
            </a:r>
          </a:p>
        </p:txBody>
      </p:sp>
      <p:sp>
        <p:nvSpPr>
          <p:cNvPr id="13" name="설명선: 선(강조선) 12">
            <a:extLst>
              <a:ext uri="{FF2B5EF4-FFF2-40B4-BE49-F238E27FC236}">
                <a16:creationId xmlns:a16="http://schemas.microsoft.com/office/drawing/2014/main" id="{96C46FC8-D1D9-42FA-B159-972D0692BC05}"/>
              </a:ext>
            </a:extLst>
          </p:cNvPr>
          <p:cNvSpPr/>
          <p:nvPr/>
        </p:nvSpPr>
        <p:spPr>
          <a:xfrm>
            <a:off x="2919019" y="1655505"/>
            <a:ext cx="1606379" cy="63919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터치 스크린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5FA75F9A-887F-4667-98E2-3B70CF0170A2}"/>
              </a:ext>
            </a:extLst>
          </p:cNvPr>
          <p:cNvSpPr/>
          <p:nvPr/>
        </p:nvSpPr>
        <p:spPr>
          <a:xfrm>
            <a:off x="8131946" y="4455548"/>
            <a:ext cx="2956264" cy="61033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캐릭터 정보</a:t>
            </a:r>
            <a:endParaRPr lang="en-US" altLang="ko-KR" sz="2000" b="1" dirty="0"/>
          </a:p>
        </p:txBody>
      </p:sp>
      <p:sp>
        <p:nvSpPr>
          <p:cNvPr id="14" name="설명선: 선(강조선) 13">
            <a:extLst>
              <a:ext uri="{FF2B5EF4-FFF2-40B4-BE49-F238E27FC236}">
                <a16:creationId xmlns:a16="http://schemas.microsoft.com/office/drawing/2014/main" id="{C68894AB-526B-4DE0-BE3C-EF61541B5075}"/>
              </a:ext>
            </a:extLst>
          </p:cNvPr>
          <p:cNvSpPr/>
          <p:nvPr/>
        </p:nvSpPr>
        <p:spPr>
          <a:xfrm>
            <a:off x="6649651" y="4969462"/>
            <a:ext cx="1164796" cy="46348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93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180730" y="1145219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62322EEC-04F3-4039-8DF3-60E8C93ED1F1}"/>
              </a:ext>
            </a:extLst>
          </p:cNvPr>
          <p:cNvSpPr/>
          <p:nvPr/>
        </p:nvSpPr>
        <p:spPr>
          <a:xfrm>
            <a:off x="0" y="203346"/>
            <a:ext cx="2997200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FC787-96BC-4C47-B306-4A260B329907}"/>
              </a:ext>
            </a:extLst>
          </p:cNvPr>
          <p:cNvSpPr txBox="1"/>
          <p:nvPr/>
        </p:nvSpPr>
        <p:spPr>
          <a:xfrm>
            <a:off x="234779" y="294573"/>
            <a:ext cx="276242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읽은 책 리스트 화면</a:t>
            </a:r>
          </a:p>
        </p:txBody>
      </p:sp>
      <p:sp>
        <p:nvSpPr>
          <p:cNvPr id="14" name="설명선: 선(강조선) 13">
            <a:extLst>
              <a:ext uri="{FF2B5EF4-FFF2-40B4-BE49-F238E27FC236}">
                <a16:creationId xmlns:a16="http://schemas.microsoft.com/office/drawing/2014/main" id="{C68894AB-526B-4DE0-BE3C-EF61541B5075}"/>
              </a:ext>
            </a:extLst>
          </p:cNvPr>
          <p:cNvSpPr/>
          <p:nvPr/>
        </p:nvSpPr>
        <p:spPr>
          <a:xfrm>
            <a:off x="8008551" y="4750564"/>
            <a:ext cx="1164796" cy="46348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ECB4AE-ADB7-4B10-82A4-07FE66468F94}"/>
              </a:ext>
            </a:extLst>
          </p:cNvPr>
          <p:cNvSpPr/>
          <p:nvPr/>
        </p:nvSpPr>
        <p:spPr>
          <a:xfrm>
            <a:off x="2514600" y="1919964"/>
            <a:ext cx="4876800" cy="45267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칭찬은 고래도 춤추게 한다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_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켄 </a:t>
            </a:r>
            <a:r>
              <a:rPr lang="ko-KR" altLang="en-US" sz="1400" dirty="0" err="1">
                <a:solidFill>
                  <a:schemeClr val="accent6">
                    <a:lumMod val="50000"/>
                  </a:schemeClr>
                </a:solidFill>
              </a:rPr>
              <a:t>블렌차드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9681F2-66D1-44D3-823E-3AE4A9C4FCD2}"/>
              </a:ext>
            </a:extLst>
          </p:cNvPr>
          <p:cNvSpPr/>
          <p:nvPr/>
        </p:nvSpPr>
        <p:spPr>
          <a:xfrm>
            <a:off x="2514600" y="2627614"/>
            <a:ext cx="4876800" cy="452673"/>
          </a:xfrm>
          <a:prstGeom prst="rect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죽고싶지만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떡볶이는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먹고싶어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백세희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D24534-D0CD-42DF-9930-D86F4E3C8896}"/>
              </a:ext>
            </a:extLst>
          </p:cNvPr>
          <p:cNvSpPr/>
          <p:nvPr/>
        </p:nvSpPr>
        <p:spPr>
          <a:xfrm>
            <a:off x="2514600" y="3335264"/>
            <a:ext cx="4876800" cy="452673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빌린 책 산 책 버린 책 </a:t>
            </a:r>
            <a:r>
              <a:rPr lang="en-US" altLang="ko-KR" dirty="0">
                <a:solidFill>
                  <a:srgbClr val="C00000"/>
                </a:solidFill>
              </a:rPr>
              <a:t>1 _</a:t>
            </a:r>
            <a:r>
              <a:rPr lang="ko-KR" altLang="en-US" sz="1400" dirty="0">
                <a:solidFill>
                  <a:srgbClr val="C00000"/>
                </a:solidFill>
              </a:rPr>
              <a:t>장정일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A917BA-36A5-494A-9D1C-ADD95018E182}"/>
              </a:ext>
            </a:extLst>
          </p:cNvPr>
          <p:cNvSpPr/>
          <p:nvPr/>
        </p:nvSpPr>
        <p:spPr>
          <a:xfrm>
            <a:off x="2514600" y="4042914"/>
            <a:ext cx="4876800" cy="452673"/>
          </a:xfrm>
          <a:prstGeom prst="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그들은 책 어디에 밑줄을 긋는가</a:t>
            </a:r>
            <a:r>
              <a:rPr lang="en-US" altLang="ko-KR" dirty="0">
                <a:solidFill>
                  <a:srgbClr val="0070C0"/>
                </a:solidFill>
              </a:rPr>
              <a:t>_ </a:t>
            </a:r>
            <a:r>
              <a:rPr lang="ko-KR" altLang="en-US" sz="1400" dirty="0">
                <a:solidFill>
                  <a:srgbClr val="0070C0"/>
                </a:solidFill>
              </a:rPr>
              <a:t>도이 에이지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87631D-69A0-4CB5-8343-2A8E7F48B588}"/>
              </a:ext>
            </a:extLst>
          </p:cNvPr>
          <p:cNvSpPr/>
          <p:nvPr/>
        </p:nvSpPr>
        <p:spPr>
          <a:xfrm>
            <a:off x="2514600" y="4750564"/>
            <a:ext cx="4876800" cy="452673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…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FC3CA7-AA2A-4C8F-B0BB-994CDA9F4FAB}"/>
              </a:ext>
            </a:extLst>
          </p:cNvPr>
          <p:cNvCxnSpPr/>
          <p:nvPr/>
        </p:nvCxnSpPr>
        <p:spPr>
          <a:xfrm flipV="1">
            <a:off x="1727200" y="2070100"/>
            <a:ext cx="0" cy="28194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설명선: 선(강조선) 20">
            <a:extLst>
              <a:ext uri="{FF2B5EF4-FFF2-40B4-BE49-F238E27FC236}">
                <a16:creationId xmlns:a16="http://schemas.microsoft.com/office/drawing/2014/main" id="{C26193A1-A7F6-4CEF-BC7F-9BC850A64401}"/>
              </a:ext>
            </a:extLst>
          </p:cNvPr>
          <p:cNvSpPr/>
          <p:nvPr/>
        </p:nvSpPr>
        <p:spPr>
          <a:xfrm>
            <a:off x="2052251" y="5469080"/>
            <a:ext cx="1164796" cy="463483"/>
          </a:xfrm>
          <a:prstGeom prst="accentCallout1">
            <a:avLst>
              <a:gd name="adj1" fmla="val 18750"/>
              <a:gd name="adj2" fmla="val -8333"/>
              <a:gd name="adj3" fmla="val -91309"/>
              <a:gd name="adj4" fmla="val -15119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스크롤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640CB4-934D-444A-AFB2-A0A03844798D}"/>
              </a:ext>
            </a:extLst>
          </p:cNvPr>
          <p:cNvSpPr/>
          <p:nvPr/>
        </p:nvSpPr>
        <p:spPr>
          <a:xfrm>
            <a:off x="8242793" y="447662"/>
            <a:ext cx="3416670" cy="32809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EDE2B9-8D02-44AD-AD3D-41C033C8D633}"/>
              </a:ext>
            </a:extLst>
          </p:cNvPr>
          <p:cNvSpPr/>
          <p:nvPr/>
        </p:nvSpPr>
        <p:spPr>
          <a:xfrm>
            <a:off x="8382924" y="613435"/>
            <a:ext cx="3136407" cy="291127"/>
          </a:xfrm>
          <a:prstGeom prst="rect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죽고싶지만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떡볶이는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먹고싶어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 descr="죽고 싶지만 떡볶이는 먹고 싶어">
            <a:extLst>
              <a:ext uri="{FF2B5EF4-FFF2-40B4-BE49-F238E27FC236}">
                <a16:creationId xmlns:a16="http://schemas.microsoft.com/office/drawing/2014/main" id="{E48BB981-00CA-42E7-B86D-D84A37654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924" y="1209280"/>
            <a:ext cx="1294476" cy="18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23966D-4411-46B8-8E16-FD955B7203F3}"/>
              </a:ext>
            </a:extLst>
          </p:cNvPr>
          <p:cNvSpPr/>
          <p:nvPr/>
        </p:nvSpPr>
        <p:spPr>
          <a:xfrm>
            <a:off x="9727955" y="1385876"/>
            <a:ext cx="1853522" cy="1563197"/>
          </a:xfrm>
          <a:prstGeom prst="rect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백세희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저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출판사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흔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카테고리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에세이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300p / 600p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50%</a:t>
            </a:r>
          </a:p>
          <a:p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설명선: 선(강조선) 26">
            <a:extLst>
              <a:ext uri="{FF2B5EF4-FFF2-40B4-BE49-F238E27FC236}">
                <a16:creationId xmlns:a16="http://schemas.microsoft.com/office/drawing/2014/main" id="{D3963041-FB68-4E4E-9C07-004B6D904908}"/>
              </a:ext>
            </a:extLst>
          </p:cNvPr>
          <p:cNvSpPr/>
          <p:nvPr/>
        </p:nvSpPr>
        <p:spPr>
          <a:xfrm>
            <a:off x="9368729" y="3688509"/>
            <a:ext cx="1164796" cy="46348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BCD27A87-1DB3-408E-B9B6-C25445520C35}"/>
              </a:ext>
            </a:extLst>
          </p:cNvPr>
          <p:cNvSpPr/>
          <p:nvPr/>
        </p:nvSpPr>
        <p:spPr>
          <a:xfrm>
            <a:off x="8572192" y="3246480"/>
            <a:ext cx="1202309" cy="248224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취소</a:t>
            </a:r>
            <a:endParaRPr lang="ko-KR" altLang="en-US" sz="1200" b="1" dirty="0"/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45E74A5E-FF75-418B-9595-7177FD7FEF0D}"/>
              </a:ext>
            </a:extLst>
          </p:cNvPr>
          <p:cNvSpPr/>
          <p:nvPr/>
        </p:nvSpPr>
        <p:spPr>
          <a:xfrm>
            <a:off x="10114254" y="3231971"/>
            <a:ext cx="1202309" cy="248224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도서 삭제</a:t>
            </a:r>
          </a:p>
        </p:txBody>
      </p:sp>
    </p:spTree>
    <p:extLst>
      <p:ext uri="{BB962C8B-B14F-4D97-AF65-F5344CB8AC3E}">
        <p14:creationId xmlns:p14="http://schemas.microsoft.com/office/powerpoint/2010/main" val="104378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180730" y="1145219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1DE9181D-4E6F-4D21-9112-B0E96C9D6C75}"/>
              </a:ext>
            </a:extLst>
          </p:cNvPr>
          <p:cNvSpPr/>
          <p:nvPr/>
        </p:nvSpPr>
        <p:spPr>
          <a:xfrm>
            <a:off x="3684233" y="1819923"/>
            <a:ext cx="4518734" cy="3533312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3E2E07-605E-41A4-849F-EA62E0E31332}"/>
              </a:ext>
            </a:extLst>
          </p:cNvPr>
          <p:cNvSpPr/>
          <p:nvPr/>
        </p:nvSpPr>
        <p:spPr>
          <a:xfrm>
            <a:off x="3284737" y="2041864"/>
            <a:ext cx="5459767" cy="309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FF47C2-DCC1-4236-B39A-432717B27D52}"/>
              </a:ext>
            </a:extLst>
          </p:cNvPr>
          <p:cNvSpPr/>
          <p:nvPr/>
        </p:nvSpPr>
        <p:spPr>
          <a:xfrm rot="5400000">
            <a:off x="3983485" y="2132495"/>
            <a:ext cx="4062268" cy="309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책표지, 에세이, 감성, 책 (jv12260150) - 게티이미지뱅크">
            <a:extLst>
              <a:ext uri="{FF2B5EF4-FFF2-40B4-BE49-F238E27FC236}">
                <a16:creationId xmlns:a16="http://schemas.microsoft.com/office/drawing/2014/main" id="{D82D1E0C-5BD3-4416-891E-989793628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685" y1="48000" x2="54569" y2="59600"/>
                        <a14:foregroundMark x1="54569" y1="59600" x2="48477" y2="50200"/>
                        <a14:foregroundMark x1="48477" y1="50200" x2="46954" y2="59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93" t="15074" r="11611" b="7282"/>
          <a:stretch/>
        </p:blipFill>
        <p:spPr bwMode="auto">
          <a:xfrm rot="21144182">
            <a:off x="4673990" y="1924755"/>
            <a:ext cx="2539218" cy="327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5B36EB-16FD-4362-8FE4-FFEE858EBD0D}"/>
              </a:ext>
            </a:extLst>
          </p:cNvPr>
          <p:cNvSpPr/>
          <p:nvPr/>
        </p:nvSpPr>
        <p:spPr>
          <a:xfrm>
            <a:off x="7935153" y="2423604"/>
            <a:ext cx="3181165" cy="7013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</a:rPr>
              <a:t>책 표지를 스캔해 주세요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13" name="직사각형 6">
            <a:extLst>
              <a:ext uri="{FF2B5EF4-FFF2-40B4-BE49-F238E27FC236}">
                <a16:creationId xmlns:a16="http://schemas.microsoft.com/office/drawing/2014/main" id="{C0A58748-F43E-4622-A573-2AEC08F38599}"/>
              </a:ext>
            </a:extLst>
          </p:cNvPr>
          <p:cNvSpPr/>
          <p:nvPr/>
        </p:nvSpPr>
        <p:spPr>
          <a:xfrm>
            <a:off x="0" y="203346"/>
            <a:ext cx="1890584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59A3D-60EF-4569-8E74-F5AFD96C4552}"/>
              </a:ext>
            </a:extLst>
          </p:cNvPr>
          <p:cNvSpPr txBox="1"/>
          <p:nvPr/>
        </p:nvSpPr>
        <p:spPr>
          <a:xfrm>
            <a:off x="234779" y="294573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스캔 화면</a:t>
            </a:r>
          </a:p>
        </p:txBody>
      </p:sp>
    </p:spTree>
    <p:extLst>
      <p:ext uri="{BB962C8B-B14F-4D97-AF65-F5344CB8AC3E}">
        <p14:creationId xmlns:p14="http://schemas.microsoft.com/office/powerpoint/2010/main" val="27201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180730" y="1145219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78C15F-C489-42D7-8FDD-28146564D142}"/>
              </a:ext>
            </a:extLst>
          </p:cNvPr>
          <p:cNvSpPr/>
          <p:nvPr/>
        </p:nvSpPr>
        <p:spPr>
          <a:xfrm>
            <a:off x="2961936" y="2274903"/>
            <a:ext cx="2308193" cy="23081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도서 스캔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진행중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5C9305-5665-4F36-84A1-83E1E0189575}"/>
              </a:ext>
            </a:extLst>
          </p:cNvPr>
          <p:cNvSpPr/>
          <p:nvPr/>
        </p:nvSpPr>
        <p:spPr>
          <a:xfrm>
            <a:off x="7277964" y="2274903"/>
            <a:ext cx="2308193" cy="23081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도서 스캔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완료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F91493E-F1C3-4C3E-80CB-B2A8CBFF0D46}"/>
              </a:ext>
            </a:extLst>
          </p:cNvPr>
          <p:cNvSpPr/>
          <p:nvPr/>
        </p:nvSpPr>
        <p:spPr>
          <a:xfrm>
            <a:off x="5825724" y="3335783"/>
            <a:ext cx="896645" cy="255234"/>
          </a:xfrm>
          <a:prstGeom prst="rightArrow">
            <a:avLst/>
          </a:prstGeom>
          <a:solidFill>
            <a:srgbClr val="0CB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6">
            <a:extLst>
              <a:ext uri="{FF2B5EF4-FFF2-40B4-BE49-F238E27FC236}">
                <a16:creationId xmlns:a16="http://schemas.microsoft.com/office/drawing/2014/main" id="{0E371B0A-1833-4B70-AA7B-B669A443308D}"/>
              </a:ext>
            </a:extLst>
          </p:cNvPr>
          <p:cNvSpPr/>
          <p:nvPr/>
        </p:nvSpPr>
        <p:spPr>
          <a:xfrm>
            <a:off x="-6179" y="203346"/>
            <a:ext cx="2489886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D3BF3-4BAA-4AA2-8CEC-C885FADE5219}"/>
              </a:ext>
            </a:extLst>
          </p:cNvPr>
          <p:cNvSpPr txBox="1"/>
          <p:nvPr/>
        </p:nvSpPr>
        <p:spPr>
          <a:xfrm>
            <a:off x="234779" y="294573"/>
            <a:ext cx="248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스캔 진행 </a:t>
            </a:r>
            <a:r>
              <a:rPr lang="ko-KR" altLang="en-US" b="1" dirty="0">
                <a:solidFill>
                  <a:schemeClr val="bg1"/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5489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053483" y="983201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66EE6B-59BF-4270-9F63-4F0F91DE68AE}"/>
              </a:ext>
            </a:extLst>
          </p:cNvPr>
          <p:cNvSpPr/>
          <p:nvPr/>
        </p:nvSpPr>
        <p:spPr>
          <a:xfrm>
            <a:off x="7365507" y="1222898"/>
            <a:ext cx="2968101" cy="639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</a:rPr>
              <a:t>12p / 680p (</a:t>
            </a:r>
            <a:r>
              <a:rPr lang="en-US" altLang="ko-KR" sz="2400" b="1" dirty="0">
                <a:solidFill>
                  <a:srgbClr val="002060"/>
                </a:solidFill>
              </a:rPr>
              <a:t>2%)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6C0F09-0853-45B1-B203-E9AA6CEF03C7}"/>
              </a:ext>
            </a:extLst>
          </p:cNvPr>
          <p:cNvSpPr/>
          <p:nvPr/>
        </p:nvSpPr>
        <p:spPr>
          <a:xfrm>
            <a:off x="8756104" y="5195656"/>
            <a:ext cx="1814242" cy="4839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독서 종료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3D3FA-B003-4D98-BA6C-DA6BE942AA42}"/>
              </a:ext>
            </a:extLst>
          </p:cNvPr>
          <p:cNvSpPr txBox="1"/>
          <p:nvPr/>
        </p:nvSpPr>
        <p:spPr>
          <a:xfrm>
            <a:off x="1490944" y="1862091"/>
            <a:ext cx="654605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우리는 모두 </a:t>
            </a:r>
            <a:r>
              <a:rPr lang="ko-KR" altLang="en-US" sz="16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어딘가에서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어떤 이유로 인해 상실을 겪습니다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상실은 우리에게 빈자리를 만들지만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동시에 새로운 아름다움을 창조합니다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.“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눈물은 마음의 언어다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때로는 말로 표현할 수 없는 감정이 눈물로 흘러나온다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사랑은 언제나 뜨거우며 차가우며 아프고 달콤한 한 잔의 차 같다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맛은 삶의 모든 경험을 담고 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책을 읽다 보면 마치 다른 세계로 여행하는 것처럼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감성의 문이 열리고 마음이 풍부해진다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6" name="Picture 2" descr="귀엽고 귀여운 만화 손으로 그린 ​​고양이 이모티콘 팩 유니버설 세트 그림, 아름다운, 만화, 손으로 그린 PNG, 일러스트 및 벡터  에 대한 무료 다운로드 - Pngtree">
            <a:extLst>
              <a:ext uri="{FF2B5EF4-FFF2-40B4-BE49-F238E27FC236}">
                <a16:creationId xmlns:a16="http://schemas.microsoft.com/office/drawing/2014/main" id="{53002246-85C7-481D-9CA6-72E75585E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0667" y1="23317" x2="89667" y2="21197"/>
                        <a14:foregroundMark x1="89667" y1="21197" x2="89667" y2="21072"/>
                        <a14:foregroundMark x1="70167" y1="11534" x2="70167" y2="11160"/>
                        <a14:foregroundMark x1="70667" y1="11284" x2="70667" y2="10910"/>
                        <a14:foregroundMark x1="70333" y1="10411" x2="69250" y2="11409"/>
                        <a14:foregroundMark x1="71000" y1="10100" x2="72750" y2="10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777" r="-1903" b="58932"/>
          <a:stretch/>
        </p:blipFill>
        <p:spPr bwMode="auto">
          <a:xfrm>
            <a:off x="8036999" y="3291652"/>
            <a:ext cx="2354558" cy="244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6">
            <a:extLst>
              <a:ext uri="{FF2B5EF4-FFF2-40B4-BE49-F238E27FC236}">
                <a16:creationId xmlns:a16="http://schemas.microsoft.com/office/drawing/2014/main" id="{3060EACC-4375-4CE3-A435-126213F61EFD}"/>
              </a:ext>
            </a:extLst>
          </p:cNvPr>
          <p:cNvSpPr/>
          <p:nvPr/>
        </p:nvSpPr>
        <p:spPr>
          <a:xfrm>
            <a:off x="-18537" y="203346"/>
            <a:ext cx="2496067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6A3B4-4CF9-4F20-9597-6916E87B5D3D}"/>
              </a:ext>
            </a:extLst>
          </p:cNvPr>
          <p:cNvSpPr txBox="1"/>
          <p:nvPr/>
        </p:nvSpPr>
        <p:spPr>
          <a:xfrm>
            <a:off x="247135" y="29457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독서 진행 </a:t>
            </a:r>
            <a:r>
              <a:rPr lang="ko-KR" altLang="en-US" b="1" dirty="0">
                <a:solidFill>
                  <a:schemeClr val="bg1"/>
                </a:solidFill>
              </a:rPr>
              <a:t>화면</a:t>
            </a:r>
          </a:p>
        </p:txBody>
      </p:sp>
      <p:sp>
        <p:nvSpPr>
          <p:cNvPr id="11" name="설명선: 선(강조선) 10">
            <a:extLst>
              <a:ext uri="{FF2B5EF4-FFF2-40B4-BE49-F238E27FC236}">
                <a16:creationId xmlns:a16="http://schemas.microsoft.com/office/drawing/2014/main" id="{CB1EF54D-61BF-4096-A992-3F300D22FFBD}"/>
              </a:ext>
            </a:extLst>
          </p:cNvPr>
          <p:cNvSpPr/>
          <p:nvPr/>
        </p:nvSpPr>
        <p:spPr>
          <a:xfrm>
            <a:off x="9168713" y="2304536"/>
            <a:ext cx="1606379" cy="63919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진행률</a:t>
            </a:r>
          </a:p>
        </p:txBody>
      </p:sp>
      <p:sp>
        <p:nvSpPr>
          <p:cNvPr id="16" name="설명선: 선(강조선) 15">
            <a:extLst>
              <a:ext uri="{FF2B5EF4-FFF2-40B4-BE49-F238E27FC236}">
                <a16:creationId xmlns:a16="http://schemas.microsoft.com/office/drawing/2014/main" id="{068B2697-18B3-4E79-91EB-B3BDEF108907}"/>
              </a:ext>
            </a:extLst>
          </p:cNvPr>
          <p:cNvSpPr/>
          <p:nvPr/>
        </p:nvSpPr>
        <p:spPr>
          <a:xfrm>
            <a:off x="6804709" y="4996711"/>
            <a:ext cx="1606379" cy="639193"/>
          </a:xfrm>
          <a:prstGeom prst="accentCallout1">
            <a:avLst>
              <a:gd name="adj1" fmla="val 18750"/>
              <a:gd name="adj2" fmla="val -8333"/>
              <a:gd name="adj3" fmla="val -68252"/>
              <a:gd name="adj4" fmla="val 84359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마스코트 캐릭터</a:t>
            </a:r>
          </a:p>
        </p:txBody>
      </p:sp>
      <p:sp>
        <p:nvSpPr>
          <p:cNvPr id="17" name="설명선: 선(강조선) 16">
            <a:extLst>
              <a:ext uri="{FF2B5EF4-FFF2-40B4-BE49-F238E27FC236}">
                <a16:creationId xmlns:a16="http://schemas.microsoft.com/office/drawing/2014/main" id="{55C50410-9C00-47B7-8DD6-B03259CE52F9}"/>
              </a:ext>
            </a:extLst>
          </p:cNvPr>
          <p:cNvSpPr/>
          <p:nvPr/>
        </p:nvSpPr>
        <p:spPr>
          <a:xfrm>
            <a:off x="3402226" y="4876059"/>
            <a:ext cx="1606379" cy="63919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책의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94CB9B-67D6-4049-851E-CC0342340AC3}"/>
              </a:ext>
            </a:extLst>
          </p:cNvPr>
          <p:cNvSpPr/>
          <p:nvPr/>
        </p:nvSpPr>
        <p:spPr>
          <a:xfrm>
            <a:off x="9110821" y="3803399"/>
            <a:ext cx="778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2400" b="1" cap="none" spc="0" dirty="0" err="1">
                <a:ln/>
                <a:solidFill>
                  <a:schemeClr val="accent4"/>
                </a:solidFill>
                <a:effectLst/>
              </a:rPr>
              <a:t>Lv</a:t>
            </a:r>
            <a:r>
              <a:rPr lang="en-US" altLang="ko-KR" sz="2400" b="1" cap="none" spc="0" dirty="0">
                <a:ln/>
                <a:solidFill>
                  <a:schemeClr val="accent4"/>
                </a:solidFill>
                <a:effectLst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0571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053483" y="983201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3D3FA-B003-4D98-BA6C-DA6BE942AA42}"/>
              </a:ext>
            </a:extLst>
          </p:cNvPr>
          <p:cNvSpPr txBox="1"/>
          <p:nvPr/>
        </p:nvSpPr>
        <p:spPr>
          <a:xfrm>
            <a:off x="1490944" y="1862091"/>
            <a:ext cx="654605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우리는 모두 </a:t>
            </a:r>
            <a:r>
              <a:rPr lang="ko-KR" altLang="en-US" sz="16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어딘가에서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어떤 이유로 인해 상실을 겪습니다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상실은 우리에게 빈자리를 만들지만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동시에 새로운 아름다움을 창조합니다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.“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눈물은 마음의 언어다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때로는 말로 표현할 수 없는 감정이 눈물로 흘러나온다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사랑은 언제나 뜨거우며 차가우며 아프고 달콤한 한 잔의 차 같다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맛은 삶의 모든 경험을 담고 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책을 읽다 보면 마치 다른 세계로 여행하는 것처럼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감성의 문이 열리고 마음이 풍부해진다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6" name="Picture 2" descr="귀엽고 귀여운 만화 손으로 그린 ​​고양이 이모티콘 팩 유니버설 세트 그림, 아름다운, 만화, 손으로 그린 PNG, 일러스트 및 벡터  에 대한 무료 다운로드 - Pngtree">
            <a:extLst>
              <a:ext uri="{FF2B5EF4-FFF2-40B4-BE49-F238E27FC236}">
                <a16:creationId xmlns:a16="http://schemas.microsoft.com/office/drawing/2014/main" id="{53002246-85C7-481D-9CA6-72E75585E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0667" y1="23317" x2="89667" y2="21197"/>
                        <a14:foregroundMark x1="89667" y1="21197" x2="89667" y2="21072"/>
                        <a14:foregroundMark x1="70167" y1="11534" x2="70167" y2="11160"/>
                        <a14:foregroundMark x1="70667" y1="11284" x2="70667" y2="10910"/>
                        <a14:foregroundMark x1="70333" y1="10411" x2="69250" y2="11409"/>
                        <a14:foregroundMark x1="71000" y1="10100" x2="72750" y2="10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777" r="-1903" b="58932"/>
          <a:stretch/>
        </p:blipFill>
        <p:spPr bwMode="auto">
          <a:xfrm>
            <a:off x="8036999" y="3291652"/>
            <a:ext cx="2354558" cy="244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6">
            <a:extLst>
              <a:ext uri="{FF2B5EF4-FFF2-40B4-BE49-F238E27FC236}">
                <a16:creationId xmlns:a16="http://schemas.microsoft.com/office/drawing/2014/main" id="{3060EACC-4375-4CE3-A435-126213F61EFD}"/>
              </a:ext>
            </a:extLst>
          </p:cNvPr>
          <p:cNvSpPr/>
          <p:nvPr/>
        </p:nvSpPr>
        <p:spPr>
          <a:xfrm>
            <a:off x="-18537" y="203346"/>
            <a:ext cx="2496067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6A3B4-4CF9-4F20-9597-6916E87B5D3D}"/>
              </a:ext>
            </a:extLst>
          </p:cNvPr>
          <p:cNvSpPr txBox="1"/>
          <p:nvPr/>
        </p:nvSpPr>
        <p:spPr>
          <a:xfrm>
            <a:off x="247135" y="29457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페이지 캡쳐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429AFFA-B03D-4525-9D30-E8AABD5F0464}"/>
              </a:ext>
            </a:extLst>
          </p:cNvPr>
          <p:cNvCxnSpPr/>
          <p:nvPr/>
        </p:nvCxnSpPr>
        <p:spPr>
          <a:xfrm>
            <a:off x="3707027" y="2650524"/>
            <a:ext cx="2341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0043DB-5C16-4B25-AB8F-60C41786913C}"/>
              </a:ext>
            </a:extLst>
          </p:cNvPr>
          <p:cNvCxnSpPr>
            <a:cxnSpLocks/>
          </p:cNvCxnSpPr>
          <p:nvPr/>
        </p:nvCxnSpPr>
        <p:spPr>
          <a:xfrm>
            <a:off x="1598141" y="3377513"/>
            <a:ext cx="16949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2FD3A03-D2DC-441C-923C-602CF3DAEA56}"/>
              </a:ext>
            </a:extLst>
          </p:cNvPr>
          <p:cNvSpPr/>
          <p:nvPr/>
        </p:nvSpPr>
        <p:spPr>
          <a:xfrm>
            <a:off x="2961936" y="2274903"/>
            <a:ext cx="2308193" cy="2308193"/>
          </a:xfrm>
          <a:prstGeom prst="ellipse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캡쳐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진행중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0EBDDEF-7B06-4793-8F60-2F7C5A1030AE}"/>
              </a:ext>
            </a:extLst>
          </p:cNvPr>
          <p:cNvSpPr/>
          <p:nvPr/>
        </p:nvSpPr>
        <p:spPr>
          <a:xfrm>
            <a:off x="7277964" y="2274903"/>
            <a:ext cx="2308193" cy="2308193"/>
          </a:xfrm>
          <a:prstGeom prst="ellipse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캡쳐 완료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4CBC035-A5D8-4131-A496-67224E0A7746}"/>
              </a:ext>
            </a:extLst>
          </p:cNvPr>
          <p:cNvSpPr/>
          <p:nvPr/>
        </p:nvSpPr>
        <p:spPr>
          <a:xfrm>
            <a:off x="5825724" y="3335783"/>
            <a:ext cx="896645" cy="255234"/>
          </a:xfrm>
          <a:prstGeom prst="rightArrow">
            <a:avLst/>
          </a:prstGeom>
          <a:solidFill>
            <a:srgbClr val="0CBDFC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설명선: 선(강조선) 22">
            <a:extLst>
              <a:ext uri="{FF2B5EF4-FFF2-40B4-BE49-F238E27FC236}">
                <a16:creationId xmlns:a16="http://schemas.microsoft.com/office/drawing/2014/main" id="{78024C97-843B-49AF-854B-F9A6038DBE2B}"/>
              </a:ext>
            </a:extLst>
          </p:cNvPr>
          <p:cNvSpPr/>
          <p:nvPr/>
        </p:nvSpPr>
        <p:spPr>
          <a:xfrm>
            <a:off x="6641103" y="1465489"/>
            <a:ext cx="2096497" cy="639193"/>
          </a:xfrm>
          <a:prstGeom prst="accentCallout1">
            <a:avLst>
              <a:gd name="adj1" fmla="val 18750"/>
              <a:gd name="adj2" fmla="val -8333"/>
              <a:gd name="adj3" fmla="val 171108"/>
              <a:gd name="adj4" fmla="val -48299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임의의 주석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필기</a:t>
            </a:r>
          </a:p>
        </p:txBody>
      </p:sp>
    </p:spTree>
    <p:extLst>
      <p:ext uri="{BB962C8B-B14F-4D97-AF65-F5344CB8AC3E}">
        <p14:creationId xmlns:p14="http://schemas.microsoft.com/office/powerpoint/2010/main" val="157080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2397</Words>
  <Application>Microsoft Office PowerPoint</Application>
  <PresentationFormat>와이드스크린</PresentationFormat>
  <Paragraphs>523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2조 캡스톤 발표</vt:lpstr>
      <vt:lpstr>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기능적 요구사항</vt:lpstr>
      <vt:lpstr>각 기능에 대한 유스케이스 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하드웨어 요구사항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전산</dc:creator>
  <cp:lastModifiedBy>전산</cp:lastModifiedBy>
  <cp:revision>745</cp:revision>
  <dcterms:created xsi:type="dcterms:W3CDTF">2023-11-01T09:56:52Z</dcterms:created>
  <dcterms:modified xsi:type="dcterms:W3CDTF">2023-12-21T14:58:30Z</dcterms:modified>
</cp:coreProperties>
</file>