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29" r:id="rId3"/>
    <p:sldId id="330" r:id="rId4"/>
    <p:sldId id="331" r:id="rId5"/>
    <p:sldId id="339" r:id="rId6"/>
    <p:sldId id="34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12188825" cy="6858000"/>
  <p:notesSz cx="6858000" cy="9144000"/>
  <p:custDataLst>
    <p:tags r:id="rId18"/>
  </p:custData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FB"/>
    <a:srgbClr val="828282"/>
    <a:srgbClr val="6E90FE"/>
    <a:srgbClr val="8086FC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29" autoAdjust="0"/>
    <p:restoredTop sz="94629" autoAdjust="0"/>
  </p:normalViewPr>
  <p:slideViewPr>
    <p:cSldViewPr showGuides="1">
      <p:cViewPr varScale="1">
        <p:scale>
          <a:sx n="38" d="100"/>
          <a:sy n="38" d="100"/>
        </p:scale>
        <p:origin x="552" y="3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22E8AA-BA41-475B-B309-871E582180F0}" type="datetime4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2020년 3월 17일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E9953AC-2DE2-4A50-AE96-F8BFC25D7265}" type="datetime4">
              <a:rPr lang="ko-KR" altLang="en-US" smtClean="0"/>
              <a:pPr/>
              <a:t>2020년 3월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93199CD-3E1B-4AE6-990F-76F925F5EA9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2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8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7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dirty="0"/>
              <a:t>마스터 부제목 스타일 편집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F1FA2-5D18-489D-A115-AFB28D8A702F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3EB18-115E-4ED7-BAA0-6DEAA0689D75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8DBB5-C91D-4907-9867-21E6F1B47C98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94D9570-8B2D-4FE3-8246-67E2068D5886}" type="datetime4">
              <a:rPr lang="ko-KR" altLang="en-US" smtClean="0"/>
              <a:pPr/>
              <a:t>2020년 3월 17일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013F82-EE5E-44EE-A61D-E31C6657F2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28E45-EA45-4901-ABD3-24D92E4E9912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91FB77-1463-4930-BBD0-AAA4F46E2127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75754-2556-4AC8-ACE0-12048FA94D31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39C05-0DF6-414C-9194-60ADB89BE2FA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4155C8-F52D-4FEE-9DDA-835B4CBCF749}" type="datetime4">
              <a:rPr lang="ko-KR" altLang="en-US" noProof="0" smtClean="0"/>
              <a:t>2020년 3월 17일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137333D-D81C-4273-B0BB-6EB6B39E5955}" type="datetime4">
              <a:rPr lang="ko-KR" altLang="en-US" smtClean="0"/>
              <a:pPr/>
              <a:t>2020년 3월 17일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013F82-EE5E-44EE-A61D-E31C6657F2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3838" indent="-223838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11175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685800" indent="-174625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860425" indent="-174625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33463" indent="-173038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207008" indent="-173736" algn="l" defTabSz="914400" rtl="0" eaLnBrk="1" latinLnBrk="1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1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1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1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364" y="1556792"/>
            <a:ext cx="6768108" cy="3048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생활 속의 세금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sz="4400" b="1" dirty="0"/>
              <a:t>세금의 </a:t>
            </a:r>
            <a:r>
              <a:rPr lang="en-US" altLang="ko-KR" sz="4400" b="1" dirty="0"/>
              <a:t>5W1H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</a:t>
            </a:r>
            <a:r>
              <a:rPr lang="ko-KR" altLang="en-US" dirty="0" err="1"/>
              <a:t>페이지인거</a:t>
            </a:r>
            <a:r>
              <a:rPr lang="ko-KR" altLang="en-US" dirty="0"/>
              <a:t> </a:t>
            </a:r>
            <a:r>
              <a:rPr lang="ko-KR" altLang="en-US" dirty="0" err="1"/>
              <a:t>같넹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00683" y="1844824"/>
            <a:ext cx="3366338" cy="418795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+mn-ea"/>
                <a:cs typeface="함초롬바탕" panose="02030504000101010101" pitchFamily="18" charset="-127"/>
              </a:rPr>
              <a:t>돈을 버는 과정에서 내는 세금</a:t>
            </a:r>
            <a:endParaRPr lang="en-US" altLang="ko-KR" sz="1800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800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+mn-ea"/>
                <a:cs typeface="함초롬바탕" panose="02030504000101010101" pitchFamily="18" charset="-127"/>
              </a:rPr>
              <a:t>돈을 쓰는 과정에서 내는 세금</a:t>
            </a:r>
            <a:endParaRPr lang="en-US" altLang="ko-KR" sz="1800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800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+mn-ea"/>
                <a:cs typeface="함초롬바탕" panose="02030504000101010101" pitchFamily="18" charset="-127"/>
              </a:rPr>
              <a:t>재산을 보유하는 과정에서 내는 세금</a:t>
            </a:r>
          </a:p>
          <a:p>
            <a:endParaRPr lang="en-US" altLang="ko-KR" dirty="0">
              <a:latin typeface="+mn-ea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844824"/>
            <a:ext cx="6644708" cy="43204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54C45-65C3-4596-8B9B-F55E87B2D3F5}"/>
              </a:ext>
            </a:extLst>
          </p:cNvPr>
          <p:cNvSpPr txBox="1"/>
          <p:nvPr/>
        </p:nvSpPr>
        <p:spPr>
          <a:xfrm>
            <a:off x="8218178" y="5908068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소득세는 누진세를 적용 </a:t>
            </a:r>
          </a:p>
        </p:txBody>
      </p:sp>
    </p:spTree>
    <p:extLst>
      <p:ext uri="{BB962C8B-B14F-4D97-AF65-F5344CB8AC3E}">
        <p14:creationId xmlns:p14="http://schemas.microsoft.com/office/powerpoint/2010/main" val="40715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10006844" cy="4187952"/>
          </a:xfrm>
        </p:spPr>
        <p:txBody>
          <a:bodyPr>
            <a:normAutofit/>
          </a:bodyPr>
          <a:lstStyle/>
          <a:p>
            <a:pPr lvl="1" fontAlgn="base">
              <a:lnSpc>
                <a:spcPct val="100000"/>
              </a:lnSpc>
            </a:pP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급여를 받는 근로자가 생활이 어려워 나중에 세금을 내겠다고 한다면 그것이 가능할까</a:t>
            </a: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? 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주택을 양도하고 차익을 본 납세자가 마음 내킬 때 아무 때나 세금을 납부해도 될까</a:t>
            </a: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? 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시가 </a:t>
            </a: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5</a:t>
            </a: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억 원 상당의 주식을 증여 받은 사람이 여유자금이 없다고 주식이 팔리는 대로 세금을 납부하겠다고 할 수 있을까</a:t>
            </a: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?</a:t>
            </a:r>
            <a:br>
              <a:rPr lang="en-US" altLang="ko-KR" dirty="0">
                <a:latin typeface="+mn-ea"/>
                <a:cs typeface="함초롬바탕" panose="02030504000101010101" pitchFamily="18" charset="-127"/>
              </a:rPr>
            </a:b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 </a:t>
            </a:r>
            <a:endParaRPr lang="ko-KR" altLang="en-US" dirty="0">
              <a:latin typeface="+mn-ea"/>
              <a:cs typeface="함초롬바탕" panose="02030504000101010101" pitchFamily="18" charset="-127"/>
            </a:endParaRPr>
          </a:p>
          <a:p>
            <a:pPr marL="43200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국가나 </a:t>
            </a:r>
            <a:r>
              <a:rPr lang="ko-KR" altLang="en-US" dirty="0" err="1">
                <a:latin typeface="+mn-ea"/>
                <a:cs typeface="함초롬바탕" panose="02030504000101010101" pitchFamily="18" charset="-127"/>
              </a:rPr>
              <a:t>지자체는</a:t>
            </a: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 세금의 납부기한을 정해 두고 있음</a:t>
            </a:r>
            <a:r>
              <a:rPr lang="en-US" altLang="ko-KR" dirty="0">
                <a:latin typeface="+mn-ea"/>
                <a:cs typeface="함초롬바탕" panose="02030504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Where?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세금은 어디에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9864043" cy="1012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납세자는 납세지 관할 세무서에 과세표준과 세액을 신고하고 납세지 관할 세무서가 지정한 금융기관 또는 체신관서에 세금을 납부 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2655510"/>
              </p:ext>
            </p:extLst>
          </p:nvPr>
        </p:nvGraphicFramePr>
        <p:xfrm>
          <a:off x="2205980" y="3212976"/>
          <a:ext cx="8442076" cy="216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29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주체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종류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납세지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개인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거주자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주소지나 거소지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비거주자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국내 사업장의 소재지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법인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내국법인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등기부상 본점 또는 주사무소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외국법인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국내 사업장의 소재지 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B2504A-6774-424C-B9E1-5A2C50B972F9}"/>
              </a:ext>
            </a:extLst>
          </p:cNvPr>
          <p:cNvSpPr txBox="1"/>
          <p:nvPr/>
        </p:nvSpPr>
        <p:spPr>
          <a:xfrm>
            <a:off x="868670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D6DFB"/>
                </a:solidFill>
              </a:rPr>
              <a:t>우체국</a:t>
            </a:r>
            <a:r>
              <a:rPr lang="en-US" altLang="ko-KR" dirty="0">
                <a:solidFill>
                  <a:srgbClr val="6D6DFB"/>
                </a:solidFill>
              </a:rPr>
              <a:t>/</a:t>
            </a:r>
            <a:r>
              <a:rPr lang="ko-KR" altLang="en-US" dirty="0">
                <a:solidFill>
                  <a:srgbClr val="6D6DFB"/>
                </a:solidFill>
              </a:rPr>
              <a:t>은행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40349-BA6C-4B7C-99DC-68EC41AB7C27}"/>
              </a:ext>
            </a:extLst>
          </p:cNvPr>
          <p:cNvSpPr txBox="1"/>
          <p:nvPr/>
        </p:nvSpPr>
        <p:spPr>
          <a:xfrm>
            <a:off x="2422004" y="381001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D6DFB"/>
                </a:solidFill>
              </a:rPr>
              <a:t>납세지</a:t>
            </a:r>
            <a:r>
              <a:rPr lang="en-US" altLang="ko-KR" dirty="0">
                <a:solidFill>
                  <a:srgbClr val="6D6DFB"/>
                </a:solidFill>
              </a:rPr>
              <a:t>: </a:t>
            </a:r>
            <a:r>
              <a:rPr lang="ko-KR" altLang="en-US" dirty="0">
                <a:solidFill>
                  <a:srgbClr val="6D6DFB"/>
                </a:solidFill>
              </a:rPr>
              <a:t>관할 세무 관서를 지정하기 위한 근거 기준 </a:t>
            </a:r>
          </a:p>
        </p:txBody>
      </p:sp>
    </p:spTree>
    <p:extLst>
      <p:ext uri="{BB962C8B-B14F-4D97-AF65-F5344CB8AC3E}">
        <p14:creationId xmlns:p14="http://schemas.microsoft.com/office/powerpoint/2010/main" val="32501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어떻게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57951" y="5373216"/>
            <a:ext cx="9217024" cy="86409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조세 시스템이 선진화되고 민주의식이 높을수록 자진신고납부 방법의 비율이 높음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  <a:cs typeface="함초롬바탕" panose="02030504000101010101" pitchFamily="18" charset="-127"/>
              </a:rPr>
              <a:t>세금에 대한 지식을 갖춰야 하는 어려움이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772816"/>
            <a:ext cx="8532440" cy="32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형 설명선 4"/>
          <p:cNvSpPr/>
          <p:nvPr/>
        </p:nvSpPr>
        <p:spPr>
          <a:xfrm>
            <a:off x="7678588" y="1700808"/>
            <a:ext cx="4392488" cy="3240360"/>
          </a:xfrm>
          <a:prstGeom prst="wedgeEllipseCallout">
            <a:avLst>
              <a:gd name="adj1" fmla="val -90412"/>
              <a:gd name="adj2" fmla="val -72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탈세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5902388" cy="4187952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절세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(tax saving):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 합</a:t>
            </a:r>
            <a:r>
              <a:rPr lang="ko-KR" altLang="en-US" sz="2000" dirty="0">
                <a:solidFill>
                  <a:srgbClr val="6D6DFB"/>
                </a:solidFill>
                <a:latin typeface="+mn-ea"/>
                <a:cs typeface="함초롬바탕" panose="02030504000101010101" pitchFamily="18" charset="-127"/>
              </a:rPr>
              <a:t>법적</a:t>
            </a:r>
            <a:r>
              <a:rPr lang="en-US" altLang="ko-KR" sz="2000" dirty="0">
                <a:solidFill>
                  <a:srgbClr val="6D6DFB"/>
                </a:solidFill>
                <a:latin typeface="+mn-ea"/>
                <a:cs typeface="함초롬바탕" panose="02030504000101010101" pitchFamily="18" charset="-127"/>
              </a:rPr>
              <a:t>,</a:t>
            </a:r>
            <a:r>
              <a:rPr lang="ko-KR" altLang="en-US" sz="2000" dirty="0">
                <a:solidFill>
                  <a:srgbClr val="6D6DFB"/>
                </a:solidFill>
                <a:latin typeface="+mn-ea"/>
                <a:cs typeface="함초롬바탕" panose="02030504000101010101" pitchFamily="18" charset="-127"/>
              </a:rPr>
              <a:t> 합리적인 방법으로 세금을 적게 내는 것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납세자의 권리라고도 할 수 있음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탈세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(tax evasion):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 세법을 위반하여 세금을 적게 내는 것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탈세는 탈루한 세금의 추징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 err="1">
                <a:latin typeface="+mn-ea"/>
                <a:cs typeface="함초롬바탕" panose="02030504000101010101" pitchFamily="18" charset="-127"/>
              </a:rPr>
              <a:t>가산세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 부과 외에도 조세범처벌법에 따라 별도의 처벌을 받게 됨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탈세방법은 다양하게 발전해 왔음</a:t>
            </a:r>
            <a:endParaRPr lang="ko-KR" altLang="en-US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절세와 탈세의 구분은 실무적으로는 어려움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66620" y="2564904"/>
            <a:ext cx="3816424" cy="2304256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5000" dirty="0">
                <a:latin typeface="+mn-ea"/>
                <a:cs typeface="함초롬바탕" panose="02030504000101010101" pitchFamily="18" charset="-127"/>
              </a:rPr>
              <a:t>세금을 줄이고자 하는 유혹으로 인해 탈세의 가능성은 높아짐</a:t>
            </a:r>
            <a:r>
              <a:rPr lang="en-US" altLang="ko-KR" sz="5000" dirty="0">
                <a:latin typeface="+mn-ea"/>
                <a:cs typeface="함초롬바탕" panose="02030504000101010101" pitchFamily="18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r>
              <a:rPr lang="ko-KR" altLang="en-US" sz="5000" dirty="0">
                <a:latin typeface="+mn-ea"/>
                <a:cs typeface="함초롬바탕" panose="02030504000101010101" pitchFamily="18" charset="-127"/>
              </a:rPr>
              <a:t>탈세하지 않고 절세하고 싶다면 세금에 대한 지식이 필요함</a:t>
            </a:r>
            <a:r>
              <a:rPr lang="en-US" altLang="ko-KR" sz="5000" dirty="0"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6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내용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2800" dirty="0"/>
              <a:t>Who?  </a:t>
            </a:r>
            <a:r>
              <a:rPr lang="ko-KR" altLang="en-US" sz="2800" dirty="0"/>
              <a:t>누가</a:t>
            </a:r>
            <a:r>
              <a:rPr lang="en-US" altLang="ko-KR" sz="2800" dirty="0"/>
              <a:t> </a:t>
            </a:r>
            <a:r>
              <a:rPr lang="ko-KR" altLang="en-US" sz="2800" dirty="0"/>
              <a:t>세금을 내는가</a:t>
            </a:r>
            <a:r>
              <a:rPr lang="en-US" altLang="ko-KR" sz="2800" dirty="0"/>
              <a:t>?</a:t>
            </a:r>
          </a:p>
          <a:p>
            <a:pPr rtl="0"/>
            <a:r>
              <a:rPr lang="en-US" altLang="ko-KR" sz="2800" dirty="0"/>
              <a:t>Why?  </a:t>
            </a:r>
            <a:r>
              <a:rPr lang="ko-KR" altLang="en-US" sz="2800" dirty="0"/>
              <a:t>왜 세금을 내는가</a:t>
            </a:r>
            <a:r>
              <a:rPr lang="en-US" altLang="ko-KR" sz="2800" dirty="0"/>
              <a:t>?</a:t>
            </a:r>
          </a:p>
          <a:p>
            <a:pPr rtl="0"/>
            <a:r>
              <a:rPr lang="en-US" altLang="ko-KR" sz="2800" dirty="0"/>
              <a:t>What?  </a:t>
            </a:r>
            <a:r>
              <a:rPr lang="ko-KR" altLang="en-US" sz="2800" dirty="0"/>
              <a:t>어떤 세금을 내는가</a:t>
            </a:r>
            <a:r>
              <a:rPr lang="en-US" altLang="ko-KR" sz="2800" dirty="0"/>
              <a:t>? </a:t>
            </a:r>
          </a:p>
          <a:p>
            <a:pPr rtl="0"/>
            <a:r>
              <a:rPr lang="en-US" altLang="ko-KR" sz="2800" dirty="0"/>
              <a:t>When?  </a:t>
            </a:r>
            <a:r>
              <a:rPr lang="ko-KR" altLang="en-US" sz="2800" dirty="0"/>
              <a:t>세금은</a:t>
            </a:r>
            <a:r>
              <a:rPr lang="en-US" altLang="ko-KR" sz="2800" dirty="0"/>
              <a:t> </a:t>
            </a:r>
            <a:r>
              <a:rPr lang="ko-KR" altLang="en-US" sz="2800" dirty="0"/>
              <a:t>언제 내는가</a:t>
            </a:r>
            <a:r>
              <a:rPr lang="en-US" altLang="ko-KR" sz="2800" dirty="0"/>
              <a:t>?</a:t>
            </a:r>
          </a:p>
          <a:p>
            <a:pPr rtl="0"/>
            <a:r>
              <a:rPr lang="en-US" altLang="ko-KR" sz="2800" dirty="0"/>
              <a:t>Where?  </a:t>
            </a:r>
            <a:r>
              <a:rPr lang="ko-KR" altLang="en-US" sz="2800" dirty="0"/>
              <a:t>세금은 어디에 내는가</a:t>
            </a:r>
            <a:r>
              <a:rPr lang="en-US" altLang="ko-KR" sz="2800" dirty="0"/>
              <a:t>?</a:t>
            </a:r>
          </a:p>
          <a:p>
            <a:pPr rtl="0"/>
            <a:r>
              <a:rPr lang="en-US" altLang="ko-KR" sz="2800" dirty="0"/>
              <a:t>How?  </a:t>
            </a:r>
            <a:r>
              <a:rPr lang="ko-KR" altLang="en-US" sz="2800" dirty="0"/>
              <a:t>세금은</a:t>
            </a:r>
            <a:r>
              <a:rPr lang="en-US" altLang="ko-KR" sz="2800" dirty="0"/>
              <a:t> </a:t>
            </a:r>
            <a:r>
              <a:rPr lang="ko-KR" altLang="en-US" sz="2800" dirty="0"/>
              <a:t>어떻게 내는가</a:t>
            </a:r>
            <a:r>
              <a:rPr lang="en-US" altLang="ko-KR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Who?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누가 세금을 내는가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? = 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누가 납세의 의무를 지는가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모든 국민</a:t>
            </a:r>
            <a:endParaRPr lang="en-US" altLang="ko-KR" sz="2600" dirty="0">
              <a:solidFill>
                <a:srgbClr val="FF0000"/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[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헌법 제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38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조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]</a:t>
            </a:r>
            <a:endParaRPr lang="ko-KR" altLang="en-US" sz="2900" dirty="0">
              <a:latin typeface="+mn-ea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   “모든 국민은 법률이 정하는 바에 의하여 납세의 의무를 진다”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     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자연인뿐만 아니라 법인도 포함</a:t>
            </a:r>
            <a:endParaRPr lang="en-US" altLang="ko-KR" sz="2600" dirty="0">
              <a:solidFill>
                <a:srgbClr val="FF0000"/>
              </a:solidFill>
              <a:latin typeface="+mn-ea"/>
              <a:cs typeface="함초롬바탕" panose="02030504000101010101" pitchFamily="18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국내에 재산이 있거나 과세대상이 되는 행위</a:t>
            </a:r>
            <a:r>
              <a:rPr lang="ko-KR" altLang="en-US" sz="2600" dirty="0">
                <a:latin typeface="+mn-ea"/>
                <a:cs typeface="함초롬바탕" panose="02030504000101010101" pitchFamily="18" charset="-127"/>
              </a:rPr>
              <a:t>를 하는 외국인도 포함</a:t>
            </a:r>
            <a:endParaRPr lang="en-US" altLang="ko-KR" sz="26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공정하고 평등한 과세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900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공정한 과세의 원칙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), 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법률에 의한 과세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900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조세법률주의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가 원칙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 </a:t>
            </a:r>
            <a:endParaRPr lang="ko-KR" altLang="en-US" sz="29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자의적인 과세로부터 자신의 재산권을 보호할 권리도 있음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.</a:t>
            </a:r>
            <a:br>
              <a:rPr lang="en-US" altLang="ko-KR" sz="2900" dirty="0">
                <a:latin typeface="+mn-ea"/>
                <a:cs typeface="함초롬바탕" panose="02030504000101010101" pitchFamily="18" charset="-127"/>
              </a:rPr>
            </a:b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단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900" dirty="0">
                <a:latin typeface="+mn-ea"/>
                <a:cs typeface="함초롬바탕" panose="02030504000101010101" pitchFamily="18" charset="-127"/>
              </a:rPr>
              <a:t>권리 위에 잠자는 자는 보호받지 못한다</a:t>
            </a:r>
            <a:r>
              <a:rPr lang="en-US" altLang="ko-KR" sz="2900" dirty="0">
                <a:latin typeface="+mn-ea"/>
                <a:cs typeface="함초롬바탕" panose="02030504000101010101" pitchFamily="18" charset="-127"/>
              </a:rPr>
              <a:t>.</a:t>
            </a:r>
            <a:endParaRPr lang="ko-KR" altLang="en-US" sz="2900" dirty="0">
              <a:latin typeface="+mn-ea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Who?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1500" dirty="0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세금의 종류</a:t>
            </a:r>
            <a:r>
              <a:rPr lang="en-US" altLang="ko-KR" sz="1500" dirty="0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25</a:t>
            </a:r>
            <a:r>
              <a:rPr lang="ko-KR" altLang="en-US" sz="1500" dirty="0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그중 </a:t>
            </a:r>
            <a:r>
              <a:rPr lang="en-US" altLang="ko-KR" sz="1500" dirty="0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세금은 아래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98" y="1772816"/>
            <a:ext cx="9247027" cy="48245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B196C6-68FA-41CF-B0ED-D1D0A2214713}"/>
              </a:ext>
            </a:extLst>
          </p:cNvPr>
          <p:cNvSpPr/>
          <p:nvPr/>
        </p:nvSpPr>
        <p:spPr>
          <a:xfrm>
            <a:off x="1629916" y="3810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6D6D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경제 규모가 커지면 세금도 많이 증가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B0DEB-038D-48D9-96CE-52E7653208BC}"/>
              </a:ext>
            </a:extLst>
          </p:cNvPr>
          <p:cNvSpPr txBox="1"/>
          <p:nvPr/>
        </p:nvSpPr>
        <p:spPr>
          <a:xfrm>
            <a:off x="6958508" y="629233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부가가치 </a:t>
            </a:r>
            <a:r>
              <a:rPr lang="en-US" altLang="ko-KR" dirty="0"/>
              <a:t>= </a:t>
            </a:r>
            <a:r>
              <a:rPr lang="ko-KR" altLang="en-US" dirty="0"/>
              <a:t>매출 </a:t>
            </a:r>
            <a:r>
              <a:rPr lang="en-US" altLang="ko-KR" dirty="0"/>
              <a:t>- </a:t>
            </a:r>
            <a:r>
              <a:rPr lang="ko-KR" altLang="en-US" dirty="0"/>
              <a:t>매입</a:t>
            </a:r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11871"/>
              </p:ext>
            </p:extLst>
          </p:nvPr>
        </p:nvGraphicFramePr>
        <p:xfrm>
          <a:off x="2116833" y="1635125"/>
          <a:ext cx="8640958" cy="4914082"/>
        </p:xfrm>
        <a:graphic>
          <a:graphicData uri="http://schemas.openxmlformats.org/drawingml/2006/table">
            <a:tbl>
              <a:tblPr/>
              <a:tblGrid>
                <a:gridCol w="113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9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82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3320">
                <a:tc gridSpan="10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단위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%)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184" marR="13184" marT="13184" marB="131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89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연도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한국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일본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미국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영국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프랑스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이태리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독일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스웨덴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OECD</a:t>
                      </a:r>
                      <a:b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평균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2010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17.9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15.6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17.4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25.9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28.8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21.3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32.3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23.7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2011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18.4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16.1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27.3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29.0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32.6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24.0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2012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18.7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16.5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18.6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27.8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30.8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22.5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32.4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24.4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2013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17.9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17.1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19.5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28.5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22.9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32.9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24.6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2014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18.0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18.3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19.7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26.2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28.4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30.5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22.9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32.7 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24.9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2015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18.6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20.0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28.5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30.3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23.1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33.6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25.0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2016</a:t>
                      </a:r>
                    </a:p>
                  </a:txBody>
                  <a:tcPr marL="13184" marR="13184" marT="13184" marB="13184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19.4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19.8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26.9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28.5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29.9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23.4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34.1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</a:p>
                  </a:txBody>
                  <a:tcPr marL="13184" marR="13184" marT="13184" marB="131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Who?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1796BD-1900-41AD-BA73-7844E080369D}"/>
              </a:ext>
            </a:extLst>
          </p:cNvPr>
          <p:cNvSpPr/>
          <p:nvPr/>
        </p:nvSpPr>
        <p:spPr>
          <a:xfrm>
            <a:off x="5374332" y="212656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D6DFB"/>
                </a:solidFill>
              </a:rPr>
              <a:t>조세 부담률이 낮다</a:t>
            </a:r>
          </a:p>
        </p:txBody>
      </p:sp>
    </p:spTree>
    <p:extLst>
      <p:ext uri="{BB962C8B-B14F-4D97-AF65-F5344CB8AC3E}">
        <p14:creationId xmlns:p14="http://schemas.microsoft.com/office/powerpoint/2010/main" val="23585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1534211" y="1916833"/>
            <a:ext cx="9456745" cy="410445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6D6DFB"/>
                </a:solidFill>
              </a:rPr>
              <a:t>소득세</a:t>
            </a:r>
            <a:r>
              <a:rPr lang="en-US" altLang="ko-KR" sz="1800" dirty="0">
                <a:solidFill>
                  <a:srgbClr val="6D6DFB"/>
                </a:solidFill>
              </a:rPr>
              <a:t>(2016</a:t>
            </a:r>
            <a:r>
              <a:rPr lang="ko-KR" altLang="en-US" sz="1800" dirty="0">
                <a:solidFill>
                  <a:srgbClr val="6D6DFB"/>
                </a:solidFill>
              </a:rPr>
              <a:t>년</a:t>
            </a:r>
            <a:r>
              <a:rPr lang="en-US" altLang="ko-KR" sz="1800" dirty="0">
                <a:solidFill>
                  <a:srgbClr val="6D6DFB"/>
                </a:solidFill>
              </a:rPr>
              <a:t>)</a:t>
            </a:r>
          </a:p>
          <a:p>
            <a:pPr marL="287337" lvl="1" indent="0">
              <a:lnSpc>
                <a:spcPct val="100000"/>
              </a:lnSpc>
              <a:buNone/>
            </a:pPr>
            <a:r>
              <a:rPr lang="ko-KR" altLang="en-US" sz="1800" dirty="0"/>
              <a:t>우리나라 </a:t>
            </a:r>
            <a:r>
              <a:rPr lang="ko-KR" altLang="en-US" sz="1800" dirty="0">
                <a:solidFill>
                  <a:srgbClr val="6D6DFB"/>
                </a:solidFill>
              </a:rPr>
              <a:t>소득상위 </a:t>
            </a:r>
            <a:r>
              <a:rPr lang="en-US" altLang="ko-KR" sz="1800" dirty="0">
                <a:solidFill>
                  <a:srgbClr val="6D6DFB"/>
                </a:solidFill>
              </a:rPr>
              <a:t>1%</a:t>
            </a:r>
            <a:r>
              <a:rPr lang="ko-KR" altLang="en-US" sz="1800" dirty="0"/>
              <a:t>가 전체 </a:t>
            </a:r>
            <a:r>
              <a:rPr lang="ko-KR" altLang="en-US" sz="1800" dirty="0">
                <a:solidFill>
                  <a:srgbClr val="6D6DFB"/>
                </a:solidFill>
              </a:rPr>
              <a:t>소득세의  </a:t>
            </a:r>
            <a:r>
              <a:rPr lang="en-US" altLang="ko-KR" sz="1800" dirty="0">
                <a:solidFill>
                  <a:srgbClr val="6D6DFB"/>
                </a:solidFill>
              </a:rPr>
              <a:t>42.8% </a:t>
            </a:r>
            <a:r>
              <a:rPr lang="ko-KR" altLang="en-US" sz="1800" dirty="0"/>
              <a:t>부담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rgbClr val="6D6DFB"/>
                </a:solidFill>
              </a:rPr>
              <a:t>OECD </a:t>
            </a:r>
            <a:r>
              <a:rPr lang="ko-KR" altLang="en-US" sz="1800" dirty="0">
                <a:solidFill>
                  <a:srgbClr val="6D6DFB"/>
                </a:solidFill>
              </a:rPr>
              <a:t>평균 </a:t>
            </a:r>
            <a:r>
              <a:rPr lang="en-US" altLang="ko-KR" sz="1800" dirty="0">
                <a:solidFill>
                  <a:srgbClr val="6D6DFB"/>
                </a:solidFill>
              </a:rPr>
              <a:t>35.8%)</a:t>
            </a:r>
          </a:p>
          <a:p>
            <a:pPr marL="287337" lvl="1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6D6DFB"/>
                </a:solidFill>
              </a:rPr>
              <a:t>근로소득자의 </a:t>
            </a:r>
            <a:r>
              <a:rPr lang="en-US" altLang="ko-KR" sz="1800" dirty="0">
                <a:solidFill>
                  <a:srgbClr val="6D6DFB"/>
                </a:solidFill>
              </a:rPr>
              <a:t>46.8</a:t>
            </a:r>
            <a:r>
              <a:rPr lang="en-US" altLang="ko-KR" sz="1800" dirty="0"/>
              <a:t>%</a:t>
            </a:r>
            <a:r>
              <a:rPr lang="ko-KR" altLang="en-US" sz="1800" dirty="0"/>
              <a:t>가 세금 </a:t>
            </a:r>
            <a:r>
              <a:rPr lang="en-US" altLang="ko-KR" sz="1800" dirty="0"/>
              <a:t>0</a:t>
            </a:r>
            <a:r>
              <a:rPr lang="ko-KR" altLang="en-US" sz="1800" dirty="0"/>
              <a:t>원 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6D6DFB"/>
                </a:solidFill>
              </a:rPr>
              <a:t>약</a:t>
            </a:r>
            <a:r>
              <a:rPr lang="en-US" altLang="ko-KR" sz="1800" dirty="0">
                <a:solidFill>
                  <a:srgbClr val="6D6DFB"/>
                </a:solidFill>
              </a:rPr>
              <a:t>630</a:t>
            </a:r>
            <a:r>
              <a:rPr lang="ko-KR" altLang="en-US" sz="1800" dirty="0">
                <a:solidFill>
                  <a:srgbClr val="6D6DFB"/>
                </a:solidFill>
              </a:rPr>
              <a:t>만 명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법인세</a:t>
            </a:r>
            <a:endParaRPr lang="en-US" altLang="ko-KR" sz="1800" dirty="0"/>
          </a:p>
          <a:p>
            <a:pPr marL="287337" lvl="1" indent="0">
              <a:buNone/>
            </a:pPr>
            <a:r>
              <a:rPr lang="ko-KR" altLang="en-US" sz="1800" dirty="0" err="1"/>
              <a:t>국회예산정책처</a:t>
            </a:r>
            <a:r>
              <a:rPr lang="en-US" altLang="ko-KR" sz="1800" dirty="0">
                <a:solidFill>
                  <a:srgbClr val="6D6DFB"/>
                </a:solidFill>
              </a:rPr>
              <a:t>:</a:t>
            </a:r>
            <a:r>
              <a:rPr lang="ko-KR" altLang="en-US" sz="1800" dirty="0">
                <a:solidFill>
                  <a:srgbClr val="6D6DFB"/>
                </a:solidFill>
              </a:rPr>
              <a:t> 법인세 실효세율 </a:t>
            </a:r>
            <a:r>
              <a:rPr lang="en-US" altLang="ko-KR" sz="1800" dirty="0">
                <a:solidFill>
                  <a:srgbClr val="6D6DFB"/>
                </a:solidFill>
              </a:rPr>
              <a:t>18.3%(2008</a:t>
            </a:r>
            <a:r>
              <a:rPr lang="ko-KR" altLang="en-US" sz="1800" dirty="0">
                <a:solidFill>
                  <a:srgbClr val="6D6DFB"/>
                </a:solidFill>
              </a:rPr>
              <a:t>년</a:t>
            </a:r>
            <a:r>
              <a:rPr lang="en-US" altLang="ko-KR" sz="1800" dirty="0"/>
              <a:t>) </a:t>
            </a:r>
            <a:r>
              <a:rPr lang="ko-KR" altLang="en-US" sz="1800" dirty="0"/>
              <a:t>이후 계속 하락</a:t>
            </a:r>
            <a:r>
              <a:rPr lang="en-US" altLang="ko-KR" sz="1800" dirty="0"/>
              <a:t>, 14.7%(2013</a:t>
            </a:r>
            <a:r>
              <a:rPr lang="ko-KR" altLang="en-US" sz="1800" dirty="0"/>
              <a:t>년</a:t>
            </a:r>
            <a:r>
              <a:rPr lang="en-US" altLang="ko-KR" sz="1800" dirty="0"/>
              <a:t>), 14.2%(2014</a:t>
            </a:r>
            <a:r>
              <a:rPr lang="ko-KR" altLang="en-US" sz="1800" dirty="0"/>
              <a:t>년</a:t>
            </a:r>
            <a:r>
              <a:rPr lang="en-US" altLang="ko-KR" sz="1800" dirty="0"/>
              <a:t>)</a:t>
            </a:r>
          </a:p>
          <a:p>
            <a:pPr marL="287337" lvl="1" indent="0">
              <a:buNone/>
            </a:pPr>
            <a:r>
              <a:rPr lang="ko-KR" altLang="en-US" sz="1800" dirty="0" err="1"/>
              <a:t>기획재정부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6D6DFB"/>
                </a:solidFill>
              </a:rPr>
              <a:t>법인세 실효세율 </a:t>
            </a:r>
            <a:r>
              <a:rPr lang="en-US" altLang="ko-KR" sz="1800" dirty="0">
                <a:solidFill>
                  <a:srgbClr val="6D6DFB"/>
                </a:solidFill>
              </a:rPr>
              <a:t>17.1%(2013</a:t>
            </a:r>
            <a:r>
              <a:rPr lang="ko-KR" altLang="en-US" sz="1800" dirty="0">
                <a:solidFill>
                  <a:srgbClr val="6D6DFB"/>
                </a:solidFill>
              </a:rPr>
              <a:t>년</a:t>
            </a:r>
            <a:r>
              <a:rPr lang="en-US" altLang="ko-KR" sz="1800" dirty="0"/>
              <a:t>) 17.2%(2014</a:t>
            </a:r>
            <a:r>
              <a:rPr lang="ko-KR" altLang="en-US" sz="1800" dirty="0"/>
              <a:t>년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조세부담률</a:t>
            </a:r>
            <a:r>
              <a:rPr lang="en-US" altLang="ko-KR" sz="1800" dirty="0"/>
              <a:t>(GDP </a:t>
            </a:r>
            <a:r>
              <a:rPr lang="ko-KR" altLang="en-US" sz="1800" dirty="0"/>
              <a:t>대비 조세총액 비율</a:t>
            </a:r>
            <a:r>
              <a:rPr lang="en-US" altLang="ko-KR" sz="1800" dirty="0"/>
              <a:t>): 19%(</a:t>
            </a:r>
            <a:r>
              <a:rPr lang="ko-KR" altLang="en-US" sz="1800" dirty="0"/>
              <a:t>한국</a:t>
            </a:r>
            <a:r>
              <a:rPr lang="en-US" altLang="ko-KR" sz="1800" dirty="0"/>
              <a:t>, 2016</a:t>
            </a:r>
            <a:r>
              <a:rPr lang="ko-KR" altLang="en-US" sz="1800" dirty="0"/>
              <a:t>년 추정</a:t>
            </a:r>
            <a:r>
              <a:rPr lang="en-US" altLang="ko-KR" sz="1800" dirty="0"/>
              <a:t>) </a:t>
            </a:r>
          </a:p>
          <a:p>
            <a:pPr marL="287337" lvl="1" indent="0">
              <a:buNone/>
            </a:pPr>
            <a:r>
              <a:rPr lang="ko-KR" altLang="en-US" sz="1800" dirty="0"/>
              <a:t>덴마크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48%, </a:t>
            </a:r>
            <a:r>
              <a:rPr lang="ko-KR" altLang="en-US" sz="1800" dirty="0"/>
              <a:t>스웨덴</a:t>
            </a:r>
            <a:r>
              <a:rPr lang="en-US" altLang="ko-KR" sz="1800" dirty="0"/>
              <a:t>, </a:t>
            </a:r>
            <a:r>
              <a:rPr lang="ko-KR" altLang="en-US" sz="1800" dirty="0"/>
              <a:t>핀란드</a:t>
            </a:r>
            <a:r>
              <a:rPr lang="en-US" altLang="ko-KR" sz="1800" dirty="0"/>
              <a:t>, </a:t>
            </a:r>
            <a:r>
              <a:rPr lang="ko-KR" altLang="en-US" sz="1800" dirty="0"/>
              <a:t>룩셈부르크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벨지움</a:t>
            </a:r>
            <a:r>
              <a:rPr lang="ko-KR" altLang="en-US" sz="1800" dirty="0"/>
              <a:t> 등</a:t>
            </a:r>
            <a:r>
              <a:rPr lang="en-US" altLang="ko-KR" sz="1800" dirty="0"/>
              <a:t>: 30~40%</a:t>
            </a:r>
          </a:p>
          <a:p>
            <a:pPr marL="287337" lvl="1" indent="0">
              <a:buNone/>
            </a:pPr>
            <a:r>
              <a:rPr lang="ko-KR" altLang="en-US" sz="1800" dirty="0"/>
              <a:t>멕시코</a:t>
            </a:r>
            <a:r>
              <a:rPr lang="en-US" altLang="ko-KR" sz="1800" dirty="0"/>
              <a:t>, </a:t>
            </a:r>
            <a:r>
              <a:rPr lang="ko-KR" altLang="en-US" sz="1800" dirty="0"/>
              <a:t>터키</a:t>
            </a:r>
            <a:r>
              <a:rPr lang="en-US" altLang="ko-KR" sz="1800" dirty="0"/>
              <a:t>, </a:t>
            </a:r>
            <a:r>
              <a:rPr lang="ko-KR" altLang="en-US" sz="1800" dirty="0"/>
              <a:t>일본</a:t>
            </a:r>
            <a:r>
              <a:rPr lang="en-US" altLang="ko-KR" sz="1800" dirty="0"/>
              <a:t>, </a:t>
            </a:r>
            <a:r>
              <a:rPr lang="ko-KR" altLang="en-US" sz="1800" dirty="0"/>
              <a:t>미국</a:t>
            </a:r>
            <a:r>
              <a:rPr lang="en-US" altLang="ko-KR" sz="1800" dirty="0"/>
              <a:t>: 20~30%</a:t>
            </a:r>
            <a:endParaRPr lang="ko-KR" altLang="en-US" sz="1800" dirty="0"/>
          </a:p>
          <a:p>
            <a:pPr marL="287337" lvl="1" indent="0"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Who?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9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58508" y="3140968"/>
            <a:ext cx="4393703" cy="2520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헌법 규정은 납세의무만 지우고 있을 뿐 어떤 이유에서 세금을 내는지에 대한 충분한 설명을 하지 않고 있음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왜 세금을 내는지 생각해 보자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2073" y="1633819"/>
            <a:ext cx="5094384" cy="2410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6255"/>
            <a:ext cx="8136904" cy="6814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What?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세금을 내는가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68" y="1988840"/>
            <a:ext cx="9650287" cy="415406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B8CF17-6DE0-45F6-B934-1D05105D8CD9}"/>
              </a:ext>
            </a:extLst>
          </p:cNvPr>
          <p:cNvSpPr txBox="1"/>
          <p:nvPr/>
        </p:nvSpPr>
        <p:spPr>
          <a:xfrm flipH="1">
            <a:off x="3608648" y="30036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AE936-C971-4EDB-8E36-68EA39F7ADA5}"/>
              </a:ext>
            </a:extLst>
          </p:cNvPr>
          <p:cNvSpPr txBox="1"/>
          <p:nvPr/>
        </p:nvSpPr>
        <p:spPr>
          <a:xfrm flipH="1">
            <a:off x="1989956" y="30036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6F77F-32C8-4114-8CC6-FE726555F052}"/>
              </a:ext>
            </a:extLst>
          </p:cNvPr>
          <p:cNvSpPr txBox="1"/>
          <p:nvPr/>
        </p:nvSpPr>
        <p:spPr>
          <a:xfrm flipH="1">
            <a:off x="5348807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CE643-A43E-4939-90C7-D2A681A6DB63}"/>
              </a:ext>
            </a:extLst>
          </p:cNvPr>
          <p:cNvSpPr txBox="1"/>
          <p:nvPr/>
        </p:nvSpPr>
        <p:spPr>
          <a:xfrm flipH="1">
            <a:off x="10108605" y="30475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503B9-2B57-4215-90C7-4BC0C3C3F427}"/>
              </a:ext>
            </a:extLst>
          </p:cNvPr>
          <p:cNvSpPr txBox="1"/>
          <p:nvPr/>
        </p:nvSpPr>
        <p:spPr>
          <a:xfrm flipH="1">
            <a:off x="6437311" y="3533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418FF-962C-4D20-811D-1A5CA9D0861B}"/>
              </a:ext>
            </a:extLst>
          </p:cNvPr>
          <p:cNvSpPr txBox="1"/>
          <p:nvPr/>
        </p:nvSpPr>
        <p:spPr>
          <a:xfrm flipH="1">
            <a:off x="9640553" y="35118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F1723-EBDC-4EF8-A17B-647DDB6A278D}"/>
              </a:ext>
            </a:extLst>
          </p:cNvPr>
          <p:cNvSpPr txBox="1"/>
          <p:nvPr/>
        </p:nvSpPr>
        <p:spPr>
          <a:xfrm flipH="1">
            <a:off x="6905363" y="40658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F4C31-3186-444E-B9E2-272B6C8B90C6}"/>
              </a:ext>
            </a:extLst>
          </p:cNvPr>
          <p:cNvSpPr txBox="1"/>
          <p:nvPr/>
        </p:nvSpPr>
        <p:spPr>
          <a:xfrm flipH="1">
            <a:off x="7246540" y="4487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E1234-CCA7-48B9-A04E-80986A804FB4}"/>
              </a:ext>
            </a:extLst>
          </p:cNvPr>
          <p:cNvSpPr txBox="1"/>
          <p:nvPr/>
        </p:nvSpPr>
        <p:spPr>
          <a:xfrm flipH="1">
            <a:off x="3406889" y="4487254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191D0-A797-4E18-8C3D-BA4B06DE712C}"/>
              </a:ext>
            </a:extLst>
          </p:cNvPr>
          <p:cNvSpPr txBox="1"/>
          <p:nvPr/>
        </p:nvSpPr>
        <p:spPr>
          <a:xfrm flipH="1">
            <a:off x="3608648" y="4947005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D6DFB"/>
                </a:solidFill>
              </a:rPr>
              <a:t>소득세</a:t>
            </a:r>
          </a:p>
        </p:txBody>
      </p:sp>
    </p:spTree>
    <p:extLst>
      <p:ext uri="{BB962C8B-B14F-4D97-AF65-F5344CB8AC3E}">
        <p14:creationId xmlns:p14="http://schemas.microsoft.com/office/powerpoint/2010/main" val="25436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통화 기호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7_TF02895262.potx" id="{CAE01F98-12BA-4B18-B8BF-232FAC90C265}" vid="{6B204F79-54FC-4E76-96D8-1F4178CEAB98}"/>
    </a:ext>
  </a:extLst>
</a:theme>
</file>

<file path=ppt/theme/theme2.xml><?xml version="1.0" encoding="utf-8"?>
<a:theme xmlns:a="http://schemas.openxmlformats.org/drawingml/2006/main" name="Office 테마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통화 기호 프레젠테이션(와이드스크린)</Template>
  <TotalTime>80</TotalTime>
  <Words>629</Words>
  <Application>Microsoft Office PowerPoint</Application>
  <PresentationFormat>사용자 지정</PresentationFormat>
  <Paragraphs>178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</vt:lpstr>
      <vt:lpstr>맑은 고딕</vt:lpstr>
      <vt:lpstr>한양신명조</vt:lpstr>
      <vt:lpstr>한양중고딕</vt:lpstr>
      <vt:lpstr>Arial</vt:lpstr>
      <vt:lpstr>Cambria</vt:lpstr>
      <vt:lpstr>Wingdings</vt:lpstr>
      <vt:lpstr>통화 기호 16x9</vt:lpstr>
      <vt:lpstr>1장 생활 속의 세금</vt:lpstr>
      <vt:lpstr>강의 내용</vt:lpstr>
      <vt:lpstr>Who?  누가 세금을 내는가?</vt:lpstr>
      <vt:lpstr>Who?  누가 세금을 내는가? 세금의 종류 25개 그중 3개의 세금은 아래</vt:lpstr>
      <vt:lpstr>Who?  누가 세금을 내는가?</vt:lpstr>
      <vt:lpstr>Who?  누가 세금을 내는가?</vt:lpstr>
      <vt:lpstr>Why?  왜 세금을 내는가?</vt:lpstr>
      <vt:lpstr>PowerPoint 프레젠테이션</vt:lpstr>
      <vt:lpstr>What?  어떤 세금을 내는가? </vt:lpstr>
      <vt:lpstr>중요한 페이지인거 같넹</vt:lpstr>
      <vt:lpstr>When?  세금은 언제 내는가?</vt:lpstr>
      <vt:lpstr>Where?  세금은 어디에 내는가?</vt:lpstr>
      <vt:lpstr>How?  세금은 어떻게 내는가? </vt:lpstr>
      <vt:lpstr>절세?  탈세?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생활 속의 세금</dc:title>
  <dc:creator>Administrator</dc:creator>
  <cp:lastModifiedBy>언동 김</cp:lastModifiedBy>
  <cp:revision>15</cp:revision>
  <dcterms:created xsi:type="dcterms:W3CDTF">2019-09-02T10:56:45Z</dcterms:created>
  <dcterms:modified xsi:type="dcterms:W3CDTF">2020-03-17T05:34:28Z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