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3" r:id="rId3"/>
    <p:sldId id="346" r:id="rId4"/>
    <p:sldId id="347" r:id="rId5"/>
    <p:sldId id="348" r:id="rId6"/>
    <p:sldId id="329" r:id="rId7"/>
    <p:sldId id="326" r:id="rId8"/>
    <p:sldId id="349" r:id="rId9"/>
    <p:sldId id="350" r:id="rId10"/>
    <p:sldId id="351" r:id="rId11"/>
    <p:sldId id="352" r:id="rId12"/>
    <p:sldId id="356" r:id="rId13"/>
    <p:sldId id="357" r:id="rId14"/>
    <p:sldId id="355" r:id="rId15"/>
    <p:sldId id="353" r:id="rId16"/>
    <p:sldId id="358" r:id="rId17"/>
  </p:sldIdLst>
  <p:sldSz cx="9144000" cy="6858000" type="screen4x3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  <p15:guide id="3" orient="horz" pos="2238">
          <p15:clr>
            <a:srgbClr val="A4A3A4"/>
          </p15:clr>
        </p15:guide>
        <p15:guide id="4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74" autoAdjust="0"/>
  </p:normalViewPr>
  <p:slideViewPr>
    <p:cSldViewPr>
      <p:cViewPr varScale="1">
        <p:scale>
          <a:sx n="99" d="100"/>
          <a:sy n="99" d="100"/>
        </p:scale>
        <p:origin x="19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354" y="66"/>
      </p:cViewPr>
      <p:guideLst>
        <p:guide orient="horz" pos="3224"/>
        <p:guide pos="2238"/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618" cy="3548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708" y="1"/>
            <a:ext cx="4434617" cy="3548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A8720-5A08-4570-9C6C-56EB957CD9A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748144"/>
            <a:ext cx="4434618" cy="3548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708" y="6748144"/>
            <a:ext cx="4434617" cy="3548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9A199-76C0-4E83-A43D-0709A0B22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33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A6034FD-B33D-4651-8A80-0DA9137784B2}" type="datetimeFigureOut">
              <a:rPr lang="ko-KR" altLang="en-US" smtClean="0"/>
              <a:pPr/>
              <a:t>2019-09-09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6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100E178-41EB-48E4-8C3C-4452952AF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9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E178-41EB-48E4-8C3C-4452952AFA1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62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E178-41EB-48E4-8C3C-4452952AFA1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9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E178-41EB-48E4-8C3C-4452952AFA1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14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E178-41EB-48E4-8C3C-4452952AFA1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50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E178-41EB-48E4-8C3C-4452952AFA1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74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E178-41EB-48E4-8C3C-4452952AFA1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38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E178-41EB-48E4-8C3C-4452952AFA1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2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E178-41EB-48E4-8C3C-4452952AFA1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30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E178-41EB-48E4-8C3C-4452952AFA1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3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E178-41EB-48E4-8C3C-4452952AFA1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5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E178-41EB-48E4-8C3C-4452952AFA1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07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E178-41EB-48E4-8C3C-4452952AFA1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27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E178-41EB-48E4-8C3C-4452952AFA1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56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E178-41EB-48E4-8C3C-4452952AFA1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84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E178-41EB-48E4-8C3C-4452952AFA1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8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7F-0BC6-49E0-8448-74C831BEA935}" type="datetimeFigureOut">
              <a:rPr lang="ko-KR" altLang="en-US" smtClean="0"/>
              <a:pPr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743-BC99-4C24-B815-AF5E99D47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7F-0BC6-49E0-8448-74C831BEA935}" type="datetimeFigureOut">
              <a:rPr lang="ko-KR" altLang="en-US" smtClean="0"/>
              <a:pPr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743-BC99-4C24-B815-AF5E99D47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7F-0BC6-49E0-8448-74C831BEA935}" type="datetimeFigureOut">
              <a:rPr lang="ko-KR" altLang="en-US" smtClean="0"/>
              <a:pPr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743-BC99-4C24-B815-AF5E99D47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7F-0BC6-49E0-8448-74C831BEA935}" type="datetimeFigureOut">
              <a:rPr lang="ko-KR" altLang="en-US" smtClean="0"/>
              <a:pPr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743-BC99-4C24-B815-AF5E99D47E3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77410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7F-0BC6-49E0-8448-74C831BEA935}" type="datetimeFigureOut">
              <a:rPr lang="ko-KR" altLang="en-US" smtClean="0"/>
              <a:pPr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743-BC99-4C24-B815-AF5E99D47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7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7F-0BC6-49E0-8448-74C831BEA935}" type="datetimeFigureOut">
              <a:rPr lang="ko-KR" altLang="en-US" smtClean="0"/>
              <a:pPr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743-BC99-4C24-B815-AF5E99D47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66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7F-0BC6-49E0-8448-74C831BEA935}" type="datetimeFigureOut">
              <a:rPr lang="ko-KR" altLang="en-US" smtClean="0"/>
              <a:pPr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743-BC99-4C24-B815-AF5E99D47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5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7F-0BC6-49E0-8448-74C831BEA935}" type="datetimeFigureOut">
              <a:rPr lang="ko-KR" altLang="en-US" smtClean="0"/>
              <a:pPr/>
              <a:t>2019-09-09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743-BC99-4C24-B815-AF5E99D47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2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7F-0BC6-49E0-8448-74C831BEA935}" type="datetimeFigureOut">
              <a:rPr lang="ko-KR" altLang="en-US" smtClean="0"/>
              <a:pPr/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743-BC99-4C24-B815-AF5E99D47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3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7F-0BC6-49E0-8448-74C831BEA935}" type="datetimeFigureOut">
              <a:rPr lang="ko-KR" altLang="en-US" smtClean="0"/>
              <a:pPr/>
              <a:t>2019-09-09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743-BC99-4C24-B815-AF5E99D47E3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99592" y="1772816"/>
            <a:ext cx="31392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b="1" dirty="0" smtClean="0">
                <a:solidFill>
                  <a:srgbClr val="0070C0"/>
                </a:solidFill>
                <a:latin typeface="Rage Italic" pitchFamily="66" charset="0"/>
              </a:rPr>
              <a:t>I</a:t>
            </a:r>
            <a:r>
              <a:rPr lang="en-US" altLang="ko-KR" sz="8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</a:rPr>
              <a:t>ndex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  <a:latin typeface="Rage Italic" pitchFamily="66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54910">
            <a:off x="1985276" y="654529"/>
            <a:ext cx="1257321" cy="15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2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7F-0BC6-49E0-8448-74C831BEA935}" type="datetimeFigureOut">
              <a:rPr lang="ko-KR" altLang="en-US" smtClean="0"/>
              <a:pPr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743-BC99-4C24-B815-AF5E99D47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1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4D7F-0BC6-49E0-8448-74C831BEA935}" type="datetimeFigureOut">
              <a:rPr lang="ko-KR" altLang="en-US" smtClean="0"/>
              <a:pPr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743-BC99-4C24-B815-AF5E99D47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1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4D7F-0BC6-49E0-8448-74C831BEA935}" type="datetimeFigureOut">
              <a:rPr lang="ko-KR" altLang="en-US" smtClean="0"/>
              <a:pPr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82743-BC99-4C24-B815-AF5E99D47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5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416824" cy="86409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0070C0"/>
                </a:solidFill>
              </a:rPr>
              <a:t>제</a:t>
            </a:r>
            <a:r>
              <a:rPr lang="en-US" altLang="ko-KR" sz="4000" dirty="0">
                <a:solidFill>
                  <a:srgbClr val="0070C0"/>
                </a:solidFill>
              </a:rPr>
              <a:t>2</a:t>
            </a:r>
            <a:r>
              <a:rPr lang="ko-KR" altLang="en-US" sz="4000" dirty="0">
                <a:solidFill>
                  <a:srgbClr val="0070C0"/>
                </a:solidFill>
              </a:rPr>
              <a:t>장 세금에 대한 </a:t>
            </a:r>
            <a:r>
              <a:rPr lang="ko-KR" altLang="en-US" sz="4000" dirty="0" smtClean="0">
                <a:solidFill>
                  <a:srgbClr val="0070C0"/>
                </a:solidFill>
              </a:rPr>
              <a:t>기초상식</a:t>
            </a:r>
            <a:endParaRPr lang="ko-KR" altLang="en-US" sz="5400" b="1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863"/>
            <a:ext cx="9144000" cy="4676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6"/>
          <p:cNvSpPr txBox="1">
            <a:spLocks/>
          </p:cNvSpPr>
          <p:nvPr/>
        </p:nvSpPr>
        <p:spPr>
          <a:xfrm>
            <a:off x="470409" y="599700"/>
            <a:ext cx="8208912" cy="1821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2600" dirty="0" smtClean="0">
                <a:latin typeface="+mn-ea"/>
                <a:cs typeface="함초롬바탕" panose="02030504000101010101" pitchFamily="18" charset="-127"/>
              </a:rPr>
              <a:t>2.4  </a:t>
            </a:r>
            <a:r>
              <a:rPr lang="ko-KR" altLang="en-US" sz="2600" dirty="0" smtClean="0">
                <a:latin typeface="+mn-ea"/>
                <a:cs typeface="함초롬바탕" panose="02030504000101010101" pitchFamily="18" charset="-127"/>
              </a:rPr>
              <a:t>과세표준</a:t>
            </a:r>
            <a:endParaRPr lang="en-US" altLang="ko-KR" sz="2600" dirty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세액이나 </a:t>
            </a:r>
            <a:r>
              <a:rPr lang="ko-KR" altLang="en-US" sz="2200" dirty="0">
                <a:latin typeface="+mn-ea"/>
                <a:cs typeface="함초롬바탕" panose="02030504000101010101" pitchFamily="18" charset="-127"/>
              </a:rPr>
              <a:t>세율의 대소를 결정할 때의 대상이 되는 값이나 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수량</a:t>
            </a:r>
            <a:r>
              <a:rPr lang="en-US" altLang="ko-KR" sz="2200" dirty="0" smtClean="0">
                <a:latin typeface="+mn-ea"/>
                <a:cs typeface="함초롬바탕" panose="02030504000101010101" pitchFamily="18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즉</a:t>
            </a:r>
            <a:r>
              <a:rPr lang="en-US" altLang="ko-KR" sz="22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200" dirty="0">
                <a:latin typeface="+mn-ea"/>
                <a:cs typeface="함초롬바탕" panose="02030504000101010101" pitchFamily="18" charset="-127"/>
              </a:rPr>
              <a:t>세금을 부과하기 위한 기준 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금액</a:t>
            </a:r>
            <a:r>
              <a:rPr lang="en-US" altLang="ko-KR" sz="2200" dirty="0" smtClean="0">
                <a:latin typeface="+mn-ea"/>
                <a:cs typeface="함초롬바탕" panose="02030504000101010101" pitchFamily="18" charset="-127"/>
              </a:rPr>
              <a:t>. </a:t>
            </a:r>
          </a:p>
          <a:p>
            <a:pPr fontAlgn="base">
              <a:lnSpc>
                <a:spcPct val="120000"/>
              </a:lnSpc>
            </a:pP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일반적으로 </a:t>
            </a:r>
            <a:r>
              <a:rPr lang="ko-KR" altLang="en-US" sz="2200" dirty="0">
                <a:latin typeface="+mn-ea"/>
                <a:cs typeface="함초롬바탕" panose="02030504000101010101" pitchFamily="18" charset="-127"/>
              </a:rPr>
              <a:t>과세표준에 세율을 곱하여 세액을 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산출</a:t>
            </a:r>
            <a:r>
              <a:rPr lang="en-US" altLang="ko-KR" sz="2200" dirty="0" smtClean="0">
                <a:latin typeface="+mn-ea"/>
                <a:cs typeface="함초롬바탕" panose="02030504000101010101" pitchFamily="18" charset="-127"/>
              </a:rPr>
              <a:t> </a:t>
            </a:r>
            <a:endParaRPr lang="ko-KR" altLang="en-US" sz="22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9" name="내용 개체 틀 6"/>
          <p:cNvSpPr txBox="1">
            <a:spLocks/>
          </p:cNvSpPr>
          <p:nvPr/>
        </p:nvSpPr>
        <p:spPr>
          <a:xfrm>
            <a:off x="470409" y="2708920"/>
            <a:ext cx="8280920" cy="289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2400" dirty="0" smtClean="0">
                <a:latin typeface="+mn-ea"/>
                <a:cs typeface="함초롬바탕" panose="02030504000101010101" pitchFamily="18" charset="-127"/>
              </a:rPr>
              <a:t>2.5  </a:t>
            </a:r>
            <a:r>
              <a:rPr lang="ko-KR" altLang="en-US" sz="2400" dirty="0" smtClean="0">
                <a:latin typeface="+mn-ea"/>
                <a:cs typeface="함초롬바탕" panose="02030504000101010101" pitchFamily="18" charset="-127"/>
              </a:rPr>
              <a:t>과세표준신고서 및 과세표준수정신고서</a:t>
            </a:r>
            <a:endParaRPr lang="en-US" altLang="ko-KR" sz="2400" dirty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과세표준신고서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: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과세표준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납부 또는 환급을 위하여 필요한 사항을 기재한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신고서</a:t>
            </a: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과세표준수정신고서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: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당초에 제출한 과세표준신고서의 기재사항을 수정하는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신고서</a:t>
            </a:r>
            <a:endParaRPr lang="ko-KR" altLang="en-US" sz="2000" dirty="0">
              <a:latin typeface="+mn-ea"/>
              <a:cs typeface="함초롬바탕" panose="02030504000101010101" pitchFamily="18" charset="-127"/>
            </a:endParaRPr>
          </a:p>
          <a:p>
            <a:pPr fontAlgn="base"/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88096"/>
            <a:ext cx="3462086" cy="43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6"/>
          <p:cNvSpPr txBox="1">
            <a:spLocks/>
          </p:cNvSpPr>
          <p:nvPr/>
        </p:nvSpPr>
        <p:spPr>
          <a:xfrm>
            <a:off x="366149" y="621482"/>
            <a:ext cx="8402096" cy="20154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2600" dirty="0" smtClean="0">
                <a:latin typeface="+mn-ea"/>
                <a:cs typeface="함초롬바탕" panose="02030504000101010101" pitchFamily="18" charset="-127"/>
              </a:rPr>
              <a:t>2.6 </a:t>
            </a:r>
            <a:r>
              <a:rPr lang="ko-KR" altLang="en-US" sz="2600" dirty="0" smtClean="0">
                <a:latin typeface="+mn-ea"/>
                <a:cs typeface="함초롬바탕" panose="02030504000101010101" pitchFamily="18" charset="-127"/>
              </a:rPr>
              <a:t>법정신고기한</a:t>
            </a:r>
            <a:endParaRPr lang="en-US" altLang="ko-KR" sz="26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endParaRPr lang="en-US" altLang="ko-KR" sz="26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과세표준과 </a:t>
            </a:r>
            <a:r>
              <a:rPr lang="ko-KR" altLang="en-US" sz="2200" dirty="0">
                <a:latin typeface="+mn-ea"/>
                <a:cs typeface="함초롬바탕" panose="02030504000101010101" pitchFamily="18" charset="-127"/>
              </a:rPr>
              <a:t>납부 또는 환급을 위하여 필요한 사항을 기재한 과세표준신고서를 제출할 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기한</a:t>
            </a:r>
            <a:r>
              <a:rPr lang="en-US" altLang="ko-KR" sz="2200" dirty="0" smtClean="0">
                <a:latin typeface="+mn-ea"/>
                <a:cs typeface="함초롬바탕" panose="02030504000101010101" pitchFamily="18" charset="-127"/>
              </a:rPr>
              <a:t>. </a:t>
            </a:r>
            <a:endParaRPr lang="en-US" altLang="ko-KR" sz="22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납부기한은 </a:t>
            </a:r>
            <a:r>
              <a:rPr lang="ko-KR" altLang="en-US" sz="2200" dirty="0">
                <a:latin typeface="+mn-ea"/>
                <a:cs typeface="함초롬바탕" panose="02030504000101010101" pitchFamily="18" charset="-127"/>
              </a:rPr>
              <a:t>세금을 내야 하는 정해진 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기한</a:t>
            </a:r>
            <a:r>
              <a:rPr lang="en-US" altLang="ko-KR" sz="2200" dirty="0" smtClean="0">
                <a:latin typeface="+mn-ea"/>
                <a:cs typeface="함초롬바탕" panose="02030504000101010101" pitchFamily="18" charset="-127"/>
              </a:rPr>
              <a:t>.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04" y="2636912"/>
            <a:ext cx="8302185" cy="30084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88096"/>
            <a:ext cx="3462086" cy="43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6"/>
          <p:cNvSpPr txBox="1">
            <a:spLocks/>
          </p:cNvSpPr>
          <p:nvPr/>
        </p:nvSpPr>
        <p:spPr>
          <a:xfrm>
            <a:off x="611560" y="548680"/>
            <a:ext cx="8136904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2600" dirty="0" smtClean="0">
                <a:latin typeface="+mn-ea"/>
                <a:cs typeface="함초롬바탕" panose="02030504000101010101" pitchFamily="18" charset="-127"/>
              </a:rPr>
              <a:t>2.7 </a:t>
            </a:r>
            <a:r>
              <a:rPr lang="ko-KR" altLang="en-US" sz="2600" dirty="0" smtClean="0">
                <a:latin typeface="+mn-ea"/>
                <a:cs typeface="함초롬바탕" panose="02030504000101010101" pitchFamily="18" charset="-127"/>
              </a:rPr>
              <a:t>체납자와 체납액</a:t>
            </a:r>
            <a:endParaRPr lang="en-US" altLang="ko-KR" sz="26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endParaRPr lang="en-US" altLang="ko-KR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체납자</a:t>
            </a:r>
            <a:r>
              <a:rPr lang="en-US" altLang="ko-KR" sz="2200" dirty="0" smtClean="0">
                <a:latin typeface="+mn-ea"/>
                <a:cs typeface="함초롬바탕" panose="02030504000101010101" pitchFamily="18" charset="-127"/>
              </a:rPr>
              <a:t>: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2200" dirty="0">
                <a:latin typeface="+mn-ea"/>
                <a:cs typeface="함초롬바탕" panose="02030504000101010101" pitchFamily="18" charset="-127"/>
              </a:rPr>
              <a:t>세금 등을 기한까지 내지 못한 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사람</a:t>
            </a:r>
            <a:endParaRPr lang="en-US" altLang="ko-KR" sz="22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체납액</a:t>
            </a:r>
            <a:r>
              <a:rPr lang="en-US" altLang="ko-KR" sz="2200" dirty="0" smtClean="0">
                <a:latin typeface="+mn-ea"/>
                <a:cs typeface="함초롬바탕" panose="02030504000101010101" pitchFamily="18" charset="-127"/>
              </a:rPr>
              <a:t>: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2200" dirty="0">
                <a:latin typeface="+mn-ea"/>
                <a:cs typeface="함초롬바탕" panose="02030504000101010101" pitchFamily="18" charset="-127"/>
              </a:rPr>
              <a:t>체납된 국세와 그 가산금 및 체납처분비를 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포함한 금액</a:t>
            </a:r>
            <a:endParaRPr lang="ko-KR" altLang="en-US" sz="22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9" name="내용 개체 틀 6"/>
          <p:cNvSpPr txBox="1">
            <a:spLocks/>
          </p:cNvSpPr>
          <p:nvPr/>
        </p:nvSpPr>
        <p:spPr>
          <a:xfrm>
            <a:off x="611560" y="2372849"/>
            <a:ext cx="8286622" cy="270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2400" dirty="0" smtClean="0">
                <a:latin typeface="+mn-ea"/>
                <a:cs typeface="함초롬바탕" panose="02030504000101010101" pitchFamily="18" charset="-127"/>
              </a:rPr>
              <a:t>2.8 </a:t>
            </a:r>
            <a:r>
              <a:rPr lang="ko-KR" altLang="en-US" sz="2400" dirty="0" smtClean="0">
                <a:latin typeface="+mn-ea"/>
                <a:cs typeface="함초롬바탕" panose="02030504000101010101" pitchFamily="18" charset="-127"/>
              </a:rPr>
              <a:t>전자신고</a:t>
            </a:r>
            <a:endParaRPr lang="en-US" altLang="ko-KR" sz="24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납세자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또는 세무대리인이 세법에 의한 신고 관련서류를 자신의 컴퓨터에서 작성한 후 인터넷을 통하여 국세전자신고시스템에 신고하는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것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</a:t>
            </a:r>
            <a:endParaRPr lang="ko-KR" altLang="en-US" sz="20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88096"/>
            <a:ext cx="3462086" cy="43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6632"/>
            <a:ext cx="8640960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90357"/>
              </p:ext>
            </p:extLst>
          </p:nvPr>
        </p:nvGraphicFramePr>
        <p:xfrm>
          <a:off x="504054" y="954833"/>
          <a:ext cx="8172401" cy="5849080"/>
        </p:xfrm>
        <a:graphic>
          <a:graphicData uri="http://schemas.openxmlformats.org/drawingml/2006/table">
            <a:tbl>
              <a:tblPr/>
              <a:tblGrid>
                <a:gridCol w="3131842"/>
                <a:gridCol w="1693035"/>
                <a:gridCol w="1190929"/>
                <a:gridCol w="1165778"/>
                <a:gridCol w="990817"/>
              </a:tblGrid>
              <a:tr h="280996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9626" marR="9626" marT="9626" marB="9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9626" marR="9626" marT="9626" marB="9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</a:txBody>
                  <a:tcPr marL="9626" marR="9626" marT="9626" marB="9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조원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기획재정부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08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 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7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  <a:r>
                        <a:rPr lang="en-US" altLang="ko-KR" sz="1600" b="1" kern="0" spc="-7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r>
                        <a:rPr lang="ko-KR" altLang="en-US" sz="1600" b="1" kern="0" spc="-7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B-A)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</a:tr>
              <a:tr h="241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</a:tr>
              <a:tr h="358372">
                <a:tc>
                  <a:txBody>
                    <a:bodyPr/>
                    <a:lstStyle/>
                    <a:p>
                      <a:pPr marL="3175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◆ 총지출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469.6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513.5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43.9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(9.3)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354">
                <a:tc>
                  <a:txBody>
                    <a:bodyPr/>
                    <a:lstStyle/>
                    <a:p>
                      <a:pPr marL="474980" marR="0" indent="-220980" algn="l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보건</a:t>
                      </a:r>
                      <a:r>
                        <a:rPr lang="ko-KR" altLang="en-US" sz="1600" kern="0" spc="-1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･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복지</a:t>
                      </a:r>
                      <a:r>
                        <a:rPr lang="ko-KR" altLang="en-US" sz="1600" kern="0" spc="-1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･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노동</a:t>
                      </a: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161.0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181.6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20.6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(12.8)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354">
                <a:tc>
                  <a:txBody>
                    <a:bodyPr/>
                    <a:lstStyle/>
                    <a:p>
                      <a:pPr marL="474980" marR="0" indent="-220980" algn="l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일자리</a:t>
                      </a: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21.2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25.8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4.5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(21.3)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354">
                <a:tc>
                  <a:txBody>
                    <a:bodyPr/>
                    <a:lstStyle/>
                    <a:p>
                      <a:pPr marL="31750" marR="0" indent="0" algn="l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2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 육</a:t>
                      </a: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70.6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72.5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1.8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(2.6)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354">
                <a:tc>
                  <a:txBody>
                    <a:bodyPr/>
                    <a:lstStyle/>
                    <a:p>
                      <a:pPr marL="474980" marR="0" indent="-220980" algn="l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지방교육재정교부금</a:t>
                      </a: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55.2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55.5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(0.4)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992">
                <a:tc>
                  <a:txBody>
                    <a:bodyPr/>
                    <a:lstStyle/>
                    <a:p>
                      <a:pPr marL="379730" marR="0" indent="-17399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․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체육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․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관광</a:t>
                      </a: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7.2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8.0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(9.9)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992">
                <a:tc>
                  <a:txBody>
                    <a:bodyPr/>
                    <a:lstStyle/>
                    <a:p>
                      <a:pPr marL="3175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4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 경</a:t>
                      </a: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7.4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8.8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(19.3)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992">
                <a:tc>
                  <a:txBody>
                    <a:bodyPr/>
                    <a:lstStyle/>
                    <a:p>
                      <a:pPr marL="3175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5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R&amp;D</a:t>
                      </a: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20.5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24.1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3.6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(17.3)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992">
                <a:tc>
                  <a:txBody>
                    <a:bodyPr/>
                    <a:lstStyle/>
                    <a:p>
                      <a:pPr marL="474980" marR="0" indent="-22098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1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 </a:t>
                      </a:r>
                      <a:r>
                        <a:rPr lang="ko-KR" altLang="en-US" sz="1600" kern="0" spc="-1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산업･중소기업･에너지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18.8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23.9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5.2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(27.5)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992">
                <a:tc>
                  <a:txBody>
                    <a:bodyPr/>
                    <a:lstStyle/>
                    <a:p>
                      <a:pPr marL="3175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7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SOC</a:t>
                      </a: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19.8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22.3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2.6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(12.9)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354">
                <a:tc>
                  <a:txBody>
                    <a:bodyPr/>
                    <a:lstStyle/>
                    <a:p>
                      <a:pPr marL="31750" marR="0" indent="0" algn="l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8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농림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․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․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식품</a:t>
                      </a: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20.0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21.0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(4.7)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992">
                <a:tc>
                  <a:txBody>
                    <a:bodyPr/>
                    <a:lstStyle/>
                    <a:p>
                      <a:pPr marL="474980" marR="0" indent="-22098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 방</a:t>
                      </a: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46.7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50.2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3.5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(7.4)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992">
                <a:tc>
                  <a:txBody>
                    <a:bodyPr/>
                    <a:lstStyle/>
                    <a:p>
                      <a:pPr marL="3175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10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․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통일</a:t>
                      </a: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5.1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5.5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(9.2)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336">
                <a:tc>
                  <a:txBody>
                    <a:bodyPr/>
                    <a:lstStyle/>
                    <a:p>
                      <a:pPr marL="556260" marR="0" indent="-26162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공공질서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․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</a:t>
                      </a: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20.1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20.9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(4.0)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354">
                <a:tc>
                  <a:txBody>
                    <a:bodyPr/>
                    <a:lstStyle/>
                    <a:p>
                      <a:pPr marL="31750" marR="0" indent="0" algn="l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12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‧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지방행정</a:t>
                      </a: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76.6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80.5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3.9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(5.1)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354">
                <a:tc>
                  <a:txBody>
                    <a:bodyPr/>
                    <a:lstStyle/>
                    <a:p>
                      <a:pPr marL="474980" marR="0" indent="-220980" algn="l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지방교부세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52.5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52.3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△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(△0.3)</a:t>
                      </a:r>
                    </a:p>
                  </a:txBody>
                  <a:tcPr marL="9626" marR="9626" marT="9626" marB="9626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9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6"/>
          <p:cNvSpPr txBox="1">
            <a:spLocks/>
          </p:cNvSpPr>
          <p:nvPr/>
        </p:nvSpPr>
        <p:spPr>
          <a:xfrm>
            <a:off x="384744" y="1124744"/>
            <a:ext cx="823049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부과하는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주체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과세의 대상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과세방법 및 세금의 성격에 따라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분류</a:t>
            </a:r>
            <a:endParaRPr lang="ko-KR" altLang="en-US" sz="2000" dirty="0">
              <a:latin typeface="+mn-ea"/>
              <a:cs typeface="함초롬바탕" panose="02030504000101010101" pitchFamily="18" charset="-127"/>
            </a:endParaRPr>
          </a:p>
          <a:p>
            <a:pPr lvl="1"/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6632"/>
            <a:ext cx="8640960" cy="828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23" y="1772816"/>
            <a:ext cx="2229617" cy="385663"/>
          </a:xfrm>
          <a:prstGeom prst="rect">
            <a:avLst/>
          </a:prstGeom>
        </p:spPr>
      </p:pic>
      <p:sp>
        <p:nvSpPr>
          <p:cNvPr id="10" name="내용 개체 틀 6"/>
          <p:cNvSpPr txBox="1">
            <a:spLocks/>
          </p:cNvSpPr>
          <p:nvPr/>
        </p:nvSpPr>
        <p:spPr>
          <a:xfrm>
            <a:off x="717740" y="2287199"/>
            <a:ext cx="8093937" cy="1933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국세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: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2000" b="1" u="sng" dirty="0" smtClean="0">
                <a:latin typeface="+mn-ea"/>
                <a:cs typeface="함초롬바탕" panose="02030504000101010101" pitchFamily="18" charset="-127"/>
              </a:rPr>
              <a:t>중앙정부</a:t>
            </a:r>
            <a:r>
              <a:rPr lang="en-US" altLang="ko-KR" sz="2000" b="1" u="sng" dirty="0" smtClean="0">
                <a:latin typeface="+mn-ea"/>
                <a:cs typeface="함초롬바탕" panose="02030504000101010101" pitchFamily="18" charset="-127"/>
              </a:rPr>
              <a:t>(</a:t>
            </a:r>
            <a:r>
              <a:rPr lang="ko-KR" altLang="en-US" sz="2000" b="1" u="sng" dirty="0" smtClean="0">
                <a:latin typeface="+mn-ea"/>
                <a:cs typeface="함초롬바탕" panose="02030504000101010101" pitchFamily="18" charset="-127"/>
              </a:rPr>
              <a:t>국세청</a:t>
            </a:r>
            <a:r>
              <a:rPr lang="en-US" altLang="ko-KR" sz="2000" b="1" u="sng" dirty="0" smtClean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b="1" u="sng" dirty="0" smtClean="0">
                <a:latin typeface="+mn-ea"/>
                <a:cs typeface="함초롬바탕" panose="02030504000101010101" pitchFamily="18" charset="-127"/>
              </a:rPr>
              <a:t>관세청</a:t>
            </a:r>
            <a:r>
              <a:rPr lang="en-US" altLang="ko-KR" sz="2000" b="1" u="sng" dirty="0" smtClean="0">
                <a:latin typeface="+mn-ea"/>
                <a:cs typeface="함초롬바탕" panose="02030504000101010101" pitchFamily="18" charset="-127"/>
              </a:rPr>
              <a:t>)</a:t>
            </a:r>
            <a:r>
              <a:rPr lang="ko-KR" altLang="en-US" sz="2000" b="1" u="sng" dirty="0">
                <a:latin typeface="+mn-ea"/>
                <a:cs typeface="함초롬바탕" panose="02030504000101010101" pitchFamily="18" charset="-127"/>
              </a:rPr>
              <a:t>에서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 부과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·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징수하며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국방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치안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교육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 </a:t>
            </a: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  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등과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같은 국민 전체의 이익을 위해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사용됨</a:t>
            </a: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지방세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: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2000" b="1" u="sng" dirty="0" smtClean="0">
                <a:latin typeface="+mn-ea"/>
                <a:cs typeface="함초롬바탕" panose="02030504000101010101" pitchFamily="18" charset="-127"/>
              </a:rPr>
              <a:t>지자체인 </a:t>
            </a:r>
            <a:r>
              <a:rPr lang="ko-KR" altLang="en-US" sz="2000" b="1" u="sng" dirty="0">
                <a:latin typeface="+mn-ea"/>
                <a:cs typeface="함초롬바탕" panose="02030504000101010101" pitchFamily="18" charset="-127"/>
              </a:rPr>
              <a:t>특별시와 광역시 및 도와 시</a:t>
            </a:r>
            <a:r>
              <a:rPr lang="en-US" altLang="ko-KR" sz="2000" b="1" u="sng" dirty="0">
                <a:latin typeface="+mn-ea"/>
                <a:cs typeface="함초롬바탕" panose="02030504000101010101" pitchFamily="18" charset="-127"/>
              </a:rPr>
              <a:t>·</a:t>
            </a:r>
            <a:r>
              <a:rPr lang="ko-KR" altLang="en-US" sz="2000" b="1" u="sng" dirty="0">
                <a:latin typeface="+mn-ea"/>
                <a:cs typeface="함초롬바탕" panose="02030504000101010101" pitchFamily="18" charset="-127"/>
              </a:rPr>
              <a:t>군</a:t>
            </a:r>
            <a:r>
              <a:rPr lang="en-US" altLang="ko-KR" sz="2000" b="1" u="sng" dirty="0">
                <a:latin typeface="+mn-ea"/>
                <a:cs typeface="함초롬바탕" panose="02030504000101010101" pitchFamily="18" charset="-127"/>
              </a:rPr>
              <a:t>·</a:t>
            </a:r>
            <a:r>
              <a:rPr lang="ko-KR" altLang="en-US" sz="2000" b="1" u="sng" dirty="0">
                <a:latin typeface="+mn-ea"/>
                <a:cs typeface="함초롬바탕" panose="02030504000101010101" pitchFamily="18" charset="-127"/>
              </a:rPr>
              <a:t>구의 행정기관에서 </a:t>
            </a:r>
            <a:endParaRPr lang="en-US" altLang="ko-KR" sz="2000" b="1" u="sng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    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부과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·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징수하며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상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·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하수도 및 소방 등과 같은 지역주민의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이익</a:t>
            </a: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    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과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지역발전을 위해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사용됨 </a:t>
            </a:r>
            <a:endParaRPr lang="ko-KR" altLang="en-US" sz="20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30" y="4299620"/>
            <a:ext cx="8384151" cy="18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6"/>
          <p:cNvSpPr txBox="1">
            <a:spLocks/>
          </p:cNvSpPr>
          <p:nvPr/>
        </p:nvSpPr>
        <p:spPr>
          <a:xfrm>
            <a:off x="611560" y="1065419"/>
            <a:ext cx="8195739" cy="142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세금이 부과되는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장소에 따라 내국세와 관세로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구분</a:t>
            </a: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국내에서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과세되는 조세를 내국세라고 하며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재화가 경제적 국경을 통과할 때 과세되는 조세를 관세라고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함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넓은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의미에서는 지방세도 내국세라 할 수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있음</a:t>
            </a:r>
            <a:endParaRPr lang="ko-KR" altLang="en-US" sz="20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9" name="내용 개체 틀 6"/>
          <p:cNvSpPr txBox="1">
            <a:spLocks/>
          </p:cNvSpPr>
          <p:nvPr/>
        </p:nvSpPr>
        <p:spPr>
          <a:xfrm>
            <a:off x="611560" y="3068960"/>
            <a:ext cx="8025814" cy="193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독립세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:</a:t>
            </a:r>
          </a:p>
          <a:p>
            <a:pPr marL="0" indent="0" fontAlgn="base">
              <a:buNone/>
            </a:pP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다른 조세와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상관없이 독자적으로 주체성을 지니고 부과하는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조세</a:t>
            </a: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부가세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(surtax):</a:t>
            </a: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부과된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조세를 기준으로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추가적으로 부과되는 조세</a:t>
            </a:r>
            <a:endParaRPr lang="en-US" altLang="ko-KR" sz="2000" dirty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예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)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농어촌특별세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교육세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지방교육세와 지방소득세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등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43227"/>
            <a:ext cx="3385313" cy="4774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27935"/>
            <a:ext cx="2171091" cy="3885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23" y="2634802"/>
            <a:ext cx="2337182" cy="3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6"/>
          <p:cNvSpPr txBox="1">
            <a:spLocks/>
          </p:cNvSpPr>
          <p:nvPr/>
        </p:nvSpPr>
        <p:spPr>
          <a:xfrm>
            <a:off x="683568" y="903040"/>
            <a:ext cx="8241838" cy="194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직접세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: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납세의무자와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담세자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(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세금을 부담하는 자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)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가 일치하는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세금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</a:t>
            </a:r>
          </a:p>
          <a:p>
            <a:pPr marL="57150" indent="0" fontAlgn="base">
              <a:buNone/>
            </a:pP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   예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)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소득세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법인세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상속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·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증여세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등</a:t>
            </a: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marL="57150" indent="0" fontAlgn="base">
              <a:buNone/>
            </a:pP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간접세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: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납세의무자와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담세자가 일치하지 않는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세금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</a:t>
            </a:r>
          </a:p>
          <a:p>
            <a:pPr marL="0" indent="0" fontAlgn="base">
              <a:buNone/>
            </a:pP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예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)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간접세에는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부가가치세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개별소비세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주세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등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9" name="내용 개체 틀 6"/>
          <p:cNvSpPr txBox="1">
            <a:spLocks/>
          </p:cNvSpPr>
          <p:nvPr/>
        </p:nvSpPr>
        <p:spPr>
          <a:xfrm>
            <a:off x="683568" y="3573016"/>
            <a:ext cx="8025814" cy="242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인세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: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과세의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목표를 사람에 두고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조세주체의 개인적 사정을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고려     </a:t>
            </a: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      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하여 부과하는 조세</a:t>
            </a:r>
            <a:endParaRPr lang="en-US" altLang="ko-KR" sz="2000" dirty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       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예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)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소득세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법인세가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대표적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</a:t>
            </a:r>
          </a:p>
          <a:p>
            <a:pPr fontAlgn="base"/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물세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: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객관적인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재산 또는 수익에 대해서 부과하는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조세</a:t>
            </a:r>
            <a:endParaRPr lang="en-US" altLang="ko-KR" sz="2000" dirty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       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예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)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재산세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주세 등이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있음</a:t>
            </a:r>
            <a:endParaRPr lang="ko-KR" altLang="en-US" sz="20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27853"/>
            <a:ext cx="2325035" cy="3856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96" y="3075543"/>
            <a:ext cx="1835696" cy="3534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143227"/>
            <a:ext cx="3385313" cy="4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51520" y="1124744"/>
            <a:ext cx="8676456" cy="5472608"/>
          </a:xfrm>
        </p:spPr>
        <p:txBody>
          <a:bodyPr>
            <a:normAutofit fontScale="92500"/>
          </a:bodyPr>
          <a:lstStyle/>
          <a:p>
            <a:r>
              <a:rPr lang="ko-KR" altLang="en-US" sz="1900" dirty="0" smtClean="0">
                <a:latin typeface="+mn-ea"/>
                <a:cs typeface="함초롬바탕" panose="02030504000101010101" pitchFamily="18" charset="-127"/>
              </a:rPr>
              <a:t>몽테스키외의 </a:t>
            </a:r>
            <a:r>
              <a:rPr lang="en-US" altLang="ko-KR" sz="1900" dirty="0">
                <a:latin typeface="+mn-ea"/>
                <a:cs typeface="함초롬바탕" panose="02030504000101010101" pitchFamily="18" charset="-127"/>
              </a:rPr>
              <a:t>『</a:t>
            </a:r>
            <a:r>
              <a:rPr lang="ko-KR" altLang="en-US" sz="1900" dirty="0">
                <a:latin typeface="+mn-ea"/>
                <a:cs typeface="함초롬바탕" panose="02030504000101010101" pitchFamily="18" charset="-127"/>
              </a:rPr>
              <a:t>법의 정신</a:t>
            </a:r>
            <a:r>
              <a:rPr lang="en-US" altLang="ko-KR" sz="1900" dirty="0">
                <a:latin typeface="+mn-ea"/>
                <a:cs typeface="함초롬바탕" panose="02030504000101010101" pitchFamily="18" charset="-127"/>
              </a:rPr>
              <a:t>(The spirit of law</a:t>
            </a:r>
            <a:r>
              <a:rPr lang="en-US" altLang="ko-KR" sz="1900" dirty="0" smtClean="0">
                <a:latin typeface="+mn-ea"/>
                <a:cs typeface="함초롬바탕" panose="02030504000101010101" pitchFamily="18" charset="-127"/>
              </a:rPr>
              <a:t>)』</a:t>
            </a:r>
          </a:p>
          <a:p>
            <a:pPr marL="0" indent="0">
              <a:buNone/>
            </a:pPr>
            <a:r>
              <a:rPr lang="en-US" altLang="ko-KR" sz="19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1900" dirty="0" smtClean="0">
                <a:latin typeface="+mn-ea"/>
                <a:cs typeface="함초롬바탕" panose="02030504000101010101" pitchFamily="18" charset="-127"/>
              </a:rPr>
              <a:t>  </a:t>
            </a:r>
            <a:r>
              <a:rPr lang="ko-KR" altLang="en-US" sz="1900" dirty="0" smtClean="0"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1900" dirty="0">
                <a:latin typeface="+mn-ea"/>
                <a:cs typeface="함초롬바탕" panose="02030504000101010101" pitchFamily="18" charset="-127"/>
              </a:rPr>
              <a:t>“세금이란 </a:t>
            </a:r>
            <a:r>
              <a:rPr lang="ko-KR" altLang="en-US" sz="1900" b="1" u="sng" dirty="0">
                <a:solidFill>
                  <a:srgbClr val="FF0000"/>
                </a:solidFill>
                <a:latin typeface="+mn-ea"/>
                <a:cs typeface="함초롬바탕" panose="02030504000101010101" pitchFamily="18" charset="-127"/>
              </a:rPr>
              <a:t>자유의 대가</a:t>
            </a:r>
            <a:r>
              <a:rPr lang="ko-KR" altLang="en-US" sz="1900" dirty="0">
                <a:latin typeface="+mn-ea"/>
                <a:cs typeface="함초롬바탕" panose="02030504000101010101" pitchFamily="18" charset="-127"/>
              </a:rPr>
              <a:t>로 우리가 국가에 지급하는 것이다</a:t>
            </a:r>
            <a:r>
              <a:rPr lang="ko-KR" altLang="en-US" sz="1900" dirty="0" smtClean="0">
                <a:latin typeface="+mn-ea"/>
                <a:cs typeface="함초롬바탕" panose="02030504000101010101" pitchFamily="18" charset="-127"/>
              </a:rPr>
              <a:t>”</a:t>
            </a:r>
            <a:endParaRPr lang="en-US" altLang="ko-KR" sz="1900" dirty="0" smtClean="0">
              <a:latin typeface="+mn-ea"/>
              <a:cs typeface="함초롬바탕" panose="02030504000101010101" pitchFamily="18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600" dirty="0" smtClean="0">
                <a:latin typeface="+mn-ea"/>
                <a:cs typeface="함초롬바탕" panose="02030504000101010101" pitchFamily="18" charset="-127"/>
              </a:rPr>
              <a:t>세금은 국가</a:t>
            </a:r>
            <a:r>
              <a:rPr lang="en-US" altLang="ko-KR" sz="2600" dirty="0">
                <a:latin typeface="+mn-ea"/>
                <a:cs typeface="함초롬바탕" panose="02030504000101010101" pitchFamily="18" charset="-127"/>
              </a:rPr>
              <a:t>(</a:t>
            </a:r>
            <a:r>
              <a:rPr lang="ko-KR" altLang="en-US" sz="2600" dirty="0">
                <a:latin typeface="+mn-ea"/>
                <a:cs typeface="함초롬바탕" panose="02030504000101010101" pitchFamily="18" charset="-127"/>
              </a:rPr>
              <a:t>지방자치단체 포함</a:t>
            </a:r>
            <a:r>
              <a:rPr lang="en-US" altLang="ko-KR" sz="2600" dirty="0">
                <a:latin typeface="+mn-ea"/>
                <a:cs typeface="함초롬바탕" panose="02030504000101010101" pitchFamily="18" charset="-127"/>
              </a:rPr>
              <a:t>)</a:t>
            </a:r>
            <a:r>
              <a:rPr lang="ko-KR" altLang="en-US" sz="2600" dirty="0">
                <a:latin typeface="+mn-ea"/>
                <a:cs typeface="함초롬바탕" panose="02030504000101010101" pitchFamily="18" charset="-127"/>
              </a:rPr>
              <a:t>의 살림살이에 필요한 재원을 조달할 목적으로 세법의 과세요건을 충족하는 국민에게 </a:t>
            </a:r>
            <a:r>
              <a:rPr lang="ko-KR" altLang="en-US" sz="2600" b="1" u="sng" dirty="0">
                <a:solidFill>
                  <a:srgbClr val="FF0000"/>
                </a:solidFill>
                <a:latin typeface="+mn-ea"/>
                <a:cs typeface="함초롬바탕" panose="02030504000101010101" pitchFamily="18" charset="-127"/>
              </a:rPr>
              <a:t>개별적인 반대급부 없이 징수</a:t>
            </a:r>
            <a:r>
              <a:rPr lang="ko-KR" altLang="en-US" sz="2600" dirty="0">
                <a:latin typeface="+mn-ea"/>
                <a:cs typeface="함초롬바탕" panose="02030504000101010101" pitchFamily="18" charset="-127"/>
              </a:rPr>
              <a:t>하는 금품을 </a:t>
            </a:r>
            <a:r>
              <a:rPr lang="ko-KR" altLang="en-US" sz="2600" dirty="0" smtClean="0">
                <a:latin typeface="+mn-ea"/>
                <a:cs typeface="함초롬바탕" panose="02030504000101010101" pitchFamily="18" charset="-127"/>
              </a:rPr>
              <a:t>말함</a:t>
            </a:r>
            <a:endParaRPr lang="ko-KR" altLang="en-US" sz="2600" dirty="0">
              <a:latin typeface="+mn-ea"/>
              <a:cs typeface="함초롬바탕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ü"/>
            </a:pPr>
            <a:endParaRPr lang="ko-KR" altLang="en-US" sz="2400" dirty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600" b="1" dirty="0" smtClean="0">
                <a:latin typeface="+mn-ea"/>
                <a:cs typeface="함초롬바탕" panose="02030504000101010101" pitchFamily="18" charset="-127"/>
              </a:rPr>
              <a:t>[</a:t>
            </a:r>
            <a:r>
              <a:rPr lang="ko-KR" altLang="en-US" sz="2600" b="1" dirty="0" smtClean="0">
                <a:latin typeface="+mn-ea"/>
                <a:cs typeface="함초롬바탕" panose="02030504000101010101" pitchFamily="18" charset="-127"/>
              </a:rPr>
              <a:t>세금의 특성</a:t>
            </a:r>
            <a:r>
              <a:rPr lang="en-US" altLang="ko-KR" sz="2600" b="1" dirty="0" smtClean="0">
                <a:latin typeface="+mn-ea"/>
                <a:cs typeface="함초롬바탕" panose="02030504000101010101" pitchFamily="18" charset="-127"/>
              </a:rPr>
              <a:t>]</a:t>
            </a:r>
            <a:endParaRPr lang="ko-KR" altLang="en-US" sz="2600" b="1" dirty="0">
              <a:latin typeface="+mn-ea"/>
              <a:cs typeface="함초롬바탕" panose="02030504000101010101" pitchFamily="18" charset="-127"/>
            </a:endParaRPr>
          </a:p>
          <a:p>
            <a:pPr marL="514350" indent="-514350" fontAlgn="base">
              <a:buFont typeface="+mj-ea"/>
              <a:buAutoNum type="circleNumDbPlain"/>
            </a:pPr>
            <a:r>
              <a:rPr lang="ko-KR" altLang="en-US" sz="2200" b="1" u="sng" dirty="0" smtClean="0">
                <a:latin typeface="+mn-ea"/>
                <a:cs typeface="함초롬바탕" panose="02030504000101010101" pitchFamily="18" charset="-127"/>
              </a:rPr>
              <a:t>국가나 </a:t>
            </a:r>
            <a:r>
              <a:rPr lang="ko-KR" altLang="en-US" sz="2200" b="1" u="sng" dirty="0" err="1">
                <a:latin typeface="+mn-ea"/>
                <a:cs typeface="함초롬바탕" panose="02030504000101010101" pitchFamily="18" charset="-127"/>
              </a:rPr>
              <a:t>지자체가</a:t>
            </a:r>
            <a:r>
              <a:rPr lang="ko-KR" altLang="en-US" sz="2200" b="1" u="sng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2200" b="1" u="sng" dirty="0" smtClean="0">
                <a:latin typeface="+mn-ea"/>
                <a:cs typeface="함초롬바탕" panose="02030504000101010101" pitchFamily="18" charset="-127"/>
              </a:rPr>
              <a:t>부과</a:t>
            </a:r>
            <a:r>
              <a:rPr lang="en-US" altLang="ko-KR" sz="2200" b="1" u="sng" dirty="0" smtClean="0">
                <a:latin typeface="+mn-ea"/>
                <a:cs typeface="함초롬바탕" panose="02030504000101010101" pitchFamily="18" charset="-127"/>
              </a:rPr>
              <a:t> </a:t>
            </a:r>
          </a:p>
          <a:p>
            <a:pPr marL="0" indent="0" fontAlgn="base">
              <a:buNone/>
            </a:pPr>
            <a:r>
              <a:rPr lang="en-US" altLang="ko-KR" sz="22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200" dirty="0" smtClean="0">
                <a:latin typeface="+mn-ea"/>
                <a:cs typeface="함초롬바탕" panose="02030504000101010101" pitchFamily="18" charset="-127"/>
              </a:rPr>
              <a:t>   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  국가나 </a:t>
            </a:r>
            <a:r>
              <a:rPr lang="ko-KR" altLang="en-US" sz="2200" dirty="0" err="1" smtClean="0">
                <a:latin typeface="+mn-ea"/>
                <a:cs typeface="함초롬바탕" panose="02030504000101010101" pitchFamily="18" charset="-127"/>
              </a:rPr>
              <a:t>지자체가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2200" dirty="0">
                <a:latin typeface="+mn-ea"/>
                <a:cs typeface="함초롬바탕" panose="02030504000101010101" pitchFamily="18" charset="-127"/>
              </a:rPr>
              <a:t>아닌 단체가 부과하는 것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은 </a:t>
            </a:r>
            <a:r>
              <a:rPr lang="ko-KR" altLang="en-US" sz="2200" dirty="0">
                <a:latin typeface="+mn-ea"/>
                <a:cs typeface="함초롬바탕" panose="02030504000101010101" pitchFamily="18" charset="-127"/>
              </a:rPr>
              <a:t>세금이 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아님</a:t>
            </a:r>
            <a:r>
              <a:rPr lang="en-US" altLang="ko-KR" sz="2200" dirty="0" smtClean="0">
                <a:latin typeface="+mn-ea"/>
                <a:cs typeface="함초롬바탕" panose="02030504000101010101" pitchFamily="18" charset="-127"/>
              </a:rPr>
              <a:t> </a:t>
            </a:r>
          </a:p>
          <a:p>
            <a:pPr marL="0" indent="0" fontAlgn="base">
              <a:buNone/>
            </a:pPr>
            <a:r>
              <a:rPr lang="en-US" altLang="ko-KR" sz="2200" dirty="0" smtClean="0">
                <a:latin typeface="+mn-ea"/>
                <a:cs typeface="함초롬바탕" panose="02030504000101010101" pitchFamily="18" charset="-127"/>
              </a:rPr>
              <a:t>      Cf. TV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시청료</a:t>
            </a:r>
            <a:r>
              <a:rPr lang="en-US" altLang="ko-KR" sz="2200" dirty="0" smtClean="0">
                <a:latin typeface="+mn-ea"/>
                <a:cs typeface="함초롬바탕" panose="02030504000101010101" pitchFamily="18" charset="-127"/>
              </a:rPr>
              <a:t>? 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적십자회비</a:t>
            </a:r>
            <a:r>
              <a:rPr lang="en-US" altLang="ko-KR" sz="2200" dirty="0" smtClean="0">
                <a:latin typeface="+mn-ea"/>
                <a:cs typeface="함초롬바탕" panose="02030504000101010101" pitchFamily="18" charset="-127"/>
              </a:rPr>
              <a:t>? </a:t>
            </a:r>
            <a:endParaRPr lang="ko-KR" altLang="en-US" sz="2200" dirty="0">
              <a:latin typeface="+mn-ea"/>
              <a:cs typeface="함초롬바탕" panose="02030504000101010101" pitchFamily="18" charset="-127"/>
            </a:endParaRPr>
          </a:p>
          <a:p>
            <a:pPr marL="514350" indent="-514350" fontAlgn="base">
              <a:buFont typeface="+mj-ea"/>
              <a:buAutoNum type="circleNumDbPlain" startAt="2"/>
            </a:pPr>
            <a:r>
              <a:rPr lang="ko-KR" altLang="en-US" sz="2200" b="1" u="sng" dirty="0" smtClean="0">
                <a:latin typeface="+mn-ea"/>
                <a:cs typeface="함초롬바탕" panose="02030504000101010101" pitchFamily="18" charset="-127"/>
              </a:rPr>
              <a:t>국가의 </a:t>
            </a:r>
            <a:r>
              <a:rPr lang="ko-KR" altLang="en-US" sz="2200" b="1" u="sng" dirty="0">
                <a:latin typeface="+mn-ea"/>
                <a:cs typeface="함초롬바탕" panose="02030504000101010101" pitchFamily="18" charset="-127"/>
              </a:rPr>
              <a:t>살림살이에 필요한 재원을 조달</a:t>
            </a:r>
            <a:r>
              <a:rPr lang="ko-KR" altLang="en-US" sz="2200" dirty="0">
                <a:latin typeface="+mn-ea"/>
                <a:cs typeface="함초롬바탕" panose="02030504000101010101" pitchFamily="18" charset="-127"/>
              </a:rPr>
              <a:t>할 목적으로 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징수</a:t>
            </a:r>
            <a:endParaRPr lang="ko-KR" altLang="en-US" sz="2200" dirty="0">
              <a:latin typeface="+mn-ea"/>
              <a:cs typeface="함초롬바탕" panose="02030504000101010101" pitchFamily="18" charset="-127"/>
            </a:endParaRPr>
          </a:p>
          <a:p>
            <a:pPr marL="514350" indent="-514350" fontAlgn="base">
              <a:buFont typeface="+mj-ea"/>
              <a:buAutoNum type="circleNumDbPlain" startAt="2"/>
            </a:pPr>
            <a:r>
              <a:rPr lang="ko-KR" altLang="en-US" sz="2200" b="1" u="sng" dirty="0" smtClean="0">
                <a:latin typeface="+mn-ea"/>
                <a:cs typeface="함초롬바탕" panose="02030504000101010101" pitchFamily="18" charset="-127"/>
              </a:rPr>
              <a:t>법률에 </a:t>
            </a:r>
            <a:r>
              <a:rPr lang="ko-KR" altLang="en-US" sz="2200" b="1" u="sng" dirty="0">
                <a:latin typeface="+mn-ea"/>
                <a:cs typeface="함초롬바탕" panose="02030504000101010101" pitchFamily="18" charset="-127"/>
              </a:rPr>
              <a:t>정해진 과세요건을 충족</a:t>
            </a:r>
            <a:r>
              <a:rPr lang="ko-KR" altLang="en-US" sz="2200" dirty="0">
                <a:latin typeface="+mn-ea"/>
                <a:cs typeface="함초롬바탕" panose="02030504000101010101" pitchFamily="18" charset="-127"/>
              </a:rPr>
              <a:t>하는 경우에만 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부과</a:t>
            </a:r>
            <a:endParaRPr lang="en-US" altLang="ko-KR" sz="22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2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200" dirty="0" smtClean="0">
                <a:latin typeface="+mn-ea"/>
                <a:cs typeface="함초롬바탕" panose="02030504000101010101" pitchFamily="18" charset="-127"/>
              </a:rPr>
              <a:t>     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누가</a:t>
            </a:r>
            <a:r>
              <a:rPr lang="en-US" altLang="ko-KR" sz="22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200" dirty="0">
                <a:latin typeface="+mn-ea"/>
                <a:cs typeface="함초롬바탕" panose="02030504000101010101" pitchFamily="18" charset="-127"/>
              </a:rPr>
              <a:t>무엇 때문에</a:t>
            </a:r>
            <a:r>
              <a:rPr lang="en-US" altLang="ko-KR" sz="22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200" dirty="0">
                <a:latin typeface="+mn-ea"/>
                <a:cs typeface="함초롬바탕" panose="02030504000101010101" pitchFamily="18" charset="-127"/>
              </a:rPr>
              <a:t>얼마만큼의 세금을 내야 하는지는 법률에 따라 </a:t>
            </a:r>
            <a:endParaRPr lang="en-US" altLang="ko-KR" sz="22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2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200" dirty="0" smtClean="0">
                <a:latin typeface="+mn-ea"/>
                <a:cs typeface="함초롬바탕" panose="02030504000101010101" pitchFamily="18" charset="-127"/>
              </a:rPr>
              <a:t>     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정해져야 </a:t>
            </a:r>
            <a:r>
              <a:rPr lang="ko-KR" altLang="en-US" sz="2200" dirty="0">
                <a:latin typeface="+mn-ea"/>
                <a:cs typeface="함초롬바탕" panose="02030504000101010101" pitchFamily="18" charset="-127"/>
              </a:rPr>
              <a:t>하며</a:t>
            </a:r>
            <a:r>
              <a:rPr lang="en-US" altLang="ko-KR" sz="22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200" dirty="0">
                <a:latin typeface="+mn-ea"/>
                <a:cs typeface="함초롬바탕" panose="02030504000101010101" pitchFamily="18" charset="-127"/>
              </a:rPr>
              <a:t>이를 ‘조세법률주의’라고 </a:t>
            </a: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함</a:t>
            </a:r>
            <a:endParaRPr lang="ko-KR" altLang="en-US" sz="2200" dirty="0">
              <a:latin typeface="+mn-ea"/>
              <a:cs typeface="함초롬바탕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6632"/>
            <a:ext cx="8964488" cy="86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83918" y="908720"/>
            <a:ext cx="8608562" cy="5445224"/>
          </a:xfrm>
        </p:spPr>
        <p:txBody>
          <a:bodyPr>
            <a:normAutofit/>
          </a:bodyPr>
          <a:lstStyle/>
          <a:p>
            <a:pPr marL="457200" indent="-457200" fontAlgn="base">
              <a:buFont typeface="+mj-ea"/>
              <a:buAutoNum type="circleNumDbPlain" startAt="4"/>
            </a:pP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세금은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직접적인 </a:t>
            </a:r>
            <a:r>
              <a:rPr lang="ko-KR" altLang="en-US" sz="2000" b="1" u="sng" dirty="0">
                <a:latin typeface="+mn-ea"/>
                <a:cs typeface="함초롬바탕" panose="02030504000101010101" pitchFamily="18" charset="-127"/>
              </a:rPr>
              <a:t>반대급부 없이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징수</a:t>
            </a: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일반적인 거래는 당사자 간에 무엇인가 주고받는 것이 있게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마련이나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/>
            </a:r>
            <a:b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</a:b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세금은 그 대가로 국가로부터 직접적으로 받는 것이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없음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. </a:t>
            </a:r>
          </a:p>
          <a:p>
            <a:pPr marL="0" indent="0" fontAlgn="base">
              <a:buNone/>
            </a:pP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국가로부터 국방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치안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교육 등의 간접적인 용역을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제공받지만</a:t>
            </a: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세금을 낸 만큼 비례적으로 받는 것은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아님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.</a:t>
            </a:r>
          </a:p>
          <a:p>
            <a:pPr marL="0" indent="0" fontAlgn="base">
              <a:buNone/>
            </a:pP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Cf.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전기세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?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전기요금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?,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수도세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?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수도요금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? </a:t>
            </a:r>
          </a:p>
          <a:p>
            <a:pPr marL="457200" indent="-457200" fontAlgn="base">
              <a:buFont typeface="+mj-ea"/>
              <a:buAutoNum type="circleNumDbPlain" startAt="5"/>
            </a:pP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marL="457200" indent="-457200" fontAlgn="base">
              <a:buFont typeface="+mj-ea"/>
              <a:buAutoNum type="circleNumDbPlain" startAt="5"/>
            </a:pP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세금은 </a:t>
            </a:r>
            <a:r>
              <a:rPr lang="ko-KR" altLang="en-US" sz="2000" b="1" u="sng" dirty="0">
                <a:latin typeface="+mn-ea"/>
                <a:cs typeface="함초롬바탕" panose="02030504000101010101" pitchFamily="18" charset="-127"/>
              </a:rPr>
              <a:t>금전</a:t>
            </a:r>
            <a:r>
              <a:rPr lang="en-US" altLang="ko-KR" sz="2000" b="1" u="sng" dirty="0">
                <a:latin typeface="+mn-ea"/>
                <a:cs typeface="함초롬바탕" panose="02030504000101010101" pitchFamily="18" charset="-127"/>
              </a:rPr>
              <a:t>(</a:t>
            </a:r>
            <a:r>
              <a:rPr lang="ko-KR" altLang="en-US" sz="2000" b="1" u="sng" dirty="0">
                <a:latin typeface="+mn-ea"/>
                <a:cs typeface="함초롬바탕" panose="02030504000101010101" pitchFamily="18" charset="-127"/>
              </a:rPr>
              <a:t>돈</a:t>
            </a:r>
            <a:r>
              <a:rPr lang="en-US" altLang="ko-KR" sz="2000" b="1" u="sng" dirty="0">
                <a:latin typeface="+mn-ea"/>
                <a:cs typeface="함초롬바탕" panose="02030504000101010101" pitchFamily="18" charset="-127"/>
              </a:rPr>
              <a:t>)</a:t>
            </a:r>
            <a:r>
              <a:rPr lang="ko-KR" altLang="en-US" sz="2000" b="1" u="sng" dirty="0">
                <a:latin typeface="+mn-ea"/>
                <a:cs typeface="함초롬바탕" panose="02030504000101010101" pitchFamily="18" charset="-127"/>
              </a:rPr>
              <a:t>으로 납부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하는 것이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원칙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/>
            </a:r>
            <a:b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</a:b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그러나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때에 따라서는 물납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(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토지나 주식 등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)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으로 납부할 수도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있음</a:t>
            </a:r>
            <a:endParaRPr lang="ko-KR" altLang="en-US" sz="2000" dirty="0">
              <a:latin typeface="+mn-ea"/>
              <a:cs typeface="함초롬바탕" panose="02030504000101010101" pitchFamily="18" charset="-127"/>
            </a:endParaRPr>
          </a:p>
          <a:p>
            <a:pPr marL="514350" indent="-514350" fontAlgn="base">
              <a:buFont typeface="+mj-ea"/>
              <a:buAutoNum type="circleNumDbPlain"/>
            </a:pPr>
            <a:endParaRPr lang="ko-KR" altLang="en-US" sz="2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71912"/>
            <a:ext cx="3024336" cy="5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1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836712"/>
            <a:ext cx="8388424" cy="44252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71912"/>
            <a:ext cx="3024336" cy="5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712"/>
            <a:ext cx="9144000" cy="5591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71912"/>
            <a:ext cx="3024336" cy="5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8" y="188097"/>
            <a:ext cx="8834144" cy="866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76" y="1057388"/>
            <a:ext cx="8190656" cy="51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6"/>
          <p:cNvSpPr txBox="1">
            <a:spLocks/>
          </p:cNvSpPr>
          <p:nvPr/>
        </p:nvSpPr>
        <p:spPr>
          <a:xfrm>
            <a:off x="251520" y="393974"/>
            <a:ext cx="8785359" cy="533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2400" dirty="0" smtClean="0">
                <a:latin typeface="+mn-ea"/>
                <a:cs typeface="함초롬바탕" panose="02030504000101010101" pitchFamily="18" charset="-127"/>
              </a:rPr>
              <a:t>2.1  </a:t>
            </a:r>
            <a:r>
              <a:rPr lang="ko-KR" altLang="en-US" sz="2400" dirty="0" smtClean="0">
                <a:latin typeface="+mn-ea"/>
                <a:cs typeface="함초롬바탕" panose="02030504000101010101" pitchFamily="18" charset="-127"/>
              </a:rPr>
              <a:t>납세자와 납세의무자</a:t>
            </a:r>
            <a:endParaRPr lang="en-US" altLang="ko-KR" sz="24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     </a:t>
            </a: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납세자는 납세의무자와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징수의무자로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구분</a:t>
            </a: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납세의무자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: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 세금을 납부할 의무가 있는 개인 또는 법인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.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 조세의 주체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징수의무자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: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세금을 내야 할 사람으로부터 세금을 거두어 납부하는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            </a:t>
            </a: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marL="457200" lvl="1" indent="0" fontAlgn="base">
              <a:buNone/>
            </a:pP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              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사람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원천징수의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경우 원천소득의 지급자가 이에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해당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. </a:t>
            </a:r>
          </a:p>
          <a:p>
            <a:pPr marL="457200" indent="-457200" fontAlgn="base">
              <a:buAutoNum type="arabicParenBoth"/>
            </a:pPr>
            <a:r>
              <a:rPr lang="ko-KR" altLang="en-US" sz="2200" dirty="0" smtClean="0">
                <a:latin typeface="+mn-ea"/>
                <a:cs typeface="함초롬바탕" panose="02030504000101010101" pitchFamily="18" charset="-127"/>
              </a:rPr>
              <a:t>납세의무자</a:t>
            </a:r>
            <a:endParaRPr lang="en-US" altLang="ko-KR" sz="22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     세금을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납부할 의무가 있는 개인 또는 법인</a:t>
            </a:r>
            <a:endParaRPr lang="en-US" altLang="ko-KR" sz="2000" dirty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endParaRPr lang="en-US" altLang="ko-KR" sz="22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en-US" altLang="ko-KR" sz="2200" dirty="0" smtClean="0">
                <a:latin typeface="+mn-ea"/>
                <a:cs typeface="함초롬바탕" panose="02030504000101010101" pitchFamily="18" charset="-127"/>
              </a:rPr>
              <a:t>(</a:t>
            </a:r>
            <a:r>
              <a:rPr lang="en-US" altLang="ko-KR" sz="2200" dirty="0">
                <a:latin typeface="+mn-ea"/>
                <a:cs typeface="함초롬바탕" panose="02030504000101010101" pitchFamily="18" charset="-127"/>
              </a:rPr>
              <a:t>2) </a:t>
            </a:r>
            <a:r>
              <a:rPr lang="ko-KR" altLang="en-US" sz="2200" dirty="0">
                <a:latin typeface="+mn-ea"/>
                <a:cs typeface="함초롬바탕" panose="02030504000101010101" pitchFamily="18" charset="-127"/>
              </a:rPr>
              <a:t>연대납세의무자</a:t>
            </a:r>
          </a:p>
          <a:p>
            <a:pPr marL="0" indent="0" fontAlgn="base">
              <a:buNone/>
            </a:pP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     연대납세의무는 하나의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납세의무를 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2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인 이상이 연대하여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지는 의무</a:t>
            </a:r>
            <a:endParaRPr lang="en-US" altLang="ko-KR" sz="2000" dirty="0" smtClean="0">
              <a:latin typeface="+mn-ea"/>
              <a:cs typeface="함초롬바탕" panose="02030504000101010101" pitchFamily="18" charset="-127"/>
            </a:endParaRPr>
          </a:p>
          <a:p>
            <a:pPr marL="457200" lvl="1" indent="0" fontAlgn="base">
              <a:buNone/>
            </a:pP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예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)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법인세법상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청산인과 잔여재산 분배를 받은 자의 연대납세의무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,</a:t>
            </a:r>
          </a:p>
          <a:p>
            <a:pPr marL="457200" lvl="1" indent="0" fontAlgn="base">
              <a:buNone/>
            </a:pP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+mn-ea"/>
                <a:cs typeface="함초롬바탕" panose="02030504000101010101" pitchFamily="18" charset="-127"/>
              </a:rPr>
              <a:t>    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상속</a:t>
            </a:r>
            <a:r>
              <a:rPr lang="en-US" altLang="ko-KR" sz="2000" dirty="0">
                <a:latin typeface="+mn-ea"/>
                <a:cs typeface="함초롬바탕" panose="02030504000101010101" pitchFamily="18" charset="-127"/>
              </a:rPr>
              <a:t>·</a:t>
            </a:r>
            <a:r>
              <a:rPr lang="ko-KR" altLang="en-US" sz="2000" dirty="0">
                <a:latin typeface="+mn-ea"/>
                <a:cs typeface="함초롬바탕" panose="02030504000101010101" pitchFamily="18" charset="-127"/>
              </a:rPr>
              <a:t>증여세법상 상속인 또는 수증자의 연대납세의무 </a:t>
            </a:r>
            <a:r>
              <a:rPr lang="ko-KR" altLang="en-US" sz="2000" dirty="0" smtClean="0">
                <a:latin typeface="+mn-ea"/>
                <a:cs typeface="함초롬바탕" panose="02030504000101010101" pitchFamily="18" charset="-127"/>
              </a:rPr>
              <a:t>등</a:t>
            </a:r>
            <a:endParaRPr lang="ko-KR" altLang="en-US" sz="20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88096"/>
            <a:ext cx="3462086" cy="43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6"/>
          <p:cNvSpPr txBox="1">
            <a:spLocks/>
          </p:cNvSpPr>
          <p:nvPr/>
        </p:nvSpPr>
        <p:spPr>
          <a:xfrm>
            <a:off x="611560" y="621482"/>
            <a:ext cx="8424936" cy="5903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2800" dirty="0" smtClean="0">
                <a:latin typeface="+mn-ea"/>
              </a:rPr>
              <a:t>(</a:t>
            </a:r>
            <a:r>
              <a:rPr lang="en-US" altLang="ko-KR" sz="2800" dirty="0">
                <a:latin typeface="+mn-ea"/>
              </a:rPr>
              <a:t>3) </a:t>
            </a:r>
            <a:r>
              <a:rPr lang="ko-KR" altLang="en-US" sz="2800" dirty="0">
                <a:latin typeface="+mn-ea"/>
              </a:rPr>
              <a:t>제</a:t>
            </a:r>
            <a:r>
              <a:rPr lang="en-US" altLang="ko-KR" sz="2800" dirty="0">
                <a:latin typeface="+mn-ea"/>
              </a:rPr>
              <a:t>2</a:t>
            </a:r>
            <a:r>
              <a:rPr lang="ko-KR" altLang="en-US" sz="2800" dirty="0">
                <a:latin typeface="+mn-ea"/>
              </a:rPr>
              <a:t>차 납세의무자</a:t>
            </a:r>
          </a:p>
          <a:p>
            <a:pPr marL="0" indent="0" fontAlgn="base">
              <a:buNone/>
            </a:pPr>
            <a:r>
              <a:rPr lang="ko-KR" altLang="en-US" sz="2900" dirty="0" smtClean="0">
                <a:latin typeface="+mn-ea"/>
              </a:rPr>
              <a:t>    </a:t>
            </a:r>
            <a:r>
              <a:rPr lang="ko-KR" altLang="en-US" sz="2600" dirty="0" smtClean="0">
                <a:latin typeface="+mn-ea"/>
              </a:rPr>
              <a:t>납세자가 </a:t>
            </a:r>
            <a:r>
              <a:rPr lang="ko-KR" altLang="en-US" sz="2600" dirty="0">
                <a:latin typeface="+mn-ea"/>
              </a:rPr>
              <a:t>납세의무를 이행할 수 없는 경우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납세자를 대신하여 </a:t>
            </a:r>
            <a:endParaRPr lang="en-US" altLang="ko-KR" sz="2600" dirty="0" smtClean="0">
              <a:latin typeface="+mn-ea"/>
            </a:endParaRPr>
          </a:p>
          <a:p>
            <a:pPr marL="0" indent="0" fontAlgn="base">
              <a:buNone/>
            </a:pPr>
            <a:r>
              <a:rPr lang="en-US" altLang="ko-KR" sz="2600" dirty="0">
                <a:latin typeface="+mn-ea"/>
              </a:rPr>
              <a:t> </a:t>
            </a:r>
            <a:r>
              <a:rPr lang="en-US" altLang="ko-KR" sz="2600" dirty="0" smtClean="0">
                <a:latin typeface="+mn-ea"/>
              </a:rPr>
              <a:t>   </a:t>
            </a:r>
            <a:r>
              <a:rPr lang="ko-KR" altLang="en-US" sz="2600" dirty="0" smtClean="0">
                <a:latin typeface="+mn-ea"/>
              </a:rPr>
              <a:t>납부할 </a:t>
            </a:r>
            <a:r>
              <a:rPr lang="ko-KR" altLang="en-US" sz="2600" dirty="0">
                <a:latin typeface="+mn-ea"/>
              </a:rPr>
              <a:t>의무를 지는 </a:t>
            </a:r>
            <a:r>
              <a:rPr lang="ko-KR" altLang="en-US" sz="2600" dirty="0" smtClean="0">
                <a:latin typeface="+mn-ea"/>
              </a:rPr>
              <a:t>사람</a:t>
            </a:r>
            <a:endParaRPr lang="en-US" altLang="ko-KR" sz="2600" dirty="0" smtClean="0">
              <a:latin typeface="+mn-ea"/>
            </a:endParaRPr>
          </a:p>
          <a:p>
            <a:pPr marL="57150" indent="0" fontAlgn="base">
              <a:buNone/>
            </a:pPr>
            <a:r>
              <a:rPr lang="ko-KR" altLang="en-US" sz="2600" dirty="0" smtClean="0">
                <a:latin typeface="+mn-ea"/>
              </a:rPr>
              <a:t>   예</a:t>
            </a:r>
            <a:r>
              <a:rPr lang="en-US" altLang="ko-KR" sz="2600" dirty="0" smtClean="0">
                <a:latin typeface="+mn-ea"/>
              </a:rPr>
              <a:t>) </a:t>
            </a:r>
            <a:r>
              <a:rPr lang="ko-KR" altLang="en-US" sz="2600" dirty="0" smtClean="0">
                <a:latin typeface="+mn-ea"/>
              </a:rPr>
              <a:t>청산인 </a:t>
            </a:r>
            <a:r>
              <a:rPr lang="ko-KR" altLang="en-US" sz="2600" dirty="0">
                <a:latin typeface="+mn-ea"/>
              </a:rPr>
              <a:t>등의 제</a:t>
            </a:r>
            <a:r>
              <a:rPr lang="en-US" altLang="ko-KR" sz="2600" dirty="0">
                <a:latin typeface="+mn-ea"/>
              </a:rPr>
              <a:t>2</a:t>
            </a:r>
            <a:r>
              <a:rPr lang="ko-KR" altLang="en-US" sz="2600" dirty="0">
                <a:latin typeface="+mn-ea"/>
              </a:rPr>
              <a:t>차 납세의무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사업양수인의 제</a:t>
            </a:r>
            <a:r>
              <a:rPr lang="en-US" altLang="ko-KR" sz="2600" dirty="0">
                <a:latin typeface="+mn-ea"/>
              </a:rPr>
              <a:t>2</a:t>
            </a:r>
            <a:r>
              <a:rPr lang="ko-KR" altLang="en-US" sz="2600" dirty="0">
                <a:latin typeface="+mn-ea"/>
              </a:rPr>
              <a:t>차 납세의무</a:t>
            </a:r>
            <a:r>
              <a:rPr lang="en-US" altLang="ko-KR" sz="2600" dirty="0">
                <a:latin typeface="+mn-ea"/>
              </a:rPr>
              <a:t>, </a:t>
            </a:r>
            <a:endParaRPr lang="en-US" altLang="ko-KR" sz="2600" dirty="0" smtClean="0">
              <a:latin typeface="+mn-ea"/>
            </a:endParaRPr>
          </a:p>
          <a:p>
            <a:pPr marL="57150" indent="0" fontAlgn="base">
              <a:buNone/>
            </a:pPr>
            <a:r>
              <a:rPr lang="en-US" altLang="ko-KR" sz="2600" dirty="0">
                <a:latin typeface="+mn-ea"/>
              </a:rPr>
              <a:t> </a:t>
            </a:r>
            <a:r>
              <a:rPr lang="en-US" altLang="ko-KR" sz="2600" dirty="0" smtClean="0">
                <a:latin typeface="+mn-ea"/>
              </a:rPr>
              <a:t>       </a:t>
            </a:r>
            <a:r>
              <a:rPr lang="ko-KR" altLang="en-US" sz="2600" dirty="0" smtClean="0">
                <a:latin typeface="+mn-ea"/>
              </a:rPr>
              <a:t>과점주주의 </a:t>
            </a:r>
            <a:r>
              <a:rPr lang="ko-KR" altLang="en-US" sz="2600" dirty="0">
                <a:latin typeface="+mn-ea"/>
              </a:rPr>
              <a:t>제</a:t>
            </a:r>
            <a:r>
              <a:rPr lang="en-US" altLang="ko-KR" sz="2600" dirty="0">
                <a:latin typeface="+mn-ea"/>
              </a:rPr>
              <a:t>2</a:t>
            </a:r>
            <a:r>
              <a:rPr lang="ko-KR" altLang="en-US" sz="2600" dirty="0">
                <a:latin typeface="+mn-ea"/>
              </a:rPr>
              <a:t>차 납세의무 </a:t>
            </a:r>
            <a:r>
              <a:rPr lang="ko-KR" altLang="en-US" sz="2600" dirty="0" smtClean="0">
                <a:latin typeface="+mn-ea"/>
              </a:rPr>
              <a:t>등</a:t>
            </a:r>
            <a:endParaRPr lang="ko-KR" altLang="en-US" sz="2600" dirty="0">
              <a:latin typeface="+mn-ea"/>
            </a:endParaRPr>
          </a:p>
          <a:p>
            <a:pPr marL="0" indent="0" fontAlgn="base">
              <a:buNone/>
            </a:pPr>
            <a:endParaRPr lang="en-US" altLang="ko-KR" sz="2600" dirty="0" smtClean="0">
              <a:latin typeface="+mn-ea"/>
            </a:endParaRPr>
          </a:p>
          <a:p>
            <a:pPr marL="0" indent="0" fontAlgn="base">
              <a:buNone/>
            </a:pPr>
            <a:r>
              <a:rPr lang="en-US" altLang="ko-KR" sz="2800" dirty="0" smtClean="0">
                <a:latin typeface="+mn-ea"/>
              </a:rPr>
              <a:t>(</a:t>
            </a:r>
            <a:r>
              <a:rPr lang="en-US" altLang="ko-KR" sz="2800" dirty="0">
                <a:latin typeface="+mn-ea"/>
              </a:rPr>
              <a:t>4) </a:t>
            </a:r>
            <a:r>
              <a:rPr lang="ko-KR" altLang="en-US" sz="2800" dirty="0">
                <a:latin typeface="+mn-ea"/>
              </a:rPr>
              <a:t>보증인</a:t>
            </a:r>
          </a:p>
          <a:p>
            <a:pPr marL="0" indent="0" fontAlgn="base">
              <a:buNone/>
            </a:pPr>
            <a:r>
              <a:rPr lang="ko-KR" altLang="en-US" sz="2600" dirty="0" smtClean="0">
                <a:latin typeface="+mn-ea"/>
              </a:rPr>
              <a:t>    납세자의 </a:t>
            </a:r>
            <a:r>
              <a:rPr lang="ko-KR" altLang="en-US" sz="2600" dirty="0">
                <a:latin typeface="+mn-ea"/>
              </a:rPr>
              <a:t>국세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가산금 또는 체납처분비의 납부를 보증한 </a:t>
            </a:r>
            <a:r>
              <a:rPr lang="ko-KR" altLang="en-US" sz="2600" dirty="0" smtClean="0">
                <a:latin typeface="+mn-ea"/>
              </a:rPr>
              <a:t>사람</a:t>
            </a:r>
            <a:endParaRPr lang="ko-KR" altLang="en-US" sz="2600" dirty="0">
              <a:latin typeface="+mn-ea"/>
            </a:endParaRPr>
          </a:p>
          <a:p>
            <a:pPr marL="0" indent="0" fontAlgn="base">
              <a:buNone/>
            </a:pPr>
            <a:endParaRPr lang="en-US" altLang="ko-KR" sz="2600" dirty="0" smtClean="0">
              <a:latin typeface="+mn-ea"/>
            </a:endParaRPr>
          </a:p>
          <a:p>
            <a:pPr marL="0" indent="0" fontAlgn="base">
              <a:buNone/>
            </a:pPr>
            <a:r>
              <a:rPr lang="en-US" altLang="ko-KR" sz="2800" dirty="0" smtClean="0">
                <a:latin typeface="+mn-ea"/>
              </a:rPr>
              <a:t>(</a:t>
            </a:r>
            <a:r>
              <a:rPr lang="en-US" altLang="ko-KR" sz="2800" dirty="0">
                <a:latin typeface="+mn-ea"/>
              </a:rPr>
              <a:t>5) </a:t>
            </a:r>
            <a:r>
              <a:rPr lang="ko-KR" altLang="en-US" sz="2800" dirty="0">
                <a:latin typeface="+mn-ea"/>
              </a:rPr>
              <a:t>원천징수의무자</a:t>
            </a:r>
          </a:p>
          <a:p>
            <a:pPr marL="0" indent="0" fontAlgn="base">
              <a:buNone/>
            </a:pPr>
            <a:r>
              <a:rPr lang="ko-KR" altLang="en-US" sz="2600" dirty="0" smtClean="0">
                <a:latin typeface="+mn-ea"/>
              </a:rPr>
              <a:t>    원천징수란 상대방에게 </a:t>
            </a:r>
            <a:r>
              <a:rPr lang="ko-KR" altLang="en-US" sz="2600" dirty="0">
                <a:latin typeface="+mn-ea"/>
              </a:rPr>
              <a:t>소득 또는 수입금을 </a:t>
            </a:r>
            <a:r>
              <a:rPr lang="ko-KR" altLang="en-US" sz="2600" dirty="0" smtClean="0">
                <a:latin typeface="+mn-ea"/>
              </a:rPr>
              <a:t>지급하는 </a:t>
            </a:r>
            <a:r>
              <a:rPr lang="ko-KR" altLang="en-US" sz="2600" dirty="0">
                <a:latin typeface="+mn-ea"/>
              </a:rPr>
              <a:t>측에서 </a:t>
            </a:r>
            <a:endParaRPr lang="en-US" altLang="ko-KR" sz="2600" dirty="0" smtClean="0">
              <a:latin typeface="+mn-ea"/>
            </a:endParaRPr>
          </a:p>
          <a:p>
            <a:pPr marL="0" indent="0" fontAlgn="base">
              <a:buNone/>
            </a:pPr>
            <a:r>
              <a:rPr lang="en-US" altLang="ko-KR" sz="2600" dirty="0">
                <a:latin typeface="+mn-ea"/>
              </a:rPr>
              <a:t> </a:t>
            </a:r>
            <a:r>
              <a:rPr lang="en-US" altLang="ko-KR" sz="2600" dirty="0" smtClean="0">
                <a:latin typeface="+mn-ea"/>
              </a:rPr>
              <a:t>   </a:t>
            </a:r>
            <a:r>
              <a:rPr lang="ko-KR" altLang="en-US" sz="2600" dirty="0" smtClean="0">
                <a:latin typeface="+mn-ea"/>
              </a:rPr>
              <a:t>그 </a:t>
            </a:r>
            <a:r>
              <a:rPr lang="ko-KR" altLang="en-US" sz="2600" dirty="0">
                <a:latin typeface="+mn-ea"/>
              </a:rPr>
              <a:t>금액을 받는 사람이 내야 할 세금을 미리 떼어서 대신 내는 </a:t>
            </a:r>
            <a:r>
              <a:rPr lang="ko-KR" altLang="en-US" sz="2600" dirty="0" smtClean="0">
                <a:latin typeface="+mn-ea"/>
              </a:rPr>
              <a:t>제도</a:t>
            </a:r>
            <a:r>
              <a:rPr lang="en-US" altLang="ko-KR" sz="2600" dirty="0" smtClean="0">
                <a:latin typeface="+mn-ea"/>
              </a:rPr>
              <a:t>.</a:t>
            </a:r>
          </a:p>
          <a:p>
            <a:pPr marL="0" indent="0" fontAlgn="base">
              <a:buNone/>
            </a:pPr>
            <a:r>
              <a:rPr lang="en-US" altLang="ko-KR" sz="2600" dirty="0">
                <a:latin typeface="+mn-ea"/>
              </a:rPr>
              <a:t> </a:t>
            </a:r>
            <a:r>
              <a:rPr lang="en-US" altLang="ko-KR" sz="2600" dirty="0" smtClean="0">
                <a:latin typeface="+mn-ea"/>
              </a:rPr>
              <a:t>   </a:t>
            </a:r>
            <a:r>
              <a:rPr lang="ko-KR" altLang="en-US" sz="2600" dirty="0">
                <a:latin typeface="+mn-ea"/>
              </a:rPr>
              <a:t>이때 납세자를 원천징수의무자라고 </a:t>
            </a:r>
            <a:r>
              <a:rPr lang="ko-KR" altLang="en-US" sz="2600" dirty="0" smtClean="0">
                <a:latin typeface="+mn-ea"/>
              </a:rPr>
              <a:t>함</a:t>
            </a:r>
            <a:r>
              <a:rPr lang="en-US" altLang="ko-KR" sz="2600" dirty="0" smtClean="0">
                <a:latin typeface="+mn-ea"/>
              </a:rPr>
              <a:t>,   </a:t>
            </a:r>
            <a:r>
              <a:rPr lang="ko-KR" altLang="en-US" sz="2600" dirty="0" smtClean="0">
                <a:latin typeface="+mn-ea"/>
              </a:rPr>
              <a:t>예</a:t>
            </a:r>
            <a:r>
              <a:rPr lang="en-US" altLang="ko-KR" sz="2600" dirty="0" smtClean="0">
                <a:latin typeface="+mn-ea"/>
              </a:rPr>
              <a:t>) </a:t>
            </a:r>
            <a:r>
              <a:rPr lang="ko-KR" altLang="en-US" sz="2600" dirty="0" smtClean="0">
                <a:latin typeface="+mn-ea"/>
              </a:rPr>
              <a:t>근로소득세</a:t>
            </a:r>
            <a:r>
              <a:rPr lang="en-US" altLang="ko-KR" sz="2600" dirty="0" smtClean="0">
                <a:latin typeface="+mn-ea"/>
              </a:rPr>
              <a:t> </a:t>
            </a:r>
            <a:endParaRPr lang="ko-KR" altLang="en-US" sz="2600" dirty="0">
              <a:latin typeface="+mn-ea"/>
            </a:endParaRPr>
          </a:p>
          <a:p>
            <a:pPr marL="0" indent="0" fontAlgn="base">
              <a:buNone/>
            </a:pPr>
            <a:endParaRPr lang="en-US" altLang="ko-KR" sz="2600" dirty="0" smtClean="0">
              <a:latin typeface="+mn-ea"/>
            </a:endParaRPr>
          </a:p>
          <a:p>
            <a:pPr marL="0" indent="0" fontAlgn="base">
              <a:buNone/>
            </a:pPr>
            <a:r>
              <a:rPr lang="en-US" altLang="ko-KR" sz="2800" dirty="0" smtClean="0">
                <a:latin typeface="+mn-ea"/>
              </a:rPr>
              <a:t>(</a:t>
            </a:r>
            <a:r>
              <a:rPr lang="en-US" altLang="ko-KR" sz="2800" dirty="0">
                <a:latin typeface="+mn-ea"/>
              </a:rPr>
              <a:t>6) </a:t>
            </a:r>
            <a:r>
              <a:rPr lang="ko-KR" altLang="en-US" sz="2800" dirty="0">
                <a:latin typeface="+mn-ea"/>
              </a:rPr>
              <a:t>거래징수의무자</a:t>
            </a:r>
          </a:p>
          <a:p>
            <a:pPr marL="0" indent="0" fontAlgn="base">
              <a:buNone/>
            </a:pPr>
            <a:r>
              <a:rPr lang="ko-KR" altLang="en-US" sz="2600" dirty="0" smtClean="0">
                <a:latin typeface="+mn-ea"/>
              </a:rPr>
              <a:t>    사업자가 </a:t>
            </a:r>
            <a:r>
              <a:rPr lang="ko-KR" altLang="en-US" sz="2600" dirty="0">
                <a:latin typeface="+mn-ea"/>
              </a:rPr>
              <a:t>재화 또는 용역을 공급하는 때에 그 공급을 받는 </a:t>
            </a:r>
            <a:r>
              <a:rPr lang="ko-KR" altLang="en-US" sz="2600" dirty="0" smtClean="0">
                <a:latin typeface="+mn-ea"/>
              </a:rPr>
              <a:t>자로부터</a:t>
            </a:r>
            <a:endParaRPr lang="en-US" altLang="ko-KR" sz="2600" dirty="0" smtClean="0">
              <a:latin typeface="+mn-ea"/>
            </a:endParaRPr>
          </a:p>
          <a:p>
            <a:pPr marL="0" indent="0" fontAlgn="base">
              <a:buNone/>
            </a:pPr>
            <a:r>
              <a:rPr lang="en-US" altLang="ko-KR" sz="2600" dirty="0">
                <a:latin typeface="+mn-ea"/>
              </a:rPr>
              <a:t> </a:t>
            </a:r>
            <a:r>
              <a:rPr lang="en-US" altLang="ko-KR" sz="2600" dirty="0" smtClean="0">
                <a:latin typeface="+mn-ea"/>
              </a:rPr>
              <a:t> </a:t>
            </a:r>
            <a:r>
              <a:rPr lang="ko-KR" altLang="en-US" sz="2600" dirty="0" smtClean="0">
                <a:latin typeface="+mn-ea"/>
              </a:rPr>
              <a:t>  세금을 </a:t>
            </a:r>
            <a:r>
              <a:rPr lang="ko-KR" altLang="en-US" sz="2600" dirty="0">
                <a:latin typeface="+mn-ea"/>
              </a:rPr>
              <a:t>징수하는 것을 거래징수라고 </a:t>
            </a:r>
            <a:r>
              <a:rPr lang="ko-KR" altLang="en-US" sz="2600" dirty="0" smtClean="0">
                <a:latin typeface="+mn-ea"/>
              </a:rPr>
              <a:t>함</a:t>
            </a:r>
            <a:r>
              <a:rPr lang="en-US" altLang="ko-KR" sz="2600" dirty="0" smtClean="0">
                <a:latin typeface="+mn-ea"/>
              </a:rPr>
              <a:t>,    </a:t>
            </a:r>
            <a:r>
              <a:rPr lang="ko-KR" altLang="en-US" sz="2600" dirty="0" smtClean="0">
                <a:latin typeface="+mn-ea"/>
              </a:rPr>
              <a:t>예</a:t>
            </a:r>
            <a:r>
              <a:rPr lang="en-US" altLang="ko-KR" sz="2600" dirty="0" smtClean="0">
                <a:latin typeface="+mn-ea"/>
              </a:rPr>
              <a:t>) </a:t>
            </a:r>
            <a:r>
              <a:rPr lang="ko-KR" altLang="en-US" sz="2600" dirty="0" smtClean="0">
                <a:latin typeface="+mn-ea"/>
              </a:rPr>
              <a:t>부가가치세</a:t>
            </a:r>
            <a:r>
              <a:rPr lang="en-US" altLang="ko-KR" sz="2600" dirty="0" smtClean="0">
                <a:latin typeface="+mn-ea"/>
              </a:rPr>
              <a:t> </a:t>
            </a:r>
            <a:endParaRPr lang="ko-KR" altLang="en-US" sz="2600" dirty="0">
              <a:latin typeface="+mn-ea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88096"/>
            <a:ext cx="3462086" cy="43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6"/>
          <p:cNvSpPr txBox="1">
            <a:spLocks/>
          </p:cNvSpPr>
          <p:nvPr/>
        </p:nvSpPr>
        <p:spPr>
          <a:xfrm>
            <a:off x="345860" y="611889"/>
            <a:ext cx="8424936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2600" dirty="0" smtClean="0">
                <a:latin typeface="+mn-ea"/>
                <a:cs typeface="함초롬바탕" panose="02030504000101010101" pitchFamily="18" charset="-127"/>
              </a:rPr>
              <a:t>2.2  </a:t>
            </a:r>
            <a:r>
              <a:rPr lang="ko-KR" altLang="en-US" sz="2600" dirty="0" smtClean="0">
                <a:latin typeface="+mn-ea"/>
                <a:cs typeface="함초롬바탕" panose="02030504000101010101" pitchFamily="18" charset="-127"/>
              </a:rPr>
              <a:t>체납처분비</a:t>
            </a:r>
            <a:endParaRPr lang="en-US" altLang="ko-KR" sz="2600" dirty="0" smtClean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endParaRPr lang="en-US" altLang="ko-KR" sz="2400" kern="0" dirty="0" smtClean="0">
              <a:solidFill>
                <a:srgbClr val="000000"/>
              </a:solidFill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400" kern="0" dirty="0" smtClean="0">
                <a:solidFill>
                  <a:srgbClr val="000000"/>
                </a:solidFill>
                <a:latin typeface="+mn-ea"/>
              </a:rPr>
              <a:t>      국세징수법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중 체납처분에 관한 규정에 의한 재산의 압류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보관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+mn-ea"/>
              </a:rPr>
              <a:t>운</a:t>
            </a:r>
            <a:endParaRPr lang="en-US" altLang="ko-KR" sz="2400" kern="0" dirty="0" smtClean="0">
              <a:solidFill>
                <a:srgbClr val="000000"/>
              </a:solidFill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2400" kern="0" dirty="0" smtClean="0">
                <a:solidFill>
                  <a:srgbClr val="000000"/>
                </a:solidFill>
                <a:latin typeface="+mn-ea"/>
              </a:rPr>
              <a:t>반과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매각에 든 비용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매각을 대행시키는 경우 그 수수료를 </a:t>
            </a:r>
            <a:r>
              <a:rPr lang="ko-KR" altLang="en-US" sz="2400" kern="0" dirty="0" smtClean="0">
                <a:solidFill>
                  <a:srgbClr val="000000"/>
                </a:solidFill>
                <a:latin typeface="+mn-ea"/>
              </a:rPr>
              <a:t>포함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24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4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9" name="내용 개체 틀 6"/>
          <p:cNvSpPr txBox="1">
            <a:spLocks/>
          </p:cNvSpPr>
          <p:nvPr/>
        </p:nvSpPr>
        <p:spPr>
          <a:xfrm>
            <a:off x="296692" y="2204864"/>
            <a:ext cx="8474104" cy="316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2600" dirty="0" smtClean="0">
                <a:latin typeface="+mn-ea"/>
                <a:cs typeface="함초롬바탕" panose="02030504000101010101" pitchFamily="18" charset="-127"/>
              </a:rPr>
              <a:t>2.3  </a:t>
            </a:r>
            <a:r>
              <a:rPr lang="ko-KR" altLang="en-US" sz="2600" dirty="0" smtClean="0">
                <a:latin typeface="+mn-ea"/>
                <a:cs typeface="함초롬바탕" panose="02030504000101010101" pitchFamily="18" charset="-127"/>
              </a:rPr>
              <a:t>과세기간</a:t>
            </a:r>
            <a:endParaRPr lang="en-US" altLang="ko-KR" sz="2600" dirty="0">
              <a:latin typeface="+mn-ea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400" dirty="0" smtClean="0">
                <a:latin typeface="+mn-ea"/>
                <a:cs typeface="함초롬바탕" panose="02030504000101010101" pitchFamily="18" charset="-127"/>
              </a:rPr>
              <a:t>     각 세법에서 정하는 기간으로</a:t>
            </a:r>
            <a:r>
              <a:rPr lang="en-US" altLang="ko-KR" sz="2400" dirty="0" smtClean="0">
                <a:latin typeface="+mn-ea"/>
                <a:cs typeface="함초롬바탕" panose="02030504000101010101" pitchFamily="18" charset="-127"/>
              </a:rPr>
              <a:t>,</a:t>
            </a:r>
            <a:r>
              <a:rPr lang="ko-KR" altLang="en-US" sz="2400" dirty="0" smtClean="0"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과세표준을 </a:t>
            </a:r>
            <a:r>
              <a:rPr lang="ko-KR" altLang="en-US" sz="2400" dirty="0" smtClean="0">
                <a:latin typeface="+mn-ea"/>
                <a:cs typeface="함초롬바탕" panose="02030504000101010101" pitchFamily="18" charset="-127"/>
              </a:rPr>
              <a:t>산정하는</a:t>
            </a:r>
            <a:r>
              <a:rPr lang="en-US" altLang="ko-KR" sz="2400" dirty="0" smtClean="0"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2400" dirty="0" smtClean="0">
                <a:latin typeface="+mn-ea"/>
                <a:cs typeface="함초롬바탕" panose="02030504000101010101" pitchFamily="18" charset="-127"/>
              </a:rPr>
              <a:t>기간 </a:t>
            </a:r>
            <a:endParaRPr lang="en-US" altLang="ko-KR" sz="2400" dirty="0" smtClean="0">
              <a:latin typeface="+mn-ea"/>
              <a:cs typeface="함초롬바탕" panose="02030504000101010101" pitchFamily="18" charset="-127"/>
            </a:endParaRPr>
          </a:p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atin typeface="+mn-ea"/>
                <a:cs typeface="함초롬바탕" panose="02030504000101010101" pitchFamily="18" charset="-127"/>
              </a:rPr>
              <a:t>소득세 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과세기간은 </a:t>
            </a:r>
            <a:r>
              <a:rPr lang="en-US" altLang="ko-KR" sz="2400" dirty="0">
                <a:latin typeface="+mn-ea"/>
                <a:cs typeface="함초롬바탕" panose="02030504000101010101" pitchFamily="18" charset="-127"/>
              </a:rPr>
              <a:t>1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월 </a:t>
            </a:r>
            <a:r>
              <a:rPr lang="en-US" altLang="ko-KR" sz="2400" dirty="0">
                <a:latin typeface="+mn-ea"/>
                <a:cs typeface="함초롬바탕" panose="02030504000101010101" pitchFamily="18" charset="-127"/>
              </a:rPr>
              <a:t>1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일부터 </a:t>
            </a:r>
            <a:r>
              <a:rPr lang="en-US" altLang="ko-KR" sz="2400" dirty="0" smtClean="0">
                <a:latin typeface="+mn-ea"/>
                <a:cs typeface="함초롬바탕" panose="02030504000101010101" pitchFamily="18" charset="-127"/>
              </a:rPr>
              <a:t>12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월 </a:t>
            </a:r>
            <a:r>
              <a:rPr lang="en-US" altLang="ko-KR" sz="2400" dirty="0">
                <a:latin typeface="+mn-ea"/>
                <a:cs typeface="함초롬바탕" panose="02030504000101010101" pitchFamily="18" charset="-127"/>
              </a:rPr>
              <a:t>31</a:t>
            </a:r>
            <a:r>
              <a:rPr lang="ko-KR" altLang="en-US" sz="2400" dirty="0" smtClean="0">
                <a:latin typeface="+mn-ea"/>
                <a:cs typeface="함초롬바탕" panose="02030504000101010101" pitchFamily="18" charset="-127"/>
              </a:rPr>
              <a:t>일까지</a:t>
            </a:r>
            <a:endParaRPr lang="en-US" altLang="ko-KR" sz="2400" dirty="0" smtClean="0">
              <a:latin typeface="+mn-ea"/>
              <a:cs typeface="함초롬바탕" panose="02030504000101010101" pitchFamily="18" charset="-127"/>
            </a:endParaRPr>
          </a:p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atin typeface="+mn-ea"/>
                <a:cs typeface="함초롬바탕" panose="02030504000101010101" pitchFamily="18" charset="-127"/>
              </a:rPr>
              <a:t>법인세법은 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법령 또는 당해 법인의 정관 규칙에서 정하는 </a:t>
            </a:r>
            <a:r>
              <a:rPr lang="en-US" altLang="ko-KR" sz="2400" dirty="0">
                <a:latin typeface="+mn-ea"/>
                <a:cs typeface="함초롬바탕" panose="02030504000101010101" pitchFamily="18" charset="-127"/>
              </a:rPr>
              <a:t>1</a:t>
            </a:r>
            <a:r>
              <a:rPr lang="ko-KR" altLang="en-US" sz="2400" dirty="0" smtClean="0">
                <a:latin typeface="+mn-ea"/>
                <a:cs typeface="함초롬바탕" panose="02030504000101010101" pitchFamily="18" charset="-127"/>
              </a:rPr>
              <a:t>회계기간</a:t>
            </a:r>
            <a:r>
              <a:rPr lang="en-US" altLang="ko-KR" sz="2400" dirty="0" smtClean="0">
                <a:latin typeface="+mn-ea"/>
                <a:cs typeface="함초롬바탕" panose="02030504000101010101" pitchFamily="18" charset="-127"/>
              </a:rPr>
              <a:t>.</a:t>
            </a:r>
            <a:r>
              <a:rPr lang="ko-KR" altLang="en-US" sz="2400" dirty="0" smtClean="0">
                <a:latin typeface="+mn-ea"/>
                <a:cs typeface="함초롬바탕" panose="02030504000101010101" pitchFamily="18" charset="-127"/>
              </a:rPr>
              <a:t>  단</a:t>
            </a:r>
            <a:r>
              <a:rPr lang="en-US" altLang="ko-KR" sz="2400" dirty="0" smtClean="0"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2400" dirty="0" smtClean="0">
                <a:latin typeface="+mn-ea"/>
                <a:cs typeface="함초롬바탕" panose="02030504000101010101" pitchFamily="18" charset="-127"/>
              </a:rPr>
              <a:t>그 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기간은 </a:t>
            </a:r>
            <a:r>
              <a:rPr lang="en-US" altLang="ko-KR" sz="2400" dirty="0">
                <a:latin typeface="+mn-ea"/>
                <a:cs typeface="함초롬바탕" panose="02030504000101010101" pitchFamily="18" charset="-127"/>
              </a:rPr>
              <a:t>1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년을 초과할 수 </a:t>
            </a:r>
            <a:r>
              <a:rPr lang="ko-KR" altLang="en-US" sz="2400" dirty="0" smtClean="0">
                <a:latin typeface="+mn-ea"/>
                <a:cs typeface="함초롬바탕" panose="02030504000101010101" pitchFamily="18" charset="-127"/>
              </a:rPr>
              <a:t>없음</a:t>
            </a:r>
            <a:endParaRPr lang="en-US" altLang="ko-KR" sz="2400" dirty="0" smtClean="0">
              <a:latin typeface="+mn-ea"/>
              <a:cs typeface="함초롬바탕" panose="02030504000101010101" pitchFamily="18" charset="-127"/>
            </a:endParaRPr>
          </a:p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atin typeface="+mn-ea"/>
                <a:cs typeface="함초롬바탕" panose="02030504000101010101" pitchFamily="18" charset="-127"/>
              </a:rPr>
              <a:t>부가가치세법은 </a:t>
            </a:r>
            <a:r>
              <a:rPr lang="en-US" altLang="ko-KR" sz="2400" dirty="0">
                <a:latin typeface="+mn-ea"/>
                <a:cs typeface="함초롬바탕" panose="02030504000101010101" pitchFamily="18" charset="-127"/>
              </a:rPr>
              <a:t>1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월 </a:t>
            </a:r>
            <a:r>
              <a:rPr lang="en-US" altLang="ko-KR" sz="2400" dirty="0">
                <a:latin typeface="+mn-ea"/>
                <a:cs typeface="함초롬바탕" panose="02030504000101010101" pitchFamily="18" charset="-127"/>
              </a:rPr>
              <a:t>1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일부터 </a:t>
            </a:r>
            <a:r>
              <a:rPr lang="en-US" altLang="ko-KR" sz="2400" dirty="0">
                <a:latin typeface="+mn-ea"/>
                <a:cs typeface="함초롬바탕" panose="02030504000101010101" pitchFamily="18" charset="-127"/>
              </a:rPr>
              <a:t>6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월 </a:t>
            </a:r>
            <a:r>
              <a:rPr lang="en-US" altLang="ko-KR" sz="2400" dirty="0">
                <a:latin typeface="+mn-ea"/>
                <a:cs typeface="함초롬바탕" panose="02030504000101010101" pitchFamily="18" charset="-127"/>
              </a:rPr>
              <a:t>30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일까지를 제</a:t>
            </a:r>
            <a:r>
              <a:rPr lang="en-US" altLang="ko-KR" sz="2400" dirty="0">
                <a:latin typeface="+mn-ea"/>
                <a:cs typeface="함초롬바탕" panose="02030504000101010101" pitchFamily="18" charset="-127"/>
              </a:rPr>
              <a:t>1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기 과세기간으로</a:t>
            </a:r>
            <a:r>
              <a:rPr lang="en-US" altLang="ko-KR" sz="2400" dirty="0">
                <a:latin typeface="+mn-ea"/>
                <a:cs typeface="함초롬바탕" panose="02030504000101010101" pitchFamily="18" charset="-127"/>
              </a:rPr>
              <a:t>, 7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월 </a:t>
            </a:r>
            <a:r>
              <a:rPr lang="en-US" altLang="ko-KR" sz="2400" dirty="0">
                <a:latin typeface="+mn-ea"/>
                <a:cs typeface="함초롬바탕" panose="02030504000101010101" pitchFamily="18" charset="-127"/>
              </a:rPr>
              <a:t>1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일부터 </a:t>
            </a:r>
            <a:r>
              <a:rPr lang="en-US" altLang="ko-KR" sz="2400" dirty="0">
                <a:latin typeface="+mn-ea"/>
                <a:cs typeface="함초롬바탕" panose="02030504000101010101" pitchFamily="18" charset="-127"/>
              </a:rPr>
              <a:t>12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월 </a:t>
            </a:r>
            <a:r>
              <a:rPr lang="en-US" altLang="ko-KR" sz="2400" dirty="0">
                <a:latin typeface="+mn-ea"/>
                <a:cs typeface="함초롬바탕" panose="02030504000101010101" pitchFamily="18" charset="-127"/>
              </a:rPr>
              <a:t>31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일까지를 제</a:t>
            </a:r>
            <a:r>
              <a:rPr lang="en-US" altLang="ko-KR" sz="2400" dirty="0">
                <a:latin typeface="+mn-ea"/>
                <a:cs typeface="함초롬바탕" panose="02030504000101010101" pitchFamily="18" charset="-127"/>
              </a:rPr>
              <a:t>2</a:t>
            </a:r>
            <a:r>
              <a:rPr lang="ko-KR" altLang="en-US" sz="2400" dirty="0">
                <a:latin typeface="+mn-ea"/>
                <a:cs typeface="함초롬바탕" panose="02030504000101010101" pitchFamily="18" charset="-127"/>
              </a:rPr>
              <a:t>기 과세기간으로 </a:t>
            </a:r>
            <a:r>
              <a:rPr lang="ko-KR" altLang="en-US" sz="2400" dirty="0" smtClean="0">
                <a:latin typeface="+mn-ea"/>
                <a:cs typeface="함초롬바탕" panose="02030504000101010101" pitchFamily="18" charset="-127"/>
              </a:rPr>
              <a:t>규정</a:t>
            </a:r>
            <a:endParaRPr lang="ko-KR" altLang="en-US" sz="24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400" dirty="0">
              <a:latin typeface="+mn-ea"/>
              <a:cs typeface="함초롬바탕" panose="02030504000101010101" pitchFamily="18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88096"/>
            <a:ext cx="3462086" cy="43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3568</TotalTime>
  <Words>953</Words>
  <Application>Microsoft Office PowerPoint</Application>
  <PresentationFormat>화면 슬라이드 쇼(4:3)</PresentationFormat>
  <Paragraphs>228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나눔고딕</vt:lpstr>
      <vt:lpstr>맑은 고딕</vt:lpstr>
      <vt:lpstr>바탕</vt:lpstr>
      <vt:lpstr>함초롬바탕</vt:lpstr>
      <vt:lpstr>휴먼명조</vt:lpstr>
      <vt:lpstr>Arial</vt:lpstr>
      <vt:lpstr>Rage Italic</vt:lpstr>
      <vt:lpstr>Wingdings</vt:lpstr>
      <vt:lpstr>Office 테마</vt:lpstr>
      <vt:lpstr>제2장 세금에 대한 기초상식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생활과 세금</dc:title>
  <dc:creator>Young</dc:creator>
  <cp:lastModifiedBy>Administrator</cp:lastModifiedBy>
  <cp:revision>252</cp:revision>
  <cp:lastPrinted>2015-03-08T07:36:06Z</cp:lastPrinted>
  <dcterms:created xsi:type="dcterms:W3CDTF">2011-08-29T14:32:52Z</dcterms:created>
  <dcterms:modified xsi:type="dcterms:W3CDTF">2019-09-09T05:57:09Z</dcterms:modified>
</cp:coreProperties>
</file>